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Lst>
  <p:notesMasterIdLst>
    <p:notesMasterId r:id="rId42"/>
  </p:notesMasterIdLst>
  <p:handoutMasterIdLst>
    <p:handoutMasterId r:id="rId43"/>
  </p:handoutMasterIdLst>
  <p:sldIdLst>
    <p:sldId id="256" r:id="rId2"/>
    <p:sldId id="331" r:id="rId3"/>
    <p:sldId id="257" r:id="rId4"/>
    <p:sldId id="265" r:id="rId5"/>
    <p:sldId id="288" r:id="rId6"/>
    <p:sldId id="320" r:id="rId7"/>
    <p:sldId id="332" r:id="rId8"/>
    <p:sldId id="333" r:id="rId9"/>
    <p:sldId id="334" r:id="rId10"/>
    <p:sldId id="268" r:id="rId11"/>
    <p:sldId id="274" r:id="rId12"/>
    <p:sldId id="335" r:id="rId13"/>
    <p:sldId id="271" r:id="rId14"/>
    <p:sldId id="300" r:id="rId15"/>
    <p:sldId id="342" r:id="rId16"/>
    <p:sldId id="301" r:id="rId17"/>
    <p:sldId id="302" r:id="rId18"/>
    <p:sldId id="303" r:id="rId19"/>
    <p:sldId id="304" r:id="rId20"/>
    <p:sldId id="337" r:id="rId21"/>
    <p:sldId id="338" r:id="rId22"/>
    <p:sldId id="325" r:id="rId23"/>
    <p:sldId id="322" r:id="rId24"/>
    <p:sldId id="323" r:id="rId25"/>
    <p:sldId id="324" r:id="rId26"/>
    <p:sldId id="330" r:id="rId27"/>
    <p:sldId id="326" r:id="rId28"/>
    <p:sldId id="262" r:id="rId29"/>
    <p:sldId id="263" r:id="rId30"/>
    <p:sldId id="280" r:id="rId31"/>
    <p:sldId id="264" r:id="rId32"/>
    <p:sldId id="339" r:id="rId33"/>
    <p:sldId id="329" r:id="rId34"/>
    <p:sldId id="327" r:id="rId35"/>
    <p:sldId id="328" r:id="rId36"/>
    <p:sldId id="341" r:id="rId37"/>
    <p:sldId id="340" r:id="rId38"/>
    <p:sldId id="306" r:id="rId39"/>
    <p:sldId id="307" r:id="rId40"/>
    <p:sldId id="282" r:id="rId41"/>
  </p:sldIdLst>
  <p:sldSz cx="9144000" cy="6858000" type="screen4x3"/>
  <p:notesSz cx="6797675" cy="9926638"/>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34417"/>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956" autoAdjust="0"/>
    <p:restoredTop sz="72022" autoAdjust="0"/>
  </p:normalViewPr>
  <p:slideViewPr>
    <p:cSldViewPr>
      <p:cViewPr>
        <p:scale>
          <a:sx n="71" d="100"/>
          <a:sy n="71" d="100"/>
        </p:scale>
        <p:origin x="-1056" y="-48"/>
      </p:cViewPr>
      <p:guideLst>
        <p:guide orient="horz" pos="2160"/>
        <p:guide pos="2880"/>
      </p:guideLst>
    </p:cSldViewPr>
  </p:slideViewPr>
  <p:notesTextViewPr>
    <p:cViewPr>
      <p:scale>
        <a:sx n="100" d="100"/>
        <a:sy n="100" d="100"/>
      </p:scale>
      <p:origin x="0" y="0"/>
    </p:cViewPr>
  </p:notesTextViewPr>
  <p:sorterViewPr>
    <p:cViewPr>
      <p:scale>
        <a:sx n="98" d="100"/>
        <a:sy n="98" d="100"/>
      </p:scale>
      <p:origin x="0" y="3730"/>
    </p:cViewPr>
  </p:sorterViewPr>
  <p:notesViewPr>
    <p:cSldViewPr>
      <p:cViewPr varScale="1">
        <p:scale>
          <a:sx n="61" d="100"/>
          <a:sy n="61" d="100"/>
        </p:scale>
        <p:origin x="-3354" y="-8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หัวกระดาษ 1"/>
          <p:cNvSpPr>
            <a:spLocks noGrp="1"/>
          </p:cNvSpPr>
          <p:nvPr>
            <p:ph type="hdr" sz="quarter"/>
          </p:nvPr>
        </p:nvSpPr>
        <p:spPr>
          <a:xfrm>
            <a:off x="1" y="0"/>
            <a:ext cx="2945448" cy="496253"/>
          </a:xfrm>
          <a:prstGeom prst="rect">
            <a:avLst/>
          </a:prstGeom>
        </p:spPr>
        <p:txBody>
          <a:bodyPr vert="horz" lIns="91312" tIns="45656" rIns="91312" bIns="45656" rtlCol="0"/>
          <a:lstStyle>
            <a:lvl1pPr algn="l">
              <a:defRPr sz="1200"/>
            </a:lvl1pPr>
          </a:lstStyle>
          <a:p>
            <a:endParaRPr lang="th-TH"/>
          </a:p>
        </p:txBody>
      </p:sp>
      <p:sp>
        <p:nvSpPr>
          <p:cNvPr id="3" name="ตัวยึดวันที่ 2"/>
          <p:cNvSpPr>
            <a:spLocks noGrp="1"/>
          </p:cNvSpPr>
          <p:nvPr>
            <p:ph type="dt" sz="quarter" idx="1"/>
          </p:nvPr>
        </p:nvSpPr>
        <p:spPr>
          <a:xfrm>
            <a:off x="3850644" y="0"/>
            <a:ext cx="2945448" cy="496253"/>
          </a:xfrm>
          <a:prstGeom prst="rect">
            <a:avLst/>
          </a:prstGeom>
        </p:spPr>
        <p:txBody>
          <a:bodyPr vert="horz" lIns="91312" tIns="45656" rIns="91312" bIns="45656" rtlCol="0"/>
          <a:lstStyle>
            <a:lvl1pPr algn="r">
              <a:defRPr sz="1200"/>
            </a:lvl1pPr>
          </a:lstStyle>
          <a:p>
            <a:fld id="{B0D26C3A-81E9-4EC5-9156-891F31F41BD5}" type="datetimeFigureOut">
              <a:rPr lang="th-TH" smtClean="0"/>
              <a:pPr/>
              <a:t>07/05/56</a:t>
            </a:fld>
            <a:endParaRPr lang="th-TH"/>
          </a:p>
        </p:txBody>
      </p:sp>
      <p:sp>
        <p:nvSpPr>
          <p:cNvPr id="4" name="ตัวยึดท้ายกระดาษ 3"/>
          <p:cNvSpPr>
            <a:spLocks noGrp="1"/>
          </p:cNvSpPr>
          <p:nvPr>
            <p:ph type="ftr" sz="quarter" idx="2"/>
          </p:nvPr>
        </p:nvSpPr>
        <p:spPr>
          <a:xfrm>
            <a:off x="1" y="9428802"/>
            <a:ext cx="2945448" cy="496252"/>
          </a:xfrm>
          <a:prstGeom prst="rect">
            <a:avLst/>
          </a:prstGeom>
        </p:spPr>
        <p:txBody>
          <a:bodyPr vert="horz" lIns="91312" tIns="45656" rIns="91312" bIns="45656" rtlCol="0" anchor="b"/>
          <a:lstStyle>
            <a:lvl1pPr algn="l">
              <a:defRPr sz="1200"/>
            </a:lvl1pPr>
          </a:lstStyle>
          <a:p>
            <a:endParaRPr lang="th-TH"/>
          </a:p>
        </p:txBody>
      </p:sp>
      <p:sp>
        <p:nvSpPr>
          <p:cNvPr id="5" name="ตัวยึดหมายเลขภาพนิ่ง 4"/>
          <p:cNvSpPr>
            <a:spLocks noGrp="1"/>
          </p:cNvSpPr>
          <p:nvPr>
            <p:ph type="sldNum" sz="quarter" idx="3"/>
          </p:nvPr>
        </p:nvSpPr>
        <p:spPr>
          <a:xfrm>
            <a:off x="3850644" y="9428802"/>
            <a:ext cx="2945448" cy="496252"/>
          </a:xfrm>
          <a:prstGeom prst="rect">
            <a:avLst/>
          </a:prstGeom>
        </p:spPr>
        <p:txBody>
          <a:bodyPr vert="horz" lIns="91312" tIns="45656" rIns="91312" bIns="45656" rtlCol="0" anchor="b"/>
          <a:lstStyle>
            <a:lvl1pPr algn="r">
              <a:defRPr sz="1200"/>
            </a:lvl1pPr>
          </a:lstStyle>
          <a:p>
            <a:fld id="{409648F8-1F03-439B-B0E4-24C13E0164C1}" type="slidenum">
              <a:rPr lang="th-TH" smtClean="0"/>
              <a:pPr/>
              <a:t>‹#›</a:t>
            </a:fld>
            <a:endParaRPr lang="th-TH"/>
          </a:p>
        </p:txBody>
      </p:sp>
    </p:spTree>
    <p:extLst>
      <p:ext uri="{BB962C8B-B14F-4D97-AF65-F5344CB8AC3E}">
        <p14:creationId xmlns="" xmlns:p14="http://schemas.microsoft.com/office/powerpoint/2010/main" val="3013170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ยึดหัวกระดาษ 1"/>
          <p:cNvSpPr>
            <a:spLocks noGrp="1"/>
          </p:cNvSpPr>
          <p:nvPr>
            <p:ph type="hdr" sz="quarter"/>
          </p:nvPr>
        </p:nvSpPr>
        <p:spPr>
          <a:xfrm>
            <a:off x="2" y="0"/>
            <a:ext cx="2945659" cy="496332"/>
          </a:xfrm>
          <a:prstGeom prst="rect">
            <a:avLst/>
          </a:prstGeom>
        </p:spPr>
        <p:txBody>
          <a:bodyPr vert="horz" lIns="91312" tIns="45656" rIns="91312" bIns="45656" rtlCol="0"/>
          <a:lstStyle>
            <a:lvl1pPr algn="l">
              <a:defRPr sz="1200"/>
            </a:lvl1pPr>
          </a:lstStyle>
          <a:p>
            <a:endParaRPr lang="th-TH"/>
          </a:p>
        </p:txBody>
      </p:sp>
      <p:sp>
        <p:nvSpPr>
          <p:cNvPr id="3" name="ตัวยึดวันที่ 2"/>
          <p:cNvSpPr>
            <a:spLocks noGrp="1"/>
          </p:cNvSpPr>
          <p:nvPr>
            <p:ph type="dt" idx="1"/>
          </p:nvPr>
        </p:nvSpPr>
        <p:spPr>
          <a:xfrm>
            <a:off x="3850444" y="0"/>
            <a:ext cx="2945659" cy="496332"/>
          </a:xfrm>
          <a:prstGeom prst="rect">
            <a:avLst/>
          </a:prstGeom>
        </p:spPr>
        <p:txBody>
          <a:bodyPr vert="horz" lIns="91312" tIns="45656" rIns="91312" bIns="45656" rtlCol="0"/>
          <a:lstStyle>
            <a:lvl1pPr algn="r">
              <a:defRPr sz="1200"/>
            </a:lvl1pPr>
          </a:lstStyle>
          <a:p>
            <a:fld id="{DFD4DE66-F9AE-4AA7-A1C1-0EBA0A1A8611}" type="datetimeFigureOut">
              <a:rPr lang="th-TH" smtClean="0"/>
              <a:pPr/>
              <a:t>07/05/56</a:t>
            </a:fld>
            <a:endParaRPr lang="th-TH"/>
          </a:p>
        </p:txBody>
      </p:sp>
      <p:sp>
        <p:nvSpPr>
          <p:cNvPr id="4" name="ตัวยึดรูปบนภาพนิ่ง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312" tIns="45656" rIns="91312" bIns="45656" rtlCol="0" anchor="ctr"/>
          <a:lstStyle/>
          <a:p>
            <a:endParaRPr lang="th-TH"/>
          </a:p>
        </p:txBody>
      </p:sp>
      <p:sp>
        <p:nvSpPr>
          <p:cNvPr id="5" name="ตัวยึดบันทึกย่อ 4"/>
          <p:cNvSpPr>
            <a:spLocks noGrp="1"/>
          </p:cNvSpPr>
          <p:nvPr>
            <p:ph type="body" sz="quarter" idx="3"/>
          </p:nvPr>
        </p:nvSpPr>
        <p:spPr>
          <a:xfrm>
            <a:off x="679768" y="4715153"/>
            <a:ext cx="5438140" cy="4466987"/>
          </a:xfrm>
          <a:prstGeom prst="rect">
            <a:avLst/>
          </a:prstGeom>
        </p:spPr>
        <p:txBody>
          <a:bodyPr vert="horz" lIns="91312" tIns="45656" rIns="91312" bIns="45656"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ยึดท้ายกระดาษ 5"/>
          <p:cNvSpPr>
            <a:spLocks noGrp="1"/>
          </p:cNvSpPr>
          <p:nvPr>
            <p:ph type="ftr" sz="quarter" idx="4"/>
          </p:nvPr>
        </p:nvSpPr>
        <p:spPr>
          <a:xfrm>
            <a:off x="2" y="9428585"/>
            <a:ext cx="2945659" cy="496332"/>
          </a:xfrm>
          <a:prstGeom prst="rect">
            <a:avLst/>
          </a:prstGeom>
        </p:spPr>
        <p:txBody>
          <a:bodyPr vert="horz" lIns="91312" tIns="45656" rIns="91312" bIns="45656" rtlCol="0" anchor="b"/>
          <a:lstStyle>
            <a:lvl1pPr algn="l">
              <a:defRPr sz="1200"/>
            </a:lvl1pPr>
          </a:lstStyle>
          <a:p>
            <a:endParaRPr lang="th-TH"/>
          </a:p>
        </p:txBody>
      </p:sp>
      <p:sp>
        <p:nvSpPr>
          <p:cNvPr id="7" name="ตัวยึดหมายเลขภาพนิ่ง 6"/>
          <p:cNvSpPr>
            <a:spLocks noGrp="1"/>
          </p:cNvSpPr>
          <p:nvPr>
            <p:ph type="sldNum" sz="quarter" idx="5"/>
          </p:nvPr>
        </p:nvSpPr>
        <p:spPr>
          <a:xfrm>
            <a:off x="3850444" y="9428585"/>
            <a:ext cx="2945659" cy="496332"/>
          </a:xfrm>
          <a:prstGeom prst="rect">
            <a:avLst/>
          </a:prstGeom>
        </p:spPr>
        <p:txBody>
          <a:bodyPr vert="horz" lIns="91312" tIns="45656" rIns="91312" bIns="45656" rtlCol="0" anchor="b"/>
          <a:lstStyle>
            <a:lvl1pPr algn="r">
              <a:defRPr sz="1200"/>
            </a:lvl1pPr>
          </a:lstStyle>
          <a:p>
            <a:fld id="{D658481F-86F7-4A83-81D7-E8F6154B6697}" type="slidenum">
              <a:rPr lang="th-TH" smtClean="0"/>
              <a:pPr/>
              <a:t>‹#›</a:t>
            </a:fld>
            <a:endParaRPr lang="th-TH"/>
          </a:p>
        </p:txBody>
      </p:sp>
    </p:spTree>
    <p:extLst>
      <p:ext uri="{BB962C8B-B14F-4D97-AF65-F5344CB8AC3E}">
        <p14:creationId xmlns="" xmlns:p14="http://schemas.microsoft.com/office/powerpoint/2010/main" val="189381432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pPr indent="363029">
              <a:lnSpc>
                <a:spcPct val="150000"/>
              </a:lnSpc>
            </a:pPr>
            <a:r>
              <a:rPr lang="en-US" dirty="0" smtClean="0"/>
              <a:t>Good</a:t>
            </a:r>
            <a:r>
              <a:rPr lang="en-US" baseline="0" dirty="0" smtClean="0"/>
              <a:t> afternoon ladies and gentle men. First of all, I would like to thank WIPO for inviting Thailand to join this meeting. It is an honor and a pleasure to share with you our experience on the theme of “Geographical Indications in the Implementation of public policies: best practices and the socio-economic dimension of GIs</a:t>
            </a:r>
            <a:endParaRPr lang="en-US"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1</a:t>
            </a:fld>
            <a:endParaRPr lang="th-T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Next, I would like to touch on the necessary steps taken in Thailand prior to registration procedures.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First, we conduct a factual study on history, linkages and special characteristics and engage producers of potential GI products.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Second, we draft the specifications, including the production standards, specification, geographical boundaries and verification.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After that the application will be sent to my office (Department of Intellectual Property: DIP) for registration.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Then we have GI control mechanisms which is a very important aspect of GI. They include self-control, internal control and external control.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Another important aspect is marketing and promotion.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These are issues that we discuss with our local GI producers. If the application meets all the requirements, we will give them a certificate. After they have registered, they are allowed to use the GI logo. The logo certifies that the products comply with the working manual, internal control plan and other established criteria. </a:t>
            </a:r>
          </a:p>
          <a:p>
            <a:endParaRPr lang="en-US" sz="2000" dirty="0" smtClean="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10</a:t>
            </a:fld>
            <a:endParaRPr lang="th-T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8B8F714-D113-495C-BE1D-4C6184E0E910}" type="slidenum">
              <a:rPr lang="fr-FR"/>
              <a:pPr/>
              <a:t>11</a:t>
            </a:fld>
            <a:endParaRPr lang="fr-FR"/>
          </a:p>
        </p:txBody>
      </p:sp>
      <p:sp>
        <p:nvSpPr>
          <p:cNvPr id="58371" name="Rectangle 2"/>
          <p:cNvSpPr>
            <a:spLocks noGrp="1" noRot="1" noChangeAspect="1" noChangeArrowheads="1" noTextEdit="1"/>
          </p:cNvSpPr>
          <p:nvPr>
            <p:ph type="sldImg"/>
          </p:nvPr>
        </p:nvSpPr>
        <p:spPr>
          <a:xfrm>
            <a:off x="919163" y="744538"/>
            <a:ext cx="4959350" cy="3721100"/>
          </a:xfrm>
          <a:ln/>
        </p:spPr>
      </p:sp>
      <p:sp>
        <p:nvSpPr>
          <p:cNvPr id="58372" name="Rectangle 3"/>
          <p:cNvSpPr>
            <a:spLocks noGrp="1" noChangeArrowheads="1"/>
          </p:cNvSpPr>
          <p:nvPr>
            <p:ph type="body" idx="1"/>
          </p:nvPr>
        </p:nvSpPr>
        <p:spPr>
          <a:noFill/>
          <a:ln/>
        </p:spPr>
        <p:txBody>
          <a:bodyPr>
            <a:normAutofit/>
          </a:bodyPr>
          <a:lstStyle/>
          <a:p>
            <a:pPr indent="363029"/>
            <a:r>
              <a:rPr lang="en-US" sz="2000" dirty="0" smtClean="0"/>
              <a:t>Since GI is a new concept in Thailand, we provide the community with Pre-registration Activities to make people in the community understand “What is GI.” including the GI law, GI registration process, Quality control, and marketability of GI products. </a:t>
            </a:r>
          </a:p>
          <a:p>
            <a:pPr indent="363029"/>
            <a:r>
              <a:rPr lang="en-US" sz="2000" dirty="0" smtClean="0"/>
              <a:t>Our activity are, such as, </a:t>
            </a:r>
          </a:p>
          <a:p>
            <a:pPr indent="363029">
              <a:buAutoNum type="arabicPeriod"/>
            </a:pPr>
            <a:r>
              <a:rPr lang="en-US" sz="2000" dirty="0" smtClean="0"/>
              <a:t>Organize some workshop on GI</a:t>
            </a:r>
          </a:p>
          <a:p>
            <a:pPr indent="363029">
              <a:buAutoNum type="arabicPeriod"/>
            </a:pPr>
            <a:r>
              <a:rPr lang="en-US" sz="2000" dirty="0" smtClean="0"/>
              <a:t>Have a field studies to observe the possibility to register such product as a GI</a:t>
            </a:r>
          </a:p>
          <a:p>
            <a:pPr indent="363029">
              <a:buAutoNum type="arabicPeriod"/>
            </a:pPr>
            <a:r>
              <a:rPr lang="en-US" sz="2000" dirty="0" smtClean="0"/>
              <a:t>Follow up on Applications for GI registrations</a:t>
            </a:r>
          </a:p>
          <a:p>
            <a:pPr indent="363029">
              <a:buAutoNum type="arabicPeriod"/>
            </a:pPr>
            <a:r>
              <a:rPr lang="en-US" sz="2000" dirty="0" smtClean="0"/>
              <a:t>Organize a meeting to brainstorm the production manual with GI product operators.  </a:t>
            </a:r>
            <a:endParaRPr lang="th-TH" sz="20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r>
              <a:rPr lang="en-US" dirty="0" smtClean="0"/>
              <a:t>Application Process for GI registration.</a:t>
            </a:r>
          </a:p>
          <a:p>
            <a:r>
              <a:rPr lang="en-US" dirty="0" smtClean="0"/>
              <a:t>1. Submit Application Form to DIP.</a:t>
            </a:r>
          </a:p>
          <a:p>
            <a:r>
              <a:rPr lang="en-US" dirty="0" smtClean="0"/>
              <a:t>2. Examiner will examine the application.</a:t>
            </a:r>
          </a:p>
          <a:p>
            <a:r>
              <a:rPr lang="en-US" dirty="0" smtClean="0"/>
              <a:t>3. If the examiner needs expert opinion, he or she can consult with the expert</a:t>
            </a:r>
          </a:p>
          <a:p>
            <a:r>
              <a:rPr lang="en-US" dirty="0" smtClean="0"/>
              <a:t>4. Then the examiner will decide whether to accept or reject the application.</a:t>
            </a:r>
          </a:p>
          <a:p>
            <a:r>
              <a:rPr lang="en-US" dirty="0" smtClean="0"/>
              <a:t>5. If the application is accepted. It will be publish for 90 days. </a:t>
            </a:r>
          </a:p>
          <a:p>
            <a:r>
              <a:rPr lang="en-US" dirty="0" smtClean="0"/>
              <a:t>6. If there is no objection the application will be registered as a GI. If someone disagree to the publication they can make an objection.</a:t>
            </a:r>
          </a:p>
          <a:p>
            <a:r>
              <a:rPr lang="en-US" dirty="0" smtClean="0"/>
              <a:t>7. But if the examiner reject the application. Applicant can appeal. And could have a litigation if necessary.</a:t>
            </a:r>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12</a:t>
            </a:fld>
            <a:endParaRPr lang="th-T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pPr indent="363029">
              <a:lnSpc>
                <a:spcPct val="150000"/>
              </a:lnSpc>
            </a:pPr>
            <a:r>
              <a:rPr lang="en-US" dirty="0" smtClean="0"/>
              <a:t>This is Thai GI Symbol for Thai GI products.</a:t>
            </a:r>
          </a:p>
          <a:p>
            <a:pPr>
              <a:lnSpc>
                <a:spcPct val="150000"/>
              </a:lnSpc>
            </a:pPr>
            <a:r>
              <a:rPr lang="en-US" dirty="0" smtClean="0"/>
              <a:t>To obtain Thai GI Symbol, the GI producers must have</a:t>
            </a:r>
          </a:p>
          <a:p>
            <a:pPr indent="363029">
              <a:lnSpc>
                <a:spcPct val="150000"/>
              </a:lnSpc>
            </a:pPr>
            <a:r>
              <a:rPr lang="en-US" dirty="0" smtClean="0"/>
              <a:t>- Working Manual and</a:t>
            </a:r>
          </a:p>
          <a:p>
            <a:pPr indent="363029">
              <a:lnSpc>
                <a:spcPct val="150000"/>
              </a:lnSpc>
            </a:pPr>
            <a:r>
              <a:rPr lang="en-US" dirty="0" smtClean="0"/>
              <a:t>- Internal Control Plan to ensure that the production procedure complies with the specific criteria of GI</a:t>
            </a:r>
          </a:p>
          <a:p>
            <a:pPr>
              <a:lnSpc>
                <a:spcPct val="150000"/>
              </a:lnSpc>
            </a:pPr>
            <a:endParaRPr lang="en-US" dirty="0" smtClean="0"/>
          </a:p>
          <a:p>
            <a:pPr>
              <a:lnSpc>
                <a:spcPct val="150000"/>
              </a:lnSpc>
            </a:pPr>
            <a:r>
              <a:rPr lang="en-US" dirty="0" smtClean="0"/>
              <a:t>Who can use GI Symbol?</a:t>
            </a:r>
          </a:p>
          <a:p>
            <a:pPr indent="363029">
              <a:lnSpc>
                <a:spcPct val="150000"/>
              </a:lnSpc>
            </a:pPr>
            <a:r>
              <a:rPr lang="en-US" dirty="0" smtClean="0"/>
              <a:t>- Producers of the goods in the geographical origin of the goods</a:t>
            </a:r>
          </a:p>
          <a:p>
            <a:pPr indent="363029">
              <a:lnSpc>
                <a:spcPct val="150000"/>
              </a:lnSpc>
            </a:pPr>
            <a:r>
              <a:rPr lang="en-US" dirty="0" smtClean="0"/>
              <a:t>- Traders related to the goods</a:t>
            </a:r>
          </a:p>
          <a:p>
            <a:endParaRPr lang="en-US" dirty="0" smtClean="0"/>
          </a:p>
          <a:p>
            <a:endParaRPr lang="en-US"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13</a:t>
            </a:fld>
            <a:endParaRPr lang="th-T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pPr indent="356688">
              <a:lnSpc>
                <a:spcPct val="150000"/>
              </a:lnSpc>
            </a:pPr>
            <a:r>
              <a:rPr lang="en-US" sz="1800" kern="1200" dirty="0" smtClean="0">
                <a:solidFill>
                  <a:schemeClr val="tx1"/>
                </a:solidFill>
                <a:latin typeface="+mn-lt"/>
                <a:ea typeface="+mn-ea"/>
                <a:cs typeface="+mn-cs"/>
              </a:rPr>
              <a:t>Now Thailand had registered about 50 products, 42 are Thai and 8 are foreign. The total number of applications in the pipeline is 94 which are 80 Thai products and 14 foreign products.</a:t>
            </a:r>
          </a:p>
          <a:p>
            <a:pPr indent="356688">
              <a:lnSpc>
                <a:spcPct val="150000"/>
              </a:lnSpc>
            </a:pPr>
            <a:endParaRPr lang="en-US" dirty="0" smtClean="0"/>
          </a:p>
          <a:p>
            <a:pPr indent="356688">
              <a:lnSpc>
                <a:spcPct val="150000"/>
              </a:lnSpc>
            </a:pPr>
            <a:r>
              <a:rPr lang="en-US" dirty="0" smtClean="0"/>
              <a:t>The latest foreign application we received is </a:t>
            </a:r>
            <a:r>
              <a:rPr lang="en-US" dirty="0" err="1" smtClean="0"/>
              <a:t>Buon</a:t>
            </a:r>
            <a:r>
              <a:rPr lang="en-US" dirty="0" smtClean="0"/>
              <a:t> Ma </a:t>
            </a:r>
            <a:r>
              <a:rPr lang="en-US" dirty="0" err="1" smtClean="0"/>
              <a:t>Thuot</a:t>
            </a:r>
            <a:r>
              <a:rPr lang="en-US" dirty="0" smtClean="0"/>
              <a:t> </a:t>
            </a:r>
            <a:r>
              <a:rPr lang="th-TH" sz="2400" dirty="0" smtClean="0"/>
              <a:t>(บวน</a:t>
            </a:r>
            <a:r>
              <a:rPr lang="th-TH" sz="2400" dirty="0" err="1" smtClean="0"/>
              <a:t>มาถวด</a:t>
            </a:r>
            <a:r>
              <a:rPr lang="th-TH" sz="2400" dirty="0" smtClean="0"/>
              <a:t>) </a:t>
            </a:r>
            <a:r>
              <a:rPr lang="en-US" dirty="0" smtClean="0"/>
              <a:t>Coffee from Vietnam. </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14</a:t>
            </a:fld>
            <a:endParaRPr lang="th-T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annual</a:t>
            </a:r>
            <a:r>
              <a:rPr lang="en-US" baseline="0" dirty="0" smtClean="0"/>
              <a:t> registration  number of GI start from year 2003 until </a:t>
            </a:r>
            <a:r>
              <a:rPr lang="en-US" baseline="0" dirty="0" err="1" smtClean="0"/>
              <a:t>april</a:t>
            </a:r>
            <a:r>
              <a:rPr lang="en-US" baseline="0" dirty="0" smtClean="0"/>
              <a:t> 2013</a:t>
            </a:r>
            <a:endParaRPr lang="th-TH" dirty="0"/>
          </a:p>
        </p:txBody>
      </p:sp>
      <p:sp>
        <p:nvSpPr>
          <p:cNvPr id="4" name="Slide Number Placeholder 3"/>
          <p:cNvSpPr>
            <a:spLocks noGrp="1"/>
          </p:cNvSpPr>
          <p:nvPr>
            <p:ph type="sldNum" sz="quarter" idx="10"/>
          </p:nvPr>
        </p:nvSpPr>
        <p:spPr/>
        <p:txBody>
          <a:bodyPr/>
          <a:lstStyle/>
          <a:p>
            <a:fld id="{D658481F-86F7-4A83-81D7-E8F6154B6697}" type="slidenum">
              <a:rPr lang="th-TH" smtClean="0"/>
              <a:pPr/>
              <a:t>15</a:t>
            </a:fld>
            <a:endParaRPr lang="th-T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EB53600-7A2E-4DFE-BB47-F0AC6C9A3749}" type="slidenum">
              <a:rPr lang="en-US"/>
              <a:pPr/>
              <a:t>16</a:t>
            </a:fld>
            <a:endParaRPr lang="th-TH"/>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indent="263156"/>
            <a:r>
              <a:rPr lang="en-US" dirty="0" smtClean="0"/>
              <a:t>Here are example of Thai GI products for agricultural</a:t>
            </a:r>
            <a:r>
              <a:rPr lang="en-US" baseline="0" dirty="0" smtClean="0"/>
              <a:t> and food products</a:t>
            </a:r>
            <a:r>
              <a:rPr lang="en-US" dirty="0" smtClean="0"/>
              <a:t>.</a:t>
            </a:r>
          </a:p>
          <a:p>
            <a:pPr marL="342420" indent="-342420">
              <a:buAutoNum type="arabicPeriod"/>
            </a:pPr>
            <a:r>
              <a:rPr lang="en-US" dirty="0" err="1" smtClean="0"/>
              <a:t>Khao</a:t>
            </a:r>
            <a:r>
              <a:rPr lang="en-US" dirty="0" smtClean="0"/>
              <a:t> </a:t>
            </a:r>
            <a:r>
              <a:rPr lang="en-US" dirty="0" err="1" smtClean="0"/>
              <a:t>Hom</a:t>
            </a:r>
            <a:r>
              <a:rPr lang="en-US" dirty="0" smtClean="0"/>
              <a:t> Mali </a:t>
            </a:r>
            <a:r>
              <a:rPr lang="en-US" dirty="0" err="1" smtClean="0"/>
              <a:t>Thung</a:t>
            </a:r>
            <a:r>
              <a:rPr lang="en-US" dirty="0" smtClean="0"/>
              <a:t> Kula </a:t>
            </a:r>
            <a:r>
              <a:rPr lang="en-US" dirty="0" err="1" smtClean="0"/>
              <a:t>Rong</a:t>
            </a:r>
            <a:r>
              <a:rPr lang="en-US" dirty="0" smtClean="0"/>
              <a:t> </a:t>
            </a:r>
            <a:r>
              <a:rPr lang="en-US" dirty="0" err="1" smtClean="0"/>
              <a:t>Hai</a:t>
            </a:r>
            <a:r>
              <a:rPr lang="en-US" dirty="0" smtClean="0"/>
              <a:t> (Rice)</a:t>
            </a:r>
          </a:p>
          <a:p>
            <a:pPr marL="342420" indent="-342420">
              <a:buAutoNum type="arabicPeriod"/>
            </a:pPr>
            <a:r>
              <a:rPr lang="en-US" dirty="0" err="1" smtClean="0"/>
              <a:t>Khao</a:t>
            </a:r>
            <a:r>
              <a:rPr lang="en-US" dirty="0" smtClean="0"/>
              <a:t> </a:t>
            </a:r>
            <a:r>
              <a:rPr lang="en-US" dirty="0" err="1" smtClean="0"/>
              <a:t>Hom</a:t>
            </a:r>
            <a:r>
              <a:rPr lang="en-US" dirty="0" smtClean="0"/>
              <a:t> Mali </a:t>
            </a:r>
            <a:r>
              <a:rPr lang="en-US" dirty="0" err="1" smtClean="0"/>
              <a:t>Surin</a:t>
            </a:r>
            <a:r>
              <a:rPr lang="en-US" dirty="0" smtClean="0"/>
              <a:t> (Rice)</a:t>
            </a:r>
          </a:p>
          <a:p>
            <a:pPr marL="342420" indent="-342420">
              <a:buAutoNum type="arabicPeriod"/>
            </a:pPr>
            <a:r>
              <a:rPr lang="en-US" dirty="0" err="1" smtClean="0"/>
              <a:t>Trang</a:t>
            </a:r>
            <a:r>
              <a:rPr lang="en-US" dirty="0" smtClean="0"/>
              <a:t> Roast Pork</a:t>
            </a:r>
          </a:p>
          <a:p>
            <a:pPr marL="342420" indent="-342420">
              <a:buAutoNum type="arabicPeriod"/>
            </a:pPr>
            <a:r>
              <a:rPr lang="en-US" dirty="0" err="1" smtClean="0"/>
              <a:t>Sakon</a:t>
            </a:r>
            <a:r>
              <a:rPr lang="en-US" dirty="0" smtClean="0"/>
              <a:t> </a:t>
            </a:r>
            <a:r>
              <a:rPr lang="en-US" dirty="0" err="1" smtClean="0"/>
              <a:t>Dhavapi</a:t>
            </a:r>
            <a:r>
              <a:rPr lang="en-US" dirty="0" smtClean="0"/>
              <a:t> </a:t>
            </a:r>
            <a:r>
              <a:rPr lang="en-US" dirty="0" err="1" smtClean="0"/>
              <a:t>Haang</a:t>
            </a:r>
            <a:r>
              <a:rPr lang="en-US" dirty="0" smtClean="0"/>
              <a:t> Golden Aromatic Rice</a:t>
            </a:r>
          </a:p>
          <a:p>
            <a:pPr marL="342420" indent="-342420">
              <a:buAutoNum type="arabicPeriod"/>
            </a:pPr>
            <a:r>
              <a:rPr lang="en-US" dirty="0" err="1" smtClean="0"/>
              <a:t>Sangyod</a:t>
            </a:r>
            <a:r>
              <a:rPr lang="en-US" dirty="0" smtClean="0"/>
              <a:t> </a:t>
            </a:r>
            <a:r>
              <a:rPr lang="en-US" dirty="0" err="1" smtClean="0"/>
              <a:t>Maung</a:t>
            </a:r>
            <a:r>
              <a:rPr lang="en-US" dirty="0" smtClean="0"/>
              <a:t> </a:t>
            </a:r>
            <a:r>
              <a:rPr lang="en-US" dirty="0" err="1" smtClean="0"/>
              <a:t>Phatthalung</a:t>
            </a:r>
            <a:r>
              <a:rPr lang="en-US" dirty="0" smtClean="0"/>
              <a:t> Rice </a:t>
            </a:r>
          </a:p>
          <a:p>
            <a:pPr marL="342420" indent="-342420">
              <a:buAutoNum type="arabicPeriod"/>
            </a:pPr>
            <a:r>
              <a:rPr lang="en-US" dirty="0" err="1" smtClean="0"/>
              <a:t>Chaiya</a:t>
            </a:r>
            <a:r>
              <a:rPr lang="en-US" dirty="0" smtClean="0"/>
              <a:t> Salted Eggs</a:t>
            </a:r>
          </a:p>
          <a:p>
            <a:pPr marL="342420" indent="-342420">
              <a:buFontTx/>
              <a:buAutoNum type="arabicPeriod"/>
            </a:pPr>
            <a:r>
              <a:rPr lang="en-US" dirty="0" smtClean="0"/>
              <a:t> </a:t>
            </a:r>
            <a:r>
              <a:rPr lang="en-US" dirty="0" err="1" smtClean="0"/>
              <a:t>Khao</a:t>
            </a:r>
            <a:r>
              <a:rPr lang="en-US" dirty="0" smtClean="0"/>
              <a:t> </a:t>
            </a:r>
            <a:r>
              <a:rPr lang="en-US" dirty="0" err="1" smtClean="0"/>
              <a:t>Leuang</a:t>
            </a:r>
            <a:r>
              <a:rPr lang="en-US" dirty="0" smtClean="0"/>
              <a:t> </a:t>
            </a:r>
            <a:r>
              <a:rPr lang="en-US" dirty="0" err="1" smtClean="0"/>
              <a:t>Patew</a:t>
            </a:r>
            <a:r>
              <a:rPr lang="en-US" dirty="0" smtClean="0"/>
              <a:t> </a:t>
            </a:r>
            <a:r>
              <a:rPr lang="en-US" dirty="0" err="1" smtClean="0"/>
              <a:t>Chumphon</a:t>
            </a:r>
            <a:r>
              <a:rPr lang="en-US" dirty="0" smtClean="0"/>
              <a:t> (Rice)</a:t>
            </a:r>
          </a:p>
          <a:p>
            <a:pPr marL="342420" indent="-342420">
              <a:buFontTx/>
              <a:buAutoNum type="arabicPeriod"/>
            </a:pPr>
            <a:r>
              <a:rPr lang="en-US" dirty="0" err="1" smtClean="0"/>
              <a:t>Khao</a:t>
            </a:r>
            <a:r>
              <a:rPr lang="en-US" dirty="0" smtClean="0"/>
              <a:t> </a:t>
            </a:r>
            <a:r>
              <a:rPr lang="en-US" dirty="0" err="1" smtClean="0"/>
              <a:t>Jek</a:t>
            </a:r>
            <a:r>
              <a:rPr lang="en-US" dirty="0" smtClean="0"/>
              <a:t> </a:t>
            </a:r>
            <a:r>
              <a:rPr lang="en-US" dirty="0" err="1" smtClean="0"/>
              <a:t>Chuey</a:t>
            </a:r>
            <a:r>
              <a:rPr lang="en-US" dirty="0" smtClean="0"/>
              <a:t>  Sao </a:t>
            </a:r>
            <a:r>
              <a:rPr lang="en-US" dirty="0" err="1" smtClean="0"/>
              <a:t>Hai</a:t>
            </a:r>
            <a:r>
              <a:rPr lang="en-US" dirty="0" smtClean="0"/>
              <a:t> (Rice)</a:t>
            </a:r>
          </a:p>
          <a:p>
            <a:pPr marL="342420" indent="-342420">
              <a:buFontTx/>
              <a:buAutoNum type="arabicPeriod"/>
            </a:pPr>
            <a:r>
              <a:rPr lang="en-US" dirty="0" err="1" smtClean="0"/>
              <a:t>Surat</a:t>
            </a:r>
            <a:r>
              <a:rPr lang="en-US" dirty="0" smtClean="0"/>
              <a:t> </a:t>
            </a:r>
            <a:r>
              <a:rPr lang="en-US" dirty="0" err="1" smtClean="0"/>
              <a:t>Thani</a:t>
            </a:r>
            <a:r>
              <a:rPr lang="en-US" dirty="0" smtClean="0"/>
              <a:t> Oyster</a:t>
            </a:r>
          </a:p>
          <a:p>
            <a:pPr marL="342420" indent="-342420">
              <a:buFontTx/>
              <a:buAutoNum type="arabicPeriod"/>
            </a:pPr>
            <a:endParaRPr lang="en-US" dirty="0" smtClean="0"/>
          </a:p>
          <a:p>
            <a:pPr marL="342420" indent="-342420">
              <a:buFontTx/>
              <a:buAutoNum type="arabicPeriod"/>
            </a:pPr>
            <a:endParaRPr lang="en-US" dirty="0" smtClean="0"/>
          </a:p>
          <a:p>
            <a:pPr marL="342420" indent="-342420">
              <a:buFontTx/>
              <a:buAutoNum type="arabicPeriod"/>
            </a:pPr>
            <a:endParaRPr lang="en-US" dirty="0" smtClean="0"/>
          </a:p>
          <a:p>
            <a:pPr marL="342420" indent="-342420">
              <a:buFontTx/>
              <a:buAutoNum type="arabicPeriod"/>
            </a:pPr>
            <a:endParaRPr lang="en-US" dirty="0" smtClean="0"/>
          </a:p>
          <a:p>
            <a:pPr marL="342420" indent="-342420">
              <a:buFontTx/>
              <a:buAutoNum type="arabicPeriod"/>
            </a:pPr>
            <a:endParaRPr lang="en-US" dirty="0" smtClean="0"/>
          </a:p>
          <a:p>
            <a:pPr marL="342420" indent="-342420">
              <a:buAutoNum type="arabicPeriod"/>
            </a:pPr>
            <a:endParaRPr lang="en-US" dirty="0" smtClean="0"/>
          </a:p>
          <a:p>
            <a:pPr marL="342420" indent="-342420">
              <a:buAutoNum type="arabicPeriod"/>
            </a:pPr>
            <a:endParaRPr lang="en-US" dirty="0" smtClean="0"/>
          </a:p>
          <a:p>
            <a:pPr eaLnBrk="1" hangingPunct="1"/>
            <a:endParaRPr lang="th-TH"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FEEAF62-0F01-42D1-8ACB-B6F54A733A19}" type="slidenum">
              <a:rPr lang="en-US"/>
              <a:pPr/>
              <a:t>17</a:t>
            </a:fld>
            <a:endParaRPr lang="th-TH"/>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342420" indent="-79264" defTabSz="913120">
              <a:defRPr/>
            </a:pPr>
            <a:r>
              <a:rPr lang="en-US" dirty="0" smtClean="0"/>
              <a:t>Here are example of Thai GI products for Handicrafts.</a:t>
            </a:r>
          </a:p>
          <a:p>
            <a:pPr marL="342420" indent="-342420" defTabSz="913120">
              <a:buFontTx/>
              <a:buAutoNum type="arabicPeriod"/>
              <a:defRPr/>
            </a:pPr>
            <a:r>
              <a:rPr lang="en-US" dirty="0" smtClean="0"/>
              <a:t>Chiang </a:t>
            </a:r>
            <a:r>
              <a:rPr lang="en-US" dirty="0" err="1" smtClean="0"/>
              <a:t>mai</a:t>
            </a:r>
            <a:r>
              <a:rPr lang="en-US" dirty="0" smtClean="0"/>
              <a:t> Celadon (Pottery)</a:t>
            </a:r>
          </a:p>
          <a:p>
            <a:pPr marL="342420" indent="-342420" defTabSz="913120">
              <a:buFontTx/>
              <a:buAutoNum type="arabicPeriod"/>
              <a:defRPr/>
            </a:pPr>
            <a:r>
              <a:rPr lang="en-US" dirty="0" err="1" smtClean="0"/>
              <a:t>Lamphun</a:t>
            </a:r>
            <a:r>
              <a:rPr lang="en-US" dirty="0" smtClean="0"/>
              <a:t> Brocade Thai Silk</a:t>
            </a:r>
          </a:p>
          <a:p>
            <a:pPr marL="342420" indent="-342420" defTabSz="913120">
              <a:buFontTx/>
              <a:buAutoNum type="arabicPeriod"/>
              <a:defRPr/>
            </a:pPr>
            <a:r>
              <a:rPr lang="en-US" dirty="0" smtClean="0"/>
              <a:t>Mae </a:t>
            </a:r>
            <a:r>
              <a:rPr lang="en-US" dirty="0" err="1" smtClean="0"/>
              <a:t>Jaem</a:t>
            </a:r>
            <a:r>
              <a:rPr lang="en-US" dirty="0" smtClean="0"/>
              <a:t> Teen </a:t>
            </a:r>
            <a:r>
              <a:rPr lang="en-US" dirty="0" err="1" smtClean="0"/>
              <a:t>Jok</a:t>
            </a:r>
            <a:r>
              <a:rPr lang="en-US" dirty="0" smtClean="0"/>
              <a:t> Fabric</a:t>
            </a:r>
          </a:p>
          <a:p>
            <a:pPr marL="342420" indent="-342420" defTabSz="913120">
              <a:buFontTx/>
              <a:buAutoNum type="arabicPeriod"/>
              <a:defRPr/>
            </a:pPr>
            <a:r>
              <a:rPr lang="en-US" dirty="0" err="1" smtClean="0"/>
              <a:t>Praewa</a:t>
            </a:r>
            <a:r>
              <a:rPr lang="en-US" dirty="0" smtClean="0"/>
              <a:t> </a:t>
            </a:r>
            <a:r>
              <a:rPr lang="en-US" dirty="0" err="1" smtClean="0"/>
              <a:t>Kalasin</a:t>
            </a:r>
            <a:r>
              <a:rPr lang="en-US" dirty="0" smtClean="0"/>
              <a:t> Thai Silk</a:t>
            </a:r>
          </a:p>
          <a:p>
            <a:pPr marL="342420" indent="-342420" defTabSz="913120">
              <a:buFontTx/>
              <a:buAutoNum type="arabicPeriod"/>
              <a:defRPr/>
            </a:pPr>
            <a:r>
              <a:rPr lang="en-US" dirty="0" err="1" smtClean="0"/>
              <a:t>Yok</a:t>
            </a:r>
            <a:r>
              <a:rPr lang="en-US" dirty="0" smtClean="0"/>
              <a:t> </a:t>
            </a:r>
            <a:r>
              <a:rPr lang="en-US" dirty="0" err="1" smtClean="0"/>
              <a:t>Mlabri</a:t>
            </a:r>
            <a:r>
              <a:rPr lang="en-US" dirty="0" smtClean="0"/>
              <a:t> Nan</a:t>
            </a:r>
          </a:p>
          <a:p>
            <a:pPr marL="342420" indent="-342420" defTabSz="913120">
              <a:buFontTx/>
              <a:buAutoNum type="arabicPeriod"/>
              <a:defRPr/>
            </a:pPr>
            <a:r>
              <a:rPr lang="en-US" dirty="0" err="1" smtClean="0"/>
              <a:t>Chonnabot</a:t>
            </a:r>
            <a:r>
              <a:rPr lang="en-US" dirty="0" smtClean="0"/>
              <a:t> </a:t>
            </a:r>
            <a:r>
              <a:rPr lang="en-US" dirty="0" err="1" smtClean="0"/>
              <a:t>Mudmee</a:t>
            </a:r>
            <a:r>
              <a:rPr lang="en-US" dirty="0" smtClean="0"/>
              <a:t> Thai Silk</a:t>
            </a:r>
          </a:p>
          <a:p>
            <a:pPr marL="342420" indent="-342420" defTabSz="913120">
              <a:buFontTx/>
              <a:buAutoNum type="arabicPeriod"/>
              <a:defRPr/>
            </a:pPr>
            <a:r>
              <a:rPr lang="en-US" dirty="0" smtClean="0"/>
              <a:t>Ban Chiang Pottery</a:t>
            </a:r>
          </a:p>
          <a:p>
            <a:pPr marL="342420" indent="-342420" defTabSz="913120">
              <a:buFontTx/>
              <a:buAutoNum type="arabicPeriod"/>
              <a:defRPr/>
            </a:pPr>
            <a:endParaRPr lang="en-US" dirty="0" smtClean="0"/>
          </a:p>
          <a:p>
            <a:pPr marL="342420" indent="-342420" defTabSz="913120">
              <a:buFontTx/>
              <a:buAutoNum type="arabicPeriod"/>
              <a:defRPr/>
            </a:pPr>
            <a:endParaRPr lang="en-US" dirty="0" smtClean="0"/>
          </a:p>
          <a:p>
            <a:pPr marL="342420" indent="-342420" defTabSz="913120">
              <a:buFontTx/>
              <a:buAutoNum type="arabicPeriod"/>
              <a:defRPr/>
            </a:pPr>
            <a:endParaRPr lang="en-US" dirty="0" smtClean="0"/>
          </a:p>
          <a:p>
            <a:pPr marL="342420" indent="-342420" defTabSz="913120">
              <a:buFontTx/>
              <a:buAutoNum type="arabicPeriod"/>
              <a:defRPr/>
            </a:pPr>
            <a:endParaRPr lang="en-US" dirty="0" smtClean="0"/>
          </a:p>
          <a:p>
            <a:pPr defTabSz="913120">
              <a:defRPr/>
            </a:pPr>
            <a:endParaRPr lang="th-TH"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FAF4B04F-DE38-4472-B9EE-53A36580E19E}" type="slidenum">
              <a:rPr lang="en-US"/>
              <a:pPr/>
              <a:t>18</a:t>
            </a:fld>
            <a:endParaRPr lang="th-TH"/>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indent="263156"/>
            <a:r>
              <a:rPr lang="en-US" dirty="0" smtClean="0"/>
              <a:t>Here are example of Thai GI products for fruit and industrial</a:t>
            </a:r>
            <a:r>
              <a:rPr lang="en-US" baseline="0" dirty="0" smtClean="0"/>
              <a:t> products. </a:t>
            </a:r>
          </a:p>
          <a:p>
            <a:pPr marL="342420" indent="-342420" defTabSz="913120">
              <a:buFontTx/>
              <a:buAutoNum type="arabicPeriod"/>
              <a:defRPr/>
            </a:pPr>
            <a:r>
              <a:rPr lang="en-US" baseline="0" dirty="0" err="1" smtClean="0"/>
              <a:t>Nakonchaisri</a:t>
            </a:r>
            <a:r>
              <a:rPr lang="en-US" baseline="0" dirty="0" smtClean="0"/>
              <a:t> </a:t>
            </a:r>
            <a:r>
              <a:rPr lang="en-US" baseline="0" dirty="0" err="1" smtClean="0"/>
              <a:t>Pomelo</a:t>
            </a:r>
            <a:endParaRPr lang="en-US" baseline="0" dirty="0" smtClean="0"/>
          </a:p>
          <a:p>
            <a:pPr marL="342420" indent="-342420" defTabSz="913120">
              <a:buFontTx/>
              <a:buAutoNum type="arabicPeriod"/>
              <a:defRPr/>
            </a:pPr>
            <a:r>
              <a:rPr lang="en-US" baseline="0" dirty="0" err="1" smtClean="0"/>
              <a:t>Chainat</a:t>
            </a:r>
            <a:r>
              <a:rPr lang="en-US" baseline="0" dirty="0" smtClean="0"/>
              <a:t> </a:t>
            </a:r>
            <a:r>
              <a:rPr lang="en-US" baseline="0" dirty="0" err="1" smtClean="0"/>
              <a:t>Khaotangkwa</a:t>
            </a:r>
            <a:r>
              <a:rPr lang="en-US" baseline="0" dirty="0" smtClean="0"/>
              <a:t> </a:t>
            </a:r>
            <a:r>
              <a:rPr lang="en-US" baseline="0" dirty="0" err="1" smtClean="0"/>
              <a:t>Pomelo</a:t>
            </a:r>
            <a:endParaRPr lang="en-US" baseline="0" dirty="0" smtClean="0"/>
          </a:p>
          <a:p>
            <a:pPr marL="342420" indent="-342420" defTabSz="913120">
              <a:buFontTx/>
              <a:buAutoNum type="arabicPeriod"/>
              <a:defRPr/>
            </a:pPr>
            <a:r>
              <a:rPr lang="en-US" baseline="0" dirty="0" err="1" smtClean="0"/>
              <a:t>Phetchabun</a:t>
            </a:r>
            <a:r>
              <a:rPr lang="en-US" baseline="0" dirty="0" smtClean="0"/>
              <a:t> Sweet Tamarind</a:t>
            </a:r>
          </a:p>
          <a:p>
            <a:pPr marL="342420" indent="-342420" defTabSz="913120">
              <a:buFontTx/>
              <a:buAutoNum type="arabicPeriod"/>
              <a:defRPr/>
            </a:pPr>
            <a:r>
              <a:rPr lang="en-US" baseline="0" dirty="0" err="1" smtClean="0"/>
              <a:t>Sriracha</a:t>
            </a:r>
            <a:r>
              <a:rPr lang="en-US" baseline="0" dirty="0" smtClean="0"/>
              <a:t> Pineapple</a:t>
            </a:r>
          </a:p>
          <a:p>
            <a:pPr marL="342420" indent="-342420" defTabSz="913120">
              <a:buFontTx/>
              <a:buAutoNum type="arabicPeriod"/>
              <a:defRPr/>
            </a:pPr>
            <a:r>
              <a:rPr lang="en-US" baseline="0" dirty="0" err="1" smtClean="0"/>
              <a:t>Phuket</a:t>
            </a:r>
            <a:r>
              <a:rPr lang="en-US" baseline="0" dirty="0" smtClean="0"/>
              <a:t> Pineapple</a:t>
            </a:r>
          </a:p>
          <a:p>
            <a:pPr marL="342420" indent="-342420" defTabSz="913120">
              <a:buFontTx/>
              <a:buAutoNum type="arabicPeriod"/>
              <a:defRPr/>
            </a:pPr>
            <a:r>
              <a:rPr lang="en-US" baseline="0" dirty="0" err="1" smtClean="0"/>
              <a:t>Kafae</a:t>
            </a:r>
            <a:r>
              <a:rPr lang="en-US" baseline="0" dirty="0" smtClean="0"/>
              <a:t> </a:t>
            </a:r>
            <a:r>
              <a:rPr lang="en-US" baseline="0" dirty="0" err="1" smtClean="0"/>
              <a:t>Doi</a:t>
            </a:r>
            <a:r>
              <a:rPr lang="en-US" baseline="0" dirty="0" smtClean="0"/>
              <a:t> </a:t>
            </a:r>
            <a:r>
              <a:rPr lang="en-US" baseline="0" dirty="0" err="1" smtClean="0"/>
              <a:t>Chaang</a:t>
            </a:r>
            <a:r>
              <a:rPr lang="en-US" baseline="0" dirty="0" smtClean="0"/>
              <a:t> (coffee)</a:t>
            </a:r>
          </a:p>
          <a:p>
            <a:pPr marL="342420" indent="-342420" defTabSz="913120">
              <a:buFontTx/>
              <a:buAutoNum type="arabicPeriod"/>
              <a:defRPr/>
            </a:pPr>
            <a:r>
              <a:rPr lang="en-US" baseline="0" dirty="0" err="1" smtClean="0"/>
              <a:t>Kafae</a:t>
            </a:r>
            <a:r>
              <a:rPr lang="en-US" baseline="0" dirty="0" smtClean="0"/>
              <a:t> </a:t>
            </a:r>
            <a:r>
              <a:rPr lang="en-US" baseline="0" dirty="0" err="1" smtClean="0"/>
              <a:t>Doi</a:t>
            </a:r>
            <a:r>
              <a:rPr lang="en-US" baseline="0" dirty="0" smtClean="0"/>
              <a:t> Tung (coffee)</a:t>
            </a:r>
          </a:p>
          <a:p>
            <a:pPr marL="342420" indent="-342420" defTabSz="913120">
              <a:buFontTx/>
              <a:buAutoNum type="arabicPeriod"/>
              <a:defRPr/>
            </a:pPr>
            <a:r>
              <a:rPr lang="en-US" baseline="0" dirty="0" err="1" smtClean="0"/>
              <a:t>Phurua</a:t>
            </a:r>
            <a:r>
              <a:rPr lang="en-US" baseline="0" dirty="0" smtClean="0"/>
              <a:t> Plateau Wine</a:t>
            </a:r>
          </a:p>
          <a:p>
            <a:pPr marL="342420" indent="-342420" defTabSz="913120">
              <a:buFontTx/>
              <a:buAutoNum type="arabicPeriod"/>
              <a:defRPr/>
            </a:pPr>
            <a:r>
              <a:rPr lang="en-US" baseline="0" dirty="0" err="1" smtClean="0"/>
              <a:t>Chiangrai</a:t>
            </a:r>
            <a:r>
              <a:rPr lang="en-US" baseline="0" dirty="0" smtClean="0"/>
              <a:t> </a:t>
            </a:r>
            <a:r>
              <a:rPr lang="en-US" baseline="0" dirty="0" err="1" smtClean="0"/>
              <a:t>Phulae</a:t>
            </a:r>
            <a:r>
              <a:rPr lang="en-US" baseline="0" dirty="0" smtClean="0"/>
              <a:t> Pineapple</a:t>
            </a:r>
          </a:p>
          <a:p>
            <a:pPr marL="342420" indent="-342420" defTabSz="913120">
              <a:buFontTx/>
              <a:buAutoNum type="arabicPeriod"/>
              <a:defRPr/>
            </a:pPr>
            <a:r>
              <a:rPr lang="en-US" baseline="0" dirty="0" err="1" smtClean="0"/>
              <a:t>NangLae</a:t>
            </a:r>
            <a:r>
              <a:rPr lang="en-US" baseline="0" dirty="0" smtClean="0"/>
              <a:t> Pineapple</a:t>
            </a:r>
          </a:p>
          <a:p>
            <a:pPr marL="342420" indent="-342420" defTabSz="913120">
              <a:buFontTx/>
              <a:buAutoNum type="arabicPeriod"/>
              <a:defRPr/>
            </a:pPr>
            <a:endParaRPr lang="en-US" baseline="0" dirty="0" smtClean="0"/>
          </a:p>
          <a:p>
            <a:pPr marL="342420" indent="-342420" defTabSz="913120">
              <a:buFontTx/>
              <a:buAutoNum type="arabicPeriod"/>
              <a:defRPr/>
            </a:pPr>
            <a:endParaRPr lang="en-US" baseline="0" dirty="0" smtClean="0"/>
          </a:p>
          <a:p>
            <a:pPr defTabSz="913120">
              <a:defRPr/>
            </a:pPr>
            <a:endParaRPr lang="th-TH"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CF1842A-727C-44DE-A8BE-75C4EF7EAAF2}" type="slidenum">
              <a:rPr lang="en-US"/>
              <a:pPr/>
              <a:t>19</a:t>
            </a:fld>
            <a:endParaRPr lang="th-TH"/>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indent="263156" defTabSz="913120">
              <a:defRPr/>
            </a:pPr>
            <a:r>
              <a:rPr lang="en-US" dirty="0" smtClean="0"/>
              <a:t>Here are 8 foreign GI products registered in </a:t>
            </a:r>
            <a:r>
              <a:rPr lang="en-US" dirty="0" err="1" smtClean="0"/>
              <a:t>thailand</a:t>
            </a:r>
            <a:r>
              <a:rPr lang="en-US" dirty="0" smtClean="0"/>
              <a:t>. </a:t>
            </a:r>
          </a:p>
          <a:p>
            <a:pPr marL="456560" indent="-456560" defTabSz="913120">
              <a:buFontTx/>
              <a:buAutoNum type="arabicPeriod"/>
              <a:defRPr/>
            </a:pPr>
            <a:r>
              <a:rPr lang="en-US" sz="2000" dirty="0" err="1" smtClean="0"/>
              <a:t>Pisco</a:t>
            </a:r>
            <a:r>
              <a:rPr lang="en-US" sz="2000" dirty="0" smtClean="0"/>
              <a:t> </a:t>
            </a:r>
            <a:r>
              <a:rPr lang="en-US" dirty="0" smtClean="0"/>
              <a:t>(Peru)</a:t>
            </a:r>
          </a:p>
          <a:p>
            <a:pPr marL="342420" indent="-342420" defTabSz="913120">
              <a:buFontTx/>
              <a:buAutoNum type="arabicPeriod"/>
              <a:defRPr/>
            </a:pPr>
            <a:r>
              <a:rPr lang="en-US" dirty="0" smtClean="0"/>
              <a:t>Champagne </a:t>
            </a:r>
            <a:r>
              <a:rPr lang="en-US" sz="1600" dirty="0" smtClean="0"/>
              <a:t>(France)</a:t>
            </a:r>
            <a:endParaRPr lang="th-TH" dirty="0" smtClean="0"/>
          </a:p>
          <a:p>
            <a:pPr marL="342420" indent="-342420" defTabSz="913120">
              <a:buFontTx/>
              <a:buAutoNum type="arabicPeriod"/>
              <a:defRPr/>
            </a:pPr>
            <a:r>
              <a:rPr lang="en-US" dirty="0" smtClean="0"/>
              <a:t>Cognac (France)</a:t>
            </a:r>
          </a:p>
          <a:p>
            <a:pPr marL="342420" indent="-342420" defTabSz="913120">
              <a:buFontTx/>
              <a:buAutoNum type="arabicPeriod"/>
              <a:defRPr/>
            </a:pPr>
            <a:r>
              <a:rPr lang="en-US" dirty="0" err="1" smtClean="0">
                <a:cs typeface="Tahoma" pitchFamily="34" charset="0"/>
              </a:rPr>
              <a:t>Prosciuto</a:t>
            </a:r>
            <a:r>
              <a:rPr lang="en-US" dirty="0" smtClean="0">
                <a:cs typeface="Tahoma" pitchFamily="34" charset="0"/>
              </a:rPr>
              <a:t> </a:t>
            </a:r>
            <a:r>
              <a:rPr lang="en-US" dirty="0" err="1" smtClean="0">
                <a:cs typeface="Tahoma" pitchFamily="34" charset="0"/>
              </a:rPr>
              <a:t>di</a:t>
            </a:r>
            <a:r>
              <a:rPr lang="en-US" dirty="0" smtClean="0">
                <a:cs typeface="Tahoma" pitchFamily="34" charset="0"/>
              </a:rPr>
              <a:t> Parma </a:t>
            </a:r>
            <a:r>
              <a:rPr lang="en-US" sz="1600" dirty="0" smtClean="0"/>
              <a:t>(Italy)</a:t>
            </a:r>
            <a:endParaRPr lang="th-TH" sz="1600" dirty="0" smtClean="0"/>
          </a:p>
          <a:p>
            <a:pPr marL="342420" indent="-342420" defTabSz="913120">
              <a:buFontTx/>
              <a:buAutoNum type="arabicPeriod"/>
              <a:defRPr/>
            </a:pPr>
            <a:r>
              <a:rPr lang="en-US" dirty="0" smtClean="0"/>
              <a:t>Scotch Whisky </a:t>
            </a:r>
            <a:r>
              <a:rPr lang="en-US" sz="1600" dirty="0" smtClean="0"/>
              <a:t>(Scotland)</a:t>
            </a:r>
            <a:endParaRPr lang="en-US" dirty="0" smtClean="0"/>
          </a:p>
          <a:p>
            <a:pPr marL="342420" indent="-342420" defTabSz="913120">
              <a:buFontTx/>
              <a:buAutoNum type="arabicPeriod"/>
              <a:defRPr/>
            </a:pPr>
            <a:r>
              <a:rPr lang="en-US" dirty="0" err="1" smtClean="0">
                <a:cs typeface="Tahoma" pitchFamily="34" charset="0"/>
              </a:rPr>
              <a:t>Brunello</a:t>
            </a:r>
            <a:r>
              <a:rPr lang="en-US" dirty="0" smtClean="0">
                <a:cs typeface="Tahoma" pitchFamily="34" charset="0"/>
              </a:rPr>
              <a:t> </a:t>
            </a:r>
            <a:r>
              <a:rPr lang="en-US" dirty="0" err="1" smtClean="0">
                <a:cs typeface="Tahoma" pitchFamily="34" charset="0"/>
              </a:rPr>
              <a:t>di</a:t>
            </a:r>
            <a:r>
              <a:rPr lang="en-US" dirty="0" smtClean="0">
                <a:cs typeface="Tahoma" pitchFamily="34" charset="0"/>
              </a:rPr>
              <a:t> </a:t>
            </a:r>
            <a:r>
              <a:rPr lang="en-US" dirty="0" err="1" smtClean="0">
                <a:cs typeface="Tahoma" pitchFamily="34" charset="0"/>
              </a:rPr>
              <a:t>Montalcino</a:t>
            </a:r>
            <a:r>
              <a:rPr lang="en-US" dirty="0" smtClean="0">
                <a:cs typeface="Tahoma" pitchFamily="34" charset="0"/>
              </a:rPr>
              <a:t> </a:t>
            </a:r>
            <a:r>
              <a:rPr lang="en-US" sz="1600" dirty="0" smtClean="0">
                <a:cs typeface="Tahoma" pitchFamily="34" charset="0"/>
              </a:rPr>
              <a:t>(Italy)</a:t>
            </a:r>
            <a:endParaRPr lang="en-US" dirty="0" smtClean="0">
              <a:cs typeface="Tahoma" pitchFamily="34" charset="0"/>
            </a:endParaRPr>
          </a:p>
          <a:p>
            <a:pPr marL="342420" indent="-342420" defTabSz="913120">
              <a:buFontTx/>
              <a:buAutoNum type="arabicPeriod"/>
              <a:defRPr/>
            </a:pPr>
            <a:r>
              <a:rPr lang="en-US" dirty="0" smtClean="0"/>
              <a:t>Napa Valley </a:t>
            </a:r>
            <a:r>
              <a:rPr lang="en-US" sz="1600" dirty="0" smtClean="0"/>
              <a:t>(America)</a:t>
            </a:r>
          </a:p>
          <a:p>
            <a:pPr marL="342420" indent="-342420" defTabSz="913120">
              <a:buFontTx/>
              <a:buAutoNum type="arabicPeriod"/>
              <a:defRPr/>
            </a:pPr>
            <a:r>
              <a:rPr lang="en-US" dirty="0" smtClean="0"/>
              <a:t>Tequila (Mexico)</a:t>
            </a:r>
          </a:p>
          <a:p>
            <a:pPr marL="342420" indent="-342420" defTabSz="913120">
              <a:buFontTx/>
              <a:buAutoNum type="arabicPeriod"/>
              <a:defRPr/>
            </a:pPr>
            <a:endParaRPr lang="en-US" dirty="0" smtClean="0"/>
          </a:p>
          <a:p>
            <a:pPr marL="342420" indent="-342420" defTabSz="913120">
              <a:buFontTx/>
              <a:buAutoNum type="arabicPeriod"/>
              <a:defRPr/>
            </a:pPr>
            <a:endParaRPr lang="th-TH" dirty="0" smtClean="0"/>
          </a:p>
          <a:p>
            <a:pPr defTabSz="913120">
              <a:defRPr/>
            </a:pPr>
            <a:endParaRPr lang="th-TH" dirty="0" smtClean="0"/>
          </a:p>
          <a:p>
            <a:pPr eaLnBrk="1" hangingPunct="1"/>
            <a:endParaRPr lang="th-TH"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Befor</a:t>
            </a:r>
            <a:r>
              <a:rPr lang="en-US" baseline="0" dirty="0" smtClean="0"/>
              <a:t>e we start, I would like to compare the differences between trademarks and </a:t>
            </a:r>
            <a:r>
              <a:rPr lang="en-US" baseline="0" dirty="0" err="1" smtClean="0"/>
              <a:t>gi</a:t>
            </a:r>
            <a:r>
              <a:rPr lang="en-US" baseline="0" dirty="0" smtClean="0"/>
              <a:t> which are used as market tools.</a:t>
            </a:r>
          </a:p>
          <a:p>
            <a:r>
              <a:rPr lang="en-US" baseline="0" dirty="0" smtClean="0"/>
              <a:t>	Trademarks is individual rights used by one enterprise to identify its products. It must be renewal and it can be transferred.</a:t>
            </a:r>
          </a:p>
          <a:p>
            <a:r>
              <a:rPr lang="en-US" baseline="0" dirty="0" smtClean="0"/>
              <a:t>	On the other hand, GI is community rights used by the producers in the place of origin to indicate quality of products linked to the geographical areas. It has unlimited duration but it’s cannot be transferred.</a:t>
            </a:r>
            <a:endParaRPr lang="th-TH" dirty="0"/>
          </a:p>
        </p:txBody>
      </p:sp>
      <p:sp>
        <p:nvSpPr>
          <p:cNvPr id="4" name="Slide Number Placeholder 3"/>
          <p:cNvSpPr>
            <a:spLocks noGrp="1"/>
          </p:cNvSpPr>
          <p:nvPr>
            <p:ph type="sldNum" sz="quarter" idx="10"/>
          </p:nvPr>
        </p:nvSpPr>
        <p:spPr/>
        <p:txBody>
          <a:bodyPr/>
          <a:lstStyle/>
          <a:p>
            <a:fld id="{D658481F-86F7-4A83-81D7-E8F6154B6697}" type="slidenum">
              <a:rPr lang="th-TH" smtClean="0"/>
              <a:pPr/>
              <a:t>2</a:t>
            </a:fld>
            <a:endParaRPr lang="th-T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ตัวยึดรูปบนภาพนิ่ง 1"/>
          <p:cNvSpPr>
            <a:spLocks noGrp="1" noRot="1" noChangeAspect="1" noTextEdit="1"/>
          </p:cNvSpPr>
          <p:nvPr>
            <p:ph type="sldImg"/>
          </p:nvPr>
        </p:nvSpPr>
        <p:spPr>
          <a:ln/>
        </p:spPr>
      </p:sp>
      <p:sp>
        <p:nvSpPr>
          <p:cNvPr id="53251" name="ตัวยึดบันทึกย่อ 2"/>
          <p:cNvSpPr>
            <a:spLocks noGrp="1"/>
          </p:cNvSpPr>
          <p:nvPr>
            <p:ph type="body" idx="1"/>
          </p:nvPr>
        </p:nvSpPr>
        <p:spPr>
          <a:xfrm>
            <a:off x="679768" y="4715153"/>
            <a:ext cx="5438140" cy="485078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10000"/>
          </a:bodyPr>
          <a:lstStyle/>
          <a:p>
            <a:r>
              <a:rPr lang="en-US" dirty="0" smtClean="0"/>
              <a:t>Now I would like to introduce you  a couple of Thai GI products. </a:t>
            </a:r>
          </a:p>
          <a:p>
            <a:endParaRPr lang="en-US" dirty="0" smtClean="0"/>
          </a:p>
          <a:p>
            <a:r>
              <a:rPr lang="en-US" dirty="0" err="1" smtClean="0"/>
              <a:t>Khao</a:t>
            </a:r>
            <a:r>
              <a:rPr lang="en-US" baseline="0" dirty="0" smtClean="0"/>
              <a:t> </a:t>
            </a:r>
            <a:r>
              <a:rPr lang="en-US" baseline="0" dirty="0" err="1" smtClean="0"/>
              <a:t>Hom</a:t>
            </a:r>
            <a:r>
              <a:rPr lang="en-US" baseline="0" dirty="0" smtClean="0"/>
              <a:t> Mali </a:t>
            </a:r>
            <a:r>
              <a:rPr lang="en-US" baseline="0" dirty="0" err="1" smtClean="0"/>
              <a:t>Thung</a:t>
            </a:r>
            <a:r>
              <a:rPr lang="en-US" baseline="0" dirty="0" smtClean="0"/>
              <a:t> Kula </a:t>
            </a:r>
            <a:r>
              <a:rPr lang="en-US" baseline="0" dirty="0" err="1" smtClean="0"/>
              <a:t>Rong</a:t>
            </a:r>
            <a:r>
              <a:rPr lang="en-US" baseline="0" dirty="0" smtClean="0"/>
              <a:t> </a:t>
            </a:r>
            <a:r>
              <a:rPr lang="en-US" baseline="0" dirty="0" err="1" smtClean="0"/>
              <a:t>Hai</a:t>
            </a:r>
            <a:r>
              <a:rPr lang="en-US" baseline="0" dirty="0" smtClean="0"/>
              <a:t> is</a:t>
            </a:r>
            <a:r>
              <a:rPr lang="en-US" dirty="0" smtClean="0"/>
              <a:t> a special Jasmine Rice produced in 5 Provinces from the Northeastern of Thailand. The 5 Provinces are </a:t>
            </a:r>
            <a:r>
              <a:rPr lang="en-US" dirty="0" err="1" smtClean="0"/>
              <a:t>Roi</a:t>
            </a:r>
            <a:r>
              <a:rPr lang="en-US" dirty="0" smtClean="0"/>
              <a:t> Et, </a:t>
            </a:r>
            <a:r>
              <a:rPr lang="en-US" dirty="0" err="1" smtClean="0"/>
              <a:t>Yasothon</a:t>
            </a:r>
            <a:r>
              <a:rPr lang="en-US" dirty="0" smtClean="0"/>
              <a:t>, </a:t>
            </a:r>
            <a:r>
              <a:rPr lang="en-US" dirty="0" err="1" smtClean="0"/>
              <a:t>Surin</a:t>
            </a:r>
            <a:r>
              <a:rPr lang="en-US" dirty="0" smtClean="0"/>
              <a:t>, </a:t>
            </a:r>
            <a:r>
              <a:rPr lang="en-US" dirty="0" err="1" smtClean="0"/>
              <a:t>Mahasarakham</a:t>
            </a:r>
            <a:r>
              <a:rPr lang="en-US" dirty="0" smtClean="0"/>
              <a:t>, </a:t>
            </a:r>
            <a:r>
              <a:rPr lang="en-US" dirty="0" err="1" smtClean="0"/>
              <a:t>Srisaket</a:t>
            </a:r>
            <a:r>
              <a:rPr lang="en-US" dirty="0" smtClean="0"/>
              <a:t>. </a:t>
            </a:r>
          </a:p>
          <a:p>
            <a:endParaRPr lang="en-US" baseline="0" dirty="0" smtClean="0"/>
          </a:p>
          <a:p>
            <a:r>
              <a:rPr lang="en-US" dirty="0" smtClean="0"/>
              <a:t>The variety are </a:t>
            </a:r>
            <a:r>
              <a:rPr lang="en-US" dirty="0" err="1" smtClean="0"/>
              <a:t>Khao</a:t>
            </a:r>
            <a:r>
              <a:rPr lang="en-US" dirty="0" smtClean="0"/>
              <a:t> </a:t>
            </a:r>
            <a:r>
              <a:rPr lang="en-US" dirty="0" err="1" smtClean="0"/>
              <a:t>Dok</a:t>
            </a:r>
            <a:r>
              <a:rPr lang="en-US" dirty="0" smtClean="0"/>
              <a:t> </a:t>
            </a:r>
            <a:r>
              <a:rPr lang="en-US" dirty="0" err="1" smtClean="0"/>
              <a:t>mali</a:t>
            </a:r>
            <a:r>
              <a:rPr lang="en-US" dirty="0" smtClean="0"/>
              <a:t> 105 and </a:t>
            </a:r>
            <a:r>
              <a:rPr lang="en-US" dirty="0" err="1" smtClean="0"/>
              <a:t>Kor</a:t>
            </a:r>
            <a:r>
              <a:rPr lang="en-US" dirty="0" smtClean="0"/>
              <a:t> </a:t>
            </a:r>
            <a:r>
              <a:rPr lang="en-US" dirty="0" err="1" smtClean="0"/>
              <a:t>Khor</a:t>
            </a:r>
            <a:r>
              <a:rPr lang="en-US" dirty="0" smtClean="0"/>
              <a:t> 15. </a:t>
            </a:r>
          </a:p>
          <a:p>
            <a:endParaRPr lang="en-US" baseline="0" dirty="0" smtClean="0"/>
          </a:p>
          <a:p>
            <a:r>
              <a:rPr lang="en-US" dirty="0" smtClean="0"/>
              <a:t>The characteristic of this rice is slim and long grain, soft when cooked with very good aroma.</a:t>
            </a:r>
          </a:p>
          <a:p>
            <a:endParaRPr lang="en-US" baseline="0" dirty="0" smtClean="0"/>
          </a:p>
          <a:p>
            <a:r>
              <a:rPr lang="en-US" dirty="0" smtClean="0"/>
              <a:t>This area of production is very dry land. Without enough water the rice is stressed and produce an extra aroma. This becomes a special characteristic of </a:t>
            </a:r>
            <a:r>
              <a:rPr lang="en-US" dirty="0" err="1" smtClean="0"/>
              <a:t>Khao</a:t>
            </a:r>
            <a:r>
              <a:rPr lang="en-US" dirty="0" smtClean="0"/>
              <a:t> </a:t>
            </a:r>
            <a:r>
              <a:rPr lang="en-US" dirty="0" err="1" smtClean="0"/>
              <a:t>Hom</a:t>
            </a:r>
            <a:r>
              <a:rPr lang="en-US" dirty="0" smtClean="0"/>
              <a:t> Mali </a:t>
            </a:r>
            <a:r>
              <a:rPr lang="en-US" dirty="0" err="1" smtClean="0"/>
              <a:t>Thung</a:t>
            </a:r>
            <a:r>
              <a:rPr lang="en-US" dirty="0" smtClean="0"/>
              <a:t> Kula </a:t>
            </a:r>
            <a:r>
              <a:rPr lang="en-US" dirty="0" err="1" smtClean="0"/>
              <a:t>Rong</a:t>
            </a:r>
            <a:r>
              <a:rPr lang="en-US" dirty="0" smtClean="0"/>
              <a:t> </a:t>
            </a:r>
            <a:r>
              <a:rPr lang="en-US" dirty="0" err="1" smtClean="0"/>
              <a:t>Hai</a:t>
            </a:r>
            <a:r>
              <a:rPr lang="en-US" dirty="0" smtClean="0"/>
              <a:t>. </a:t>
            </a:r>
          </a:p>
          <a:p>
            <a:endParaRPr lang="en-US" dirty="0" smtClean="0"/>
          </a:p>
          <a:p>
            <a:r>
              <a:rPr lang="en-US" dirty="0" smtClean="0"/>
              <a:t>We applied for a GI protection in EU for this product, as well as </a:t>
            </a:r>
            <a:r>
              <a:rPr lang="en-US" dirty="0" err="1" smtClean="0"/>
              <a:t>Doi</a:t>
            </a:r>
            <a:r>
              <a:rPr lang="en-US" dirty="0" smtClean="0"/>
              <a:t> Tung Coffee and </a:t>
            </a:r>
            <a:r>
              <a:rPr lang="en-US" dirty="0" err="1" smtClean="0"/>
              <a:t>Doi</a:t>
            </a:r>
            <a:r>
              <a:rPr lang="en-US" dirty="0" smtClean="0"/>
              <a:t> </a:t>
            </a:r>
            <a:r>
              <a:rPr lang="en-US" dirty="0" err="1" smtClean="0"/>
              <a:t>Chaang</a:t>
            </a:r>
            <a:r>
              <a:rPr lang="en-US" dirty="0" smtClean="0"/>
              <a:t> Coffee.</a:t>
            </a:r>
          </a:p>
          <a:p>
            <a:r>
              <a:rPr lang="en-US" dirty="0" err="1" smtClean="0"/>
              <a:t>Khao</a:t>
            </a:r>
            <a:r>
              <a:rPr lang="en-US" dirty="0" smtClean="0"/>
              <a:t> </a:t>
            </a:r>
            <a:r>
              <a:rPr lang="en-US" dirty="0" err="1" smtClean="0"/>
              <a:t>Hom</a:t>
            </a:r>
            <a:r>
              <a:rPr lang="en-US" dirty="0" smtClean="0"/>
              <a:t> </a:t>
            </a:r>
            <a:r>
              <a:rPr lang="en-US" dirty="0" err="1" smtClean="0"/>
              <a:t>mali</a:t>
            </a:r>
            <a:r>
              <a:rPr lang="en-US" dirty="0" smtClean="0"/>
              <a:t> </a:t>
            </a:r>
            <a:r>
              <a:rPr lang="en-US" dirty="0" err="1" smtClean="0"/>
              <a:t>Thung</a:t>
            </a:r>
            <a:r>
              <a:rPr lang="en-US" dirty="0" smtClean="0"/>
              <a:t> Kula </a:t>
            </a:r>
            <a:r>
              <a:rPr lang="en-US" dirty="0" err="1" smtClean="0"/>
              <a:t>Rong-Hai</a:t>
            </a:r>
            <a:r>
              <a:rPr lang="en-US" dirty="0" smtClean="0"/>
              <a:t> applied in EU on 20 </a:t>
            </a:r>
            <a:r>
              <a:rPr lang="en-US" dirty="0" err="1" smtClean="0"/>
              <a:t>nov</a:t>
            </a:r>
            <a:r>
              <a:rPr lang="en-US" dirty="0" smtClean="0"/>
              <a:t> 2008 registered on 4 Mar 2013</a:t>
            </a:r>
          </a:p>
          <a:p>
            <a:r>
              <a:rPr lang="en-US" dirty="0" err="1" smtClean="0"/>
              <a:t>Doi</a:t>
            </a:r>
            <a:r>
              <a:rPr lang="en-US" baseline="0" dirty="0" smtClean="0"/>
              <a:t> Tung coffee and </a:t>
            </a:r>
            <a:r>
              <a:rPr lang="en-US" baseline="0" dirty="0" err="1" smtClean="0"/>
              <a:t>Doi</a:t>
            </a:r>
            <a:r>
              <a:rPr lang="en-US" baseline="0" dirty="0" smtClean="0"/>
              <a:t> Chang Coffee applied in EU in May 2010</a:t>
            </a:r>
            <a:endParaRPr lang="en-US" dirty="0" smtClean="0"/>
          </a:p>
          <a:p>
            <a:endParaRPr lang="en-US" baseline="0" dirty="0" smtClean="0"/>
          </a:p>
        </p:txBody>
      </p:sp>
      <p:sp>
        <p:nvSpPr>
          <p:cNvPr id="4" name="ตัวยึดหมายเลขภาพนิ่ง 3"/>
          <p:cNvSpPr>
            <a:spLocks noGrp="1"/>
          </p:cNvSpPr>
          <p:nvPr>
            <p:ph type="sldNum" sz="quarter" idx="5"/>
          </p:nvPr>
        </p:nvSpPr>
        <p:spPr/>
        <p:txBody>
          <a:bodyPr/>
          <a:lstStyle>
            <a:lvl1pPr eaLnBrk="0" hangingPunct="0">
              <a:defRPr sz="2400">
                <a:solidFill>
                  <a:schemeClr val="tx1"/>
                </a:solidFill>
                <a:latin typeface="Times New Roman" pitchFamily="18" charset="0"/>
                <a:ea typeface="Osaka" pitchFamily="-128" charset="-128"/>
              </a:defRPr>
            </a:lvl1pPr>
            <a:lvl2pPr marL="742875" indent="-285720" eaLnBrk="0" hangingPunct="0">
              <a:defRPr sz="2400">
                <a:solidFill>
                  <a:schemeClr val="tx1"/>
                </a:solidFill>
                <a:latin typeface="Times New Roman" pitchFamily="18" charset="0"/>
                <a:ea typeface="Osaka" pitchFamily="-128" charset="-128"/>
              </a:defRPr>
            </a:lvl2pPr>
            <a:lvl3pPr marL="1142884" indent="-228577" eaLnBrk="0" hangingPunct="0">
              <a:defRPr sz="2400">
                <a:solidFill>
                  <a:schemeClr val="tx1"/>
                </a:solidFill>
                <a:latin typeface="Times New Roman" pitchFamily="18" charset="0"/>
                <a:ea typeface="Osaka" pitchFamily="-128" charset="-128"/>
              </a:defRPr>
            </a:lvl3pPr>
            <a:lvl4pPr marL="1600037" indent="-228577" eaLnBrk="0" hangingPunct="0">
              <a:defRPr sz="2400">
                <a:solidFill>
                  <a:schemeClr val="tx1"/>
                </a:solidFill>
                <a:latin typeface="Times New Roman" pitchFamily="18" charset="0"/>
                <a:ea typeface="Osaka" pitchFamily="-128" charset="-128"/>
              </a:defRPr>
            </a:lvl4pPr>
            <a:lvl5pPr marL="2057191" indent="-228577" eaLnBrk="0" hangingPunct="0">
              <a:defRPr sz="2400">
                <a:solidFill>
                  <a:schemeClr val="tx1"/>
                </a:solidFill>
                <a:latin typeface="Times New Roman" pitchFamily="18" charset="0"/>
                <a:ea typeface="Osaka" pitchFamily="-128" charset="-128"/>
              </a:defRPr>
            </a:lvl5pPr>
            <a:lvl6pPr marL="2514344" indent="-228577" algn="ctr" eaLnBrk="0" fontAlgn="base" hangingPunct="0">
              <a:spcBef>
                <a:spcPct val="0"/>
              </a:spcBef>
              <a:spcAft>
                <a:spcPct val="0"/>
              </a:spcAft>
              <a:defRPr sz="2400">
                <a:solidFill>
                  <a:schemeClr val="tx1"/>
                </a:solidFill>
                <a:latin typeface="Times New Roman" pitchFamily="18" charset="0"/>
                <a:ea typeface="Osaka" pitchFamily="-128" charset="-128"/>
              </a:defRPr>
            </a:lvl6pPr>
            <a:lvl7pPr marL="2971497" indent="-228577" algn="ctr" eaLnBrk="0" fontAlgn="base" hangingPunct="0">
              <a:spcBef>
                <a:spcPct val="0"/>
              </a:spcBef>
              <a:spcAft>
                <a:spcPct val="0"/>
              </a:spcAft>
              <a:defRPr sz="2400">
                <a:solidFill>
                  <a:schemeClr val="tx1"/>
                </a:solidFill>
                <a:latin typeface="Times New Roman" pitchFamily="18" charset="0"/>
                <a:ea typeface="Osaka" pitchFamily="-128" charset="-128"/>
              </a:defRPr>
            </a:lvl7pPr>
            <a:lvl8pPr marL="3428651" indent="-228577" algn="ctr" eaLnBrk="0" fontAlgn="base" hangingPunct="0">
              <a:spcBef>
                <a:spcPct val="0"/>
              </a:spcBef>
              <a:spcAft>
                <a:spcPct val="0"/>
              </a:spcAft>
              <a:defRPr sz="2400">
                <a:solidFill>
                  <a:schemeClr val="tx1"/>
                </a:solidFill>
                <a:latin typeface="Times New Roman" pitchFamily="18" charset="0"/>
                <a:ea typeface="Osaka" pitchFamily="-128" charset="-128"/>
              </a:defRPr>
            </a:lvl8pPr>
            <a:lvl9pPr marL="3885804" indent="-228577" algn="ctr" eaLnBrk="0" fontAlgn="base" hangingPunct="0">
              <a:spcBef>
                <a:spcPct val="0"/>
              </a:spcBef>
              <a:spcAft>
                <a:spcPct val="0"/>
              </a:spcAft>
              <a:defRPr sz="2400">
                <a:solidFill>
                  <a:schemeClr val="tx1"/>
                </a:solidFill>
                <a:latin typeface="Times New Roman" pitchFamily="18" charset="0"/>
                <a:ea typeface="Osaka" pitchFamily="-128" charset="-128"/>
              </a:defRPr>
            </a:lvl9pPr>
          </a:lstStyle>
          <a:p>
            <a:pPr eaLnBrk="1" hangingPunct="1"/>
            <a:fld id="{396B65D8-3FF9-4CC5-B9D2-BCDAB138C776}" type="slidenum">
              <a:rPr lang="fr-FR" sz="1200"/>
              <a:pPr eaLnBrk="1" hangingPunct="1"/>
              <a:t>20</a:t>
            </a:fld>
            <a:endParaRPr lang="fr-FR"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r>
              <a:rPr lang="en-US" dirty="0" smtClean="0"/>
              <a:t>This is an example of Thai GI Silk called “ </a:t>
            </a:r>
            <a:r>
              <a:rPr lang="en-US" dirty="0" err="1" smtClean="0"/>
              <a:t>Lamphun</a:t>
            </a:r>
            <a:r>
              <a:rPr lang="en-US" dirty="0" smtClean="0"/>
              <a:t> Brocade Thai Silk.”</a:t>
            </a:r>
          </a:p>
          <a:p>
            <a:r>
              <a:rPr lang="en-US" dirty="0" smtClean="0"/>
              <a:t>It is produced  in </a:t>
            </a:r>
            <a:r>
              <a:rPr lang="en-US" dirty="0" err="1" smtClean="0"/>
              <a:t>Lamphun</a:t>
            </a:r>
            <a:r>
              <a:rPr lang="en-US" dirty="0" smtClean="0"/>
              <a:t> province with a traditional weaving pattern that’s unique to this area. </a:t>
            </a:r>
          </a:p>
          <a:p>
            <a:endParaRPr lang="en-US" dirty="0" smtClean="0"/>
          </a:p>
          <a:p>
            <a:r>
              <a:rPr lang="en-US" dirty="0" smtClean="0"/>
              <a:t>The cycle of production are….</a:t>
            </a:r>
          </a:p>
          <a:p>
            <a:r>
              <a:rPr lang="en-US" dirty="0" smtClean="0"/>
              <a:t>First, growing the mulberry trees, then farm the silkworm until you can obtain the cocoon. The harvested cocoon will be soak in the boiling water to obtain the silk fiber. lastly the silk thread is being hand weaved by the local method that  passed on for generation to generation.</a:t>
            </a:r>
          </a:p>
          <a:p>
            <a:endParaRPr lang="en-US" dirty="0" smtClean="0"/>
          </a:p>
          <a:p>
            <a:r>
              <a:rPr lang="en-US" dirty="0" smtClean="0"/>
              <a:t>   </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21</a:t>
            </a:fld>
            <a:endParaRPr lang="th-T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r>
              <a:rPr lang="en-US" dirty="0" smtClean="0"/>
              <a:t>Various Initiative in the field of GI</a:t>
            </a:r>
            <a:endParaRPr lang="th-TH"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22</a:t>
            </a:fld>
            <a:endParaRPr lang="th-T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pPr defTabSz="913120">
              <a:defRPr/>
            </a:pPr>
            <a:r>
              <a:rPr lang="en-US" sz="1800" kern="1200" dirty="0" smtClean="0">
                <a:solidFill>
                  <a:schemeClr val="tx1"/>
                </a:solidFill>
                <a:latin typeface="+mn-lt"/>
                <a:ea typeface="+mn-ea"/>
                <a:cs typeface="+mn-cs"/>
              </a:rPr>
              <a:t>	When we talk about various initiatives of GI in Thailand, I would like to say that Thailand have tried to do many things in the last 10 years. </a:t>
            </a:r>
          </a:p>
          <a:p>
            <a:pPr defTabSz="913120">
              <a:defRPr/>
            </a:pPr>
            <a:r>
              <a:rPr lang="en-US" sz="1800" kern="1200" dirty="0" smtClean="0">
                <a:solidFill>
                  <a:schemeClr val="tx1"/>
                </a:solidFill>
                <a:latin typeface="+mn-lt"/>
                <a:ea typeface="+mn-ea"/>
                <a:cs typeface="+mn-cs"/>
              </a:rPr>
              <a:t>	We have engaged in many cooperation activities with many countries and </a:t>
            </a:r>
            <a:r>
              <a:rPr lang="en-US" sz="1800" kern="1200" dirty="0" err="1" smtClean="0">
                <a:solidFill>
                  <a:schemeClr val="tx1"/>
                </a:solidFill>
                <a:latin typeface="+mn-lt"/>
                <a:ea typeface="+mn-ea"/>
                <a:cs typeface="+mn-cs"/>
              </a:rPr>
              <a:t>organisations</a:t>
            </a:r>
            <a:r>
              <a:rPr lang="en-US" sz="1800" kern="1200" dirty="0" smtClean="0">
                <a:solidFill>
                  <a:schemeClr val="tx1"/>
                </a:solidFill>
                <a:latin typeface="+mn-lt"/>
                <a:ea typeface="+mn-ea"/>
                <a:cs typeface="+mn-cs"/>
              </a:rPr>
              <a:t>. We have worked under WTO, more specifically the TRIPS Council, and the Doha mandate. Thailand is one of GI Friends. We are supportive of 2 issues. The first one is GI multilateral system for wines and spirits. The second is GI extension, giving higher level of protection to other products beyond wines and spirits. We feel that Thailand and other ASEAN have many kinds of products and it is possible to provide the same level of protection as wines and spirits. </a:t>
            </a:r>
          </a:p>
          <a:p>
            <a:pPr defTabSz="913120">
              <a:defRPr/>
            </a:pPr>
            <a:r>
              <a:rPr lang="en-US" sz="1800" kern="1200" dirty="0" smtClean="0">
                <a:solidFill>
                  <a:schemeClr val="tx1"/>
                </a:solidFill>
                <a:latin typeface="+mn-lt"/>
                <a:ea typeface="+mn-ea"/>
                <a:cs typeface="+mn-cs"/>
              </a:rPr>
              <a:t>	Under WIPO, we have participated in the working group of the review of Lisbon. We aim to develop and improve works which will cover both GI and Appellation of Origins. Another issue of interest is when we talk about a future possible international registration, Lisbon system will have a system similar to Madrid Protocol. For example, you can file one application through WIPO for protection in multiple countries.</a:t>
            </a:r>
            <a:endParaRPr lang="en-US" dirty="0" smtClean="0"/>
          </a:p>
          <a:p>
            <a:pPr defTabSz="913120">
              <a:defRPr/>
            </a:pPr>
            <a:endParaRPr lang="en-US"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23</a:t>
            </a:fld>
            <a:endParaRPr lang="th-T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At the ASEAN level, with its goal to become the AEC within 2015, we have an action plan to guide our works for the years 2011 to 2015.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We have ASEAN Working Group on the Intellectual Property Cooperation namely AWGIPC. Under the Action Plan we have 28 initiatives. One of the initiatives is GI. It means that ASEAN is keen on GI protection too. Thailand and Vietnam are champion countries in this area.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The other project that supports GI in ASEAN is ECAP III phase II, which became operational last year. GI protection in ASEAN is supported by the EU.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	The third is a regional cooperation project on geographical indications. This project is supported by the French Development Agency (AFD) and Food and Agricultural </a:t>
            </a:r>
            <a:r>
              <a:rPr lang="en-US" sz="1800" kern="1200" dirty="0" err="1" smtClean="0">
                <a:solidFill>
                  <a:schemeClr val="tx1"/>
                </a:solidFill>
                <a:latin typeface="+mn-lt"/>
                <a:ea typeface="+mn-ea"/>
                <a:cs typeface="+mn-cs"/>
              </a:rPr>
              <a:t>Organisation</a:t>
            </a:r>
            <a:r>
              <a:rPr lang="en-US" sz="1800" kern="1200" dirty="0" smtClean="0">
                <a:solidFill>
                  <a:schemeClr val="tx1"/>
                </a:solidFill>
                <a:latin typeface="+mn-lt"/>
                <a:ea typeface="+mn-ea"/>
                <a:cs typeface="+mn-cs"/>
              </a:rPr>
              <a:t> (FAO) of the United Nations. The participating countries of this </a:t>
            </a:r>
            <a:r>
              <a:rPr lang="en-US" sz="1800" kern="1200" dirty="0" err="1" smtClean="0">
                <a:solidFill>
                  <a:schemeClr val="tx1"/>
                </a:solidFill>
                <a:latin typeface="+mn-lt"/>
                <a:ea typeface="+mn-ea"/>
                <a:cs typeface="+mn-cs"/>
              </a:rPr>
              <a:t>programme</a:t>
            </a:r>
            <a:r>
              <a:rPr lang="en-US" sz="1800" kern="1200" dirty="0" smtClean="0">
                <a:solidFill>
                  <a:schemeClr val="tx1"/>
                </a:solidFill>
                <a:latin typeface="+mn-lt"/>
                <a:ea typeface="+mn-ea"/>
                <a:cs typeface="+mn-cs"/>
              </a:rPr>
              <a:t> are Thai and Laos, Vietnam and Cambodia.</a:t>
            </a:r>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24</a:t>
            </a:fld>
            <a:endParaRPr lang="th-T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r>
              <a:rPr lang="en-US" sz="1800" kern="1200" dirty="0" smtClean="0">
                <a:solidFill>
                  <a:schemeClr val="tx1"/>
                </a:solidFill>
                <a:latin typeface="+mn-lt"/>
                <a:ea typeface="+mn-ea"/>
                <a:cs typeface="+mn-cs"/>
              </a:rPr>
              <a:t>	For bilateral cooperation, Thailand has bilateral cooperation on GI with Vietnam. We concluded an MOU together. We have exchanged information and study visits with Laos. We plan to sign an MOU with them in 2013. This MOU will cover implementation of GI protection too. </a:t>
            </a:r>
          </a:p>
          <a:p>
            <a:r>
              <a:rPr lang="en-US" sz="1800" kern="1200" dirty="0" smtClean="0">
                <a:solidFill>
                  <a:schemeClr val="tx1"/>
                </a:solidFill>
                <a:latin typeface="+mn-lt"/>
                <a:ea typeface="+mn-ea"/>
                <a:cs typeface="+mn-cs"/>
              </a:rPr>
              <a:t>	For FTA negotiations as they relate to intellectual property, GI is an important issue subject to focused discussion. Of late, Thailand has engaged in FTA negotiations with Chile and Peru. Our negotiations with the EU will start in May this year.</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25</a:t>
            </a:fld>
            <a:endParaRPr lang="th-T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latin typeface="+mn-lt"/>
                <a:ea typeface="+mn-ea"/>
                <a:cs typeface="+mn-cs"/>
              </a:rPr>
              <a:t>For WIPO, Thailand is selected as a pilot country to join WIPO product branding project. The duration of this project is from 2010 to 2013. Thailand, Uganda and Panama were chosen to be pilot countries. Thailand has chosen 3 products: Mae </a:t>
            </a:r>
            <a:r>
              <a:rPr lang="en-US" sz="1800" kern="1200" dirty="0" err="1" smtClean="0">
                <a:solidFill>
                  <a:schemeClr val="tx1"/>
                </a:solidFill>
                <a:latin typeface="+mn-lt"/>
                <a:ea typeface="+mn-ea"/>
                <a:cs typeface="+mn-cs"/>
              </a:rPr>
              <a:t>Jaem</a:t>
            </a:r>
            <a:r>
              <a:rPr lang="en-US" sz="1800" kern="1200" dirty="0" smtClean="0">
                <a:solidFill>
                  <a:schemeClr val="tx1"/>
                </a:solidFill>
                <a:latin typeface="+mn-lt"/>
                <a:ea typeface="+mn-ea"/>
                <a:cs typeface="+mn-cs"/>
              </a:rPr>
              <a:t> Teen </a:t>
            </a:r>
            <a:r>
              <a:rPr lang="en-US" sz="1800" kern="1200" dirty="0" err="1" smtClean="0">
                <a:solidFill>
                  <a:schemeClr val="tx1"/>
                </a:solidFill>
                <a:latin typeface="+mn-lt"/>
                <a:ea typeface="+mn-ea"/>
                <a:cs typeface="+mn-cs"/>
              </a:rPr>
              <a:t>Jok</a:t>
            </a:r>
            <a:r>
              <a:rPr lang="en-US" sz="1800" kern="1200" dirty="0" smtClean="0">
                <a:solidFill>
                  <a:schemeClr val="tx1"/>
                </a:solidFill>
                <a:latin typeface="+mn-lt"/>
                <a:ea typeface="+mn-ea"/>
                <a:cs typeface="+mn-cs"/>
              </a:rPr>
              <a:t> fabric, </a:t>
            </a:r>
            <a:r>
              <a:rPr lang="en-US" sz="1800" kern="1200" dirty="0" err="1" smtClean="0">
                <a:solidFill>
                  <a:schemeClr val="tx1"/>
                </a:solidFill>
                <a:latin typeface="+mn-lt"/>
                <a:ea typeface="+mn-ea"/>
                <a:cs typeface="+mn-cs"/>
              </a:rPr>
              <a:t>Lamphun</a:t>
            </a:r>
            <a:r>
              <a:rPr lang="en-US" sz="1800" kern="1200" dirty="0" smtClean="0">
                <a:solidFill>
                  <a:schemeClr val="tx1"/>
                </a:solidFill>
                <a:latin typeface="+mn-lt"/>
                <a:ea typeface="+mn-ea"/>
                <a:cs typeface="+mn-cs"/>
              </a:rPr>
              <a:t> Brocade Thai silk and Bang Chao Cha wicker, 2 of them are GI products. </a:t>
            </a:r>
          </a:p>
          <a:p>
            <a:endParaRPr lang="en-US" dirty="0"/>
          </a:p>
        </p:txBody>
      </p:sp>
      <p:sp>
        <p:nvSpPr>
          <p:cNvPr id="4" name="Slide Number Placeholder 3"/>
          <p:cNvSpPr>
            <a:spLocks noGrp="1"/>
          </p:cNvSpPr>
          <p:nvPr>
            <p:ph type="sldNum" sz="quarter" idx="10"/>
          </p:nvPr>
        </p:nvSpPr>
        <p:spPr/>
        <p:txBody>
          <a:bodyPr/>
          <a:lstStyle/>
          <a:p>
            <a:fld id="{D658481F-86F7-4A83-81D7-E8F6154B6697}" type="slidenum">
              <a:rPr lang="th-TH" smtClean="0"/>
              <a:pPr/>
              <a:t>26</a:t>
            </a:fld>
            <a:endParaRPr lang="th-TH"/>
          </a:p>
        </p:txBody>
      </p:sp>
    </p:spTree>
    <p:extLst>
      <p:ext uri="{BB962C8B-B14F-4D97-AF65-F5344CB8AC3E}">
        <p14:creationId xmlns="" xmlns:p14="http://schemas.microsoft.com/office/powerpoint/2010/main" val="204820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r>
              <a:rPr lang="en-US" sz="1800" kern="1200" dirty="0" smtClean="0">
                <a:solidFill>
                  <a:schemeClr val="tx1"/>
                </a:solidFill>
                <a:latin typeface="+mn-lt"/>
                <a:ea typeface="+mn-ea"/>
                <a:cs typeface="+mn-cs"/>
              </a:rPr>
              <a:t>Now, I want to say a few words about initiative at the national level. </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27</a:t>
            </a:fld>
            <a:endParaRPr lang="th-T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fontScale="85000" lnSpcReduction="10000"/>
          </a:bodyPr>
          <a:lstStyle/>
          <a:p>
            <a:r>
              <a:rPr lang="en-US" sz="1800" kern="1200" dirty="0" smtClean="0">
                <a:solidFill>
                  <a:schemeClr val="tx1"/>
                </a:solidFill>
                <a:latin typeface="+mn-lt"/>
                <a:ea typeface="+mn-ea"/>
                <a:cs typeface="+mn-cs"/>
              </a:rPr>
              <a:t>I would like to start from the promotion of GI registration in Thailand. </a:t>
            </a:r>
          </a:p>
          <a:p>
            <a:r>
              <a:rPr lang="en-US" sz="1800" kern="1200" dirty="0" smtClean="0">
                <a:solidFill>
                  <a:schemeClr val="tx1"/>
                </a:solidFill>
                <a:latin typeface="+mn-lt"/>
                <a:ea typeface="+mn-ea"/>
                <a:cs typeface="+mn-cs"/>
              </a:rPr>
              <a:t>	When we talk about promoting registration in Thailand, the first thing you have to be aware of is that there are altogether 76 provinces, excluding Bangkok. We would want to know first which products are potential GIs. We have disseminated information on GI law and registration system to the local communities in every province. </a:t>
            </a:r>
          </a:p>
          <a:p>
            <a:r>
              <a:rPr lang="en-US" sz="1800" kern="1200" dirty="0" smtClean="0">
                <a:solidFill>
                  <a:schemeClr val="tx1"/>
                </a:solidFill>
                <a:latin typeface="+mn-lt"/>
                <a:ea typeface="+mn-ea"/>
                <a:cs typeface="+mn-cs"/>
              </a:rPr>
              <a:t>	Second, we promote potential GI products of each province. We have promoted the recognition of GI in Thailand, for example, we </a:t>
            </a:r>
            <a:r>
              <a:rPr lang="en-US" sz="1800" kern="1200" dirty="0" err="1" smtClean="0">
                <a:solidFill>
                  <a:schemeClr val="tx1"/>
                </a:solidFill>
                <a:latin typeface="+mn-lt"/>
                <a:ea typeface="+mn-ea"/>
                <a:cs typeface="+mn-cs"/>
              </a:rPr>
              <a:t>organise</a:t>
            </a:r>
            <a:r>
              <a:rPr lang="en-US" sz="1800" kern="1200" dirty="0" smtClean="0">
                <a:solidFill>
                  <a:schemeClr val="tx1"/>
                </a:solidFill>
                <a:latin typeface="+mn-lt"/>
                <a:ea typeface="+mn-ea"/>
                <a:cs typeface="+mn-cs"/>
              </a:rPr>
              <a:t> exhibitions. Another promotion method is publishing a booklet of GI in each province. We try to promote not only through printed media or exhibitions. We use as many channels as possible. For example, television, radio, newspapers, magazines and social networks. </a:t>
            </a:r>
          </a:p>
          <a:p>
            <a:endParaRPr lang="en-US"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28</a:t>
            </a:fld>
            <a:endParaRPr lang="th-T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fontScale="92500"/>
          </a:bodyPr>
          <a:lstStyle/>
          <a:p>
            <a:pPr marL="0" marR="0" indent="363029"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Furthermore, Thailand has promoted control mechanisms and traceability system. I would like to say that control systems are very important. We try to develop a manual for the production of a GI product and then we promote the method for tracing the origins of GI products and then we have developed GI control system in Thailand. </a:t>
            </a:r>
          </a:p>
          <a:p>
            <a:pPr marL="0" marR="0" indent="363029"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We have an MOU between my Department, the Department of Thai Industrial Standard Institute (TISI) and National Bureau of Agriculture Commodity and Food Standard (ACFS) which was signed last year. It means that we will work together for the development and improvement of control systems in Thailand. </a:t>
            </a:r>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29</a:t>
            </a:fld>
            <a:endParaRPr lang="th-T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pPr indent="363029">
              <a:lnSpc>
                <a:spcPct val="150000"/>
              </a:lnSpc>
            </a:pPr>
            <a:r>
              <a:rPr lang="en-US" dirty="0" smtClean="0"/>
              <a:t>When we talk about geographical indications in Thailand, we have to bear in mind that Thailand has implemented our GI law for 10</a:t>
            </a:r>
            <a:r>
              <a:rPr lang="en-US" baseline="0" dirty="0" smtClean="0"/>
              <a:t> years. The GI protection act was promulgated in 2003. we also implement the obligations under Article 22 to 24 of the TRIPS Agreement.</a:t>
            </a:r>
            <a:endParaRPr lang="en-US" dirty="0" smtClean="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a:t>
            </a:fld>
            <a:endParaRPr lang="th-T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pPr defTabSz="955923"/>
            <a:fld id="{3988B0CD-FEAB-40D7-9CA1-BE2BACE2971C}" type="slidenum">
              <a:rPr lang="en-US">
                <a:solidFill>
                  <a:prstClr val="black"/>
                </a:solidFill>
              </a:rPr>
              <a:pPr defTabSz="955923"/>
              <a:t>30</a:t>
            </a:fld>
            <a:endParaRPr lang="th-TH" dirty="0">
              <a:solidFill>
                <a:prstClr val="black"/>
              </a:solidFill>
            </a:endParaRPr>
          </a:p>
        </p:txBody>
      </p:sp>
      <p:sp>
        <p:nvSpPr>
          <p:cNvPr id="6147" name="Rectangle 2"/>
          <p:cNvSpPr>
            <a:spLocks noGrp="1" noRot="1" noChangeAspect="1" noChangeArrowheads="1" noTextEdit="1"/>
          </p:cNvSpPr>
          <p:nvPr>
            <p:ph type="sldImg"/>
          </p:nvPr>
        </p:nvSpPr>
        <p:spPr>
          <a:xfrm>
            <a:off x="919163" y="744538"/>
            <a:ext cx="4959350" cy="3721100"/>
          </a:xfrm>
          <a:ln/>
        </p:spPr>
      </p:sp>
      <p:sp>
        <p:nvSpPr>
          <p:cNvPr id="6148" name="Rectangle 3"/>
          <p:cNvSpPr>
            <a:spLocks noGrp="1" noChangeArrowheads="1"/>
          </p:cNvSpPr>
          <p:nvPr>
            <p:ph type="body" idx="1"/>
          </p:nvPr>
        </p:nvSpPr>
        <p:spPr>
          <a:xfrm>
            <a:off x="258355" y="4572466"/>
            <a:ext cx="6423714" cy="5159298"/>
          </a:xfrm>
          <a:noFill/>
          <a:ln/>
        </p:spPr>
        <p:txBody>
          <a:bodyPr>
            <a:normAutofit fontScale="92500" lnSpcReduction="20000"/>
          </a:bodyPr>
          <a:lstStyle/>
          <a:p>
            <a:pPr indent="363029"/>
            <a:r>
              <a:rPr lang="en-US" sz="1800" kern="1200" dirty="0" smtClean="0">
                <a:solidFill>
                  <a:schemeClr val="tx1"/>
                </a:solidFill>
                <a:latin typeface="+mn-lt"/>
                <a:ea typeface="+mn-ea"/>
                <a:cs typeface="+mn-cs"/>
              </a:rPr>
              <a:t>When we look at this slide I would to say that DIP is the scheme owner. The scheme owner acts as the competent authority. We are responsible for the validation of specifications and inspection methods. The second is to approve and supervise CB. </a:t>
            </a:r>
          </a:p>
          <a:p>
            <a:pPr indent="363029"/>
            <a:r>
              <a:rPr lang="en-US" sz="1800" kern="1200" dirty="0" smtClean="0">
                <a:solidFill>
                  <a:schemeClr val="tx1"/>
                </a:solidFill>
                <a:latin typeface="+mn-lt"/>
                <a:ea typeface="+mn-ea"/>
                <a:cs typeface="+mn-cs"/>
              </a:rPr>
              <a:t>We have worked together with AB, as I said before we signed the MOU with TISI and ACFS. Their duties are accrediting CB according to ISO guide 65 and specific requirements defined by DIP. For the producers, they will start from the bottom to the top. This means that they must have a self-control/auto control system in place. </a:t>
            </a:r>
          </a:p>
          <a:p>
            <a:pPr indent="363029"/>
            <a:r>
              <a:rPr lang="en-US" sz="1800" kern="1200" dirty="0" smtClean="0">
                <a:solidFill>
                  <a:schemeClr val="tx1"/>
                </a:solidFill>
                <a:latin typeface="+mn-lt"/>
                <a:ea typeface="+mn-ea"/>
                <a:cs typeface="+mn-cs"/>
              </a:rPr>
              <a:t>The second step is to implement an internal control. The internal control can be undertaken by a committee established at the provincial level to inspect if the producer follows the specifications or not. Then we will have CB or external control and on the top is the GI Board. </a:t>
            </a:r>
          </a:p>
          <a:p>
            <a:pPr indent="363029"/>
            <a:r>
              <a:rPr lang="en-US" sz="1800" kern="1200" dirty="0" smtClean="0">
                <a:solidFill>
                  <a:schemeClr val="tx1"/>
                </a:solidFill>
                <a:latin typeface="+mn-lt"/>
                <a:ea typeface="+mn-ea"/>
                <a:cs typeface="+mn-cs"/>
              </a:rPr>
              <a:t>This is the control systems in Thailand. It means that the producers will follow the specification that had been registered already.</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r>
              <a:rPr lang="en-US" sz="1800" kern="1200" dirty="0" smtClean="0">
                <a:solidFill>
                  <a:schemeClr val="tx1"/>
                </a:solidFill>
                <a:latin typeface="+mn-lt"/>
                <a:ea typeface="+mn-ea"/>
                <a:cs typeface="+mn-cs"/>
              </a:rPr>
              <a:t>	We have other initiatives. Thailand supports greater access of Thai GI in overseas markets, for example, we have the twinning project between Thailand and France for Champagne and </a:t>
            </a:r>
            <a:r>
              <a:rPr lang="en-US" sz="1800" kern="1200" dirty="0" err="1" smtClean="0">
                <a:solidFill>
                  <a:schemeClr val="tx1"/>
                </a:solidFill>
                <a:latin typeface="+mn-lt"/>
                <a:ea typeface="+mn-ea"/>
                <a:cs typeface="+mn-cs"/>
              </a:rPr>
              <a:t>Lamphun</a:t>
            </a:r>
            <a:r>
              <a:rPr lang="en-US" sz="1800" kern="1200" dirty="0" smtClean="0">
                <a:solidFill>
                  <a:schemeClr val="tx1"/>
                </a:solidFill>
                <a:latin typeface="+mn-lt"/>
                <a:ea typeface="+mn-ea"/>
                <a:cs typeface="+mn-cs"/>
              </a:rPr>
              <a:t> silk brocade. It means that for special occasions, Champagne will use </a:t>
            </a:r>
            <a:r>
              <a:rPr lang="en-US" sz="1800" kern="1200" dirty="0" err="1" smtClean="0">
                <a:solidFill>
                  <a:schemeClr val="tx1"/>
                </a:solidFill>
                <a:latin typeface="+mn-lt"/>
                <a:ea typeface="+mn-ea"/>
                <a:cs typeface="+mn-cs"/>
              </a:rPr>
              <a:t>Lamphun</a:t>
            </a:r>
            <a:r>
              <a:rPr lang="en-US" sz="1800" kern="1200" dirty="0" smtClean="0">
                <a:solidFill>
                  <a:schemeClr val="tx1"/>
                </a:solidFill>
                <a:latin typeface="+mn-lt"/>
                <a:ea typeface="+mn-ea"/>
                <a:cs typeface="+mn-cs"/>
              </a:rPr>
              <a:t> silk brocade for silk ties given to their valued customers. </a:t>
            </a:r>
          </a:p>
          <a:p>
            <a:r>
              <a:rPr lang="en-US" sz="1800" kern="1200" dirty="0" smtClean="0">
                <a:solidFill>
                  <a:schemeClr val="tx1"/>
                </a:solidFill>
                <a:latin typeface="+mn-lt"/>
                <a:ea typeface="+mn-ea"/>
                <a:cs typeface="+mn-cs"/>
              </a:rPr>
              <a:t>	We </a:t>
            </a:r>
            <a:r>
              <a:rPr lang="en-US" sz="1800" kern="1200" dirty="0" err="1" smtClean="0">
                <a:solidFill>
                  <a:schemeClr val="tx1"/>
                </a:solidFill>
                <a:latin typeface="+mn-lt"/>
                <a:ea typeface="+mn-ea"/>
                <a:cs typeface="+mn-cs"/>
              </a:rPr>
              <a:t>organise</a:t>
            </a:r>
            <a:r>
              <a:rPr lang="en-US" sz="1800" kern="1200" dirty="0" smtClean="0">
                <a:solidFill>
                  <a:schemeClr val="tx1"/>
                </a:solidFill>
                <a:latin typeface="+mn-lt"/>
                <a:ea typeface="+mn-ea"/>
                <a:cs typeface="+mn-cs"/>
              </a:rPr>
              <a:t> overseas exhibition for example, in Japan, Vietnam and Hong Kong. We plan to go to Singapore and France. </a:t>
            </a:r>
            <a:endParaRPr lang="en-US" sz="1800" kern="1200" dirty="0">
              <a:solidFill>
                <a:schemeClr val="tx1"/>
              </a:solidFill>
              <a:latin typeface="+mn-lt"/>
              <a:ea typeface="+mn-ea"/>
              <a:cs typeface="+mn-cs"/>
            </a:endParaRPr>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31</a:t>
            </a:fld>
            <a:endParaRPr lang="th-T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pPr indent="363029">
              <a:lnSpc>
                <a:spcPct val="150000"/>
              </a:lnSpc>
            </a:pPr>
            <a:r>
              <a:rPr lang="en-US" dirty="0" smtClean="0"/>
              <a:t>Here are some</a:t>
            </a:r>
            <a:r>
              <a:rPr lang="en-US" baseline="0" dirty="0" smtClean="0"/>
              <a:t> picture from participating in Thai Festival in Japan, year 2010. </a:t>
            </a:r>
            <a:r>
              <a:rPr lang="en-US" dirty="0" smtClean="0"/>
              <a:t>And Thailand Trade Exhibition in Vietnam, year 2011.</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32</a:t>
            </a:fld>
            <a:endParaRPr lang="th-T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latin typeface="+mn-lt"/>
                <a:ea typeface="+mn-ea"/>
                <a:cs typeface="+mn-cs"/>
              </a:rPr>
              <a:t>	I am very proud of the project that I am going to talk about. My Department is filing applications for registration in foreign countries. We begin with the EU for PGI registration. The reason that Thailand decided to file its first overseas application in the EU is because Thailand’s system is modeled after the EU’s, especially France’s. </a:t>
            </a:r>
          </a:p>
          <a:p>
            <a:r>
              <a:rPr lang="en-US" sz="1800" kern="1200" dirty="0" smtClean="0">
                <a:solidFill>
                  <a:schemeClr val="tx1"/>
                </a:solidFill>
                <a:latin typeface="+mn-lt"/>
                <a:ea typeface="+mn-ea"/>
                <a:cs typeface="+mn-cs"/>
              </a:rPr>
              <a:t>	The President of European Commission presented GI certificate to Thai Prime Minister when she visited Brussels on 6 March 2013. He gave her the certificate of GI registration for “Thai </a:t>
            </a:r>
            <a:r>
              <a:rPr lang="en-US" sz="1800" kern="1200" dirty="0" err="1" smtClean="0">
                <a:solidFill>
                  <a:schemeClr val="tx1"/>
                </a:solidFill>
                <a:latin typeface="+mn-lt"/>
                <a:ea typeface="+mn-ea"/>
                <a:cs typeface="+mn-cs"/>
              </a:rPr>
              <a:t>Khao</a:t>
            </a:r>
            <a:r>
              <a:rPr lang="en-US" sz="1800" kern="1200" dirty="0" smtClean="0">
                <a:solidFill>
                  <a:schemeClr val="tx1"/>
                </a:solidFill>
                <a:latin typeface="+mn-lt"/>
                <a:ea typeface="+mn-ea"/>
                <a:cs typeface="+mn-cs"/>
              </a:rPr>
              <a:t> </a:t>
            </a:r>
            <a:r>
              <a:rPr lang="en-US" sz="1800" kern="1200" dirty="0" err="1" smtClean="0">
                <a:solidFill>
                  <a:schemeClr val="tx1"/>
                </a:solidFill>
                <a:latin typeface="+mn-lt"/>
                <a:ea typeface="+mn-ea"/>
                <a:cs typeface="+mn-cs"/>
              </a:rPr>
              <a:t>Hom</a:t>
            </a:r>
            <a:r>
              <a:rPr lang="en-US" sz="1800" kern="1200" dirty="0" smtClean="0">
                <a:solidFill>
                  <a:schemeClr val="tx1"/>
                </a:solidFill>
                <a:latin typeface="+mn-lt"/>
                <a:ea typeface="+mn-ea"/>
                <a:cs typeface="+mn-cs"/>
              </a:rPr>
              <a:t> Mali </a:t>
            </a:r>
            <a:r>
              <a:rPr lang="en-US" sz="1800" kern="1200" dirty="0" err="1" smtClean="0">
                <a:solidFill>
                  <a:schemeClr val="tx1"/>
                </a:solidFill>
                <a:latin typeface="+mn-lt"/>
                <a:ea typeface="+mn-ea"/>
                <a:cs typeface="+mn-cs"/>
              </a:rPr>
              <a:t>Thung</a:t>
            </a:r>
            <a:r>
              <a:rPr lang="en-US" sz="1800" kern="1200" dirty="0" smtClean="0">
                <a:solidFill>
                  <a:schemeClr val="tx1"/>
                </a:solidFill>
                <a:latin typeface="+mn-lt"/>
                <a:ea typeface="+mn-ea"/>
                <a:cs typeface="+mn-cs"/>
              </a:rPr>
              <a:t> Kula </a:t>
            </a:r>
            <a:r>
              <a:rPr lang="en-US" sz="1800" kern="1200" dirty="0" err="1" smtClean="0">
                <a:solidFill>
                  <a:schemeClr val="tx1"/>
                </a:solidFill>
                <a:latin typeface="+mn-lt"/>
                <a:ea typeface="+mn-ea"/>
                <a:cs typeface="+mn-cs"/>
              </a:rPr>
              <a:t>Rong-Hai</a:t>
            </a:r>
            <a:r>
              <a:rPr lang="en-US" sz="1800" kern="1200" dirty="0" smtClean="0">
                <a:solidFill>
                  <a:schemeClr val="tx1"/>
                </a:solidFill>
                <a:latin typeface="+mn-lt"/>
                <a:ea typeface="+mn-ea"/>
                <a:cs typeface="+mn-cs"/>
              </a:rPr>
              <a:t>”. On that occasion, we </a:t>
            </a:r>
            <a:r>
              <a:rPr lang="en-US" sz="1800" kern="1200" dirty="0" err="1" smtClean="0">
                <a:solidFill>
                  <a:schemeClr val="tx1"/>
                </a:solidFill>
                <a:latin typeface="+mn-lt"/>
                <a:ea typeface="+mn-ea"/>
                <a:cs typeface="+mn-cs"/>
              </a:rPr>
              <a:t>organised</a:t>
            </a:r>
            <a:r>
              <a:rPr lang="en-US" sz="1800" kern="1200" dirty="0" smtClean="0">
                <a:solidFill>
                  <a:schemeClr val="tx1"/>
                </a:solidFill>
                <a:latin typeface="+mn-lt"/>
                <a:ea typeface="+mn-ea"/>
                <a:cs typeface="+mn-cs"/>
              </a:rPr>
              <a:t> an exhibition to showcase Thai GI products as well. </a:t>
            </a:r>
          </a:p>
          <a:p>
            <a:r>
              <a:rPr lang="en-US" sz="18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658481F-86F7-4A83-81D7-E8F6154B6697}" type="slidenum">
              <a:rPr lang="th-TH" smtClean="0"/>
              <a:pPr/>
              <a:t>33</a:t>
            </a:fld>
            <a:endParaRPr lang="th-TH"/>
          </a:p>
        </p:txBody>
      </p:sp>
    </p:spTree>
    <p:extLst>
      <p:ext uri="{BB962C8B-B14F-4D97-AF65-F5344CB8AC3E}">
        <p14:creationId xmlns="" xmlns:p14="http://schemas.microsoft.com/office/powerpoint/2010/main" val="3070412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pPr lvl="0">
              <a:buFont typeface="Arial" pitchFamily="34" charset="0"/>
              <a:buNone/>
            </a:pPr>
            <a:r>
              <a:rPr lang="en-US" sz="1800" kern="1200" dirty="0" smtClean="0">
                <a:solidFill>
                  <a:schemeClr val="tx1"/>
                </a:solidFill>
                <a:latin typeface="+mn-lt"/>
                <a:ea typeface="+mn-ea"/>
                <a:cs typeface="+mn-cs"/>
              </a:rPr>
              <a:t>Other Thai applications are </a:t>
            </a:r>
            <a:r>
              <a:rPr lang="en-US" sz="1800" kern="1200" dirty="0" err="1" smtClean="0">
                <a:solidFill>
                  <a:schemeClr val="tx1"/>
                </a:solidFill>
                <a:latin typeface="+mn-lt"/>
                <a:ea typeface="+mn-ea"/>
                <a:cs typeface="+mn-cs"/>
              </a:rPr>
              <a:t>Kafae</a:t>
            </a:r>
            <a:r>
              <a:rPr lang="en-US" sz="1800" kern="1200" dirty="0" smtClean="0">
                <a:solidFill>
                  <a:schemeClr val="tx1"/>
                </a:solidFill>
                <a:latin typeface="+mn-lt"/>
                <a:ea typeface="+mn-ea"/>
                <a:cs typeface="+mn-cs"/>
              </a:rPr>
              <a:t> </a:t>
            </a:r>
            <a:r>
              <a:rPr lang="en-US" sz="1800" kern="1200" dirty="0" err="1" smtClean="0">
                <a:solidFill>
                  <a:schemeClr val="tx1"/>
                </a:solidFill>
                <a:latin typeface="+mn-lt"/>
                <a:ea typeface="+mn-ea"/>
                <a:cs typeface="+mn-cs"/>
              </a:rPr>
              <a:t>Doi</a:t>
            </a:r>
            <a:r>
              <a:rPr lang="en-US" sz="1800" kern="1200" dirty="0" smtClean="0">
                <a:solidFill>
                  <a:schemeClr val="tx1"/>
                </a:solidFill>
                <a:latin typeface="+mn-lt"/>
                <a:ea typeface="+mn-ea"/>
                <a:cs typeface="+mn-cs"/>
              </a:rPr>
              <a:t> Chang and </a:t>
            </a:r>
            <a:r>
              <a:rPr lang="en-US" sz="1800" kern="1200" dirty="0" err="1" smtClean="0">
                <a:solidFill>
                  <a:schemeClr val="tx1"/>
                </a:solidFill>
                <a:latin typeface="+mn-lt"/>
                <a:ea typeface="+mn-ea"/>
                <a:cs typeface="+mn-cs"/>
              </a:rPr>
              <a:t>Kafae</a:t>
            </a:r>
            <a:r>
              <a:rPr lang="en-US" sz="1800" kern="1200" dirty="0" smtClean="0">
                <a:solidFill>
                  <a:schemeClr val="tx1"/>
                </a:solidFill>
                <a:latin typeface="+mn-lt"/>
                <a:ea typeface="+mn-ea"/>
                <a:cs typeface="+mn-cs"/>
              </a:rPr>
              <a:t> </a:t>
            </a:r>
            <a:r>
              <a:rPr lang="en-US" sz="1800" kern="1200" dirty="0" err="1" smtClean="0">
                <a:solidFill>
                  <a:schemeClr val="tx1"/>
                </a:solidFill>
                <a:latin typeface="+mn-lt"/>
                <a:ea typeface="+mn-ea"/>
                <a:cs typeface="+mn-cs"/>
              </a:rPr>
              <a:t>Doi</a:t>
            </a:r>
            <a:r>
              <a:rPr lang="en-US" sz="1800" kern="1200" dirty="0" smtClean="0">
                <a:solidFill>
                  <a:schemeClr val="tx1"/>
                </a:solidFill>
                <a:latin typeface="+mn-lt"/>
                <a:ea typeface="+mn-ea"/>
                <a:cs typeface="+mn-cs"/>
              </a:rPr>
              <a:t> Tung. These two applications are now being processed in the EU. I hope that it will be registered in the near future. We are interested in the systems and we are thinking that this year we will file two more applications to register in the EU our rice called “</a:t>
            </a:r>
            <a:r>
              <a:rPr lang="en-US" sz="1800" kern="1200" dirty="0" err="1" smtClean="0">
                <a:solidFill>
                  <a:schemeClr val="tx1"/>
                </a:solidFill>
                <a:latin typeface="+mn-lt"/>
                <a:ea typeface="+mn-ea"/>
                <a:cs typeface="+mn-cs"/>
              </a:rPr>
              <a:t>Khao</a:t>
            </a:r>
            <a:r>
              <a:rPr lang="en-US" sz="1800" kern="1200" dirty="0" smtClean="0">
                <a:solidFill>
                  <a:schemeClr val="tx1"/>
                </a:solidFill>
                <a:latin typeface="+mn-lt"/>
                <a:ea typeface="+mn-ea"/>
                <a:cs typeface="+mn-cs"/>
              </a:rPr>
              <a:t> </a:t>
            </a:r>
            <a:r>
              <a:rPr lang="en-US" sz="1800" kern="1200" dirty="0" err="1" smtClean="0">
                <a:solidFill>
                  <a:schemeClr val="tx1"/>
                </a:solidFill>
                <a:latin typeface="+mn-lt"/>
                <a:ea typeface="+mn-ea"/>
                <a:cs typeface="+mn-cs"/>
              </a:rPr>
              <a:t>Sungyod</a:t>
            </a:r>
            <a:r>
              <a:rPr lang="en-US" sz="1800" kern="1200" dirty="0" smtClean="0">
                <a:solidFill>
                  <a:schemeClr val="tx1"/>
                </a:solidFill>
                <a:latin typeface="+mn-lt"/>
                <a:ea typeface="+mn-ea"/>
                <a:cs typeface="+mn-cs"/>
              </a:rPr>
              <a:t> </a:t>
            </a:r>
            <a:r>
              <a:rPr lang="en-US" sz="1800" kern="1200" dirty="0" err="1" smtClean="0">
                <a:solidFill>
                  <a:schemeClr val="tx1"/>
                </a:solidFill>
                <a:latin typeface="+mn-lt"/>
                <a:ea typeface="+mn-ea"/>
                <a:cs typeface="+mn-cs"/>
              </a:rPr>
              <a:t>Muang</a:t>
            </a:r>
            <a:r>
              <a:rPr lang="en-US" sz="1800" kern="1200" dirty="0" smtClean="0">
                <a:solidFill>
                  <a:schemeClr val="tx1"/>
                </a:solidFill>
                <a:latin typeface="+mn-lt"/>
                <a:ea typeface="+mn-ea"/>
                <a:cs typeface="+mn-cs"/>
              </a:rPr>
              <a:t> </a:t>
            </a:r>
            <a:r>
              <a:rPr lang="en-US" sz="1800" kern="1200" dirty="0" err="1" smtClean="0">
                <a:solidFill>
                  <a:schemeClr val="tx1"/>
                </a:solidFill>
                <a:latin typeface="+mn-lt"/>
                <a:ea typeface="+mn-ea"/>
                <a:cs typeface="+mn-cs"/>
              </a:rPr>
              <a:t>Phattalung</a:t>
            </a:r>
            <a:r>
              <a:rPr lang="en-US" sz="1800" kern="1200" dirty="0" smtClean="0">
                <a:solidFill>
                  <a:schemeClr val="tx1"/>
                </a:solidFill>
                <a:latin typeface="+mn-lt"/>
                <a:ea typeface="+mn-ea"/>
                <a:cs typeface="+mn-cs"/>
              </a:rPr>
              <a:t>” and in Vietnam -- our handicraft named “Thai-</a:t>
            </a:r>
            <a:r>
              <a:rPr lang="en-US" sz="1800" kern="1200" dirty="0" err="1" smtClean="0">
                <a:solidFill>
                  <a:schemeClr val="tx1"/>
                </a:solidFill>
                <a:latin typeface="+mn-lt"/>
                <a:ea typeface="+mn-ea"/>
                <a:cs typeface="+mn-cs"/>
              </a:rPr>
              <a:t>Isan</a:t>
            </a:r>
            <a:r>
              <a:rPr lang="en-US" sz="1800" kern="1200" dirty="0" smtClean="0">
                <a:solidFill>
                  <a:schemeClr val="tx1"/>
                </a:solidFill>
                <a:latin typeface="+mn-lt"/>
                <a:ea typeface="+mn-ea"/>
                <a:cs typeface="+mn-cs"/>
              </a:rPr>
              <a:t> Silk Yarn”. </a:t>
            </a:r>
            <a:endParaRPr lang="en-US"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34</a:t>
            </a:fld>
            <a:endParaRPr lang="th-T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r>
              <a:rPr lang="en-US" sz="1800" kern="1200" dirty="0" smtClean="0">
                <a:solidFill>
                  <a:schemeClr val="tx1"/>
                </a:solidFill>
                <a:latin typeface="+mn-lt"/>
                <a:ea typeface="+mn-ea"/>
                <a:cs typeface="+mn-cs"/>
              </a:rPr>
              <a:t>	One of the objectives of use is adding value to the existing products. Products that carry GI name in fact carry a community brand, not an individual one. We add value to the products and they will sell in niche market. When we have GI system we have specifications and we have control systems. It means that the producers or the processes will follow the specifications that have been registered already. </a:t>
            </a:r>
          </a:p>
          <a:p>
            <a:r>
              <a:rPr lang="en-US" sz="1800" kern="1200" dirty="0" smtClean="0">
                <a:solidFill>
                  <a:schemeClr val="tx1"/>
                </a:solidFill>
                <a:latin typeface="+mn-lt"/>
                <a:ea typeface="+mn-ea"/>
                <a:cs typeface="+mn-cs"/>
              </a:rPr>
              <a:t>	GIs can help create job opportunities, preserve traditional knowledge and conserve environment. The local producers or the local people over there can take pride of their local culture and try to preserve the distinct qualities of their products. GI also support other industries such as tourism industry. Enhance networking among producers and suppliers along the supply chain is important. I think this is a chance for the producers to meet other producers and exchange ideas and contacts or make market together in the future. </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35</a:t>
            </a:fld>
            <a:endParaRPr lang="th-T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pPr>
              <a:lnSpc>
                <a:spcPct val="150000"/>
              </a:lnSpc>
            </a:pPr>
            <a:r>
              <a:rPr lang="en-US" dirty="0" smtClean="0"/>
              <a:t>Last but not least, GI</a:t>
            </a:r>
            <a:r>
              <a:rPr lang="en-US" baseline="0" dirty="0" smtClean="0"/>
              <a:t> can turn </a:t>
            </a:r>
            <a:r>
              <a:rPr lang="en-US" dirty="0" smtClean="0"/>
              <a:t>areas prone to drug manufacturing to commercially viable land of GI products as you can see in </a:t>
            </a:r>
            <a:r>
              <a:rPr lang="en-US" dirty="0" err="1" smtClean="0"/>
              <a:t>Doi</a:t>
            </a:r>
            <a:r>
              <a:rPr lang="en-US" baseline="0" dirty="0" smtClean="0"/>
              <a:t> Tung Coffee case.</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36</a:t>
            </a:fld>
            <a:endParaRPr lang="th-TH"/>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pPr indent="185478">
              <a:lnSpc>
                <a:spcPct val="150000"/>
              </a:lnSpc>
            </a:pPr>
            <a:r>
              <a:rPr lang="en-US" dirty="0" smtClean="0"/>
              <a:t>Now I would like to go into</a:t>
            </a:r>
            <a:r>
              <a:rPr lang="en-US" baseline="0" dirty="0" smtClean="0"/>
              <a:t> more details on </a:t>
            </a:r>
            <a:r>
              <a:rPr lang="en-US" baseline="0" dirty="0" err="1" smtClean="0"/>
              <a:t>Doi</a:t>
            </a:r>
            <a:r>
              <a:rPr lang="en-US" baseline="0" dirty="0" smtClean="0"/>
              <a:t> </a:t>
            </a:r>
            <a:r>
              <a:rPr lang="en-US" baseline="0" dirty="0" err="1" smtClean="0"/>
              <a:t>Chaang</a:t>
            </a:r>
            <a:r>
              <a:rPr lang="en-US" baseline="0" dirty="0" smtClean="0"/>
              <a:t> Coffee case. </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37</a:t>
            </a:fld>
            <a:endParaRPr lang="th-TH"/>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fontScale="92500" lnSpcReduction="20000"/>
          </a:bodyPr>
          <a:lstStyle/>
          <a:p>
            <a:r>
              <a:rPr lang="en-US" sz="1800" kern="1200" dirty="0" smtClean="0">
                <a:solidFill>
                  <a:schemeClr val="tx1"/>
                </a:solidFill>
                <a:latin typeface="+mn-lt"/>
                <a:ea typeface="+mn-ea"/>
                <a:cs typeface="+mn-cs"/>
              </a:rPr>
              <a:t>When we mention price premium, 20 years</a:t>
            </a:r>
            <a:r>
              <a:rPr lang="en-US" sz="1800" kern="1200" baseline="0" dirty="0" smtClean="0">
                <a:solidFill>
                  <a:schemeClr val="tx1"/>
                </a:solidFill>
                <a:latin typeface="+mn-lt"/>
                <a:ea typeface="+mn-ea"/>
                <a:cs typeface="+mn-cs"/>
              </a:rPr>
              <a:t> ago, </a:t>
            </a:r>
            <a:r>
              <a:rPr lang="en-US" sz="1800" kern="1200" dirty="0" smtClean="0">
                <a:solidFill>
                  <a:schemeClr val="tx1"/>
                </a:solidFill>
                <a:latin typeface="+mn-lt"/>
                <a:ea typeface="+mn-ea"/>
                <a:cs typeface="+mn-cs"/>
              </a:rPr>
              <a:t>the price of coffee cherries used to be 4.50 baht/kg.  10 years later when </a:t>
            </a:r>
            <a:r>
              <a:rPr lang="en-US" sz="1800" kern="1200" dirty="0" err="1" smtClean="0">
                <a:solidFill>
                  <a:schemeClr val="tx1"/>
                </a:solidFill>
                <a:latin typeface="+mn-lt"/>
                <a:ea typeface="+mn-ea"/>
                <a:cs typeface="+mn-cs"/>
              </a:rPr>
              <a:t>doi</a:t>
            </a:r>
            <a:r>
              <a:rPr lang="en-US" sz="1800" kern="1200" dirty="0" smtClean="0">
                <a:solidFill>
                  <a:schemeClr val="tx1"/>
                </a:solidFill>
                <a:latin typeface="+mn-lt"/>
                <a:ea typeface="+mn-ea"/>
                <a:cs typeface="+mn-cs"/>
              </a:rPr>
              <a:t> </a:t>
            </a:r>
            <a:r>
              <a:rPr lang="en-US" sz="1800" kern="1200" dirty="0" err="1" smtClean="0">
                <a:solidFill>
                  <a:schemeClr val="tx1"/>
                </a:solidFill>
                <a:latin typeface="+mn-lt"/>
                <a:ea typeface="+mn-ea"/>
                <a:cs typeface="+mn-cs"/>
              </a:rPr>
              <a:t>chang</a:t>
            </a:r>
            <a:r>
              <a:rPr lang="en-US" sz="1800" kern="1200" dirty="0" smtClean="0">
                <a:solidFill>
                  <a:schemeClr val="tx1"/>
                </a:solidFill>
                <a:latin typeface="+mn-lt"/>
                <a:ea typeface="+mn-ea"/>
                <a:cs typeface="+mn-cs"/>
              </a:rPr>
              <a:t> group was formed the price</a:t>
            </a:r>
            <a:r>
              <a:rPr lang="en-US" sz="1800" kern="1200" baseline="0" dirty="0" smtClean="0">
                <a:solidFill>
                  <a:schemeClr val="tx1"/>
                </a:solidFill>
                <a:latin typeface="+mn-lt"/>
                <a:ea typeface="+mn-ea"/>
                <a:cs typeface="+mn-cs"/>
              </a:rPr>
              <a:t> </a:t>
            </a:r>
            <a:r>
              <a:rPr lang="en-US" sz="1800" kern="1200" dirty="0" smtClean="0">
                <a:solidFill>
                  <a:schemeClr val="tx1"/>
                </a:solidFill>
                <a:latin typeface="+mn-lt"/>
                <a:ea typeface="+mn-ea"/>
                <a:cs typeface="+mn-cs"/>
              </a:rPr>
              <a:t>was 15 baht/kg. Today it is 28-32 baht/kg. </a:t>
            </a:r>
          </a:p>
          <a:p>
            <a:endParaRPr lang="en-US" dirty="0" smtClean="0"/>
          </a:p>
          <a:p>
            <a:r>
              <a:rPr lang="en-US" dirty="0" smtClean="0">
                <a:sym typeface="Wingdings" pitchFamily="2" charset="2"/>
              </a:rPr>
              <a:t>- Green Bean Price went from 12 USD/kg  to 65 USD/kg</a:t>
            </a:r>
          </a:p>
          <a:p>
            <a:pPr>
              <a:buNone/>
            </a:pPr>
            <a:endParaRPr lang="en-US" dirty="0" smtClean="0">
              <a:sym typeface="Wingdings" pitchFamily="2" charset="2"/>
            </a:endParaRPr>
          </a:p>
          <a:p>
            <a:r>
              <a:rPr lang="en-US" dirty="0" smtClean="0">
                <a:sym typeface="Wingdings" pitchFamily="2" charset="2"/>
              </a:rPr>
              <a:t>- Contract Farming</a:t>
            </a:r>
          </a:p>
          <a:p>
            <a:pPr>
              <a:buNone/>
            </a:pPr>
            <a:r>
              <a:rPr lang="en-US" dirty="0" smtClean="0">
                <a:sym typeface="Wingdings" pitchFamily="2" charset="2"/>
              </a:rPr>
              <a:t>   Now, </a:t>
            </a:r>
            <a:r>
              <a:rPr lang="en-US" dirty="0" err="1" smtClean="0">
                <a:sym typeface="Wingdings" pitchFamily="2" charset="2"/>
              </a:rPr>
              <a:t>Doi</a:t>
            </a:r>
            <a:r>
              <a:rPr lang="en-US" dirty="0" smtClean="0">
                <a:sym typeface="Wingdings" pitchFamily="2" charset="2"/>
              </a:rPr>
              <a:t> </a:t>
            </a:r>
            <a:r>
              <a:rPr lang="en-US" dirty="0" err="1" smtClean="0">
                <a:sym typeface="Wingdings" pitchFamily="2" charset="2"/>
              </a:rPr>
              <a:t>Chaang</a:t>
            </a:r>
            <a:r>
              <a:rPr lang="en-US" dirty="0" smtClean="0">
                <a:sym typeface="Wingdings" pitchFamily="2" charset="2"/>
              </a:rPr>
              <a:t> got a Coffee Contract of 5 year plus 5 year plus 5 year from all around the world and still doesn’t have enough coffee for the demands that rise so high. But </a:t>
            </a:r>
            <a:r>
              <a:rPr lang="en-US" dirty="0" err="1" smtClean="0">
                <a:sym typeface="Wingdings" pitchFamily="2" charset="2"/>
              </a:rPr>
              <a:t>Doi</a:t>
            </a:r>
            <a:r>
              <a:rPr lang="en-US" dirty="0" smtClean="0">
                <a:sym typeface="Wingdings" pitchFamily="2" charset="2"/>
              </a:rPr>
              <a:t> </a:t>
            </a:r>
            <a:r>
              <a:rPr lang="en-US" dirty="0" err="1" smtClean="0">
                <a:sym typeface="Wingdings" pitchFamily="2" charset="2"/>
              </a:rPr>
              <a:t>Chaang</a:t>
            </a:r>
            <a:r>
              <a:rPr lang="en-US" dirty="0" smtClean="0">
                <a:sym typeface="Wingdings" pitchFamily="2" charset="2"/>
              </a:rPr>
              <a:t> is a GI Specialty coffee, therefore people needs to know that they only produce limited number of coffee, and that is how it added value to the product.  </a:t>
            </a:r>
          </a:p>
          <a:p>
            <a:pPr>
              <a:buNone/>
            </a:pPr>
            <a:endParaRPr lang="en-US" dirty="0" smtClean="0">
              <a:sym typeface="Wingdings" pitchFamily="2" charset="2"/>
            </a:endParaRPr>
          </a:p>
          <a:p>
            <a:pPr>
              <a:buNone/>
            </a:pPr>
            <a:r>
              <a:rPr lang="en-US" dirty="0" smtClean="0">
                <a:sym typeface="Wingdings" pitchFamily="2" charset="2"/>
              </a:rPr>
              <a:t> - </a:t>
            </a:r>
            <a:r>
              <a:rPr lang="en-US" dirty="0" err="1" smtClean="0">
                <a:sym typeface="Wingdings" pitchFamily="2" charset="2"/>
              </a:rPr>
              <a:t>Doi</a:t>
            </a:r>
            <a:r>
              <a:rPr lang="en-US" dirty="0" smtClean="0">
                <a:sym typeface="Wingdings" pitchFamily="2" charset="2"/>
              </a:rPr>
              <a:t> </a:t>
            </a:r>
            <a:r>
              <a:rPr lang="en-US" dirty="0" err="1" smtClean="0">
                <a:sym typeface="Wingdings" pitchFamily="2" charset="2"/>
              </a:rPr>
              <a:t>Chaang</a:t>
            </a:r>
            <a:r>
              <a:rPr lang="en-US" dirty="0" smtClean="0">
                <a:sym typeface="Wingdings" pitchFamily="2" charset="2"/>
              </a:rPr>
              <a:t> Coffee applied for GI protection in EU in 2010 and will be the first ASEAN GI Coffee to be registered in EU.</a:t>
            </a:r>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38</a:t>
            </a:fld>
            <a:endParaRPr lang="th-TH"/>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a:xfrm>
            <a:off x="450641" y="4531824"/>
            <a:ext cx="5968301" cy="5034118"/>
          </a:xfrm>
        </p:spPr>
        <p:txBody>
          <a:bodyPr>
            <a:normAutofit fontScale="92500" lnSpcReduction="10000"/>
          </a:bodyPr>
          <a:lstStyle/>
          <a:p>
            <a:pPr indent="263156">
              <a:lnSpc>
                <a:spcPct val="150000"/>
              </a:lnSpc>
            </a:pPr>
            <a:r>
              <a:rPr lang="en-US" dirty="0" smtClean="0"/>
              <a:t>Now</a:t>
            </a:r>
            <a:r>
              <a:rPr lang="en-US" baseline="0" dirty="0" smtClean="0"/>
              <a:t> I will show you</a:t>
            </a:r>
            <a:r>
              <a:rPr lang="en-US" dirty="0" smtClean="0"/>
              <a:t> the </a:t>
            </a:r>
            <a:r>
              <a:rPr lang="en-US" baseline="0" dirty="0" smtClean="0"/>
              <a:t>case of Chiang </a:t>
            </a:r>
            <a:r>
              <a:rPr lang="en-US" baseline="0" dirty="0" err="1" smtClean="0"/>
              <a:t>Rai</a:t>
            </a:r>
            <a:r>
              <a:rPr lang="en-US" baseline="0" dirty="0" smtClean="0"/>
              <a:t> </a:t>
            </a:r>
            <a:r>
              <a:rPr lang="en-US" baseline="0" dirty="0" err="1" smtClean="0"/>
              <a:t>Phulae</a:t>
            </a:r>
            <a:r>
              <a:rPr lang="en-US" baseline="0" dirty="0" smtClean="0"/>
              <a:t> Pineapple. </a:t>
            </a:r>
          </a:p>
          <a:p>
            <a:pPr indent="263156">
              <a:lnSpc>
                <a:spcPct val="150000"/>
              </a:lnSpc>
            </a:pPr>
            <a:r>
              <a:rPr lang="en-US" dirty="0" smtClean="0"/>
              <a:t>Chiang </a:t>
            </a:r>
            <a:r>
              <a:rPr lang="en-US" dirty="0" err="1" smtClean="0"/>
              <a:t>Rai</a:t>
            </a:r>
            <a:r>
              <a:rPr lang="en-US" dirty="0" smtClean="0"/>
              <a:t> </a:t>
            </a:r>
            <a:r>
              <a:rPr lang="en-US" dirty="0" err="1" smtClean="0"/>
              <a:t>Phulae</a:t>
            </a:r>
            <a:r>
              <a:rPr lang="en-US" dirty="0" smtClean="0"/>
              <a:t> Pineapple  is a small pineapple, weight about  4 pineapple per kilo. It has an aromatic smell, sweet and crispy taste that you can bite </a:t>
            </a:r>
            <a:r>
              <a:rPr lang="en-US" dirty="0" err="1" smtClean="0"/>
              <a:t>throgh</a:t>
            </a:r>
            <a:r>
              <a:rPr lang="en-US" dirty="0" smtClean="0"/>
              <a:t> the core of pineapple. It produces in </a:t>
            </a:r>
            <a:r>
              <a:rPr lang="en-US" dirty="0" err="1" smtClean="0"/>
              <a:t>Nanglae</a:t>
            </a:r>
            <a:r>
              <a:rPr lang="en-US" dirty="0" smtClean="0"/>
              <a:t> district. It is a </a:t>
            </a:r>
            <a:r>
              <a:rPr lang="en-US" dirty="0" err="1" smtClean="0"/>
              <a:t>Phuket</a:t>
            </a:r>
            <a:r>
              <a:rPr lang="en-US" dirty="0" smtClean="0"/>
              <a:t> variety pineapple plant in </a:t>
            </a:r>
            <a:r>
              <a:rPr lang="en-US" dirty="0" err="1" smtClean="0"/>
              <a:t>Nanglae</a:t>
            </a:r>
            <a:r>
              <a:rPr lang="en-US" dirty="0" smtClean="0"/>
              <a:t> district. To change the planting area of pineapple from South to North, makes pineapple smaller  in size and has a distinctive taste.  </a:t>
            </a:r>
          </a:p>
          <a:p>
            <a:pPr indent="263156">
              <a:lnSpc>
                <a:spcPct val="150000"/>
              </a:lnSpc>
            </a:pPr>
            <a:r>
              <a:rPr lang="en-US" dirty="0" smtClean="0"/>
              <a:t>Price comparison between the year 2004 (before registered as a GI) and year 2012 (now) is as followed. </a:t>
            </a:r>
          </a:p>
          <a:p>
            <a:pPr indent="263156">
              <a:lnSpc>
                <a:spcPct val="150000"/>
              </a:lnSpc>
              <a:buFont typeface="Wingdings" pitchFamily="2" charset="2"/>
              <a:buChar char="Ø"/>
            </a:pPr>
            <a:r>
              <a:rPr lang="en-US" dirty="0" smtClean="0"/>
              <a:t>Price at farm goes from 8 baht per kilo to 23 baht per kilo</a:t>
            </a:r>
          </a:p>
          <a:p>
            <a:pPr indent="263156">
              <a:lnSpc>
                <a:spcPct val="150000"/>
              </a:lnSpc>
              <a:buFont typeface="Wingdings" pitchFamily="2" charset="2"/>
              <a:buChar char="Ø"/>
            </a:pPr>
            <a:r>
              <a:rPr lang="en-US" dirty="0" smtClean="0"/>
              <a:t>Retail Price goes from 35 baht per kilo to 50 baht per kilo. And going to be 60 baht per kilo soon. </a:t>
            </a:r>
          </a:p>
          <a:p>
            <a:pPr indent="263156">
              <a:lnSpc>
                <a:spcPct val="150000"/>
              </a:lnSpc>
              <a:buFont typeface="Wingdings" pitchFamily="2" charset="2"/>
              <a:buChar char="à"/>
            </a:pPr>
            <a:endParaRPr lang="en-US" dirty="0" smtClean="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39</a:t>
            </a:fld>
            <a:endParaRPr lang="th-T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pPr>
              <a:lnSpc>
                <a:spcPct val="150000"/>
              </a:lnSpc>
            </a:pPr>
            <a:r>
              <a:rPr lang="en-US" dirty="0" smtClean="0"/>
              <a:t>The meaning of</a:t>
            </a:r>
            <a:r>
              <a:rPr lang="en-US" baseline="0" dirty="0" smtClean="0"/>
              <a:t> GI in Thailand includes name, symbol, or any other things which is used for calling or representing a geographical origin and the goods originating from such geographical origins and details of the particular quality, reputation or other characteristics of the goods that is attributed to their geographical origin.</a:t>
            </a:r>
            <a:endParaRPr lang="en-US"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4</a:t>
            </a:fld>
            <a:endParaRPr lang="th-T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88C1CFF-EA6B-489F-8172-EA6DBDB86653}" type="slidenum">
              <a:rPr lang="fr-FR"/>
              <a:pPr/>
              <a:t>40</a:t>
            </a:fld>
            <a:endParaRPr lang="fr-FR"/>
          </a:p>
        </p:txBody>
      </p:sp>
      <p:sp>
        <p:nvSpPr>
          <p:cNvPr id="458754" name="Rectangle 7"/>
          <p:cNvSpPr txBox="1">
            <a:spLocks noGrp="1" noChangeArrowheads="1"/>
          </p:cNvSpPr>
          <p:nvPr/>
        </p:nvSpPr>
        <p:spPr bwMode="auto">
          <a:xfrm>
            <a:off x="3851103" y="9429753"/>
            <a:ext cx="2946576" cy="496887"/>
          </a:xfrm>
          <a:prstGeom prst="rect">
            <a:avLst/>
          </a:prstGeom>
          <a:noFill/>
          <a:ln w="9525">
            <a:noFill/>
            <a:miter lim="800000"/>
            <a:headEnd/>
            <a:tailEnd/>
          </a:ln>
        </p:spPr>
        <p:txBody>
          <a:bodyPr lIns="91312" tIns="45656" rIns="91312" bIns="45656" anchor="b"/>
          <a:lstStyle/>
          <a:p>
            <a:pPr algn="r"/>
            <a:fld id="{5BAC2DF0-8D66-4093-B8C3-04B1147C1E98}" type="slidenum">
              <a:rPr lang="fr-FR" sz="1200">
                <a:cs typeface="Angsana New" pitchFamily="18" charset="-34"/>
              </a:rPr>
              <a:pPr algn="r"/>
              <a:t>40</a:t>
            </a:fld>
            <a:endParaRPr lang="fr-FR" sz="1200" dirty="0">
              <a:cs typeface="Angsana New" pitchFamily="18" charset="-34"/>
            </a:endParaRPr>
          </a:p>
        </p:txBody>
      </p:sp>
      <p:sp>
        <p:nvSpPr>
          <p:cNvPr id="458755" name="Rectangle 2"/>
          <p:cNvSpPr>
            <a:spLocks noGrp="1" noRot="1" noChangeAspect="1" noChangeArrowheads="1" noTextEdit="1"/>
          </p:cNvSpPr>
          <p:nvPr>
            <p:ph type="sldImg"/>
          </p:nvPr>
        </p:nvSpPr>
        <p:spPr>
          <a:xfrm>
            <a:off x="919163" y="744538"/>
            <a:ext cx="4959350" cy="3721100"/>
          </a:xfrm>
          <a:ln/>
        </p:spPr>
      </p:sp>
      <p:sp>
        <p:nvSpPr>
          <p:cNvPr id="458756" name="Rectangle 3"/>
          <p:cNvSpPr>
            <a:spLocks noGrp="1" noChangeArrowheads="1"/>
          </p:cNvSpPr>
          <p:nvPr>
            <p:ph type="body" idx="1"/>
          </p:nvPr>
        </p:nvSpPr>
        <p:spPr>
          <a:noFill/>
          <a:ln/>
        </p:spPr>
        <p:txBody>
          <a:bodyPr>
            <a:normAutofit/>
          </a:bodyPr>
          <a:lstStyle/>
          <a:p>
            <a:pPr algn="ctr"/>
            <a:r>
              <a:rPr lang="en-US" sz="2000" dirty="0" smtClean="0"/>
              <a:t>Thank you for your kind attention.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4403B12-E701-4960-8FDD-CA4A1080809C}" type="slidenum">
              <a:rPr lang="en-US"/>
              <a:pPr/>
              <a:t>5</a:t>
            </a:fld>
            <a:endParaRPr lang="th-TH"/>
          </a:p>
        </p:txBody>
      </p:sp>
      <p:sp>
        <p:nvSpPr>
          <p:cNvPr id="34819" name="Rectangle 2"/>
          <p:cNvSpPr>
            <a:spLocks noGrp="1" noRot="1" noChangeAspect="1" noChangeArrowheads="1" noTextEdit="1"/>
          </p:cNvSpPr>
          <p:nvPr>
            <p:ph type="sldImg"/>
          </p:nvPr>
        </p:nvSpPr>
        <p:spPr>
          <a:xfrm>
            <a:off x="919163" y="744538"/>
            <a:ext cx="4959350" cy="3721100"/>
          </a:xfrm>
          <a:ln/>
        </p:spPr>
      </p:sp>
      <p:sp>
        <p:nvSpPr>
          <p:cNvPr id="34820" name="Rectangle 3"/>
          <p:cNvSpPr>
            <a:spLocks noGrp="1" noChangeArrowheads="1"/>
          </p:cNvSpPr>
          <p:nvPr>
            <p:ph type="body" idx="1"/>
          </p:nvPr>
        </p:nvSpPr>
        <p:spPr>
          <a:noFill/>
          <a:ln/>
        </p:spPr>
        <p:txBody>
          <a:bodyPr/>
          <a:lstStyle/>
          <a:p>
            <a:r>
              <a:rPr lang="en-US" sz="1800" kern="1200" dirty="0" smtClean="0">
                <a:solidFill>
                  <a:schemeClr val="tx1"/>
                </a:solidFill>
                <a:latin typeface="+mn-lt"/>
                <a:ea typeface="+mn-ea"/>
                <a:cs typeface="+mn-cs"/>
              </a:rPr>
              <a:t>It means that geographical indications in Thailand combine three key elements of geography, know-how and quality. In other words, GIs represent products from specific geographical origin with specific quality, reputation and characteristics. </a:t>
            </a:r>
          </a:p>
          <a:p>
            <a:pPr indent="185478">
              <a:lnSpc>
                <a:spcPct val="150000"/>
              </a:lnSpc>
            </a:pPr>
            <a:r>
              <a:rPr lang="en-US" dirty="0" smtClean="0"/>
              <a:t> </a:t>
            </a:r>
            <a:endParaRPr lang="th-TH"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r>
              <a:rPr lang="en-US" sz="1800" kern="1200" dirty="0" smtClean="0">
                <a:solidFill>
                  <a:schemeClr val="tx1"/>
                </a:solidFill>
                <a:latin typeface="+mn-lt"/>
                <a:ea typeface="+mn-ea"/>
                <a:cs typeface="+mn-cs"/>
              </a:rPr>
              <a:t>We provide protection for goods, and not yet for services. We protect agricultural products, industrial products and handicrafts. </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6</a:t>
            </a:fld>
            <a:endParaRPr lang="th-T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a:xfrm>
            <a:off x="401105" y="4715156"/>
            <a:ext cx="5995466" cy="4938437"/>
          </a:xfrm>
        </p:spPr>
        <p:txBody>
          <a:bodyPr>
            <a:normAutofit fontScale="92500" lnSpcReduction="10000"/>
          </a:bodyPr>
          <a:lstStyle/>
          <a:p>
            <a:pPr indent="261571">
              <a:buFont typeface="Arial" pitchFamily="34" charset="0"/>
              <a:buChar char="•"/>
            </a:pPr>
            <a:r>
              <a:rPr lang="en-US" dirty="0" smtClean="0"/>
              <a:t>Example of Agricultural products is Chiang </a:t>
            </a:r>
            <a:r>
              <a:rPr lang="en-US" dirty="0" err="1" smtClean="0"/>
              <a:t>Rai</a:t>
            </a:r>
            <a:r>
              <a:rPr lang="en-US" dirty="0" smtClean="0"/>
              <a:t> </a:t>
            </a:r>
            <a:r>
              <a:rPr lang="en-US" baseline="0" dirty="0" smtClean="0"/>
              <a:t> </a:t>
            </a:r>
            <a:r>
              <a:rPr lang="en-US" dirty="0" err="1" smtClean="0"/>
              <a:t>Phulae</a:t>
            </a:r>
            <a:r>
              <a:rPr lang="en-US" dirty="0" smtClean="0"/>
              <a:t> Pineapple.</a:t>
            </a:r>
          </a:p>
          <a:p>
            <a:pPr indent="261571"/>
            <a:r>
              <a:rPr lang="en-US" dirty="0" smtClean="0"/>
              <a:t>A small pineapple with aromatic smell, sweet and crispy taste, produce in </a:t>
            </a:r>
            <a:r>
              <a:rPr lang="en-US" dirty="0" err="1" smtClean="0"/>
              <a:t>Nanglae</a:t>
            </a:r>
            <a:r>
              <a:rPr lang="en-US" dirty="0" smtClean="0"/>
              <a:t> district of Chiang</a:t>
            </a:r>
            <a:r>
              <a:rPr lang="en-US" baseline="0" dirty="0" smtClean="0"/>
              <a:t> </a:t>
            </a:r>
            <a:r>
              <a:rPr lang="en-US" baseline="0" dirty="0" err="1" smtClean="0"/>
              <a:t>R</a:t>
            </a:r>
            <a:r>
              <a:rPr lang="en-US" dirty="0" err="1" smtClean="0"/>
              <a:t>ai</a:t>
            </a:r>
            <a:r>
              <a:rPr lang="en-US" dirty="0" smtClean="0"/>
              <a:t> province. It is a </a:t>
            </a:r>
            <a:r>
              <a:rPr lang="en-US" dirty="0" err="1" smtClean="0"/>
              <a:t>Phuket</a:t>
            </a:r>
            <a:r>
              <a:rPr lang="en-US" dirty="0" smtClean="0"/>
              <a:t> variety pineapple plant in </a:t>
            </a:r>
            <a:r>
              <a:rPr lang="en-US" dirty="0" err="1" smtClean="0"/>
              <a:t>Nanglae</a:t>
            </a:r>
            <a:r>
              <a:rPr lang="en-US" dirty="0" smtClean="0"/>
              <a:t> district. To change the planting area of pineapple from South to North, makes pineapple smaller in size and has a distinctive taste. </a:t>
            </a:r>
          </a:p>
          <a:p>
            <a:pPr indent="263156">
              <a:buFont typeface="Arial" pitchFamily="34" charset="0"/>
              <a:buChar char="•"/>
            </a:pPr>
            <a:r>
              <a:rPr lang="en-US" dirty="0" smtClean="0"/>
              <a:t>Example of Industrial products</a:t>
            </a:r>
            <a:r>
              <a:rPr lang="en-US" baseline="0" dirty="0" smtClean="0"/>
              <a:t> is </a:t>
            </a:r>
            <a:r>
              <a:rPr lang="en-US" dirty="0" err="1" smtClean="0"/>
              <a:t>Phurua</a:t>
            </a:r>
            <a:r>
              <a:rPr lang="en-US" dirty="0" smtClean="0"/>
              <a:t> Plateau Wine. </a:t>
            </a:r>
          </a:p>
          <a:p>
            <a:pPr indent="263156"/>
            <a:r>
              <a:rPr lang="en-US" dirty="0" smtClean="0"/>
              <a:t>Wine obtain from fermentation of grape planted in </a:t>
            </a:r>
            <a:r>
              <a:rPr lang="en-US" dirty="0" err="1" smtClean="0"/>
              <a:t>Phurua</a:t>
            </a:r>
            <a:r>
              <a:rPr lang="en-US" dirty="0" smtClean="0"/>
              <a:t> Plateau, </a:t>
            </a:r>
            <a:r>
              <a:rPr lang="en-US" dirty="0" err="1" smtClean="0"/>
              <a:t>Loei</a:t>
            </a:r>
            <a:r>
              <a:rPr lang="en-US" dirty="0" smtClean="0"/>
              <a:t> Province. </a:t>
            </a:r>
          </a:p>
          <a:p>
            <a:pPr indent="261571">
              <a:buFont typeface="Arial" pitchFamily="34" charset="0"/>
              <a:buChar char="•"/>
            </a:pPr>
            <a:r>
              <a:rPr lang="en-US" dirty="0" smtClean="0"/>
              <a:t>Handicrafts, for example: Chiang Mai Celadon (Pottery)  </a:t>
            </a:r>
          </a:p>
          <a:p>
            <a:pPr indent="261571"/>
            <a:r>
              <a:rPr lang="en-US" dirty="0" smtClean="0"/>
              <a:t>Pottery with glazed, greenish color and unique crack pattern all over from Chiang Mai Province. </a:t>
            </a:r>
          </a:p>
          <a:p>
            <a:pPr indent="261571">
              <a:buFont typeface="Arial" pitchFamily="34" charset="0"/>
              <a:buChar char="•"/>
            </a:pPr>
            <a:endParaRPr lang="en-US" dirty="0" smtClean="0"/>
          </a:p>
          <a:p>
            <a:r>
              <a:rPr lang="en-US" dirty="0" smtClean="0"/>
              <a:t>Generic name and the name that contrary to public order, morality</a:t>
            </a:r>
            <a:r>
              <a:rPr lang="en-US" baseline="0" dirty="0" smtClean="0"/>
              <a:t> or public policy cannot be registered as GI in Thailand.</a:t>
            </a:r>
            <a:endParaRPr lang="en-US" dirty="0" smtClean="0"/>
          </a:p>
          <a:p>
            <a:pPr indent="261571">
              <a:buFont typeface="Arial" pitchFamily="34" charset="0"/>
              <a:buChar char="•"/>
            </a:pPr>
            <a:endParaRPr lang="en-US" dirty="0" smtClean="0"/>
          </a:p>
          <a:p>
            <a:pPr indent="261571">
              <a:buFont typeface="Arial" pitchFamily="34" charset="0"/>
              <a:buChar char="•"/>
            </a:pPr>
            <a:endParaRPr lang="en-US" dirty="0" smtClean="0"/>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7</a:t>
            </a:fld>
            <a:endParaRPr lang="th-T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pPr>
              <a:lnSpc>
                <a:spcPct val="150000"/>
              </a:lnSpc>
            </a:pPr>
            <a:r>
              <a:rPr lang="en-US" dirty="0" smtClean="0"/>
              <a:t>Who can apply for GI in Thailand?</a:t>
            </a:r>
          </a:p>
          <a:p>
            <a:pPr indent="261571">
              <a:lnSpc>
                <a:spcPct val="150000"/>
              </a:lnSpc>
              <a:buFont typeface="Arial" pitchFamily="34" charset="0"/>
              <a:buChar char="•"/>
            </a:pPr>
            <a:r>
              <a:rPr lang="en-US" dirty="0" smtClean="0"/>
              <a:t>First: Government Agency  whose area of responsibility embraces the geographical origin of the goods;</a:t>
            </a:r>
          </a:p>
          <a:p>
            <a:pPr indent="261571">
              <a:lnSpc>
                <a:spcPct val="150000"/>
              </a:lnSpc>
              <a:buFont typeface="Arial" pitchFamily="34" charset="0"/>
              <a:buChar char="•"/>
            </a:pPr>
            <a:r>
              <a:rPr lang="en-US" dirty="0" smtClean="0"/>
              <a:t>Second: Producers or traders domiciled in the geographical origin of the goods;</a:t>
            </a:r>
          </a:p>
          <a:p>
            <a:pPr indent="261571">
              <a:lnSpc>
                <a:spcPct val="150000"/>
              </a:lnSpc>
              <a:buFont typeface="Arial" pitchFamily="34" charset="0"/>
              <a:buChar char="•"/>
            </a:pPr>
            <a:r>
              <a:rPr lang="en-US" dirty="0" smtClean="0"/>
              <a:t>Third: Consumers (groups or organization) using GI</a:t>
            </a:r>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8</a:t>
            </a:fld>
            <a:endParaRPr lang="th-T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a:xfrm>
            <a:off x="919163" y="744538"/>
            <a:ext cx="4959350" cy="3721100"/>
          </a:xfrm>
        </p:spPr>
      </p:sp>
      <p:sp>
        <p:nvSpPr>
          <p:cNvPr id="3" name="ตัวยึดบันทึกย่อ 2"/>
          <p:cNvSpPr>
            <a:spLocks noGrp="1"/>
          </p:cNvSpPr>
          <p:nvPr>
            <p:ph type="body" idx="1"/>
          </p:nvPr>
        </p:nvSpPr>
        <p:spPr/>
        <p:txBody>
          <a:bodyPr>
            <a:normAutofit/>
          </a:bodyPr>
          <a:lstStyle/>
          <a:p>
            <a:pPr>
              <a:lnSpc>
                <a:spcPct val="150000"/>
              </a:lnSpc>
            </a:pPr>
            <a:r>
              <a:rPr lang="en-US" sz="2000" dirty="0" smtClean="0"/>
              <a:t>In the case of foreign GI registration,</a:t>
            </a:r>
          </a:p>
          <a:p>
            <a:pPr indent="363029">
              <a:lnSpc>
                <a:spcPct val="150000"/>
              </a:lnSpc>
              <a:buFont typeface="Arial" pitchFamily="34" charset="0"/>
              <a:buChar char="•"/>
            </a:pPr>
            <a:r>
              <a:rPr lang="en-US" sz="2000" dirty="0" smtClean="0"/>
              <a:t>There must be explicit evidence that such geographical indication is protected under the law of such country and</a:t>
            </a:r>
          </a:p>
          <a:p>
            <a:pPr indent="363029">
              <a:lnSpc>
                <a:spcPct val="150000"/>
              </a:lnSpc>
              <a:buFont typeface="Arial" pitchFamily="34" charset="0"/>
              <a:buChar char="•"/>
            </a:pPr>
            <a:r>
              <a:rPr lang="en-US" sz="2000" dirty="0" smtClean="0"/>
              <a:t>The GI has been used continuously until the date of filing an application for registration in Thailand </a:t>
            </a:r>
          </a:p>
          <a:p>
            <a:r>
              <a:rPr lang="en-US" dirty="0" smtClean="0"/>
              <a:t> </a:t>
            </a:r>
          </a:p>
          <a:p>
            <a:endParaRPr lang="th-TH" dirty="0"/>
          </a:p>
        </p:txBody>
      </p:sp>
      <p:sp>
        <p:nvSpPr>
          <p:cNvPr id="4" name="ตัวยึดหมายเลขภาพนิ่ง 3"/>
          <p:cNvSpPr>
            <a:spLocks noGrp="1"/>
          </p:cNvSpPr>
          <p:nvPr>
            <p:ph type="sldNum" sz="quarter" idx="10"/>
          </p:nvPr>
        </p:nvSpPr>
        <p:spPr/>
        <p:txBody>
          <a:bodyPr/>
          <a:lstStyle/>
          <a:p>
            <a:fld id="{D658481F-86F7-4A83-81D7-E8F6154B6697}" type="slidenum">
              <a:rPr lang="th-TH" smtClean="0"/>
              <a:pPr/>
              <a:t>9</a:t>
            </a:fld>
            <a:endParaRPr lang="th-T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19" name="Footer Placeholder 18"/>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27" name="Slide Number Placeholder 26"/>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ชื่อเรื่อง ข้อความ 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914400" y="277813"/>
            <a:ext cx="7772400" cy="1143000"/>
          </a:xfrm>
        </p:spPr>
        <p:txBody>
          <a:bodyPr/>
          <a:lstStyle/>
          <a:p>
            <a:r>
              <a:rPr lang="th-TH" smtClean="0"/>
              <a:t>คลิกเพื่อแก้ไขลักษณะชื่อเรื่องต้นแบบ</a:t>
            </a:r>
            <a:endParaRPr lang="th-TH"/>
          </a:p>
        </p:txBody>
      </p:sp>
      <p:sp>
        <p:nvSpPr>
          <p:cNvPr id="3" name="ตัวยึดข้อความ 2"/>
          <p:cNvSpPr>
            <a:spLocks noGrp="1"/>
          </p:cNvSpPr>
          <p:nvPr>
            <p:ph type="body" sz="half" idx="1"/>
          </p:nvPr>
        </p:nvSpPr>
        <p:spPr>
          <a:xfrm>
            <a:off x="914400" y="1600202"/>
            <a:ext cx="3810000" cy="4530725"/>
          </a:xfrm>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ยึดเนื้อหา 3"/>
          <p:cNvSpPr>
            <a:spLocks noGrp="1"/>
          </p:cNvSpPr>
          <p:nvPr>
            <p:ph sz="half" idx="2"/>
          </p:nvPr>
        </p:nvSpPr>
        <p:spPr>
          <a:xfrm>
            <a:off x="4876800" y="1600202"/>
            <a:ext cx="3810000" cy="4530725"/>
          </a:xfrm>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Rectangle 9"/>
          <p:cNvSpPr>
            <a:spLocks noGrp="1" noChangeArrowheads="1"/>
          </p:cNvSpPr>
          <p:nvPr>
            <p:ph type="dt" sz="half" idx="10"/>
          </p:nvPr>
        </p:nvSpPr>
        <p:spPr>
          <a:ln/>
        </p:spPr>
        <p:txBody>
          <a:bodyPr/>
          <a:lstStyle>
            <a:lvl1pPr>
              <a:defRPr/>
            </a:lvl1pPr>
          </a:lstStyle>
          <a:p>
            <a:pPr>
              <a:defRPr/>
            </a:pPr>
            <a:fld id="{19BFE5D3-0707-4E47-9BEE-90E9D178E383}" type="datetime1">
              <a:rPr lang="th-TH" smtClean="0"/>
              <a:pPr>
                <a:defRPr/>
              </a:pPr>
              <a:t>07/05/56</a:t>
            </a:fld>
            <a:endParaRPr lang="th-TH"/>
          </a:p>
        </p:txBody>
      </p:sp>
      <p:sp>
        <p:nvSpPr>
          <p:cNvPr id="6" name="Rectangle 10"/>
          <p:cNvSpPr>
            <a:spLocks noGrp="1" noChangeArrowheads="1"/>
          </p:cNvSpPr>
          <p:nvPr>
            <p:ph type="ftr" sz="quarter" idx="11"/>
          </p:nvPr>
        </p:nvSpPr>
        <p:spPr>
          <a:ln/>
        </p:spPr>
        <p:txBody>
          <a:bodyPr/>
          <a:lstStyle>
            <a:lvl1pPr>
              <a:defRPr/>
            </a:lvl1pPr>
          </a:lstStyle>
          <a:p>
            <a:pPr>
              <a:defRPr/>
            </a:pPr>
            <a:endParaRPr lang="th-TH"/>
          </a:p>
        </p:txBody>
      </p:sp>
      <p:sp>
        <p:nvSpPr>
          <p:cNvPr id="7" name="Rectangle 11"/>
          <p:cNvSpPr>
            <a:spLocks noGrp="1" noChangeArrowheads="1"/>
          </p:cNvSpPr>
          <p:nvPr>
            <p:ph type="sldNum" sz="quarter" idx="12"/>
          </p:nvPr>
        </p:nvSpPr>
        <p:spPr>
          <a:ln/>
        </p:spPr>
        <p:txBody>
          <a:bodyPr/>
          <a:lstStyle>
            <a:lvl1pPr>
              <a:defRPr/>
            </a:lvl1pPr>
          </a:lstStyle>
          <a:p>
            <a:pPr>
              <a:defRPr/>
            </a:pPr>
            <a:fld id="{9939A76A-0D44-4727-A7C4-088148ED2D93}" type="slidenum">
              <a:rPr lang="en-US"/>
              <a:pPr>
                <a:defRPr/>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7" name="Slide Number Placeholder 6"/>
          <p:cNvSpPr>
            <a:spLocks noGrp="1"/>
          </p:cNvSpPr>
          <p:nvPr>
            <p:ph type="sldNum" sz="quarter" idx="12"/>
          </p:nvPr>
        </p:nvSpPr>
        <p:spPr>
          <a:xfrm>
            <a:off x="8077200" y="6356350"/>
            <a:ext cx="609600" cy="365125"/>
          </a:xfrm>
        </p:spPr>
        <p:txBody>
          <a:body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th-TH">
              <a:solidFill>
                <a:prstClr val="black">
                  <a:tint val="75000"/>
                </a:prstClr>
              </a:solidFill>
              <a:latin typeface="Arial" pitchFamily="34" charset="0"/>
              <a:cs typeface="Angsana New" pitchFamily="18" charset="-34"/>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96437B6F-6DA2-4910-8670-AB2E72E7CB39}" type="slidenum">
              <a:rPr lang="en-US" smtClean="0">
                <a:solidFill>
                  <a:prstClr val="black">
                    <a:tint val="75000"/>
                  </a:prstClr>
                </a:solidFill>
                <a:latin typeface="Arial" pitchFamily="34" charset="0"/>
                <a:cs typeface="Angsana New" pitchFamily="18" charset="-34"/>
              </a:rPr>
              <a:pPr fontAlgn="base">
                <a:spcBef>
                  <a:spcPct val="0"/>
                </a:spcBef>
                <a:spcAft>
                  <a:spcPct val="0"/>
                </a:spcAft>
                <a:defRPr/>
              </a:pPr>
              <a:t>‹#›</a:t>
            </a:fld>
            <a:endParaRPr lang="th-TH">
              <a:solidFill>
                <a:prstClr val="black">
                  <a:tint val="75000"/>
                </a:prstClr>
              </a:solidFill>
              <a:latin typeface="Arial" pitchFamily="34" charset="0"/>
              <a:cs typeface="Angsana New" pitchFamily="18" charset="-34"/>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8.jpeg"/><Relationship Id="rId3" Type="http://schemas.openxmlformats.org/officeDocument/2006/relationships/image" Target="../media/image23.png"/><Relationship Id="rId7" Type="http://schemas.openxmlformats.org/officeDocument/2006/relationships/image" Target="../media/image44.png"/><Relationship Id="rId12"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7.jpeg"/><Relationship Id="rId5" Type="http://schemas.openxmlformats.org/officeDocument/2006/relationships/image" Target="../media/image42.jpeg"/><Relationship Id="rId15" Type="http://schemas.openxmlformats.org/officeDocument/2006/relationships/image" Target="../media/image50.png"/><Relationship Id="rId10" Type="http://schemas.openxmlformats.org/officeDocument/2006/relationships/hyperlink" Target="http://images.google.co.th/imgres?imgurl=http://variety.teenee.com/foodforbrain/img7/24402.jpg&amp;imgrefurl=http://variety.teenee.com/foodforbrain/3347.html&amp;usg=__KFEos_hHjE8ZI8c1DKv83LSPZQs=&amp;h=439&amp;w=400&amp;sz=67&amp;hl=th&amp;start=7&amp;um=1&amp;tbnid=WQXrO-jGpo79dM:&amp;tbnh=127&amp;tbnw=116&amp;prev=/images?q=%E0%B8%AA%E0%B8%B1%E0%B8%9A%E0%B8%9B%E0%B8%B0%E0%B8%A3%E0%B8%94%E0%B8%A0%E0%B8%B9%E0%B9%80%E0%B8%81%E0%B9%87%E0%B8%95&amp;hl=th&amp;um=1" TargetMode="External"/><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4.pn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jpeg"/><Relationship Id="rId12" Type="http://schemas.openxmlformats.org/officeDocument/2006/relationships/image" Target="../media/image73.gi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gif"/><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65.gif"/></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png"/><Relationship Id="rId7" Type="http://schemas.openxmlformats.org/officeDocument/2006/relationships/image" Target="../media/image75.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9.png"/><Relationship Id="rId10" Type="http://schemas.openxmlformats.org/officeDocument/2006/relationships/image" Target="../media/image76.png"/><Relationship Id="rId4" Type="http://schemas.openxmlformats.org/officeDocument/2006/relationships/image" Target="../media/image68.jpe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9.pn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00.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4.jpeg"/><Relationship Id="rId4" Type="http://schemas.openxmlformats.org/officeDocument/2006/relationships/image" Target="../media/image103.jpeg"/></Relationships>
</file>

<file path=ppt/slides/_rels/slide3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2.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2.jpe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3.jpeg"/><Relationship Id="rId4" Type="http://schemas.openxmlformats.org/officeDocument/2006/relationships/image" Target="../media/image122.jpeg"/></Relationships>
</file>

<file path=ppt/slides/_rels/slide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09864" y="620688"/>
            <a:ext cx="8434136" cy="2418544"/>
          </a:xfrm>
        </p:spPr>
        <p:txBody>
          <a:bodyPr>
            <a:noAutofit/>
          </a:bodyPr>
          <a:lstStyle/>
          <a:p>
            <a:r>
              <a:rPr lang="en-US" sz="4000" b="1" dirty="0" smtClean="0"/>
              <a:t>Geographical Indications (GIs) in the Implementation of Public Policies: </a:t>
            </a:r>
            <a:br>
              <a:rPr lang="en-US" sz="4000" b="1" dirty="0" smtClean="0"/>
            </a:br>
            <a:r>
              <a:rPr lang="en-US" sz="4000" b="1" dirty="0" smtClean="0"/>
              <a:t>Best Practices and the Socio-Economic Dimension of GIs</a:t>
            </a:r>
            <a:endParaRPr lang="en-US" sz="4000" dirty="0"/>
          </a:p>
        </p:txBody>
      </p:sp>
      <p:sp>
        <p:nvSpPr>
          <p:cNvPr id="3" name="ชื่อเรื่องรอง 2"/>
          <p:cNvSpPr>
            <a:spLocks noGrp="1"/>
          </p:cNvSpPr>
          <p:nvPr>
            <p:ph type="body" idx="1"/>
          </p:nvPr>
        </p:nvSpPr>
        <p:spPr/>
        <p:txBody>
          <a:bodyPr/>
          <a:lstStyle/>
          <a:p>
            <a:endParaRPr lang="en-US" dirty="0" smtClean="0"/>
          </a:p>
          <a:p>
            <a:pPr algn="r"/>
            <a:r>
              <a:rPr lang="en-US" dirty="0" smtClean="0"/>
              <a:t>6 – 8 May 2013</a:t>
            </a:r>
          </a:p>
          <a:p>
            <a:pPr algn="r"/>
            <a:r>
              <a:rPr lang="en-US" dirty="0" smtClean="0"/>
              <a:t>Cairo, Egypt</a:t>
            </a:r>
            <a:endParaRPr lang="th-TH" dirty="0"/>
          </a:p>
        </p:txBody>
      </p:sp>
      <p:sp>
        <p:nvSpPr>
          <p:cNvPr id="10" name="ตัวยึดหมายเลขภาพนิ่ง 9"/>
          <p:cNvSpPr>
            <a:spLocks noGrp="1"/>
          </p:cNvSpPr>
          <p:nvPr>
            <p:ph type="sldNum" sz="quarter" idx="12"/>
          </p:nvPr>
        </p:nvSpPr>
        <p:spPr/>
        <p:txBody>
          <a:bodyPr/>
          <a:lstStyle/>
          <a:p>
            <a:fld id="{6B571582-5FB9-44F9-B005-5A4E15A63126}" type="slidenum">
              <a:rPr lang="th-TH" smtClean="0"/>
              <a:pPr/>
              <a:t>1</a:t>
            </a:fld>
            <a:endParaRPr lang="th-TH" dirty="0"/>
          </a:p>
        </p:txBody>
      </p:sp>
      <p:sp>
        <p:nvSpPr>
          <p:cNvPr id="4" name="TextBox 3"/>
          <p:cNvSpPr txBox="1"/>
          <p:nvPr/>
        </p:nvSpPr>
        <p:spPr>
          <a:xfrm>
            <a:off x="539552" y="4725144"/>
            <a:ext cx="8064896" cy="1631216"/>
          </a:xfrm>
          <a:prstGeom prst="rect">
            <a:avLst/>
          </a:prstGeom>
          <a:noFill/>
        </p:spPr>
        <p:txBody>
          <a:bodyPr wrap="square" rtlCol="0">
            <a:spAutoFit/>
          </a:bodyPr>
          <a:lstStyle/>
          <a:p>
            <a:pPr algn="r"/>
            <a:r>
              <a:rPr lang="en-US" sz="2000" dirty="0" smtClean="0"/>
              <a:t>Ms. </a:t>
            </a:r>
            <a:r>
              <a:rPr lang="en-US" sz="2000" dirty="0" err="1" smtClean="0"/>
              <a:t>Nisachol</a:t>
            </a:r>
            <a:r>
              <a:rPr lang="en-US" sz="2000" dirty="0" smtClean="0"/>
              <a:t> </a:t>
            </a:r>
            <a:r>
              <a:rPr lang="en-US" sz="2000" dirty="0" err="1" smtClean="0"/>
              <a:t>Sasanon</a:t>
            </a:r>
            <a:endParaRPr lang="en-US" sz="2000" dirty="0" smtClean="0"/>
          </a:p>
          <a:p>
            <a:pPr algn="r"/>
            <a:r>
              <a:rPr lang="en-US" sz="2000" dirty="0" smtClean="0"/>
              <a:t>Head of Encouraging Utilization Group</a:t>
            </a:r>
          </a:p>
          <a:p>
            <a:pPr algn="r"/>
            <a:r>
              <a:rPr lang="en-US" sz="2000" dirty="0" smtClean="0"/>
              <a:t>Intellectual Property Management Office</a:t>
            </a:r>
          </a:p>
          <a:p>
            <a:pPr algn="r"/>
            <a:r>
              <a:rPr lang="en-US" sz="2000" dirty="0" smtClean="0"/>
              <a:t>Department of Intellectual Property</a:t>
            </a:r>
          </a:p>
          <a:p>
            <a:pPr algn="r"/>
            <a:r>
              <a:rPr lang="en-US" sz="2000" dirty="0" smtClean="0"/>
              <a:t>Thailand</a:t>
            </a:r>
            <a:endParaRPr lang="th-TH" sz="2000" dirty="0"/>
          </a:p>
        </p:txBody>
      </p:sp>
      <p:sp>
        <p:nvSpPr>
          <p:cNvPr id="73730" name="AutoShape 2" descr="25550821_New_Logo.JPG"/>
          <p:cNvSpPr>
            <a:spLocks noChangeAspect="1" noChangeArrowheads="1"/>
          </p:cNvSpPr>
          <p:nvPr/>
        </p:nvSpPr>
        <p:spPr bwMode="auto">
          <a:xfrm>
            <a:off x="190500" y="-2127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h-TH"/>
          </a:p>
        </p:txBody>
      </p:sp>
      <p:pic>
        <p:nvPicPr>
          <p:cNvPr id="73731" name="Picture 3"/>
          <p:cNvPicPr>
            <a:picLocks noChangeAspect="1" noChangeArrowheads="1"/>
          </p:cNvPicPr>
          <p:nvPr/>
        </p:nvPicPr>
        <p:blipFill>
          <a:blip r:embed="rId3" cstate="print"/>
          <a:srcRect/>
          <a:stretch>
            <a:fillRect/>
          </a:stretch>
        </p:blipFill>
        <p:spPr bwMode="auto">
          <a:xfrm>
            <a:off x="0" y="5376038"/>
            <a:ext cx="1843336" cy="148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10</a:t>
            </a:fld>
            <a:endParaRPr lang="th-TH"/>
          </a:p>
        </p:txBody>
      </p:sp>
      <p:pic>
        <p:nvPicPr>
          <p:cNvPr id="4" name="Picture 30"/>
          <p:cNvPicPr>
            <a:picLocks noGrp="1" noChangeAspect="1" noChangeArrowheads="1"/>
          </p:cNvPicPr>
          <p:nvPr>
            <p:ph sz="quarter" idx="4294967295"/>
          </p:nvPr>
        </p:nvPicPr>
        <p:blipFill>
          <a:blip r:embed="rId3" cstate="print"/>
          <a:srcRect/>
          <a:stretch>
            <a:fillRect/>
          </a:stretch>
        </p:blipFill>
        <p:spPr bwMode="auto">
          <a:xfrm>
            <a:off x="961413" y="285728"/>
            <a:ext cx="8182587" cy="6242071"/>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0" y="6227443"/>
            <a:ext cx="784317" cy="630557"/>
          </a:xfrm>
          <a:prstGeom prst="rect">
            <a:avLst/>
          </a:prstGeom>
          <a:noFill/>
          <a:ln w="9525">
            <a:noFill/>
            <a:miter lim="800000"/>
            <a:headEnd/>
            <a:tailEnd/>
          </a:ln>
        </p:spPr>
      </p:pic>
      <p:sp>
        <p:nvSpPr>
          <p:cNvPr id="10" name="Right Arrow 9"/>
          <p:cNvSpPr/>
          <p:nvPr/>
        </p:nvSpPr>
        <p:spPr>
          <a:xfrm>
            <a:off x="142844" y="3286124"/>
            <a:ext cx="857256"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th-TH" dirty="0"/>
          </a:p>
        </p:txBody>
      </p:sp>
      <p:sp>
        <p:nvSpPr>
          <p:cNvPr id="11" name="Right Arrow 10"/>
          <p:cNvSpPr/>
          <p:nvPr/>
        </p:nvSpPr>
        <p:spPr>
          <a:xfrm>
            <a:off x="142844" y="2143116"/>
            <a:ext cx="857256"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th-TH" dirty="0"/>
          </a:p>
        </p:txBody>
      </p:sp>
      <p:sp>
        <p:nvSpPr>
          <p:cNvPr id="12" name="Right Arrow 11"/>
          <p:cNvSpPr/>
          <p:nvPr/>
        </p:nvSpPr>
        <p:spPr>
          <a:xfrm>
            <a:off x="142844" y="1071546"/>
            <a:ext cx="857256"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th-TH" dirty="0"/>
          </a:p>
        </p:txBody>
      </p:sp>
      <p:sp>
        <p:nvSpPr>
          <p:cNvPr id="13" name="Right Arrow 12"/>
          <p:cNvSpPr/>
          <p:nvPr/>
        </p:nvSpPr>
        <p:spPr>
          <a:xfrm>
            <a:off x="142844" y="4357694"/>
            <a:ext cx="857256"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th-TH" dirty="0"/>
          </a:p>
        </p:txBody>
      </p:sp>
      <p:sp>
        <p:nvSpPr>
          <p:cNvPr id="14" name="Right Arrow 13"/>
          <p:cNvSpPr/>
          <p:nvPr/>
        </p:nvSpPr>
        <p:spPr>
          <a:xfrm>
            <a:off x="142844" y="5357826"/>
            <a:ext cx="857256"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th-TH"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left)">
                                      <p:cBhvr>
                                        <p:cTn id="7" dur="500"/>
                                        <p:tgtEl>
                                          <p:spTgt spid="1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left)">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wipe(left)">
                                      <p:cBhvr>
                                        <p:cTn id="15" dur="500"/>
                                        <p:tgtEl>
                                          <p:spTgt spid="11">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bg/>
                                          </p:spTgt>
                                        </p:tgtEl>
                                        <p:attrNameLst>
                                          <p:attrName>style.visibility</p:attrName>
                                        </p:attrNameLst>
                                      </p:cBhvr>
                                      <p:to>
                                        <p:strVal val="visible"/>
                                      </p:to>
                                    </p:set>
                                    <p:animEffect transition="in" filter="wipe(left)">
                                      <p:cBhvr>
                                        <p:cTn id="23" dur="500"/>
                                        <p:tgtEl>
                                          <p:spTgt spid="10">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wipe(left)">
                                      <p:cBhvr>
                                        <p:cTn id="31" dur="500"/>
                                        <p:tgtEl>
                                          <p:spTgt spid="13">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left)">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animEffect transition="in" filter="wipe(left)">
                                      <p:cBhvr>
                                        <p:cTn id="39" dur="500"/>
                                        <p:tgtEl>
                                          <p:spTgt spid="14">
                                            <p:bg/>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wipe(left)">
                                      <p:cBhvr>
                                        <p:cTn id="4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build="p" animBg="1"/>
      <p:bldP spid="13" grpId="0" uiExpand="1" build="p" animBg="1"/>
      <p:bldP spid="14"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2" name="Rectangle 17"/>
          <p:cNvSpPr>
            <a:spLocks noGrp="1" noChangeArrowheads="1"/>
          </p:cNvSpPr>
          <p:nvPr>
            <p:ph type="title"/>
          </p:nvPr>
        </p:nvSpPr>
        <p:spPr>
          <a:xfrm>
            <a:off x="301752" y="116632"/>
            <a:ext cx="8534400" cy="758952"/>
          </a:xfrm>
          <a:noFill/>
        </p:spPr>
        <p:txBody>
          <a:bodyPr/>
          <a:lstStyle/>
          <a:p>
            <a:r>
              <a:rPr lang="en-US" sz="3200" dirty="0" smtClean="0">
                <a:latin typeface="Cooper Black" pitchFamily="18" charset="0"/>
                <a:ea typeface="Osaka" pitchFamily="-128" charset="-128"/>
              </a:rPr>
              <a:t>Pre-registration Activities</a:t>
            </a:r>
            <a:endParaRPr lang="th-TH" sz="3200" dirty="0" smtClean="0">
              <a:latin typeface="Cooper Black" pitchFamily="18" charset="0"/>
              <a:ea typeface="Osaka" pitchFamily="-128" charset="-128"/>
            </a:endParaRPr>
          </a:p>
        </p:txBody>
      </p:sp>
      <p:sp>
        <p:nvSpPr>
          <p:cNvPr id="13" name="ตัวยึดเนื้อหา 12"/>
          <p:cNvSpPr>
            <a:spLocks noGrp="1"/>
          </p:cNvSpPr>
          <p:nvPr>
            <p:ph idx="1"/>
          </p:nvPr>
        </p:nvSpPr>
        <p:spPr/>
        <p:txBody>
          <a:bodyPr/>
          <a:lstStyle/>
          <a:p>
            <a:endParaRPr lang="th-TH"/>
          </a:p>
        </p:txBody>
      </p:sp>
      <p:sp>
        <p:nvSpPr>
          <p:cNvPr id="20482" name="Rectangle 6"/>
          <p:cNvSpPr>
            <a:spLocks noGrp="1" noChangeArrowheads="1"/>
          </p:cNvSpPr>
          <p:nvPr>
            <p:ph type="sldNum" sz="quarter" idx="12"/>
          </p:nvPr>
        </p:nvSpPr>
        <p:spPr>
          <a:noFill/>
        </p:spPr>
        <p:txBody>
          <a:bodyPr/>
          <a:lstStyle/>
          <a:p>
            <a:fld id="{1A635BFA-4BFE-4C12-8535-ADD2B00215C3}" type="slidenum">
              <a:rPr lang="de-DE"/>
              <a:pPr/>
              <a:t>11</a:t>
            </a:fld>
            <a:endParaRPr lang="de-DE"/>
          </a:p>
        </p:txBody>
      </p:sp>
      <p:sp>
        <p:nvSpPr>
          <p:cNvPr id="263171" name="Rectangle 3"/>
          <p:cNvSpPr>
            <a:spLocks noChangeArrowheads="1"/>
          </p:cNvSpPr>
          <p:nvPr/>
        </p:nvSpPr>
        <p:spPr bwMode="auto">
          <a:xfrm>
            <a:off x="827584" y="908052"/>
            <a:ext cx="3311525" cy="431800"/>
          </a:xfrm>
          <a:prstGeom prst="rect">
            <a:avLst/>
          </a:prstGeom>
          <a:gradFill rotWithShape="1">
            <a:gsLst>
              <a:gs pos="0">
                <a:srgbClr val="FFFF66"/>
              </a:gs>
              <a:gs pos="50000">
                <a:schemeClr val="bg1"/>
              </a:gs>
              <a:gs pos="100000">
                <a:srgbClr val="FFFF66"/>
              </a:gs>
            </a:gsLst>
            <a:lin ang="5400000" scaled="1"/>
          </a:gradFill>
          <a:ln w="9525">
            <a:solidFill>
              <a:schemeClr val="tx1"/>
            </a:solidFill>
            <a:miter lim="800000"/>
            <a:headEnd/>
            <a:tailEnd/>
          </a:ln>
          <a:effectLst/>
        </p:spPr>
        <p:txBody>
          <a:bodyPr wrap="none" anchor="ctr"/>
          <a:lstStyle/>
          <a:p>
            <a:pPr algn="ctr">
              <a:defRPr/>
            </a:pPr>
            <a:r>
              <a:rPr lang="en-US" sz="3200" dirty="0">
                <a:solidFill>
                  <a:srgbClr val="04A02D"/>
                </a:solidFill>
                <a:effectLst/>
                <a:latin typeface="Comic Sans MS" pitchFamily="66" charset="0"/>
                <a:cs typeface="Angsana New" pitchFamily="18" charset="-34"/>
              </a:rPr>
              <a:t>Workshop</a:t>
            </a:r>
            <a:endParaRPr lang="th-TH" sz="3200" dirty="0">
              <a:solidFill>
                <a:srgbClr val="04A02D"/>
              </a:solidFill>
              <a:effectLst/>
              <a:latin typeface="Comic Sans MS" pitchFamily="66" charset="0"/>
              <a:cs typeface="Angsana New" pitchFamily="18" charset="-34"/>
            </a:endParaRPr>
          </a:p>
        </p:txBody>
      </p:sp>
      <p:sp>
        <p:nvSpPr>
          <p:cNvPr id="263172" name="Rectangle 4"/>
          <p:cNvSpPr>
            <a:spLocks noChangeArrowheads="1"/>
          </p:cNvSpPr>
          <p:nvPr/>
        </p:nvSpPr>
        <p:spPr bwMode="auto">
          <a:xfrm>
            <a:off x="5148064" y="836615"/>
            <a:ext cx="3384749" cy="504825"/>
          </a:xfrm>
          <a:prstGeom prst="rect">
            <a:avLst/>
          </a:prstGeom>
          <a:gradFill rotWithShape="1">
            <a:gsLst>
              <a:gs pos="0">
                <a:schemeClr val="tx2"/>
              </a:gs>
              <a:gs pos="50000">
                <a:schemeClr val="bg1"/>
              </a:gs>
              <a:gs pos="100000">
                <a:schemeClr val="tx2"/>
              </a:gs>
            </a:gsLst>
            <a:lin ang="5400000" scaled="1"/>
          </a:gradFill>
          <a:ln w="9525">
            <a:solidFill>
              <a:schemeClr val="tx1"/>
            </a:solidFill>
            <a:miter lim="800000"/>
            <a:headEnd/>
            <a:tailEnd/>
          </a:ln>
          <a:effectLst/>
        </p:spPr>
        <p:txBody>
          <a:bodyPr wrap="none" anchor="ctr"/>
          <a:lstStyle/>
          <a:p>
            <a:pPr>
              <a:defRPr/>
            </a:pPr>
            <a:r>
              <a:rPr lang="en-US" sz="2400" b="1">
                <a:solidFill>
                  <a:srgbClr val="6600CC"/>
                </a:solidFill>
                <a:effectLst/>
                <a:latin typeface="Comic Sans MS" pitchFamily="66" charset="0"/>
              </a:rPr>
              <a:t>Field studies</a:t>
            </a:r>
            <a:r>
              <a:rPr lang="en-US" sz="2800">
                <a:solidFill>
                  <a:schemeClr val="tx1"/>
                </a:solidFill>
                <a:effectLst/>
                <a:latin typeface="Times New Roman" pitchFamily="18" charset="0"/>
              </a:rPr>
              <a:t> </a:t>
            </a:r>
            <a:endParaRPr lang="th-TH" sz="3600">
              <a:solidFill>
                <a:schemeClr val="tx1"/>
              </a:solidFill>
              <a:effectLst/>
              <a:latin typeface="Comic Sans MS" pitchFamily="66" charset="0"/>
              <a:cs typeface="Angsana New" pitchFamily="18" charset="-34"/>
            </a:endParaRPr>
          </a:p>
        </p:txBody>
      </p:sp>
      <p:sp>
        <p:nvSpPr>
          <p:cNvPr id="263173" name="Rectangle 5"/>
          <p:cNvSpPr>
            <a:spLocks noChangeArrowheads="1"/>
          </p:cNvSpPr>
          <p:nvPr/>
        </p:nvSpPr>
        <p:spPr bwMode="auto">
          <a:xfrm>
            <a:off x="827089" y="3860801"/>
            <a:ext cx="3456880" cy="504825"/>
          </a:xfrm>
          <a:prstGeom prst="rect">
            <a:avLst/>
          </a:prstGeom>
          <a:gradFill rotWithShape="1">
            <a:gsLst>
              <a:gs pos="0">
                <a:schemeClr val="hlink"/>
              </a:gs>
              <a:gs pos="50000">
                <a:schemeClr val="bg1"/>
              </a:gs>
              <a:gs pos="100000">
                <a:schemeClr val="hlink"/>
              </a:gs>
            </a:gsLst>
            <a:lin ang="5400000" scaled="1"/>
          </a:gradFill>
          <a:ln w="9525">
            <a:solidFill>
              <a:schemeClr val="tx1"/>
            </a:solidFill>
            <a:miter lim="800000"/>
            <a:headEnd/>
            <a:tailEnd/>
          </a:ln>
          <a:effectLst/>
        </p:spPr>
        <p:txBody>
          <a:bodyPr wrap="none" anchor="ctr"/>
          <a:lstStyle/>
          <a:p>
            <a:pPr>
              <a:defRPr/>
            </a:pPr>
            <a:endParaRPr lang="th-TH" sz="1600">
              <a:solidFill>
                <a:schemeClr val="tx1"/>
              </a:solidFill>
              <a:effectLst/>
              <a:latin typeface="Comic Sans MS" pitchFamily="66" charset="0"/>
              <a:cs typeface="Angsana New" pitchFamily="18" charset="-34"/>
            </a:endParaRPr>
          </a:p>
          <a:p>
            <a:pPr>
              <a:defRPr/>
            </a:pPr>
            <a:r>
              <a:rPr lang="en-US" sz="2400" b="1">
                <a:solidFill>
                  <a:srgbClr val="FF00FF"/>
                </a:solidFill>
                <a:effectLst/>
                <a:latin typeface="Comic Sans MS" pitchFamily="66" charset="0"/>
                <a:cs typeface="Angsana New" pitchFamily="18" charset="-34"/>
              </a:rPr>
              <a:t>Follow up Registration</a:t>
            </a:r>
            <a:endParaRPr lang="th-TH" sz="2400" b="1">
              <a:solidFill>
                <a:srgbClr val="FF00FF"/>
              </a:solidFill>
              <a:effectLst/>
              <a:latin typeface="Comic Sans MS" pitchFamily="66" charset="0"/>
              <a:cs typeface="Angsana New" pitchFamily="18" charset="-34"/>
            </a:endParaRPr>
          </a:p>
          <a:p>
            <a:pPr>
              <a:defRPr/>
            </a:pPr>
            <a:endParaRPr lang="th-TH" sz="2000">
              <a:solidFill>
                <a:schemeClr val="tx1"/>
              </a:solidFill>
              <a:effectLst/>
              <a:latin typeface="Comic Sans MS" pitchFamily="66" charset="0"/>
              <a:cs typeface="Angsana New" pitchFamily="18" charset="-34"/>
            </a:endParaRPr>
          </a:p>
        </p:txBody>
      </p:sp>
      <p:sp>
        <p:nvSpPr>
          <p:cNvPr id="263174" name="Rectangle 6"/>
          <p:cNvSpPr>
            <a:spLocks noChangeArrowheads="1"/>
          </p:cNvSpPr>
          <p:nvPr/>
        </p:nvSpPr>
        <p:spPr bwMode="auto">
          <a:xfrm>
            <a:off x="5148066" y="3860801"/>
            <a:ext cx="3455988" cy="504825"/>
          </a:xfrm>
          <a:prstGeom prst="rect">
            <a:avLst/>
          </a:prstGeom>
          <a:gradFill rotWithShape="1">
            <a:gsLst>
              <a:gs pos="0">
                <a:srgbClr val="0000FF"/>
              </a:gs>
              <a:gs pos="50000">
                <a:schemeClr val="bg1"/>
              </a:gs>
              <a:gs pos="100000">
                <a:srgbClr val="0000FF"/>
              </a:gs>
            </a:gsLst>
            <a:lin ang="5400000" scaled="1"/>
          </a:gradFill>
          <a:ln w="9525">
            <a:solidFill>
              <a:schemeClr val="tx1"/>
            </a:solidFill>
            <a:miter lim="800000"/>
            <a:headEnd/>
            <a:tailEnd/>
          </a:ln>
          <a:effectLst/>
        </p:spPr>
        <p:txBody>
          <a:bodyPr wrap="none" anchor="ctr"/>
          <a:lstStyle/>
          <a:p>
            <a:pPr>
              <a:defRPr/>
            </a:pPr>
            <a:r>
              <a:rPr lang="en-US" sz="2400" b="1" dirty="0">
                <a:solidFill>
                  <a:srgbClr val="FF5050"/>
                </a:solidFill>
                <a:effectLst/>
                <a:latin typeface="Comic Sans MS" pitchFamily="66" charset="0"/>
                <a:cs typeface="Angsana New" pitchFamily="18" charset="-34"/>
              </a:rPr>
              <a:t>Brainstorm for Manual</a:t>
            </a:r>
            <a:endParaRPr lang="th-TH" sz="2400" b="1" dirty="0">
              <a:solidFill>
                <a:srgbClr val="FF5050"/>
              </a:solidFill>
              <a:effectLst/>
              <a:latin typeface="Comic Sans MS" pitchFamily="66" charset="0"/>
              <a:cs typeface="Angsana New" pitchFamily="18" charset="-34"/>
            </a:endParaRPr>
          </a:p>
        </p:txBody>
      </p:sp>
      <p:pic>
        <p:nvPicPr>
          <p:cNvPr id="20487" name="Picture 7" descr="DSC06022"/>
          <p:cNvPicPr>
            <a:picLocks noChangeAspect="1" noChangeArrowheads="1"/>
          </p:cNvPicPr>
          <p:nvPr/>
        </p:nvPicPr>
        <p:blipFill>
          <a:blip r:embed="rId3" cstate="print"/>
          <a:srcRect/>
          <a:stretch>
            <a:fillRect/>
          </a:stretch>
        </p:blipFill>
        <p:spPr bwMode="auto">
          <a:xfrm>
            <a:off x="827584" y="1412877"/>
            <a:ext cx="3384551" cy="2384425"/>
          </a:xfrm>
          <a:prstGeom prst="rect">
            <a:avLst/>
          </a:prstGeom>
          <a:noFill/>
          <a:ln w="9525">
            <a:noFill/>
            <a:miter lim="800000"/>
            <a:headEnd/>
            <a:tailEnd/>
          </a:ln>
        </p:spPr>
      </p:pic>
      <p:pic>
        <p:nvPicPr>
          <p:cNvPr id="20488" name="Picture 8" descr="DSC01606"/>
          <p:cNvPicPr>
            <a:picLocks noChangeAspect="1" noChangeArrowheads="1"/>
          </p:cNvPicPr>
          <p:nvPr/>
        </p:nvPicPr>
        <p:blipFill>
          <a:blip r:embed="rId4" cstate="print"/>
          <a:srcRect/>
          <a:stretch>
            <a:fillRect/>
          </a:stretch>
        </p:blipFill>
        <p:spPr bwMode="auto">
          <a:xfrm>
            <a:off x="5148265" y="1484314"/>
            <a:ext cx="3455987" cy="2303462"/>
          </a:xfrm>
          <a:prstGeom prst="rect">
            <a:avLst/>
          </a:prstGeom>
          <a:noFill/>
          <a:ln w="9525">
            <a:noFill/>
            <a:miter lim="800000"/>
            <a:headEnd/>
            <a:tailEnd/>
          </a:ln>
        </p:spPr>
      </p:pic>
      <p:pic>
        <p:nvPicPr>
          <p:cNvPr id="20489" name="Picture 9" descr="DSC02953"/>
          <p:cNvPicPr>
            <a:picLocks noChangeAspect="1" noChangeArrowheads="1"/>
          </p:cNvPicPr>
          <p:nvPr/>
        </p:nvPicPr>
        <p:blipFill>
          <a:blip r:embed="rId5" cstate="print"/>
          <a:srcRect/>
          <a:stretch>
            <a:fillRect/>
          </a:stretch>
        </p:blipFill>
        <p:spPr bwMode="auto">
          <a:xfrm>
            <a:off x="5148265" y="4365627"/>
            <a:ext cx="3455987" cy="2359025"/>
          </a:xfrm>
          <a:prstGeom prst="rect">
            <a:avLst/>
          </a:prstGeom>
          <a:noFill/>
          <a:ln w="9525">
            <a:noFill/>
            <a:miter lim="800000"/>
            <a:headEnd/>
            <a:tailEnd/>
          </a:ln>
        </p:spPr>
      </p:pic>
      <p:pic>
        <p:nvPicPr>
          <p:cNvPr id="20490" name="Picture 10" descr="DSC_0008"/>
          <p:cNvPicPr>
            <a:picLocks noChangeAspect="1" noChangeArrowheads="1"/>
          </p:cNvPicPr>
          <p:nvPr/>
        </p:nvPicPr>
        <p:blipFill>
          <a:blip r:embed="rId6" cstate="print"/>
          <a:srcRect/>
          <a:stretch>
            <a:fillRect/>
          </a:stretch>
        </p:blipFill>
        <p:spPr bwMode="auto">
          <a:xfrm>
            <a:off x="827584" y="4437065"/>
            <a:ext cx="3384551" cy="2251075"/>
          </a:xfrm>
          <a:prstGeom prst="rect">
            <a:avLst/>
          </a:prstGeom>
          <a:noFill/>
          <a:ln w="9525">
            <a:noFill/>
            <a:miter lim="800000"/>
            <a:headEnd/>
            <a:tailEnd/>
          </a:ln>
        </p:spPr>
      </p:pic>
      <p:pic>
        <p:nvPicPr>
          <p:cNvPr id="17" name="Picture 3"/>
          <p:cNvPicPr>
            <a:picLocks noChangeAspect="1" noChangeArrowheads="1"/>
          </p:cNvPicPr>
          <p:nvPr/>
        </p:nvPicPr>
        <p:blipFill>
          <a:blip r:embed="rId7" cstate="print"/>
          <a:srcRect/>
          <a:stretch>
            <a:fillRect/>
          </a:stretch>
        </p:blipFill>
        <p:spPr bwMode="auto">
          <a:xfrm>
            <a:off x="153936" y="6165303"/>
            <a:ext cx="694750" cy="5585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ตัวยึดหมายเลขภาพนิ่ง 4"/>
          <p:cNvSpPr>
            <a:spLocks noGrp="1"/>
          </p:cNvSpPr>
          <p:nvPr>
            <p:ph type="sldNum" sz="quarter" idx="12"/>
          </p:nvPr>
        </p:nvSpPr>
        <p:spPr/>
        <p:txBody>
          <a:bodyPr/>
          <a:lstStyle/>
          <a:p>
            <a:fld id="{6B571582-5FB9-44F9-B005-5A4E15A63126}" type="slidenum">
              <a:rPr lang="th-TH" smtClean="0"/>
              <a:pPr/>
              <a:t>12</a:t>
            </a:fld>
            <a:endParaRPr lang="th-TH"/>
          </a:p>
        </p:txBody>
      </p:sp>
      <p:pic>
        <p:nvPicPr>
          <p:cNvPr id="4" name="Picture 29"/>
          <p:cNvPicPr>
            <a:picLocks noGrp="1" noChangeAspect="1" noChangeArrowheads="1"/>
          </p:cNvPicPr>
          <p:nvPr>
            <p:ph sz="quarter" idx="4294967295"/>
          </p:nvPr>
        </p:nvPicPr>
        <p:blipFill>
          <a:blip r:embed="rId3" cstate="print"/>
          <a:srcRect/>
          <a:stretch>
            <a:fillRect/>
          </a:stretch>
        </p:blipFill>
        <p:spPr bwMode="auto">
          <a:xfrm>
            <a:off x="1187626" y="404815"/>
            <a:ext cx="7362825" cy="5603875"/>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36512" y="6277933"/>
            <a:ext cx="755576" cy="60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pPr lvl="1" algn="ctr" rtl="0">
              <a:spcBef>
                <a:spcPct val="0"/>
              </a:spcBef>
            </a:pPr>
            <a:r>
              <a:rPr lang="en-US" sz="4000" dirty="0" smtClean="0">
                <a:solidFill>
                  <a:schemeClr val="accent3">
                    <a:lumMod val="75000"/>
                  </a:schemeClr>
                </a:solidFill>
                <a:latin typeface="Cooper Black" pitchFamily="18" charset="0"/>
                <a:ea typeface="Osaka" pitchFamily="-128" charset="-128"/>
                <a:cs typeface="Angsana New" pitchFamily="18" charset="-34"/>
              </a:rPr>
              <a:t>Thai GI Symbol</a:t>
            </a:r>
            <a:br>
              <a:rPr lang="en-US" sz="4000" dirty="0" smtClean="0">
                <a:solidFill>
                  <a:schemeClr val="accent3">
                    <a:lumMod val="75000"/>
                  </a:schemeClr>
                </a:solidFill>
                <a:latin typeface="Cooper Black" pitchFamily="18" charset="0"/>
                <a:ea typeface="Osaka" pitchFamily="-128" charset="-128"/>
                <a:cs typeface="Angsana New" pitchFamily="18" charset="-34"/>
              </a:rPr>
            </a:br>
            <a:r>
              <a:rPr lang="en-US" dirty="0" smtClean="0">
                <a:solidFill>
                  <a:schemeClr val="accent3">
                    <a:lumMod val="75000"/>
                  </a:schemeClr>
                </a:solidFill>
              </a:rPr>
              <a:t>DIP Notification 2004</a:t>
            </a:r>
            <a:endParaRPr lang="th-TH" dirty="0">
              <a:solidFill>
                <a:schemeClr val="accent3">
                  <a:lumMod val="75000"/>
                </a:schemeClr>
              </a:solidFill>
            </a:endParaRPr>
          </a:p>
        </p:txBody>
      </p:sp>
      <p:sp>
        <p:nvSpPr>
          <p:cNvPr id="3" name="ตัวยึดเนื้อหา 2"/>
          <p:cNvSpPr>
            <a:spLocks noGrp="1"/>
          </p:cNvSpPr>
          <p:nvPr>
            <p:ph idx="1"/>
          </p:nvPr>
        </p:nvSpPr>
        <p:spPr/>
        <p:txBody>
          <a:bodyPr>
            <a:normAutofit fontScale="85000" lnSpcReduction="10000"/>
          </a:bodyPr>
          <a:lstStyle/>
          <a:p>
            <a:pPr marL="58738" eaLnBrk="0" hangingPunct="0">
              <a:lnSpc>
                <a:spcPts val="4325"/>
              </a:lnSpc>
            </a:pPr>
            <a:r>
              <a:rPr lang="en-US" sz="3100" b="1" dirty="0" smtClean="0">
                <a:latin typeface="Constantia" pitchFamily="18" charset="0"/>
                <a:ea typeface="Osaka" pitchFamily="-128" charset="-128"/>
                <a:cs typeface="AngsanaUPC" pitchFamily="18" charset="-34"/>
              </a:rPr>
              <a:t>Qualification GI producer must possess </a:t>
            </a:r>
            <a:r>
              <a:rPr lang="en-US" b="1" dirty="0" smtClean="0">
                <a:latin typeface="Constantia" pitchFamily="18" charset="0"/>
                <a:ea typeface="Osaka" pitchFamily="-128" charset="-128"/>
                <a:cs typeface="AngsanaUPC" pitchFamily="18" charset="-34"/>
              </a:rPr>
              <a:t>;</a:t>
            </a:r>
          </a:p>
          <a:p>
            <a:pPr marL="58738" indent="392113" eaLnBrk="0" hangingPunct="0">
              <a:lnSpc>
                <a:spcPts val="4325"/>
              </a:lnSpc>
              <a:buFontTx/>
              <a:buBlip>
                <a:blip r:embed="rId3"/>
              </a:buBlip>
            </a:pPr>
            <a:r>
              <a:rPr lang="en-US" dirty="0" smtClean="0">
                <a:latin typeface="Constantia" pitchFamily="18" charset="0"/>
                <a:ea typeface="Osaka" pitchFamily="-128" charset="-128"/>
              </a:rPr>
              <a:t> Working Manual</a:t>
            </a:r>
          </a:p>
          <a:p>
            <a:pPr marL="58738" indent="392113" eaLnBrk="0" hangingPunct="0">
              <a:lnSpc>
                <a:spcPts val="4325"/>
              </a:lnSpc>
              <a:buFontTx/>
              <a:buBlip>
                <a:blip r:embed="rId3"/>
              </a:buBlip>
            </a:pPr>
            <a:r>
              <a:rPr lang="en-US" dirty="0" smtClean="0">
                <a:latin typeface="Constantia" pitchFamily="18" charset="0"/>
                <a:ea typeface="Osaka" pitchFamily="-128" charset="-128"/>
              </a:rPr>
              <a:t> Internal Control Plan to ensure compliance with the establish criteria</a:t>
            </a:r>
          </a:p>
          <a:p>
            <a:pPr marL="58738" eaLnBrk="0" hangingPunct="0">
              <a:lnSpc>
                <a:spcPts val="4325"/>
              </a:lnSpc>
            </a:pPr>
            <a:r>
              <a:rPr lang="en-US" sz="3100" b="1" dirty="0" smtClean="0">
                <a:latin typeface="Constantia" pitchFamily="18" charset="0"/>
                <a:ea typeface="Osaka" pitchFamily="-128" charset="-128"/>
              </a:rPr>
              <a:t>Who can use GI symbol?</a:t>
            </a:r>
          </a:p>
          <a:p>
            <a:pPr marL="58738" indent="392113" eaLnBrk="0" hangingPunct="0">
              <a:lnSpc>
                <a:spcPts val="4325"/>
              </a:lnSpc>
              <a:buFontTx/>
              <a:buBlip>
                <a:blip r:embed="rId3"/>
              </a:buBlip>
            </a:pPr>
            <a:r>
              <a:rPr lang="en-US" dirty="0" smtClean="0">
                <a:latin typeface="Constantia" pitchFamily="18" charset="0"/>
                <a:ea typeface="Osaka" pitchFamily="-128" charset="-128"/>
              </a:rPr>
              <a:t> Producers of the goods in the geographical origin of the goods</a:t>
            </a:r>
          </a:p>
          <a:p>
            <a:pPr marL="58738" indent="392113" eaLnBrk="0" hangingPunct="0">
              <a:lnSpc>
                <a:spcPts val="4325"/>
              </a:lnSpc>
              <a:buFontTx/>
              <a:buBlip>
                <a:blip r:embed="rId3"/>
              </a:buBlip>
            </a:pPr>
            <a:r>
              <a:rPr lang="en-US" dirty="0" smtClean="0">
                <a:latin typeface="Constantia" pitchFamily="18" charset="0"/>
                <a:ea typeface="Osaka" pitchFamily="-128" charset="-128"/>
              </a:rPr>
              <a:t> Traders related to the goods</a:t>
            </a:r>
          </a:p>
          <a:p>
            <a:endParaRPr lang="th-TH" dirty="0">
              <a:latin typeface="Constantia" pitchFamily="18" charset="0"/>
            </a:endParaRPr>
          </a:p>
        </p:txBody>
      </p:sp>
      <p:sp>
        <p:nvSpPr>
          <p:cNvPr id="5" name="ตัวยึดหมายเลขภาพนิ่ง 4"/>
          <p:cNvSpPr>
            <a:spLocks noGrp="1"/>
          </p:cNvSpPr>
          <p:nvPr>
            <p:ph type="sldNum" sz="quarter" idx="12"/>
          </p:nvPr>
        </p:nvSpPr>
        <p:spPr/>
        <p:txBody>
          <a:bodyPr/>
          <a:lstStyle/>
          <a:p>
            <a:fld id="{6B571582-5FB9-44F9-B005-5A4E15A63126}" type="slidenum">
              <a:rPr lang="th-TH" smtClean="0"/>
              <a:pPr/>
              <a:t>13</a:t>
            </a:fld>
            <a:endParaRPr lang="th-TH"/>
          </a:p>
        </p:txBody>
      </p:sp>
      <p:pic>
        <p:nvPicPr>
          <p:cNvPr id="4" name="Picture 2"/>
          <p:cNvPicPr>
            <a:picLocks noChangeAspect="1"/>
          </p:cNvPicPr>
          <p:nvPr/>
        </p:nvPicPr>
        <p:blipFill>
          <a:blip r:embed="rId4" cstate="print"/>
          <a:srcRect/>
          <a:stretch>
            <a:fillRect/>
          </a:stretch>
        </p:blipFill>
        <p:spPr bwMode="auto">
          <a:xfrm>
            <a:off x="6938179" y="188640"/>
            <a:ext cx="1900624" cy="2592288"/>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0" y="6250548"/>
            <a:ext cx="755576" cy="60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ชื่อเรื่อง 2"/>
          <p:cNvSpPr>
            <a:spLocks noGrp="1"/>
          </p:cNvSpPr>
          <p:nvPr>
            <p:ph type="title"/>
          </p:nvPr>
        </p:nvSpPr>
        <p:spPr>
          <a:xfrm>
            <a:off x="467544" y="260648"/>
            <a:ext cx="8229600" cy="1143000"/>
          </a:xfrm>
        </p:spPr>
        <p:txBody>
          <a:bodyPr/>
          <a:lstStyle/>
          <a:p>
            <a:r>
              <a:rPr lang="en-US" b="1" dirty="0" smtClean="0"/>
              <a:t>GI Registration in Thailand</a:t>
            </a:r>
            <a:endParaRPr lang="th-TH" b="1" dirty="0"/>
          </a:p>
        </p:txBody>
      </p:sp>
      <p:sp>
        <p:nvSpPr>
          <p:cNvPr id="4" name="ตัวยึดเนื้อหา 3"/>
          <p:cNvSpPr>
            <a:spLocks noGrp="1"/>
          </p:cNvSpPr>
          <p:nvPr>
            <p:ph idx="1"/>
          </p:nvPr>
        </p:nvSpPr>
        <p:spPr/>
        <p:txBody>
          <a:bodyPr/>
          <a:lstStyle/>
          <a:p>
            <a:pPr>
              <a:buNone/>
            </a:pPr>
            <a:endParaRPr lang="en-US" dirty="0" smtClean="0"/>
          </a:p>
          <a:p>
            <a:endParaRPr lang="th-TH" dirty="0"/>
          </a:p>
        </p:txBody>
      </p:sp>
      <p:sp>
        <p:nvSpPr>
          <p:cNvPr id="2" name="ตัวยึดหมายเลขภาพนิ่ง 1"/>
          <p:cNvSpPr>
            <a:spLocks noGrp="1"/>
          </p:cNvSpPr>
          <p:nvPr>
            <p:ph type="sldNum" sz="quarter" idx="12"/>
          </p:nvPr>
        </p:nvSpPr>
        <p:spPr/>
        <p:txBody>
          <a:bodyPr/>
          <a:lstStyle/>
          <a:p>
            <a:fld id="{6B571582-5FB9-44F9-B005-5A4E15A63126}" type="slidenum">
              <a:rPr lang="th-TH" smtClean="0"/>
              <a:pPr/>
              <a:t>14</a:t>
            </a:fld>
            <a:endParaRPr lang="th-TH"/>
          </a:p>
        </p:txBody>
      </p:sp>
      <p:graphicFrame>
        <p:nvGraphicFramePr>
          <p:cNvPr id="6" name="ตาราง 5"/>
          <p:cNvGraphicFramePr>
            <a:graphicFrameLocks noGrp="1"/>
          </p:cNvGraphicFramePr>
          <p:nvPr/>
        </p:nvGraphicFramePr>
        <p:xfrm>
          <a:off x="1043607" y="2143760"/>
          <a:ext cx="7128792" cy="1417320"/>
        </p:xfrm>
        <a:graphic>
          <a:graphicData uri="http://schemas.openxmlformats.org/drawingml/2006/table">
            <a:tbl>
              <a:tblPr firstRow="1" bandRow="1">
                <a:tableStyleId>{5C22544A-7EE6-4342-B048-85BDC9FD1C3A}</a:tableStyleId>
              </a:tblPr>
              <a:tblGrid>
                <a:gridCol w="2376264"/>
                <a:gridCol w="2376264"/>
                <a:gridCol w="2376264"/>
              </a:tblGrid>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Thai</a:t>
                      </a:r>
                    </a:p>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Registered GI </a:t>
                      </a:r>
                      <a:endParaRPr lang="th-TH" dirty="0" smtClean="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Foreign</a:t>
                      </a:r>
                    </a:p>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Registered GI </a:t>
                      </a:r>
                      <a:endParaRPr lang="th-TH" dirty="0" smtClean="0"/>
                    </a:p>
                  </a:txBody>
                  <a:tcPr/>
                </a:tc>
                <a:tc>
                  <a:txBody>
                    <a:bodyPr/>
                    <a:lstStyle/>
                    <a:p>
                      <a:pPr>
                        <a:lnSpc>
                          <a:spcPct val="150000"/>
                        </a:lnSpc>
                      </a:pPr>
                      <a:r>
                        <a:rPr lang="en-US" dirty="0" smtClean="0"/>
                        <a:t>Total </a:t>
                      </a:r>
                    </a:p>
                    <a:p>
                      <a:pPr>
                        <a:lnSpc>
                          <a:spcPct val="150000"/>
                        </a:lnSpc>
                      </a:pPr>
                      <a:r>
                        <a:rPr lang="en-US" dirty="0" smtClean="0"/>
                        <a:t>Registered GI</a:t>
                      </a:r>
                      <a:endParaRPr lang="th-TH" dirty="0"/>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42  products</a:t>
                      </a:r>
                      <a:endParaRPr lang="th-TH" dirty="0" smtClean="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8 products</a:t>
                      </a:r>
                      <a:endParaRPr lang="th-TH" dirty="0" smtClean="0"/>
                    </a:p>
                  </a:txBody>
                  <a:tcPr/>
                </a:tc>
                <a:tc>
                  <a:txBody>
                    <a:bodyPr/>
                    <a:lstStyle/>
                    <a:p>
                      <a:pPr>
                        <a:lnSpc>
                          <a:spcPct val="150000"/>
                        </a:lnSpc>
                      </a:pPr>
                      <a:r>
                        <a:rPr lang="en-US" dirty="0" smtClean="0"/>
                        <a:t>50 products</a:t>
                      </a:r>
                      <a:endParaRPr lang="th-TH" dirty="0"/>
                    </a:p>
                  </a:txBody>
                  <a:tcPr/>
                </a:tc>
              </a:tr>
            </a:tbl>
          </a:graphicData>
        </a:graphic>
      </p:graphicFrame>
      <p:graphicFrame>
        <p:nvGraphicFramePr>
          <p:cNvPr id="7" name="ตาราง 6"/>
          <p:cNvGraphicFramePr>
            <a:graphicFrameLocks noGrp="1"/>
          </p:cNvGraphicFramePr>
          <p:nvPr/>
        </p:nvGraphicFramePr>
        <p:xfrm>
          <a:off x="1043608" y="4509120"/>
          <a:ext cx="7128792" cy="1417320"/>
        </p:xfrm>
        <a:graphic>
          <a:graphicData uri="http://schemas.openxmlformats.org/drawingml/2006/table">
            <a:tbl>
              <a:tblPr firstRow="1" bandRow="1">
                <a:tableStyleId>{5C22544A-7EE6-4342-B048-85BDC9FD1C3A}</a:tableStyleId>
              </a:tblPr>
              <a:tblGrid>
                <a:gridCol w="2376264"/>
                <a:gridCol w="2376264"/>
                <a:gridCol w="2376264"/>
              </a:tblGrid>
              <a:tr h="370840">
                <a:tc>
                  <a:txBody>
                    <a:bodyPr/>
                    <a:lstStyle/>
                    <a:p>
                      <a:pPr>
                        <a:lnSpc>
                          <a:spcPct val="150000"/>
                        </a:lnSpc>
                      </a:pPr>
                      <a:r>
                        <a:rPr lang="en-US" dirty="0" smtClean="0"/>
                        <a:t>Thai </a:t>
                      </a:r>
                    </a:p>
                    <a:p>
                      <a:pPr>
                        <a:lnSpc>
                          <a:spcPct val="150000"/>
                        </a:lnSpc>
                      </a:pPr>
                      <a:r>
                        <a:rPr lang="en-US" dirty="0" smtClean="0"/>
                        <a:t>GI Applications</a:t>
                      </a:r>
                      <a:endParaRPr lang="th-TH" dirty="0"/>
                    </a:p>
                  </a:txBody>
                  <a:tcPr/>
                </a:tc>
                <a:tc>
                  <a:txBody>
                    <a:bodyPr/>
                    <a:lstStyle/>
                    <a:p>
                      <a:pPr>
                        <a:lnSpc>
                          <a:spcPct val="150000"/>
                        </a:lnSpc>
                      </a:pPr>
                      <a:r>
                        <a:rPr lang="en-US" dirty="0" smtClean="0"/>
                        <a:t>Foreign</a:t>
                      </a:r>
                    </a:p>
                    <a:p>
                      <a:pPr>
                        <a:lnSpc>
                          <a:spcPct val="150000"/>
                        </a:lnSpc>
                      </a:pPr>
                      <a:r>
                        <a:rPr lang="en-US" dirty="0" smtClean="0"/>
                        <a:t>GI</a:t>
                      </a:r>
                      <a:r>
                        <a:rPr lang="en-US" baseline="0" dirty="0" smtClean="0"/>
                        <a:t> </a:t>
                      </a:r>
                      <a:r>
                        <a:rPr lang="en-US" dirty="0" smtClean="0"/>
                        <a:t>Applications</a:t>
                      </a:r>
                      <a:endParaRPr lang="th-TH" dirty="0"/>
                    </a:p>
                  </a:txBody>
                  <a:tcPr/>
                </a:tc>
                <a:tc>
                  <a:txBody>
                    <a:bodyPr/>
                    <a:lstStyle/>
                    <a:p>
                      <a:pPr>
                        <a:lnSpc>
                          <a:spcPct val="150000"/>
                        </a:lnSpc>
                      </a:pPr>
                      <a:r>
                        <a:rPr lang="en-US" dirty="0" smtClean="0"/>
                        <a:t>Total </a:t>
                      </a:r>
                    </a:p>
                    <a:p>
                      <a:pPr>
                        <a:lnSpc>
                          <a:spcPct val="150000"/>
                        </a:lnSpc>
                      </a:pPr>
                      <a:r>
                        <a:rPr lang="en-US" dirty="0" smtClean="0"/>
                        <a:t>GI Applications</a:t>
                      </a:r>
                      <a:endParaRPr lang="th-TH" dirty="0"/>
                    </a:p>
                  </a:txBody>
                  <a:tcPr/>
                </a:tc>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80 products</a:t>
                      </a:r>
                      <a:endParaRPr lang="th-TH" dirty="0" smtClean="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14 products</a:t>
                      </a:r>
                      <a:endParaRPr lang="th-TH" dirty="0" smtClean="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94 products</a:t>
                      </a:r>
                      <a:endParaRPr lang="th-TH" dirty="0" smtClean="0"/>
                    </a:p>
                  </a:txBody>
                  <a:tcPr/>
                </a:tc>
              </a:tr>
            </a:tbl>
          </a:graphicData>
        </a:graphic>
      </p:graphicFrame>
      <p:sp>
        <p:nvSpPr>
          <p:cNvPr id="8" name="TextBox 7"/>
          <p:cNvSpPr txBox="1"/>
          <p:nvPr/>
        </p:nvSpPr>
        <p:spPr>
          <a:xfrm>
            <a:off x="2195736" y="1556792"/>
            <a:ext cx="4176464" cy="523220"/>
          </a:xfrm>
          <a:prstGeom prst="rect">
            <a:avLst/>
          </a:prstGeom>
          <a:noFill/>
        </p:spPr>
        <p:txBody>
          <a:bodyPr wrap="square" rtlCol="0">
            <a:spAutoFit/>
          </a:bodyPr>
          <a:lstStyle/>
          <a:p>
            <a:r>
              <a:rPr lang="en-US" dirty="0" smtClean="0"/>
              <a:t>Registered GI</a:t>
            </a:r>
            <a:endParaRPr lang="th-TH" dirty="0"/>
          </a:p>
        </p:txBody>
      </p:sp>
      <p:sp>
        <p:nvSpPr>
          <p:cNvPr id="9" name="TextBox 8"/>
          <p:cNvSpPr txBox="1"/>
          <p:nvPr/>
        </p:nvSpPr>
        <p:spPr>
          <a:xfrm>
            <a:off x="2195736" y="3789040"/>
            <a:ext cx="2808312" cy="523220"/>
          </a:xfrm>
          <a:prstGeom prst="rect">
            <a:avLst/>
          </a:prstGeom>
          <a:noFill/>
        </p:spPr>
        <p:txBody>
          <a:bodyPr wrap="square" rtlCol="0">
            <a:spAutoFit/>
          </a:bodyPr>
          <a:lstStyle/>
          <a:p>
            <a:r>
              <a:rPr lang="en-US" dirty="0" smtClean="0"/>
              <a:t>GI Applications</a:t>
            </a:r>
            <a:endParaRPr lang="th-TH" dirty="0"/>
          </a:p>
        </p:txBody>
      </p:sp>
      <p:sp>
        <p:nvSpPr>
          <p:cNvPr id="10" name="TextBox 9"/>
          <p:cNvSpPr txBox="1"/>
          <p:nvPr/>
        </p:nvSpPr>
        <p:spPr>
          <a:xfrm>
            <a:off x="2123728" y="6021288"/>
            <a:ext cx="4752528" cy="400110"/>
          </a:xfrm>
          <a:prstGeom prst="rect">
            <a:avLst/>
          </a:prstGeom>
          <a:noFill/>
        </p:spPr>
        <p:txBody>
          <a:bodyPr wrap="square" rtlCol="0">
            <a:spAutoFit/>
          </a:bodyPr>
          <a:lstStyle/>
          <a:p>
            <a:r>
              <a:rPr lang="en-US" sz="2000" dirty="0" smtClean="0"/>
              <a:t>Numbers from year 2003 to April 2013</a:t>
            </a:r>
            <a:endParaRPr lang="th-TH" sz="2000" dirty="0"/>
          </a:p>
        </p:txBody>
      </p:sp>
      <p:pic>
        <p:nvPicPr>
          <p:cNvPr id="14" name="Picture 3"/>
          <p:cNvPicPr>
            <a:picLocks noChangeAspect="1" noChangeArrowheads="1"/>
          </p:cNvPicPr>
          <p:nvPr/>
        </p:nvPicPr>
        <p:blipFill>
          <a:blip r:embed="rId3" cstate="print"/>
          <a:srcRect/>
          <a:stretch>
            <a:fillRect/>
          </a:stretch>
        </p:blipFill>
        <p:spPr bwMode="auto">
          <a:xfrm>
            <a:off x="153936" y="6008595"/>
            <a:ext cx="889672" cy="715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en-US" dirty="0" smtClean="0"/>
              <a:t>GI Registration in Thailand</a:t>
            </a:r>
            <a:endParaRPr lang="th-TH" dirty="0"/>
          </a:p>
        </p:txBody>
      </p:sp>
      <p:graphicFrame>
        <p:nvGraphicFramePr>
          <p:cNvPr id="4" name="Content Placeholder 3"/>
          <p:cNvGraphicFramePr>
            <a:graphicFrameLocks noGrp="1"/>
          </p:cNvGraphicFramePr>
          <p:nvPr>
            <p:ph idx="1"/>
          </p:nvPr>
        </p:nvGraphicFramePr>
        <p:xfrm>
          <a:off x="500034" y="1285860"/>
          <a:ext cx="8229600" cy="48209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ctr"/>
                      <a:r>
                        <a:rPr lang="en-US" dirty="0" smtClean="0">
                          <a:latin typeface="Verdana" pitchFamily="34" charset="0"/>
                          <a:ea typeface="Verdana" pitchFamily="34" charset="0"/>
                          <a:cs typeface="Verdana" pitchFamily="34" charset="0"/>
                        </a:rPr>
                        <a:t>Year</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Thai</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Foreign</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Total</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2003</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2004</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2005</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2</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1</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3</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2006</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10</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1</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11</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2007</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6</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2</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8</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2008</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1</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1</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2009</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7</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2</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9</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2010</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3</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3</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2011</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2</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1</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3</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2012</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7</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1</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8</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dirty="0" smtClean="0">
                          <a:latin typeface="Verdana" pitchFamily="34" charset="0"/>
                          <a:ea typeface="Verdana" pitchFamily="34" charset="0"/>
                          <a:cs typeface="Verdana" pitchFamily="34" charset="0"/>
                        </a:rPr>
                        <a:t>2013</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4</a:t>
                      </a:r>
                      <a:endParaRPr lang="th-TH" dirty="0">
                        <a:latin typeface="Verdana" pitchFamily="34" charset="0"/>
                        <a:ea typeface="Verdana" pitchFamily="34" charset="0"/>
                        <a:cs typeface="Verdana" pitchFamily="34" charset="0"/>
                      </a:endParaRPr>
                    </a:p>
                  </a:txBody>
                  <a:tcPr/>
                </a:tc>
                <a:tc>
                  <a:txBody>
                    <a:bodyPr/>
                    <a:lstStyle/>
                    <a:p>
                      <a:pPr algn="ctr"/>
                      <a:r>
                        <a:rPr lang="en-US" dirty="0" smtClean="0">
                          <a:latin typeface="Verdana" pitchFamily="34" charset="0"/>
                          <a:ea typeface="Verdana" pitchFamily="34" charset="0"/>
                          <a:cs typeface="Verdana" pitchFamily="34" charset="0"/>
                        </a:rPr>
                        <a:t>-</a:t>
                      </a:r>
                      <a:endParaRPr lang="th-TH"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4</a:t>
                      </a:r>
                      <a:endParaRPr lang="th-TH" b="1" dirty="0">
                        <a:latin typeface="Verdana" pitchFamily="34" charset="0"/>
                        <a:ea typeface="Verdana" pitchFamily="34" charset="0"/>
                        <a:cs typeface="Verdana" pitchFamily="34" charset="0"/>
                      </a:endParaRPr>
                    </a:p>
                  </a:txBody>
                  <a:tcPr/>
                </a:tc>
              </a:tr>
              <a:tr h="370840">
                <a:tc>
                  <a:txBody>
                    <a:bodyPr/>
                    <a:lstStyle/>
                    <a:p>
                      <a:pPr algn="ctr"/>
                      <a:r>
                        <a:rPr lang="en-US" b="1" dirty="0" smtClean="0">
                          <a:latin typeface="Verdana" pitchFamily="34" charset="0"/>
                          <a:ea typeface="Verdana" pitchFamily="34" charset="0"/>
                          <a:cs typeface="Verdana" pitchFamily="34" charset="0"/>
                        </a:rPr>
                        <a:t>Total</a:t>
                      </a:r>
                      <a:endParaRPr lang="th-TH" b="1"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42</a:t>
                      </a:r>
                      <a:endParaRPr lang="th-TH" b="1"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8</a:t>
                      </a:r>
                      <a:endParaRPr lang="th-TH" b="1" dirty="0">
                        <a:latin typeface="Verdana" pitchFamily="34" charset="0"/>
                        <a:ea typeface="Verdana" pitchFamily="34" charset="0"/>
                        <a:cs typeface="Verdana" pitchFamily="34" charset="0"/>
                      </a:endParaRPr>
                    </a:p>
                  </a:txBody>
                  <a:tcPr/>
                </a:tc>
                <a:tc>
                  <a:txBody>
                    <a:bodyPr/>
                    <a:lstStyle/>
                    <a:p>
                      <a:pPr algn="ctr"/>
                      <a:r>
                        <a:rPr lang="en-US" b="1" dirty="0" smtClean="0">
                          <a:latin typeface="Verdana" pitchFamily="34" charset="0"/>
                          <a:ea typeface="Verdana" pitchFamily="34" charset="0"/>
                          <a:cs typeface="Verdana" pitchFamily="34" charset="0"/>
                        </a:rPr>
                        <a:t>50</a:t>
                      </a:r>
                      <a:endParaRPr lang="th-TH" b="1" dirty="0">
                        <a:latin typeface="Verdana" pitchFamily="34" charset="0"/>
                        <a:ea typeface="Verdana" pitchFamily="34" charset="0"/>
                        <a:cs typeface="Verdana" pitchFamily="34" charset="0"/>
                      </a:endParaRPr>
                    </a:p>
                  </a:txBody>
                  <a:tcPr/>
                </a:tc>
              </a:tr>
            </a:tbl>
          </a:graphicData>
        </a:graphic>
      </p:graphicFrame>
      <p:sp>
        <p:nvSpPr>
          <p:cNvPr id="5" name="TextBox 4"/>
          <p:cNvSpPr txBox="1"/>
          <p:nvPr/>
        </p:nvSpPr>
        <p:spPr>
          <a:xfrm>
            <a:off x="2143108" y="6215082"/>
            <a:ext cx="4752528" cy="400110"/>
          </a:xfrm>
          <a:prstGeom prst="rect">
            <a:avLst/>
          </a:prstGeom>
          <a:noFill/>
        </p:spPr>
        <p:txBody>
          <a:bodyPr wrap="square" rtlCol="0">
            <a:spAutoFit/>
          </a:bodyPr>
          <a:lstStyle/>
          <a:p>
            <a:r>
              <a:rPr lang="en-US" sz="2000" dirty="0" smtClean="0"/>
              <a:t>Numbers from year 2003 to April 2013</a:t>
            </a:r>
            <a:endParaRPr lang="th-TH" sz="2000" dirty="0"/>
          </a:p>
        </p:txBody>
      </p:sp>
      <p:pic>
        <p:nvPicPr>
          <p:cNvPr id="6" name="Picture 3"/>
          <p:cNvPicPr>
            <a:picLocks noChangeAspect="1" noChangeArrowheads="1"/>
          </p:cNvPicPr>
          <p:nvPr/>
        </p:nvPicPr>
        <p:blipFill>
          <a:blip r:embed="rId3" cstate="print"/>
          <a:srcRect/>
          <a:stretch>
            <a:fillRect/>
          </a:stretch>
        </p:blipFill>
        <p:spPr bwMode="auto">
          <a:xfrm>
            <a:off x="35496" y="6309320"/>
            <a:ext cx="673648" cy="541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lum bright="64000" contrast="-66000"/>
          </a:blip>
          <a:srcRect l="6424" t="5621" r="5782"/>
          <a:stretch>
            <a:fillRect/>
          </a:stretch>
        </p:blipFill>
        <p:spPr bwMode="auto">
          <a:xfrm>
            <a:off x="1763713" y="-1588"/>
            <a:ext cx="5903912" cy="6859588"/>
          </a:xfrm>
          <a:prstGeom prst="rect">
            <a:avLst/>
          </a:prstGeom>
          <a:noFill/>
          <a:ln w="9525">
            <a:noFill/>
            <a:miter lim="800000"/>
            <a:headEnd/>
            <a:tailEnd/>
          </a:ln>
        </p:spPr>
      </p:pic>
      <p:sp>
        <p:nvSpPr>
          <p:cNvPr id="26" name="ตัวยึดหมายเลขภาพนิ่ง 25"/>
          <p:cNvSpPr>
            <a:spLocks noGrp="1"/>
          </p:cNvSpPr>
          <p:nvPr>
            <p:ph type="sldNum" sz="quarter" idx="12"/>
          </p:nvPr>
        </p:nvSpPr>
        <p:spPr/>
        <p:txBody>
          <a:bodyPr/>
          <a:lstStyle/>
          <a:p>
            <a:pPr>
              <a:defRPr/>
            </a:pPr>
            <a:fld id="{9939A76A-0D44-4727-A7C4-088148ED2D93}" type="slidenum">
              <a:rPr lang="en-US" smtClean="0"/>
              <a:pPr>
                <a:defRPr/>
              </a:pPr>
              <a:t>16</a:t>
            </a:fld>
            <a:endParaRPr lang="th-TH"/>
          </a:p>
        </p:txBody>
      </p:sp>
      <p:sp>
        <p:nvSpPr>
          <p:cNvPr id="9221" name="Rectangle 6"/>
          <p:cNvSpPr>
            <a:spLocks noChangeArrowheads="1"/>
          </p:cNvSpPr>
          <p:nvPr/>
        </p:nvSpPr>
        <p:spPr bwMode="auto">
          <a:xfrm>
            <a:off x="35496" y="3960819"/>
            <a:ext cx="2881015" cy="461665"/>
          </a:xfrm>
          <a:prstGeom prst="rect">
            <a:avLst/>
          </a:prstGeom>
          <a:noFill/>
          <a:ln w="9525">
            <a:noFill/>
            <a:miter lim="800000"/>
            <a:headEnd/>
            <a:tailEnd/>
          </a:ln>
        </p:spPr>
        <p:txBody>
          <a:bodyPr wrap="square">
            <a:spAutoFit/>
          </a:bodyPr>
          <a:lstStyle/>
          <a:p>
            <a:pPr algn="ctr">
              <a:buFont typeface="Wingdings" pitchFamily="2" charset="2"/>
              <a:buNone/>
            </a:pPr>
            <a:r>
              <a:rPr lang="th-TH" sz="2400" b="1" dirty="0">
                <a:solidFill>
                  <a:srgbClr val="FF0000"/>
                </a:solidFill>
                <a:latin typeface="Angsana New" pitchFamily="18" charset="-34"/>
              </a:rPr>
              <a:t> </a:t>
            </a:r>
            <a:r>
              <a:rPr lang="en-US" sz="2400" b="1" dirty="0" err="1" smtClean="0">
                <a:solidFill>
                  <a:srgbClr val="FF0000"/>
                </a:solidFill>
                <a:latin typeface="Angsana New" pitchFamily="18" charset="-34"/>
              </a:rPr>
              <a:t>Khao</a:t>
            </a:r>
            <a:r>
              <a:rPr lang="en-US" sz="2400" b="1" dirty="0" smtClean="0">
                <a:solidFill>
                  <a:srgbClr val="FF0000"/>
                </a:solidFill>
                <a:latin typeface="Angsana New" pitchFamily="18" charset="-34"/>
              </a:rPr>
              <a:t> </a:t>
            </a:r>
            <a:r>
              <a:rPr lang="en-US" sz="2400" b="1" dirty="0" err="1" smtClean="0">
                <a:solidFill>
                  <a:srgbClr val="FF0000"/>
                </a:solidFill>
                <a:latin typeface="Angsana New" pitchFamily="18" charset="-34"/>
              </a:rPr>
              <a:t>Hom</a:t>
            </a:r>
            <a:r>
              <a:rPr lang="en-US" sz="2400" b="1" dirty="0" smtClean="0">
                <a:solidFill>
                  <a:srgbClr val="FF0000"/>
                </a:solidFill>
                <a:latin typeface="Angsana New" pitchFamily="18" charset="-34"/>
              </a:rPr>
              <a:t> Mali </a:t>
            </a:r>
            <a:r>
              <a:rPr lang="en-US" sz="2400" b="1" dirty="0" err="1" smtClean="0">
                <a:solidFill>
                  <a:srgbClr val="FF0000"/>
                </a:solidFill>
                <a:latin typeface="Angsana New" pitchFamily="18" charset="-34"/>
              </a:rPr>
              <a:t>Surin</a:t>
            </a:r>
            <a:r>
              <a:rPr lang="en-US" sz="2400" b="1" dirty="0" smtClean="0">
                <a:solidFill>
                  <a:srgbClr val="FF0000"/>
                </a:solidFill>
                <a:latin typeface="Angsana New" pitchFamily="18" charset="-34"/>
              </a:rPr>
              <a:t> (Rice)</a:t>
            </a:r>
            <a:endParaRPr lang="th-TH" sz="2400" b="1" dirty="0">
              <a:solidFill>
                <a:srgbClr val="FF0000"/>
              </a:solidFill>
              <a:latin typeface="Angsana New" pitchFamily="18" charset="-34"/>
            </a:endParaRPr>
          </a:p>
        </p:txBody>
      </p:sp>
      <p:sp>
        <p:nvSpPr>
          <p:cNvPr id="9222" name="Rectangle 7"/>
          <p:cNvSpPr>
            <a:spLocks noChangeArrowheads="1"/>
          </p:cNvSpPr>
          <p:nvPr/>
        </p:nvSpPr>
        <p:spPr bwMode="auto">
          <a:xfrm>
            <a:off x="3781425" y="2700338"/>
            <a:ext cx="9144000" cy="0"/>
          </a:xfrm>
          <a:prstGeom prst="rect">
            <a:avLst/>
          </a:prstGeom>
          <a:noFill/>
          <a:ln w="9525">
            <a:noFill/>
            <a:miter lim="800000"/>
            <a:headEnd/>
            <a:tailEnd/>
          </a:ln>
        </p:spPr>
        <p:txBody>
          <a:bodyPr>
            <a:spAutoFit/>
          </a:bodyPr>
          <a:lstStyle/>
          <a:p>
            <a:endParaRPr lang="th-TH"/>
          </a:p>
        </p:txBody>
      </p:sp>
      <p:sp>
        <p:nvSpPr>
          <p:cNvPr id="9223" name="Text Box 9"/>
          <p:cNvSpPr txBox="1">
            <a:spLocks noChangeArrowheads="1"/>
          </p:cNvSpPr>
          <p:nvPr/>
        </p:nvSpPr>
        <p:spPr bwMode="auto">
          <a:xfrm>
            <a:off x="2843808" y="4510088"/>
            <a:ext cx="3239990" cy="338554"/>
          </a:xfrm>
          <a:prstGeom prst="rect">
            <a:avLst/>
          </a:prstGeom>
          <a:noFill/>
          <a:ln w="9525">
            <a:noFill/>
            <a:miter lim="800000"/>
            <a:headEnd/>
            <a:tailEnd/>
          </a:ln>
        </p:spPr>
        <p:txBody>
          <a:bodyPr wrap="none">
            <a:spAutoFit/>
          </a:bodyPr>
          <a:lstStyle/>
          <a:p>
            <a:pPr>
              <a:buFont typeface="Wingdings" pitchFamily="2" charset="2"/>
              <a:buNone/>
            </a:pPr>
            <a:r>
              <a:rPr lang="en-US" sz="1600" b="1" dirty="0" err="1" smtClean="0">
                <a:solidFill>
                  <a:srgbClr val="FF0000"/>
                </a:solidFill>
                <a:latin typeface="Times New Roman" pitchFamily="18" charset="0"/>
              </a:rPr>
              <a:t>Sangyod</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Maung</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Phatthalung</a:t>
            </a:r>
            <a:r>
              <a:rPr lang="en-US" sz="1600" b="1" dirty="0" smtClean="0">
                <a:solidFill>
                  <a:srgbClr val="FF0000"/>
                </a:solidFill>
                <a:latin typeface="Times New Roman" pitchFamily="18" charset="0"/>
              </a:rPr>
              <a:t> Rice </a:t>
            </a:r>
            <a:endParaRPr lang="th-TH" sz="1600" b="1" dirty="0">
              <a:solidFill>
                <a:srgbClr val="FF0000"/>
              </a:solidFill>
              <a:latin typeface="Times New Roman" pitchFamily="18" charset="0"/>
            </a:endParaRPr>
          </a:p>
        </p:txBody>
      </p:sp>
      <p:sp>
        <p:nvSpPr>
          <p:cNvPr id="9224" name="Text Box 10"/>
          <p:cNvSpPr txBox="1">
            <a:spLocks noChangeArrowheads="1"/>
          </p:cNvSpPr>
          <p:nvPr/>
        </p:nvSpPr>
        <p:spPr bwMode="auto">
          <a:xfrm>
            <a:off x="107504" y="1988840"/>
            <a:ext cx="2726516" cy="584775"/>
          </a:xfrm>
          <a:prstGeom prst="rect">
            <a:avLst/>
          </a:prstGeom>
          <a:noFill/>
          <a:ln w="9525">
            <a:noFill/>
            <a:miter lim="800000"/>
            <a:headEnd/>
            <a:tailEnd/>
          </a:ln>
        </p:spPr>
        <p:txBody>
          <a:bodyPr wrap="none">
            <a:spAutoFit/>
          </a:bodyPr>
          <a:lstStyle/>
          <a:p>
            <a:pPr algn="ctr">
              <a:buClr>
                <a:srgbClr val="FF0000"/>
              </a:buClr>
              <a:buFont typeface="Wingdings" pitchFamily="2" charset="2"/>
              <a:buNone/>
            </a:pPr>
            <a:r>
              <a:rPr lang="en-US" sz="1600" b="1" dirty="0" err="1" smtClean="0">
                <a:solidFill>
                  <a:srgbClr val="FF0000"/>
                </a:solidFill>
                <a:latin typeface="Times New Roman" pitchFamily="18" charset="0"/>
              </a:rPr>
              <a:t>Khao</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Hom</a:t>
            </a:r>
            <a:r>
              <a:rPr lang="en-US" sz="1600" b="1" dirty="0" smtClean="0">
                <a:solidFill>
                  <a:srgbClr val="FF0000"/>
                </a:solidFill>
                <a:latin typeface="Times New Roman" pitchFamily="18" charset="0"/>
              </a:rPr>
              <a:t> Mali </a:t>
            </a:r>
            <a:r>
              <a:rPr lang="en-US" sz="1600" b="1" dirty="0" err="1" smtClean="0">
                <a:solidFill>
                  <a:srgbClr val="FF0000"/>
                </a:solidFill>
                <a:latin typeface="Times New Roman" pitchFamily="18" charset="0"/>
              </a:rPr>
              <a:t>Thung</a:t>
            </a:r>
            <a:r>
              <a:rPr lang="en-US" sz="1600" b="1" dirty="0" smtClean="0">
                <a:solidFill>
                  <a:srgbClr val="FF0000"/>
                </a:solidFill>
                <a:latin typeface="Times New Roman" pitchFamily="18" charset="0"/>
              </a:rPr>
              <a:t> Kula</a:t>
            </a:r>
          </a:p>
          <a:p>
            <a:pPr algn="ctr">
              <a:buClr>
                <a:srgbClr val="FF0000"/>
              </a:buClr>
              <a:buFont typeface="Wingdings" pitchFamily="2" charset="2"/>
              <a:buNone/>
            </a:pP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Rong</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Hai</a:t>
            </a:r>
            <a:r>
              <a:rPr lang="en-US" sz="1600" b="1" dirty="0" smtClean="0">
                <a:solidFill>
                  <a:srgbClr val="FF0000"/>
                </a:solidFill>
                <a:latin typeface="Times New Roman" pitchFamily="18" charset="0"/>
              </a:rPr>
              <a:t> (Rice)</a:t>
            </a:r>
            <a:endParaRPr lang="th-TH" sz="1600" b="1" dirty="0">
              <a:solidFill>
                <a:srgbClr val="FF0000"/>
              </a:solidFill>
              <a:latin typeface="Times New Roman" pitchFamily="18" charset="0"/>
            </a:endParaRPr>
          </a:p>
        </p:txBody>
      </p:sp>
      <p:sp>
        <p:nvSpPr>
          <p:cNvPr id="9225" name="Rectangle 11"/>
          <p:cNvSpPr>
            <a:spLocks noChangeArrowheads="1"/>
          </p:cNvSpPr>
          <p:nvPr/>
        </p:nvSpPr>
        <p:spPr bwMode="auto">
          <a:xfrm>
            <a:off x="3681413" y="2314575"/>
            <a:ext cx="9144000" cy="0"/>
          </a:xfrm>
          <a:prstGeom prst="rect">
            <a:avLst/>
          </a:prstGeom>
          <a:noFill/>
          <a:ln w="9525">
            <a:noFill/>
            <a:miter lim="800000"/>
            <a:headEnd/>
            <a:tailEnd/>
          </a:ln>
        </p:spPr>
        <p:txBody>
          <a:bodyPr>
            <a:spAutoFit/>
          </a:bodyPr>
          <a:lstStyle/>
          <a:p>
            <a:endParaRPr lang="th-TH"/>
          </a:p>
        </p:txBody>
      </p:sp>
      <p:sp>
        <p:nvSpPr>
          <p:cNvPr id="9226" name="Text Box 13"/>
          <p:cNvSpPr txBox="1">
            <a:spLocks noChangeArrowheads="1"/>
          </p:cNvSpPr>
          <p:nvPr/>
        </p:nvSpPr>
        <p:spPr bwMode="auto">
          <a:xfrm>
            <a:off x="6948264" y="4149080"/>
            <a:ext cx="1677062" cy="584775"/>
          </a:xfrm>
          <a:prstGeom prst="rect">
            <a:avLst/>
          </a:prstGeom>
          <a:noFill/>
          <a:ln w="9525">
            <a:noFill/>
            <a:miter lim="800000"/>
            <a:headEnd/>
            <a:tailEnd/>
          </a:ln>
        </p:spPr>
        <p:txBody>
          <a:bodyPr wrap="none">
            <a:spAutoFit/>
          </a:bodyPr>
          <a:lstStyle/>
          <a:p>
            <a:pPr>
              <a:buFont typeface="Wingdings" pitchFamily="2" charset="2"/>
              <a:buNone/>
            </a:pPr>
            <a:r>
              <a:rPr lang="en-US" sz="1600" b="1" dirty="0" err="1" smtClean="0">
                <a:solidFill>
                  <a:srgbClr val="FF0000"/>
                </a:solidFill>
                <a:latin typeface="Times New Roman" pitchFamily="18" charset="0"/>
              </a:rPr>
              <a:t>Khao</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Jek</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Chuey</a:t>
            </a:r>
            <a:r>
              <a:rPr lang="th-TH" sz="1600" b="1" dirty="0" smtClean="0">
                <a:solidFill>
                  <a:srgbClr val="FF0000"/>
                </a:solidFill>
                <a:latin typeface="Times New Roman" pitchFamily="18" charset="0"/>
              </a:rPr>
              <a:t> </a:t>
            </a:r>
            <a:endParaRPr lang="en-US" sz="1600" b="1" dirty="0" smtClean="0">
              <a:solidFill>
                <a:srgbClr val="FF0000"/>
              </a:solidFill>
              <a:latin typeface="Times New Roman" pitchFamily="18" charset="0"/>
            </a:endParaRPr>
          </a:p>
          <a:p>
            <a:pPr>
              <a:buFont typeface="Wingdings" pitchFamily="2" charset="2"/>
              <a:buNone/>
            </a:pPr>
            <a:r>
              <a:rPr lang="en-US" sz="1600" b="1" dirty="0" smtClean="0">
                <a:solidFill>
                  <a:srgbClr val="FF0000"/>
                </a:solidFill>
                <a:latin typeface="Times New Roman" pitchFamily="18" charset="0"/>
              </a:rPr>
              <a:t>Sao </a:t>
            </a:r>
            <a:r>
              <a:rPr lang="en-US" sz="1600" b="1" dirty="0" err="1" smtClean="0">
                <a:solidFill>
                  <a:srgbClr val="FF0000"/>
                </a:solidFill>
                <a:latin typeface="Times New Roman" pitchFamily="18" charset="0"/>
              </a:rPr>
              <a:t>Hai</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(Rice)</a:t>
            </a:r>
            <a:endParaRPr lang="th-TH" sz="1600" b="1" dirty="0">
              <a:solidFill>
                <a:srgbClr val="FF0000"/>
              </a:solidFill>
              <a:latin typeface="Times New Roman" pitchFamily="18" charset="0"/>
            </a:endParaRPr>
          </a:p>
        </p:txBody>
      </p:sp>
      <p:sp>
        <p:nvSpPr>
          <p:cNvPr id="9227" name="Text Box 14"/>
          <p:cNvSpPr txBox="1">
            <a:spLocks noChangeArrowheads="1"/>
          </p:cNvSpPr>
          <p:nvPr/>
        </p:nvSpPr>
        <p:spPr bwMode="auto">
          <a:xfrm>
            <a:off x="6947717" y="1628800"/>
            <a:ext cx="1944763" cy="584775"/>
          </a:xfrm>
          <a:prstGeom prst="rect">
            <a:avLst/>
          </a:prstGeom>
          <a:noFill/>
          <a:ln w="9525">
            <a:noFill/>
            <a:miter lim="800000"/>
            <a:headEnd/>
            <a:tailEnd/>
          </a:ln>
        </p:spPr>
        <p:txBody>
          <a:bodyPr wrap="none">
            <a:spAutoFit/>
          </a:bodyPr>
          <a:lstStyle/>
          <a:p>
            <a:pPr>
              <a:buFont typeface="Wingdings" pitchFamily="2" charset="2"/>
              <a:buNone/>
            </a:pPr>
            <a:r>
              <a:rPr lang="en-US" sz="1600" b="1" dirty="0" err="1" smtClean="0">
                <a:solidFill>
                  <a:srgbClr val="FF0000"/>
                </a:solidFill>
                <a:latin typeface="Times New Roman" pitchFamily="18" charset="0"/>
              </a:rPr>
              <a:t>Khao</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Leuang</a:t>
            </a:r>
            <a:r>
              <a:rPr lang="th-TH"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Patew</a:t>
            </a:r>
            <a:endParaRPr lang="en-US" sz="1600" b="1" dirty="0" smtClean="0">
              <a:solidFill>
                <a:srgbClr val="FF0000"/>
              </a:solidFill>
              <a:latin typeface="Times New Roman" pitchFamily="18" charset="0"/>
            </a:endParaRPr>
          </a:p>
          <a:p>
            <a:pPr>
              <a:buFont typeface="Wingdings" pitchFamily="2" charset="2"/>
              <a:buNone/>
            </a:pP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Chumphon</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(Rice)</a:t>
            </a:r>
            <a:endParaRPr lang="th-TH" sz="1600" b="1" dirty="0">
              <a:solidFill>
                <a:srgbClr val="FF0000"/>
              </a:solidFill>
              <a:latin typeface="Times New Roman" pitchFamily="18" charset="0"/>
            </a:endParaRPr>
          </a:p>
        </p:txBody>
      </p:sp>
      <p:sp>
        <p:nvSpPr>
          <p:cNvPr id="9228" name="Text Box 15"/>
          <p:cNvSpPr txBox="1">
            <a:spLocks noChangeArrowheads="1"/>
          </p:cNvSpPr>
          <p:nvPr/>
        </p:nvSpPr>
        <p:spPr bwMode="auto">
          <a:xfrm>
            <a:off x="2339752" y="2997200"/>
            <a:ext cx="4207562" cy="338554"/>
          </a:xfrm>
          <a:prstGeom prst="rect">
            <a:avLst/>
          </a:prstGeom>
          <a:noFill/>
          <a:ln w="9525">
            <a:noFill/>
            <a:miter lim="800000"/>
            <a:headEnd/>
            <a:tailEnd/>
          </a:ln>
        </p:spPr>
        <p:txBody>
          <a:bodyPr wrap="none">
            <a:spAutoFit/>
          </a:bodyPr>
          <a:lstStyle/>
          <a:p>
            <a:pPr>
              <a:buFont typeface="Wingdings" pitchFamily="2" charset="2"/>
              <a:buNone/>
            </a:pPr>
            <a:r>
              <a:rPr lang="en-US" sz="1600" b="1" dirty="0" err="1" smtClean="0">
                <a:solidFill>
                  <a:srgbClr val="FF0000"/>
                </a:solidFill>
                <a:latin typeface="Times New Roman" pitchFamily="18" charset="0"/>
              </a:rPr>
              <a:t>Sakon</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Dhavapi</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Haang</a:t>
            </a:r>
            <a:r>
              <a:rPr lang="en-US" sz="1600" b="1" dirty="0" smtClean="0">
                <a:solidFill>
                  <a:srgbClr val="FF0000"/>
                </a:solidFill>
                <a:latin typeface="Times New Roman" pitchFamily="18" charset="0"/>
              </a:rPr>
              <a:t> Golden Aromatic Rice </a:t>
            </a:r>
            <a:endParaRPr lang="th-TH" sz="1600" b="1" dirty="0">
              <a:solidFill>
                <a:srgbClr val="FF0000"/>
              </a:solidFill>
              <a:latin typeface="Times New Roman" pitchFamily="18" charset="0"/>
            </a:endParaRPr>
          </a:p>
        </p:txBody>
      </p:sp>
      <p:sp>
        <p:nvSpPr>
          <p:cNvPr id="9229" name="Text Box 16"/>
          <p:cNvSpPr txBox="1">
            <a:spLocks noChangeArrowheads="1"/>
          </p:cNvSpPr>
          <p:nvPr/>
        </p:nvSpPr>
        <p:spPr bwMode="auto">
          <a:xfrm>
            <a:off x="467544" y="6032521"/>
            <a:ext cx="1753172" cy="338554"/>
          </a:xfrm>
          <a:prstGeom prst="rect">
            <a:avLst/>
          </a:prstGeom>
          <a:noFill/>
          <a:ln w="9525">
            <a:noFill/>
            <a:miter lim="800000"/>
            <a:headEnd/>
            <a:tailEnd/>
          </a:ln>
        </p:spPr>
        <p:txBody>
          <a:bodyPr wrap="none">
            <a:spAutoFit/>
          </a:bodyPr>
          <a:lstStyle/>
          <a:p>
            <a:pPr>
              <a:buFont typeface="Wingdings" pitchFamily="2" charset="2"/>
              <a:buNone/>
            </a:pPr>
            <a:r>
              <a:rPr lang="en-US" sz="1600" b="1" dirty="0" err="1" smtClean="0">
                <a:solidFill>
                  <a:srgbClr val="FF0000"/>
                </a:solidFill>
                <a:latin typeface="Times New Roman" pitchFamily="18" charset="0"/>
              </a:rPr>
              <a:t>Trang</a:t>
            </a:r>
            <a:r>
              <a:rPr lang="en-US" sz="1600" b="1" dirty="0" smtClean="0">
                <a:solidFill>
                  <a:srgbClr val="FF0000"/>
                </a:solidFill>
                <a:latin typeface="Times New Roman" pitchFamily="18" charset="0"/>
              </a:rPr>
              <a:t> Roast Pork</a:t>
            </a:r>
            <a:endParaRPr lang="th-TH" sz="1600" b="1" dirty="0">
              <a:solidFill>
                <a:srgbClr val="FF0000"/>
              </a:solidFill>
              <a:latin typeface="Times New Roman" pitchFamily="18" charset="0"/>
            </a:endParaRPr>
          </a:p>
        </p:txBody>
      </p:sp>
      <p:sp>
        <p:nvSpPr>
          <p:cNvPr id="9230" name="Text Box 17"/>
          <p:cNvSpPr txBox="1">
            <a:spLocks noChangeArrowheads="1"/>
          </p:cNvSpPr>
          <p:nvPr/>
        </p:nvSpPr>
        <p:spPr bwMode="auto">
          <a:xfrm>
            <a:off x="3419872" y="6258798"/>
            <a:ext cx="1866217" cy="338554"/>
          </a:xfrm>
          <a:prstGeom prst="rect">
            <a:avLst/>
          </a:prstGeom>
          <a:noFill/>
          <a:ln w="9525">
            <a:noFill/>
            <a:miter lim="800000"/>
            <a:headEnd/>
            <a:tailEnd/>
          </a:ln>
        </p:spPr>
        <p:txBody>
          <a:bodyPr wrap="none">
            <a:spAutoFit/>
          </a:bodyPr>
          <a:lstStyle/>
          <a:p>
            <a:pPr>
              <a:buFont typeface="Wingdings" pitchFamily="2" charset="2"/>
              <a:buNone/>
            </a:pPr>
            <a:r>
              <a:rPr lang="en-US" sz="1600" b="1" dirty="0" err="1" smtClean="0">
                <a:solidFill>
                  <a:srgbClr val="FF0000"/>
                </a:solidFill>
                <a:latin typeface="Times New Roman" pitchFamily="18" charset="0"/>
              </a:rPr>
              <a:t>Chaiya</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Salted Eggs</a:t>
            </a:r>
            <a:endParaRPr lang="th-TH" sz="1600" b="1" dirty="0">
              <a:solidFill>
                <a:srgbClr val="FF0000"/>
              </a:solidFill>
              <a:latin typeface="Times New Roman" pitchFamily="18" charset="0"/>
            </a:endParaRPr>
          </a:p>
        </p:txBody>
      </p:sp>
      <p:sp>
        <p:nvSpPr>
          <p:cNvPr id="9231" name="Text Box 18"/>
          <p:cNvSpPr txBox="1">
            <a:spLocks noChangeArrowheads="1"/>
          </p:cNvSpPr>
          <p:nvPr/>
        </p:nvSpPr>
        <p:spPr bwMode="auto">
          <a:xfrm>
            <a:off x="6732240" y="6093296"/>
            <a:ext cx="1875322" cy="338554"/>
          </a:xfrm>
          <a:prstGeom prst="rect">
            <a:avLst/>
          </a:prstGeom>
          <a:noFill/>
          <a:ln w="9525">
            <a:noFill/>
            <a:miter lim="800000"/>
            <a:headEnd/>
            <a:tailEnd/>
          </a:ln>
        </p:spPr>
        <p:txBody>
          <a:bodyPr wrap="none">
            <a:spAutoFit/>
          </a:bodyPr>
          <a:lstStyle/>
          <a:p>
            <a:pPr>
              <a:buFont typeface="Wingdings" pitchFamily="2" charset="2"/>
              <a:buNone/>
            </a:pPr>
            <a:r>
              <a:rPr lang="en-US" sz="1600" b="1" dirty="0" err="1" smtClean="0">
                <a:solidFill>
                  <a:srgbClr val="FF0000"/>
                </a:solidFill>
                <a:latin typeface="Times New Roman" pitchFamily="18" charset="0"/>
              </a:rPr>
              <a:t>Surat</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Thani</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Oyster</a:t>
            </a:r>
            <a:endParaRPr lang="th-TH" sz="1600" b="1" dirty="0">
              <a:solidFill>
                <a:srgbClr val="FF0000"/>
              </a:solidFill>
              <a:latin typeface="Times New Roman" pitchFamily="18" charset="0"/>
            </a:endParaRPr>
          </a:p>
        </p:txBody>
      </p:sp>
      <p:pic>
        <p:nvPicPr>
          <p:cNvPr id="9232" name="Picture 19" descr="8935625"/>
          <p:cNvPicPr>
            <a:picLocks noChangeAspect="1" noChangeArrowheads="1"/>
          </p:cNvPicPr>
          <p:nvPr/>
        </p:nvPicPr>
        <p:blipFill>
          <a:blip r:embed="rId4" cstate="print"/>
          <a:srcRect b="15016"/>
          <a:stretch>
            <a:fillRect/>
          </a:stretch>
        </p:blipFill>
        <p:spPr bwMode="auto">
          <a:xfrm>
            <a:off x="519684" y="332656"/>
            <a:ext cx="1301180" cy="1631104"/>
          </a:xfrm>
          <a:prstGeom prst="rect">
            <a:avLst/>
          </a:prstGeom>
          <a:noFill/>
          <a:ln w="9525">
            <a:noFill/>
            <a:miter lim="800000"/>
            <a:headEnd/>
            <a:tailEnd/>
          </a:ln>
        </p:spPr>
      </p:pic>
      <p:pic>
        <p:nvPicPr>
          <p:cNvPr id="9233" name="Picture 20" descr="_MG_0873"/>
          <p:cNvPicPr>
            <a:picLocks noChangeAspect="1" noChangeArrowheads="1"/>
          </p:cNvPicPr>
          <p:nvPr/>
        </p:nvPicPr>
        <p:blipFill>
          <a:blip r:embed="rId5" cstate="print"/>
          <a:srcRect l="18195" t="5704" r="27295" b="6735"/>
          <a:stretch>
            <a:fillRect/>
          </a:stretch>
        </p:blipFill>
        <p:spPr bwMode="auto">
          <a:xfrm>
            <a:off x="571472" y="2582382"/>
            <a:ext cx="1357322" cy="1453442"/>
          </a:xfrm>
          <a:prstGeom prst="rect">
            <a:avLst/>
          </a:prstGeom>
          <a:noFill/>
          <a:ln w="9525">
            <a:noFill/>
            <a:miter lim="800000"/>
            <a:headEnd/>
            <a:tailEnd/>
          </a:ln>
        </p:spPr>
      </p:pic>
      <p:pic>
        <p:nvPicPr>
          <p:cNvPr id="9234" name="Picture 22" descr="ราชันแห่งปัญญา 0261"/>
          <p:cNvPicPr>
            <a:picLocks noChangeAspect="1" noChangeArrowheads="1"/>
          </p:cNvPicPr>
          <p:nvPr/>
        </p:nvPicPr>
        <p:blipFill>
          <a:blip r:embed="rId6" cstate="print"/>
          <a:srcRect/>
          <a:stretch>
            <a:fillRect/>
          </a:stretch>
        </p:blipFill>
        <p:spPr bwMode="auto">
          <a:xfrm>
            <a:off x="2857488" y="1311860"/>
            <a:ext cx="3000396" cy="1659232"/>
          </a:xfrm>
          <a:prstGeom prst="rect">
            <a:avLst/>
          </a:prstGeom>
          <a:noFill/>
          <a:ln w="9525">
            <a:noFill/>
            <a:miter lim="800000"/>
            <a:headEnd/>
            <a:tailEnd/>
          </a:ln>
        </p:spPr>
      </p:pic>
      <p:pic>
        <p:nvPicPr>
          <p:cNvPr id="9235" name="Picture 23" descr="หมูย่างเมืองตรัง"/>
          <p:cNvPicPr>
            <a:picLocks noChangeAspect="1" noChangeArrowheads="1"/>
          </p:cNvPicPr>
          <p:nvPr/>
        </p:nvPicPr>
        <p:blipFill>
          <a:blip r:embed="rId7" cstate="print"/>
          <a:srcRect l="11153" r="16667"/>
          <a:stretch>
            <a:fillRect/>
          </a:stretch>
        </p:blipFill>
        <p:spPr bwMode="auto">
          <a:xfrm>
            <a:off x="428596" y="4357088"/>
            <a:ext cx="1785949" cy="1643680"/>
          </a:xfrm>
          <a:prstGeom prst="rect">
            <a:avLst/>
          </a:prstGeom>
          <a:noFill/>
          <a:ln w="9525">
            <a:noFill/>
            <a:miter lim="800000"/>
            <a:headEnd/>
            <a:tailEnd/>
          </a:ln>
        </p:spPr>
      </p:pic>
      <p:pic>
        <p:nvPicPr>
          <p:cNvPr id="9236" name="Picture 24" descr="6398164"/>
          <p:cNvPicPr>
            <a:picLocks noChangeAspect="1" noChangeArrowheads="1"/>
          </p:cNvPicPr>
          <p:nvPr/>
        </p:nvPicPr>
        <p:blipFill>
          <a:blip r:embed="rId8" cstate="print"/>
          <a:srcRect/>
          <a:stretch>
            <a:fillRect/>
          </a:stretch>
        </p:blipFill>
        <p:spPr bwMode="auto">
          <a:xfrm>
            <a:off x="6945316" y="260648"/>
            <a:ext cx="1984402" cy="1343175"/>
          </a:xfrm>
          <a:prstGeom prst="rect">
            <a:avLst/>
          </a:prstGeom>
          <a:noFill/>
          <a:ln w="9525">
            <a:noFill/>
            <a:miter lim="800000"/>
            <a:headEnd/>
            <a:tailEnd/>
          </a:ln>
        </p:spPr>
      </p:pic>
      <p:pic>
        <p:nvPicPr>
          <p:cNvPr id="9237" name="Picture 25" descr="DSC_0086"/>
          <p:cNvPicPr>
            <a:picLocks noChangeAspect="1" noChangeArrowheads="1"/>
          </p:cNvPicPr>
          <p:nvPr/>
        </p:nvPicPr>
        <p:blipFill>
          <a:blip r:embed="rId9" cstate="print"/>
          <a:srcRect/>
          <a:stretch>
            <a:fillRect/>
          </a:stretch>
        </p:blipFill>
        <p:spPr bwMode="auto">
          <a:xfrm>
            <a:off x="6659563" y="4725144"/>
            <a:ext cx="2127279" cy="1346219"/>
          </a:xfrm>
          <a:prstGeom prst="rect">
            <a:avLst/>
          </a:prstGeom>
          <a:noFill/>
          <a:ln w="9525">
            <a:noFill/>
            <a:miter lim="800000"/>
            <a:headEnd/>
            <a:tailEnd/>
          </a:ln>
        </p:spPr>
      </p:pic>
      <p:pic>
        <p:nvPicPr>
          <p:cNvPr id="9238" name="Picture 26" descr="ข้าวสังข์หยด"/>
          <p:cNvPicPr>
            <a:picLocks noChangeAspect="1" noChangeArrowheads="1"/>
          </p:cNvPicPr>
          <p:nvPr/>
        </p:nvPicPr>
        <p:blipFill>
          <a:blip r:embed="rId10" cstate="print"/>
          <a:srcRect/>
          <a:stretch>
            <a:fillRect/>
          </a:stretch>
        </p:blipFill>
        <p:spPr bwMode="auto">
          <a:xfrm>
            <a:off x="2857488" y="3357562"/>
            <a:ext cx="3000396" cy="1207684"/>
          </a:xfrm>
          <a:prstGeom prst="rect">
            <a:avLst/>
          </a:prstGeom>
          <a:noFill/>
          <a:ln w="9525">
            <a:noFill/>
            <a:miter lim="800000"/>
            <a:headEnd/>
            <a:tailEnd/>
          </a:ln>
        </p:spPr>
      </p:pic>
      <p:pic>
        <p:nvPicPr>
          <p:cNvPr id="9239" name="Picture 27" descr="ราชันแห่งปัญญา 0501"/>
          <p:cNvPicPr>
            <a:picLocks noChangeAspect="1" noChangeArrowheads="1"/>
          </p:cNvPicPr>
          <p:nvPr/>
        </p:nvPicPr>
        <p:blipFill>
          <a:blip r:embed="rId11" cstate="print"/>
          <a:srcRect/>
          <a:stretch>
            <a:fillRect/>
          </a:stretch>
        </p:blipFill>
        <p:spPr bwMode="auto">
          <a:xfrm>
            <a:off x="6572264" y="2291122"/>
            <a:ext cx="2143140" cy="1785950"/>
          </a:xfrm>
          <a:prstGeom prst="rect">
            <a:avLst/>
          </a:prstGeom>
          <a:noFill/>
          <a:ln w="9525">
            <a:noFill/>
            <a:miter lim="800000"/>
            <a:headEnd/>
            <a:tailEnd/>
          </a:ln>
        </p:spPr>
      </p:pic>
      <p:pic>
        <p:nvPicPr>
          <p:cNvPr id="9240" name="Picture 28" descr="ไข่เค็มไชยา"/>
          <p:cNvPicPr>
            <a:picLocks noChangeAspect="1" noChangeArrowheads="1"/>
          </p:cNvPicPr>
          <p:nvPr/>
        </p:nvPicPr>
        <p:blipFill>
          <a:blip r:embed="rId12" cstate="print"/>
          <a:srcRect/>
          <a:stretch>
            <a:fillRect/>
          </a:stretch>
        </p:blipFill>
        <p:spPr bwMode="auto">
          <a:xfrm>
            <a:off x="2857488" y="4905383"/>
            <a:ext cx="3000396" cy="1309699"/>
          </a:xfrm>
          <a:prstGeom prst="rect">
            <a:avLst/>
          </a:prstGeom>
          <a:noFill/>
          <a:ln w="9525">
            <a:noFill/>
            <a:miter lim="800000"/>
            <a:headEnd/>
            <a:tailEnd/>
          </a:ln>
        </p:spPr>
      </p:pic>
      <p:pic>
        <p:nvPicPr>
          <p:cNvPr id="29" name="Picture 3"/>
          <p:cNvPicPr>
            <a:picLocks noChangeAspect="1" noChangeArrowheads="1"/>
          </p:cNvPicPr>
          <p:nvPr/>
        </p:nvPicPr>
        <p:blipFill>
          <a:blip r:embed="rId13" cstate="print"/>
          <a:srcRect/>
          <a:stretch>
            <a:fillRect/>
          </a:stretch>
        </p:blipFill>
        <p:spPr bwMode="auto">
          <a:xfrm>
            <a:off x="35496" y="6309320"/>
            <a:ext cx="673648" cy="541584"/>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0" y="228600"/>
            <a:ext cx="8534400" cy="758825"/>
          </a:xfrm>
        </p:spPr>
        <p:txBody>
          <a:bodyPr>
            <a:normAutofit fontScale="90000"/>
          </a:bodyPr>
          <a:lstStyle/>
          <a:p>
            <a:pPr algn="ctr" eaLnBrk="1" hangingPunct="1"/>
            <a:r>
              <a:rPr lang="en-US" sz="5000" b="1" u="sng" dirty="0" smtClean="0"/>
              <a:t>Thai GIs</a:t>
            </a:r>
            <a:br>
              <a:rPr lang="en-US" sz="5000" b="1" u="sng" dirty="0" smtClean="0"/>
            </a:br>
            <a:r>
              <a:rPr lang="en-US" sz="2200" b="1" u="sng" dirty="0" smtClean="0"/>
              <a:t>Agricultural and food products</a:t>
            </a:r>
            <a:endParaRPr lang="th-TH" sz="2200" b="1" u="sng"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lum bright="64000" contrast="-66000"/>
          </a:blip>
          <a:srcRect l="6424" t="5621" r="5782"/>
          <a:stretch>
            <a:fillRect/>
          </a:stretch>
        </p:blipFill>
        <p:spPr bwMode="auto">
          <a:xfrm>
            <a:off x="1785918" y="-1588"/>
            <a:ext cx="5903912" cy="6859588"/>
          </a:xfrm>
          <a:prstGeom prst="rect">
            <a:avLst/>
          </a:prstGeom>
          <a:noFill/>
          <a:ln w="9525">
            <a:noFill/>
            <a:miter lim="800000"/>
            <a:headEnd/>
            <a:tailEnd/>
          </a:ln>
        </p:spPr>
      </p:pic>
      <p:sp>
        <p:nvSpPr>
          <p:cNvPr id="11268" name="Rectangle 4"/>
          <p:cNvSpPr>
            <a:spLocks noChangeArrowheads="1"/>
          </p:cNvSpPr>
          <p:nvPr/>
        </p:nvSpPr>
        <p:spPr bwMode="auto">
          <a:xfrm>
            <a:off x="3781425" y="2700338"/>
            <a:ext cx="9144000" cy="0"/>
          </a:xfrm>
          <a:prstGeom prst="rect">
            <a:avLst/>
          </a:prstGeom>
          <a:noFill/>
          <a:ln w="9525">
            <a:noFill/>
            <a:miter lim="800000"/>
            <a:headEnd/>
            <a:tailEnd/>
          </a:ln>
        </p:spPr>
        <p:txBody>
          <a:bodyPr>
            <a:spAutoFit/>
          </a:bodyPr>
          <a:lstStyle/>
          <a:p>
            <a:endParaRPr lang="th-TH"/>
          </a:p>
        </p:txBody>
      </p:sp>
      <p:sp>
        <p:nvSpPr>
          <p:cNvPr id="11270" name="Text Box 26"/>
          <p:cNvSpPr txBox="1">
            <a:spLocks noChangeArrowheads="1"/>
          </p:cNvSpPr>
          <p:nvPr/>
        </p:nvSpPr>
        <p:spPr bwMode="auto">
          <a:xfrm>
            <a:off x="179512" y="4005064"/>
            <a:ext cx="2665602" cy="338554"/>
          </a:xfrm>
          <a:prstGeom prst="rect">
            <a:avLst/>
          </a:prstGeom>
          <a:noFill/>
          <a:ln w="9525">
            <a:noFill/>
            <a:miter lim="800000"/>
            <a:headEnd/>
            <a:tailEnd/>
          </a:ln>
        </p:spPr>
        <p:txBody>
          <a:bodyPr wrap="none">
            <a:spAutoFit/>
          </a:bodyPr>
          <a:lstStyle/>
          <a:p>
            <a:pPr>
              <a:buClr>
                <a:srgbClr val="FF0000"/>
              </a:buClr>
              <a:buFont typeface="Wingdings" pitchFamily="2" charset="2"/>
              <a:buNone/>
            </a:pPr>
            <a:r>
              <a:rPr lang="en-US" sz="1600" b="1" dirty="0" err="1" smtClean="0">
                <a:solidFill>
                  <a:srgbClr val="FF0000"/>
                </a:solidFill>
                <a:latin typeface="Times New Roman" pitchFamily="18" charset="0"/>
              </a:rPr>
              <a:t>Lamphun</a:t>
            </a:r>
            <a:r>
              <a:rPr lang="en-US" sz="1600" b="1" dirty="0" smtClean="0">
                <a:solidFill>
                  <a:srgbClr val="FF0000"/>
                </a:solidFill>
                <a:latin typeface="Times New Roman" pitchFamily="18" charset="0"/>
              </a:rPr>
              <a:t> Brocade</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Thai Silk</a:t>
            </a:r>
            <a:endParaRPr lang="th-TH" sz="1600" b="1" dirty="0">
              <a:solidFill>
                <a:srgbClr val="FF0000"/>
              </a:solidFill>
              <a:latin typeface="Times New Roman" pitchFamily="18" charset="0"/>
            </a:endParaRPr>
          </a:p>
        </p:txBody>
      </p:sp>
      <p:sp>
        <p:nvSpPr>
          <p:cNvPr id="11271" name="Text Box 27"/>
          <p:cNvSpPr txBox="1">
            <a:spLocks noChangeArrowheads="1"/>
          </p:cNvSpPr>
          <p:nvPr/>
        </p:nvSpPr>
        <p:spPr bwMode="auto">
          <a:xfrm>
            <a:off x="179512" y="6021288"/>
            <a:ext cx="2543068" cy="338554"/>
          </a:xfrm>
          <a:prstGeom prst="rect">
            <a:avLst/>
          </a:prstGeom>
          <a:noFill/>
          <a:ln w="9525">
            <a:noFill/>
            <a:miter lim="800000"/>
            <a:headEnd/>
            <a:tailEnd/>
          </a:ln>
        </p:spPr>
        <p:txBody>
          <a:bodyPr wrap="none">
            <a:spAutoFit/>
          </a:bodyPr>
          <a:lstStyle/>
          <a:p>
            <a:pPr>
              <a:buClr>
                <a:srgbClr val="FF0000"/>
              </a:buClr>
              <a:buFont typeface="Wingdings" pitchFamily="2" charset="2"/>
              <a:buNone/>
            </a:pPr>
            <a:r>
              <a:rPr lang="en-US" sz="1600" b="1" dirty="0" smtClean="0">
                <a:solidFill>
                  <a:srgbClr val="FF0000"/>
                </a:solidFill>
                <a:latin typeface="Times New Roman" pitchFamily="18" charset="0"/>
              </a:rPr>
              <a:t>Mae </a:t>
            </a:r>
            <a:r>
              <a:rPr lang="en-US" sz="1600" b="1" dirty="0" err="1" smtClean="0">
                <a:solidFill>
                  <a:srgbClr val="FF0000"/>
                </a:solidFill>
                <a:latin typeface="Times New Roman" pitchFamily="18" charset="0"/>
              </a:rPr>
              <a:t>Jaem</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Teen </a:t>
            </a:r>
            <a:r>
              <a:rPr lang="en-US" sz="1600" b="1" dirty="0" err="1" smtClean="0">
                <a:solidFill>
                  <a:srgbClr val="FF0000"/>
                </a:solidFill>
                <a:latin typeface="Times New Roman" pitchFamily="18" charset="0"/>
              </a:rPr>
              <a:t>Jok</a:t>
            </a:r>
            <a:r>
              <a:rPr lang="en-US" sz="1600" b="1" dirty="0" smtClean="0">
                <a:solidFill>
                  <a:srgbClr val="FF0000"/>
                </a:solidFill>
                <a:latin typeface="Times New Roman" pitchFamily="18" charset="0"/>
              </a:rPr>
              <a:t> Fabric</a:t>
            </a:r>
            <a:endParaRPr lang="th-TH" sz="1600" b="1" dirty="0">
              <a:solidFill>
                <a:srgbClr val="FF0000"/>
              </a:solidFill>
              <a:latin typeface="Times New Roman" pitchFamily="18" charset="0"/>
            </a:endParaRPr>
          </a:p>
        </p:txBody>
      </p:sp>
      <p:sp>
        <p:nvSpPr>
          <p:cNvPr id="11272" name="Text Box 28"/>
          <p:cNvSpPr txBox="1">
            <a:spLocks noChangeArrowheads="1"/>
          </p:cNvSpPr>
          <p:nvPr/>
        </p:nvSpPr>
        <p:spPr bwMode="auto">
          <a:xfrm>
            <a:off x="179512" y="2143116"/>
            <a:ext cx="2791149" cy="338554"/>
          </a:xfrm>
          <a:prstGeom prst="rect">
            <a:avLst/>
          </a:prstGeom>
          <a:noFill/>
          <a:ln w="9525">
            <a:noFill/>
            <a:miter lim="800000"/>
            <a:headEnd/>
            <a:tailEnd/>
          </a:ln>
        </p:spPr>
        <p:txBody>
          <a:bodyPr wrap="none">
            <a:spAutoFit/>
          </a:bodyPr>
          <a:lstStyle/>
          <a:p>
            <a:pPr>
              <a:buClr>
                <a:srgbClr val="FF0000"/>
              </a:buClr>
              <a:buFont typeface="Wingdings" pitchFamily="2" charset="2"/>
              <a:buNone/>
            </a:pPr>
            <a:r>
              <a:rPr lang="en-US" sz="1600" b="1" dirty="0" smtClean="0">
                <a:solidFill>
                  <a:srgbClr val="FF0000"/>
                </a:solidFill>
                <a:latin typeface="Times New Roman" pitchFamily="18" charset="0"/>
              </a:rPr>
              <a:t>Chiang </a:t>
            </a:r>
            <a:r>
              <a:rPr lang="en-US" sz="1600" b="1" dirty="0" err="1" smtClean="0">
                <a:solidFill>
                  <a:srgbClr val="FF0000"/>
                </a:solidFill>
                <a:latin typeface="Times New Roman" pitchFamily="18" charset="0"/>
              </a:rPr>
              <a:t>mai</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Celadon</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(Pottery)</a:t>
            </a:r>
            <a:endParaRPr lang="th-TH" sz="1600" b="1" dirty="0">
              <a:solidFill>
                <a:srgbClr val="FF0000"/>
              </a:solidFill>
              <a:latin typeface="Times New Roman" pitchFamily="18" charset="0"/>
            </a:endParaRPr>
          </a:p>
        </p:txBody>
      </p:sp>
      <p:sp>
        <p:nvSpPr>
          <p:cNvPr id="11273" name="Text Box 29"/>
          <p:cNvSpPr txBox="1">
            <a:spLocks noChangeArrowheads="1"/>
          </p:cNvSpPr>
          <p:nvPr/>
        </p:nvSpPr>
        <p:spPr bwMode="auto">
          <a:xfrm>
            <a:off x="3347864" y="3140968"/>
            <a:ext cx="2409634" cy="338554"/>
          </a:xfrm>
          <a:prstGeom prst="rect">
            <a:avLst/>
          </a:prstGeom>
          <a:noFill/>
          <a:ln w="9525">
            <a:noFill/>
            <a:miter lim="800000"/>
            <a:headEnd/>
            <a:tailEnd/>
          </a:ln>
        </p:spPr>
        <p:txBody>
          <a:bodyPr wrap="none">
            <a:spAutoFit/>
          </a:bodyPr>
          <a:lstStyle/>
          <a:p>
            <a:pPr>
              <a:buClr>
                <a:srgbClr val="FF0000"/>
              </a:buClr>
              <a:buFont typeface="Wingdings" pitchFamily="2" charset="2"/>
              <a:buNone/>
            </a:pPr>
            <a:r>
              <a:rPr lang="en-US" sz="1600" b="1" dirty="0" err="1" smtClean="0">
                <a:solidFill>
                  <a:srgbClr val="FF0000"/>
                </a:solidFill>
                <a:latin typeface="Times New Roman" pitchFamily="18" charset="0"/>
              </a:rPr>
              <a:t>Praewa</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Kalasin</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Thai Silk</a:t>
            </a:r>
            <a:endParaRPr lang="th-TH" sz="1600" b="1" dirty="0">
              <a:solidFill>
                <a:srgbClr val="FF0000"/>
              </a:solidFill>
              <a:latin typeface="Times New Roman" pitchFamily="18" charset="0"/>
            </a:endParaRPr>
          </a:p>
        </p:txBody>
      </p:sp>
      <p:sp>
        <p:nvSpPr>
          <p:cNvPr id="11274" name="Text Box 30"/>
          <p:cNvSpPr txBox="1">
            <a:spLocks noChangeArrowheads="1"/>
          </p:cNvSpPr>
          <p:nvPr/>
        </p:nvSpPr>
        <p:spPr bwMode="auto">
          <a:xfrm>
            <a:off x="6228184" y="2564904"/>
            <a:ext cx="2825902" cy="338554"/>
          </a:xfrm>
          <a:prstGeom prst="rect">
            <a:avLst/>
          </a:prstGeom>
          <a:noFill/>
          <a:ln w="9525">
            <a:noFill/>
            <a:miter lim="800000"/>
            <a:headEnd/>
            <a:tailEnd/>
          </a:ln>
        </p:spPr>
        <p:txBody>
          <a:bodyPr wrap="none">
            <a:spAutoFit/>
          </a:bodyPr>
          <a:lstStyle/>
          <a:p>
            <a:pPr>
              <a:buClr>
                <a:srgbClr val="FF0000"/>
              </a:buClr>
              <a:buFont typeface="Wingdings" pitchFamily="2" charset="2"/>
              <a:buNone/>
            </a:pPr>
            <a:r>
              <a:rPr lang="en-US" sz="1600" b="1" dirty="0" err="1" smtClean="0">
                <a:solidFill>
                  <a:srgbClr val="FF0000"/>
                </a:solidFill>
                <a:latin typeface="Times New Roman" pitchFamily="18" charset="0"/>
              </a:rPr>
              <a:t>Chonnabot</a:t>
            </a:r>
            <a:r>
              <a:rPr lang="th-TH"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Mudmee</a:t>
            </a:r>
            <a:r>
              <a:rPr lang="en-US" sz="1600" b="1" dirty="0" smtClean="0">
                <a:solidFill>
                  <a:srgbClr val="FF0000"/>
                </a:solidFill>
                <a:latin typeface="Times New Roman" pitchFamily="18" charset="0"/>
              </a:rPr>
              <a:t> Thai Silk</a:t>
            </a:r>
            <a:endParaRPr lang="th-TH" sz="1600" b="1" dirty="0">
              <a:solidFill>
                <a:srgbClr val="FF0000"/>
              </a:solidFill>
              <a:latin typeface="Times New Roman" pitchFamily="18" charset="0"/>
            </a:endParaRPr>
          </a:p>
        </p:txBody>
      </p:sp>
      <p:sp>
        <p:nvSpPr>
          <p:cNvPr id="11275" name="Text Box 31"/>
          <p:cNvSpPr txBox="1">
            <a:spLocks noChangeArrowheads="1"/>
          </p:cNvSpPr>
          <p:nvPr/>
        </p:nvSpPr>
        <p:spPr bwMode="auto">
          <a:xfrm>
            <a:off x="6643702" y="6093296"/>
            <a:ext cx="1911101" cy="338554"/>
          </a:xfrm>
          <a:prstGeom prst="rect">
            <a:avLst/>
          </a:prstGeom>
          <a:noFill/>
          <a:ln w="9525">
            <a:noFill/>
            <a:miter lim="800000"/>
            <a:headEnd/>
            <a:tailEnd/>
          </a:ln>
        </p:spPr>
        <p:txBody>
          <a:bodyPr wrap="none">
            <a:spAutoFit/>
          </a:bodyPr>
          <a:lstStyle/>
          <a:p>
            <a:pPr>
              <a:buClr>
                <a:srgbClr val="FF0000"/>
              </a:buClr>
              <a:buFont typeface="Wingdings" pitchFamily="2" charset="2"/>
              <a:buNone/>
            </a:pPr>
            <a:r>
              <a:rPr lang="en-US" sz="1600" b="1" dirty="0" smtClean="0">
                <a:solidFill>
                  <a:srgbClr val="FF0000"/>
                </a:solidFill>
                <a:latin typeface="Times New Roman" pitchFamily="18" charset="0"/>
              </a:rPr>
              <a:t>Ban Chiang</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Pottery</a:t>
            </a:r>
            <a:endParaRPr lang="th-TH" sz="1600" b="1" dirty="0">
              <a:solidFill>
                <a:srgbClr val="FF0000"/>
              </a:solidFill>
              <a:latin typeface="Times New Roman" pitchFamily="18" charset="0"/>
            </a:endParaRPr>
          </a:p>
        </p:txBody>
      </p:sp>
      <p:pic>
        <p:nvPicPr>
          <p:cNvPr id="11276" name="Picture 33" descr="ราชันแห่งปัญญา 0457"/>
          <p:cNvPicPr>
            <a:picLocks noChangeAspect="1" noChangeArrowheads="1"/>
          </p:cNvPicPr>
          <p:nvPr/>
        </p:nvPicPr>
        <p:blipFill>
          <a:blip r:embed="rId4" cstate="print"/>
          <a:srcRect/>
          <a:stretch>
            <a:fillRect/>
          </a:stretch>
        </p:blipFill>
        <p:spPr bwMode="auto">
          <a:xfrm>
            <a:off x="357158" y="4365104"/>
            <a:ext cx="2428892" cy="1606660"/>
          </a:xfrm>
          <a:prstGeom prst="rect">
            <a:avLst/>
          </a:prstGeom>
          <a:noFill/>
          <a:ln w="9525">
            <a:noFill/>
            <a:miter lim="800000"/>
            <a:headEnd/>
            <a:tailEnd/>
          </a:ln>
        </p:spPr>
      </p:pic>
      <p:pic>
        <p:nvPicPr>
          <p:cNvPr id="11277" name="Picture 34" descr="ราชันแห่งปัญญา 0254"/>
          <p:cNvPicPr>
            <a:picLocks noChangeAspect="1" noChangeArrowheads="1"/>
          </p:cNvPicPr>
          <p:nvPr/>
        </p:nvPicPr>
        <p:blipFill>
          <a:blip r:embed="rId5" cstate="print"/>
          <a:srcRect/>
          <a:stretch>
            <a:fillRect/>
          </a:stretch>
        </p:blipFill>
        <p:spPr bwMode="auto">
          <a:xfrm>
            <a:off x="428596" y="2492896"/>
            <a:ext cx="2128865" cy="1463422"/>
          </a:xfrm>
          <a:prstGeom prst="rect">
            <a:avLst/>
          </a:prstGeom>
          <a:noFill/>
          <a:ln w="9525">
            <a:noFill/>
            <a:miter lim="800000"/>
            <a:headEnd/>
            <a:tailEnd/>
          </a:ln>
        </p:spPr>
      </p:pic>
      <p:pic>
        <p:nvPicPr>
          <p:cNvPr id="11280" name="Picture 37" descr="ราชันแห่งปัญญา 0260"/>
          <p:cNvPicPr>
            <a:picLocks noChangeAspect="1" noChangeArrowheads="1"/>
          </p:cNvPicPr>
          <p:nvPr/>
        </p:nvPicPr>
        <p:blipFill>
          <a:blip r:embed="rId6" cstate="print"/>
          <a:srcRect/>
          <a:stretch>
            <a:fillRect/>
          </a:stretch>
        </p:blipFill>
        <p:spPr bwMode="auto">
          <a:xfrm>
            <a:off x="3071802" y="1071546"/>
            <a:ext cx="3002070" cy="1993594"/>
          </a:xfrm>
          <a:prstGeom prst="rect">
            <a:avLst/>
          </a:prstGeom>
          <a:noFill/>
          <a:ln w="9525">
            <a:noFill/>
            <a:miter lim="800000"/>
            <a:headEnd/>
            <a:tailEnd/>
          </a:ln>
        </p:spPr>
      </p:pic>
      <p:pic>
        <p:nvPicPr>
          <p:cNvPr id="11281" name="Picture 38"/>
          <p:cNvPicPr>
            <a:picLocks noChangeAspect="1" noChangeArrowheads="1"/>
          </p:cNvPicPr>
          <p:nvPr/>
        </p:nvPicPr>
        <p:blipFill>
          <a:blip r:embed="rId7" cstate="print"/>
          <a:srcRect/>
          <a:stretch>
            <a:fillRect/>
          </a:stretch>
        </p:blipFill>
        <p:spPr bwMode="auto">
          <a:xfrm>
            <a:off x="6500826" y="548680"/>
            <a:ext cx="2476517" cy="1857388"/>
          </a:xfrm>
          <a:prstGeom prst="rect">
            <a:avLst/>
          </a:prstGeom>
          <a:noFill/>
          <a:ln w="9525">
            <a:noFill/>
            <a:miter lim="800000"/>
            <a:headEnd/>
            <a:tailEnd/>
          </a:ln>
        </p:spPr>
      </p:pic>
      <p:pic>
        <p:nvPicPr>
          <p:cNvPr id="19" name="Picture 4" descr="IMG_0870"/>
          <p:cNvPicPr>
            <a:picLocks noChangeAspect="1" noChangeArrowheads="1"/>
          </p:cNvPicPr>
          <p:nvPr/>
        </p:nvPicPr>
        <p:blipFill>
          <a:blip r:embed="rId8" cstate="print"/>
          <a:srcRect/>
          <a:stretch>
            <a:fillRect/>
          </a:stretch>
        </p:blipFill>
        <p:spPr bwMode="auto">
          <a:xfrm>
            <a:off x="3071802" y="3571876"/>
            <a:ext cx="3145799" cy="2359065"/>
          </a:xfrm>
          <a:prstGeom prst="rect">
            <a:avLst/>
          </a:prstGeom>
          <a:noFill/>
        </p:spPr>
      </p:pic>
      <p:sp>
        <p:nvSpPr>
          <p:cNvPr id="20" name="Text Box 28"/>
          <p:cNvSpPr txBox="1">
            <a:spLocks noChangeArrowheads="1"/>
          </p:cNvSpPr>
          <p:nvPr/>
        </p:nvSpPr>
        <p:spPr bwMode="auto">
          <a:xfrm>
            <a:off x="3635896" y="6021288"/>
            <a:ext cx="1609415" cy="338554"/>
          </a:xfrm>
          <a:prstGeom prst="rect">
            <a:avLst/>
          </a:prstGeom>
          <a:noFill/>
          <a:ln w="9525">
            <a:noFill/>
            <a:miter lim="800000"/>
            <a:headEnd/>
            <a:tailEnd/>
          </a:ln>
        </p:spPr>
        <p:txBody>
          <a:bodyPr wrap="none">
            <a:spAutoFit/>
          </a:bodyPr>
          <a:lstStyle/>
          <a:p>
            <a:pPr>
              <a:buClr>
                <a:srgbClr val="FF0000"/>
              </a:buClr>
              <a:buFont typeface="Wingdings" pitchFamily="2" charset="2"/>
              <a:buNone/>
            </a:pPr>
            <a:r>
              <a:rPr lang="en-US" sz="1600" b="1" dirty="0" err="1" smtClean="0">
                <a:solidFill>
                  <a:srgbClr val="FF0000"/>
                </a:solidFill>
                <a:latin typeface="Times New Roman" pitchFamily="18" charset="0"/>
              </a:rPr>
              <a:t>Yok</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Mlabri</a:t>
            </a:r>
            <a:r>
              <a:rPr lang="en-US" sz="1600" b="1" dirty="0" smtClean="0">
                <a:solidFill>
                  <a:srgbClr val="FF0000"/>
                </a:solidFill>
                <a:latin typeface="Times New Roman" pitchFamily="18" charset="0"/>
              </a:rPr>
              <a:t> Nan</a:t>
            </a:r>
            <a:endParaRPr lang="th-TH" sz="1600" b="1" dirty="0">
              <a:solidFill>
                <a:srgbClr val="FF0000"/>
              </a:solidFill>
              <a:latin typeface="Times New Roman" pitchFamily="18" charset="0"/>
            </a:endParaRPr>
          </a:p>
        </p:txBody>
      </p:sp>
      <p:pic>
        <p:nvPicPr>
          <p:cNvPr id="2" name="Picture 2"/>
          <p:cNvPicPr>
            <a:picLocks noChangeAspect="1" noChangeArrowheads="1"/>
          </p:cNvPicPr>
          <p:nvPr/>
        </p:nvPicPr>
        <p:blipFill>
          <a:blip r:embed="rId9" cstate="print"/>
          <a:srcRect/>
          <a:stretch>
            <a:fillRect/>
          </a:stretch>
        </p:blipFill>
        <p:spPr bwMode="auto">
          <a:xfrm>
            <a:off x="428596" y="285728"/>
            <a:ext cx="1323975" cy="1762125"/>
          </a:xfrm>
          <a:prstGeom prst="rect">
            <a:avLst/>
          </a:prstGeom>
          <a:noFill/>
          <a:ln w="9525">
            <a:noFill/>
            <a:miter lim="800000"/>
            <a:headEnd/>
            <a:tailEnd/>
          </a:ln>
          <a:effectLst/>
        </p:spPr>
      </p:pic>
      <p:pic>
        <p:nvPicPr>
          <p:cNvPr id="3" name="Picture 3"/>
          <p:cNvPicPr>
            <a:picLocks noChangeAspect="1" noChangeArrowheads="1"/>
          </p:cNvPicPr>
          <p:nvPr/>
        </p:nvPicPr>
        <p:blipFill>
          <a:blip r:embed="rId10" cstate="print"/>
          <a:srcRect/>
          <a:stretch>
            <a:fillRect/>
          </a:stretch>
        </p:blipFill>
        <p:spPr bwMode="auto">
          <a:xfrm>
            <a:off x="6572264" y="3068432"/>
            <a:ext cx="2214642" cy="2952856"/>
          </a:xfrm>
          <a:prstGeom prst="rect">
            <a:avLst/>
          </a:prstGeom>
          <a:noFill/>
          <a:ln w="9525">
            <a:noFill/>
            <a:miter lim="800000"/>
            <a:headEnd/>
            <a:tailEnd/>
          </a:ln>
          <a:effectLst/>
        </p:spPr>
      </p:pic>
      <p:sp>
        <p:nvSpPr>
          <p:cNvPr id="24" name="Rectangle 3"/>
          <p:cNvSpPr>
            <a:spLocks noGrp="1" noChangeArrowheads="1"/>
          </p:cNvSpPr>
          <p:nvPr>
            <p:ph type="title"/>
          </p:nvPr>
        </p:nvSpPr>
        <p:spPr>
          <a:xfrm>
            <a:off x="755576" y="188640"/>
            <a:ext cx="7772400" cy="872133"/>
          </a:xfrm>
        </p:spPr>
        <p:txBody>
          <a:bodyPr>
            <a:normAutofit fontScale="90000"/>
          </a:bodyPr>
          <a:lstStyle/>
          <a:p>
            <a:pPr algn="ctr" eaLnBrk="1" hangingPunct="1"/>
            <a:r>
              <a:rPr lang="en-US" sz="5000" b="1" u="sng" dirty="0" smtClean="0"/>
              <a:t>Thai </a:t>
            </a:r>
            <a:r>
              <a:rPr lang="en-US" sz="5000" b="1" u="sng" dirty="0" err="1" smtClean="0"/>
              <a:t>Gis</a:t>
            </a:r>
            <a:r>
              <a:rPr lang="en-US" sz="5000" b="1" u="sng" dirty="0" smtClean="0"/>
              <a:t/>
            </a:r>
            <a:br>
              <a:rPr lang="en-US" sz="5000" b="1" u="sng" dirty="0" smtClean="0"/>
            </a:br>
            <a:r>
              <a:rPr lang="en-US" sz="2200" b="1" u="sng" dirty="0" smtClean="0"/>
              <a:t>Handicrafts</a:t>
            </a:r>
            <a:endParaRPr lang="th-TH" sz="2200" b="1" u="sng" dirty="0" smtClean="0"/>
          </a:p>
        </p:txBody>
      </p:sp>
      <p:sp>
        <p:nvSpPr>
          <p:cNvPr id="23" name="ตัวยึดหมายเลขภาพนิ่ง 22"/>
          <p:cNvSpPr>
            <a:spLocks noGrp="1"/>
          </p:cNvSpPr>
          <p:nvPr>
            <p:ph type="sldNum" sz="quarter" idx="12"/>
          </p:nvPr>
        </p:nvSpPr>
        <p:spPr/>
        <p:txBody>
          <a:bodyPr/>
          <a:lstStyle/>
          <a:p>
            <a:pPr>
              <a:defRPr/>
            </a:pPr>
            <a:fld id="{9939A76A-0D44-4727-A7C4-088148ED2D93}" type="slidenum">
              <a:rPr lang="en-US" smtClean="0"/>
              <a:pPr>
                <a:defRPr/>
              </a:pPr>
              <a:t>17</a:t>
            </a:fld>
            <a:endParaRPr lang="th-TH"/>
          </a:p>
        </p:txBody>
      </p:sp>
      <p:pic>
        <p:nvPicPr>
          <p:cNvPr id="26" name="Picture 3"/>
          <p:cNvPicPr>
            <a:picLocks noChangeAspect="1" noChangeArrowheads="1"/>
          </p:cNvPicPr>
          <p:nvPr/>
        </p:nvPicPr>
        <p:blipFill>
          <a:blip r:embed="rId11" cstate="print"/>
          <a:srcRect/>
          <a:stretch>
            <a:fillRect/>
          </a:stretch>
        </p:blipFill>
        <p:spPr bwMode="auto">
          <a:xfrm>
            <a:off x="35496" y="6292354"/>
            <a:ext cx="648072" cy="5210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lum bright="64000" contrast="-66000"/>
          </a:blip>
          <a:srcRect l="6424" t="5621" r="5782"/>
          <a:stretch>
            <a:fillRect/>
          </a:stretch>
        </p:blipFill>
        <p:spPr bwMode="auto">
          <a:xfrm>
            <a:off x="1763713" y="-1588"/>
            <a:ext cx="5903912" cy="6859588"/>
          </a:xfrm>
          <a:prstGeom prst="rect">
            <a:avLst/>
          </a:prstGeom>
          <a:noFill/>
          <a:ln w="9525">
            <a:noFill/>
            <a:miter lim="800000"/>
            <a:headEnd/>
            <a:tailEnd/>
          </a:ln>
        </p:spPr>
      </p:pic>
      <p:sp>
        <p:nvSpPr>
          <p:cNvPr id="29" name="ตัวยึดหมายเลขภาพนิ่ง 28"/>
          <p:cNvSpPr>
            <a:spLocks noGrp="1"/>
          </p:cNvSpPr>
          <p:nvPr>
            <p:ph type="sldNum" sz="quarter" idx="12"/>
          </p:nvPr>
        </p:nvSpPr>
        <p:spPr/>
        <p:txBody>
          <a:bodyPr/>
          <a:lstStyle/>
          <a:p>
            <a:pPr>
              <a:defRPr/>
            </a:pPr>
            <a:fld id="{9939A76A-0D44-4727-A7C4-088148ED2D93}" type="slidenum">
              <a:rPr lang="en-US" smtClean="0"/>
              <a:pPr>
                <a:defRPr/>
              </a:pPr>
              <a:t>18</a:t>
            </a:fld>
            <a:endParaRPr lang="th-TH"/>
          </a:p>
        </p:txBody>
      </p:sp>
      <p:sp>
        <p:nvSpPr>
          <p:cNvPr id="10245" name="Rectangle 5"/>
          <p:cNvSpPr>
            <a:spLocks noChangeArrowheads="1"/>
          </p:cNvSpPr>
          <p:nvPr/>
        </p:nvSpPr>
        <p:spPr bwMode="auto">
          <a:xfrm>
            <a:off x="35496" y="3717032"/>
            <a:ext cx="2268916" cy="584775"/>
          </a:xfrm>
          <a:prstGeom prst="rect">
            <a:avLst/>
          </a:prstGeom>
          <a:noFill/>
          <a:ln w="9525">
            <a:noFill/>
            <a:miter lim="800000"/>
            <a:headEnd/>
            <a:tailEnd/>
          </a:ln>
        </p:spPr>
        <p:txBody>
          <a:bodyPr wrap="square">
            <a:spAutoFit/>
          </a:bodyPr>
          <a:lstStyle/>
          <a:p>
            <a:pPr algn="ctr">
              <a:buFont typeface="Wingdings" pitchFamily="2" charset="2"/>
              <a:buNone/>
            </a:pPr>
            <a:r>
              <a:rPr lang="en-US" sz="1600" b="1" dirty="0" err="1" smtClean="0">
                <a:solidFill>
                  <a:srgbClr val="FF0000"/>
                </a:solidFill>
                <a:latin typeface="Times New Roman" pitchFamily="18" charset="0"/>
                <a:cs typeface="Times New Roman" pitchFamily="18" charset="0"/>
              </a:rPr>
              <a:t>Chainat</a:t>
            </a:r>
            <a:r>
              <a:rPr lang="th-TH"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cs typeface="Times New Roman" pitchFamily="18" charset="0"/>
              </a:rPr>
              <a:t>Khaotangkwa</a:t>
            </a:r>
            <a:r>
              <a:rPr lang="th-TH" sz="1600" b="1" dirty="0" smtClean="0">
                <a:solidFill>
                  <a:srgbClr val="FF0000"/>
                </a:solidFill>
                <a:latin typeface="Times New Roman" pitchFamily="18" charset="0"/>
              </a:rPr>
              <a:t> </a:t>
            </a:r>
            <a:endParaRPr lang="en-US" sz="1600" b="1" dirty="0" smtClean="0">
              <a:solidFill>
                <a:srgbClr val="FF0000"/>
              </a:solidFill>
              <a:latin typeface="Times New Roman" pitchFamily="18" charset="0"/>
              <a:cs typeface="Times New Roman" pitchFamily="18" charset="0"/>
            </a:endParaRPr>
          </a:p>
          <a:p>
            <a:pPr algn="ctr">
              <a:buFont typeface="Wingdings" pitchFamily="2" charset="2"/>
              <a:buNone/>
            </a:pPr>
            <a:r>
              <a:rPr lang="en-US" sz="1600" b="1" dirty="0" err="1" smtClean="0">
                <a:solidFill>
                  <a:srgbClr val="FF0000"/>
                </a:solidFill>
                <a:latin typeface="Times New Roman" pitchFamily="18" charset="0"/>
                <a:cs typeface="Times New Roman" pitchFamily="18" charset="0"/>
              </a:rPr>
              <a:t>Pomelo</a:t>
            </a:r>
            <a:endParaRPr lang="th-TH" sz="1600" b="1" dirty="0">
              <a:solidFill>
                <a:srgbClr val="FF0000"/>
              </a:solidFill>
              <a:latin typeface="Times New Roman" pitchFamily="18" charset="0"/>
            </a:endParaRPr>
          </a:p>
        </p:txBody>
      </p:sp>
      <p:sp>
        <p:nvSpPr>
          <p:cNvPr id="10246" name="Rectangle 6"/>
          <p:cNvSpPr>
            <a:spLocks noChangeArrowheads="1"/>
          </p:cNvSpPr>
          <p:nvPr/>
        </p:nvSpPr>
        <p:spPr bwMode="auto">
          <a:xfrm>
            <a:off x="3781425" y="2700338"/>
            <a:ext cx="9144000" cy="0"/>
          </a:xfrm>
          <a:prstGeom prst="rect">
            <a:avLst/>
          </a:prstGeom>
          <a:noFill/>
          <a:ln w="9525">
            <a:noFill/>
            <a:miter lim="800000"/>
            <a:headEnd/>
            <a:tailEnd/>
          </a:ln>
        </p:spPr>
        <p:txBody>
          <a:bodyPr>
            <a:spAutoFit/>
          </a:bodyPr>
          <a:lstStyle/>
          <a:p>
            <a:endParaRPr lang="th-TH"/>
          </a:p>
        </p:txBody>
      </p:sp>
      <p:sp>
        <p:nvSpPr>
          <p:cNvPr id="10247" name="Text Box 7"/>
          <p:cNvSpPr txBox="1">
            <a:spLocks noChangeArrowheads="1"/>
          </p:cNvSpPr>
          <p:nvPr/>
        </p:nvSpPr>
        <p:spPr bwMode="auto">
          <a:xfrm>
            <a:off x="7277426" y="2285992"/>
            <a:ext cx="1687062" cy="584775"/>
          </a:xfrm>
          <a:prstGeom prst="rect">
            <a:avLst/>
          </a:prstGeom>
          <a:noFill/>
          <a:ln w="9525">
            <a:noFill/>
            <a:miter lim="800000"/>
            <a:headEnd/>
            <a:tailEnd/>
          </a:ln>
        </p:spPr>
        <p:txBody>
          <a:bodyPr wrap="square">
            <a:spAutoFit/>
          </a:bodyPr>
          <a:lstStyle/>
          <a:p>
            <a:pPr algn="ctr">
              <a:buFont typeface="Wingdings" pitchFamily="2" charset="2"/>
              <a:buNone/>
            </a:pPr>
            <a:r>
              <a:rPr lang="en-US" sz="1600" b="1" dirty="0" err="1" smtClean="0">
                <a:solidFill>
                  <a:srgbClr val="FF0000"/>
                </a:solidFill>
                <a:latin typeface="Times New Roman" pitchFamily="18" charset="0"/>
              </a:rPr>
              <a:t>Phurua</a:t>
            </a:r>
            <a:r>
              <a:rPr lang="en-US" sz="1600" b="1" dirty="0" smtClean="0">
                <a:solidFill>
                  <a:srgbClr val="FF0000"/>
                </a:solidFill>
                <a:latin typeface="Times New Roman" pitchFamily="18" charset="0"/>
              </a:rPr>
              <a:t> Plateau</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Wine</a:t>
            </a:r>
            <a:endParaRPr lang="th-TH" sz="1600" b="1" dirty="0">
              <a:solidFill>
                <a:srgbClr val="FF0000"/>
              </a:solidFill>
              <a:latin typeface="Times New Roman" pitchFamily="18" charset="0"/>
            </a:endParaRPr>
          </a:p>
        </p:txBody>
      </p:sp>
      <p:sp>
        <p:nvSpPr>
          <p:cNvPr id="10248" name="Text Box 8"/>
          <p:cNvSpPr txBox="1">
            <a:spLocks noChangeArrowheads="1"/>
          </p:cNvSpPr>
          <p:nvPr/>
        </p:nvSpPr>
        <p:spPr bwMode="auto">
          <a:xfrm>
            <a:off x="179512" y="1772816"/>
            <a:ext cx="2123728" cy="338554"/>
          </a:xfrm>
          <a:prstGeom prst="rect">
            <a:avLst/>
          </a:prstGeom>
          <a:noFill/>
          <a:ln w="9525">
            <a:noFill/>
            <a:miter lim="800000"/>
            <a:headEnd/>
            <a:tailEnd/>
          </a:ln>
        </p:spPr>
        <p:txBody>
          <a:bodyPr wrap="square">
            <a:spAutoFit/>
          </a:bodyPr>
          <a:lstStyle/>
          <a:p>
            <a:pPr>
              <a:buClr>
                <a:srgbClr val="FF0000"/>
              </a:buClr>
              <a:buFont typeface="Wingdings" pitchFamily="2" charset="2"/>
              <a:buNone/>
            </a:pPr>
            <a:r>
              <a:rPr lang="en-US" sz="1600" b="1" dirty="0" err="1" smtClean="0">
                <a:solidFill>
                  <a:srgbClr val="FF0000"/>
                </a:solidFill>
                <a:latin typeface="Times New Roman" pitchFamily="18" charset="0"/>
              </a:rPr>
              <a:t>Nakonchaisri</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Pomelo</a:t>
            </a:r>
            <a:endParaRPr lang="th-TH" sz="1600" b="1" dirty="0">
              <a:solidFill>
                <a:srgbClr val="FF0000"/>
              </a:solidFill>
              <a:latin typeface="Times New Roman" pitchFamily="18" charset="0"/>
            </a:endParaRPr>
          </a:p>
        </p:txBody>
      </p:sp>
      <p:sp>
        <p:nvSpPr>
          <p:cNvPr id="10249" name="Rectangle 9"/>
          <p:cNvSpPr>
            <a:spLocks noChangeArrowheads="1"/>
          </p:cNvSpPr>
          <p:nvPr/>
        </p:nvSpPr>
        <p:spPr bwMode="auto">
          <a:xfrm>
            <a:off x="3681413" y="2314575"/>
            <a:ext cx="9144000" cy="0"/>
          </a:xfrm>
          <a:prstGeom prst="rect">
            <a:avLst/>
          </a:prstGeom>
          <a:noFill/>
          <a:ln w="9525">
            <a:noFill/>
            <a:miter lim="800000"/>
            <a:headEnd/>
            <a:tailEnd/>
          </a:ln>
        </p:spPr>
        <p:txBody>
          <a:bodyPr>
            <a:spAutoFit/>
          </a:bodyPr>
          <a:lstStyle/>
          <a:p>
            <a:endParaRPr lang="th-TH"/>
          </a:p>
        </p:txBody>
      </p:sp>
      <p:sp>
        <p:nvSpPr>
          <p:cNvPr id="10250" name="Text Box 10"/>
          <p:cNvSpPr txBox="1">
            <a:spLocks noChangeArrowheads="1"/>
          </p:cNvSpPr>
          <p:nvPr/>
        </p:nvSpPr>
        <p:spPr bwMode="auto">
          <a:xfrm>
            <a:off x="5004048" y="3460753"/>
            <a:ext cx="1801711" cy="584775"/>
          </a:xfrm>
          <a:prstGeom prst="rect">
            <a:avLst/>
          </a:prstGeom>
          <a:noFill/>
          <a:ln w="9525">
            <a:noFill/>
            <a:miter lim="800000"/>
            <a:headEnd/>
            <a:tailEnd/>
          </a:ln>
        </p:spPr>
        <p:txBody>
          <a:bodyPr wrap="square">
            <a:spAutoFit/>
          </a:bodyPr>
          <a:lstStyle/>
          <a:p>
            <a:pPr>
              <a:buFont typeface="Wingdings" pitchFamily="2" charset="2"/>
              <a:buNone/>
            </a:pPr>
            <a:r>
              <a:rPr lang="en-US" sz="1600" b="1" dirty="0" err="1" smtClean="0">
                <a:solidFill>
                  <a:srgbClr val="FF0000"/>
                </a:solidFill>
                <a:latin typeface="Times New Roman" pitchFamily="18" charset="0"/>
              </a:rPr>
              <a:t>Kafae</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Doi</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Chaang</a:t>
            </a:r>
            <a:r>
              <a:rPr lang="en-US" sz="1600" b="1" dirty="0" smtClean="0">
                <a:solidFill>
                  <a:srgbClr val="FF0000"/>
                </a:solidFill>
                <a:latin typeface="Times New Roman" pitchFamily="18" charset="0"/>
              </a:rPr>
              <a:t> (coffee)</a:t>
            </a:r>
            <a:endParaRPr lang="th-TH" sz="1600" b="1" dirty="0">
              <a:solidFill>
                <a:srgbClr val="FF0000"/>
              </a:solidFill>
              <a:latin typeface="Times New Roman" pitchFamily="18" charset="0"/>
            </a:endParaRPr>
          </a:p>
        </p:txBody>
      </p:sp>
      <p:sp>
        <p:nvSpPr>
          <p:cNvPr id="10251" name="Text Box 11"/>
          <p:cNvSpPr txBox="1">
            <a:spLocks noChangeArrowheads="1"/>
          </p:cNvSpPr>
          <p:nvPr/>
        </p:nvSpPr>
        <p:spPr bwMode="auto">
          <a:xfrm>
            <a:off x="5357818" y="5818207"/>
            <a:ext cx="1571636" cy="584775"/>
          </a:xfrm>
          <a:prstGeom prst="rect">
            <a:avLst/>
          </a:prstGeom>
          <a:noFill/>
          <a:ln w="9525">
            <a:noFill/>
            <a:miter lim="800000"/>
            <a:headEnd/>
            <a:tailEnd/>
          </a:ln>
        </p:spPr>
        <p:txBody>
          <a:bodyPr wrap="square">
            <a:spAutoFit/>
          </a:bodyPr>
          <a:lstStyle/>
          <a:p>
            <a:pPr>
              <a:buFont typeface="Wingdings" pitchFamily="2" charset="2"/>
              <a:buNone/>
            </a:pPr>
            <a:r>
              <a:rPr lang="en-US" sz="1600" b="1" dirty="0" err="1" smtClean="0">
                <a:solidFill>
                  <a:srgbClr val="FF0000"/>
                </a:solidFill>
                <a:latin typeface="Times New Roman" pitchFamily="18" charset="0"/>
              </a:rPr>
              <a:t>Kafae</a:t>
            </a:r>
            <a:r>
              <a:rPr lang="en-US" sz="1600" b="1" dirty="0" smtClean="0">
                <a:solidFill>
                  <a:srgbClr val="FF0000"/>
                </a:solidFill>
                <a:latin typeface="Times New Roman" pitchFamily="18" charset="0"/>
              </a:rPr>
              <a:t> </a:t>
            </a:r>
            <a:r>
              <a:rPr lang="en-US" sz="1600" b="1" dirty="0" err="1" smtClean="0">
                <a:solidFill>
                  <a:srgbClr val="FF0000"/>
                </a:solidFill>
                <a:latin typeface="Times New Roman" pitchFamily="18" charset="0"/>
              </a:rPr>
              <a:t>Doi</a:t>
            </a:r>
            <a:r>
              <a:rPr lang="en-US" sz="1600" b="1" dirty="0" smtClean="0">
                <a:solidFill>
                  <a:srgbClr val="FF0000"/>
                </a:solidFill>
                <a:latin typeface="Times New Roman" pitchFamily="18" charset="0"/>
              </a:rPr>
              <a:t> Tung (coffee)</a:t>
            </a:r>
            <a:endParaRPr lang="th-TH" sz="1600" b="1" dirty="0">
              <a:solidFill>
                <a:srgbClr val="FF0000"/>
              </a:solidFill>
              <a:latin typeface="Times New Roman" pitchFamily="18" charset="0"/>
            </a:endParaRPr>
          </a:p>
        </p:txBody>
      </p:sp>
      <p:sp>
        <p:nvSpPr>
          <p:cNvPr id="10252" name="Text Box 12"/>
          <p:cNvSpPr txBox="1">
            <a:spLocks noChangeArrowheads="1"/>
          </p:cNvSpPr>
          <p:nvPr/>
        </p:nvSpPr>
        <p:spPr bwMode="auto">
          <a:xfrm>
            <a:off x="2339752" y="3460753"/>
            <a:ext cx="1857388" cy="338554"/>
          </a:xfrm>
          <a:prstGeom prst="rect">
            <a:avLst/>
          </a:prstGeom>
          <a:noFill/>
          <a:ln w="9525">
            <a:noFill/>
            <a:miter lim="800000"/>
            <a:headEnd/>
            <a:tailEnd/>
          </a:ln>
        </p:spPr>
        <p:txBody>
          <a:bodyPr wrap="square">
            <a:spAutoFit/>
          </a:bodyPr>
          <a:lstStyle/>
          <a:p>
            <a:pPr>
              <a:buFont typeface="Wingdings" pitchFamily="2" charset="2"/>
              <a:buNone/>
            </a:pPr>
            <a:r>
              <a:rPr lang="en-US" sz="1600" b="1" dirty="0" err="1" smtClean="0">
                <a:solidFill>
                  <a:srgbClr val="FF0000"/>
                </a:solidFill>
                <a:latin typeface="Times New Roman" pitchFamily="18" charset="0"/>
              </a:rPr>
              <a:t>Sriracha</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rPr>
              <a:t>Pineapple</a:t>
            </a:r>
            <a:endParaRPr lang="th-TH" sz="1600" b="1" dirty="0">
              <a:solidFill>
                <a:srgbClr val="FF0000"/>
              </a:solidFill>
              <a:latin typeface="Times New Roman" pitchFamily="18" charset="0"/>
            </a:endParaRPr>
          </a:p>
        </p:txBody>
      </p:sp>
      <p:sp>
        <p:nvSpPr>
          <p:cNvPr id="10253" name="Text Box 13"/>
          <p:cNvSpPr txBox="1">
            <a:spLocks noChangeArrowheads="1"/>
          </p:cNvSpPr>
          <p:nvPr/>
        </p:nvSpPr>
        <p:spPr bwMode="auto">
          <a:xfrm>
            <a:off x="144016" y="5877272"/>
            <a:ext cx="2411760" cy="584775"/>
          </a:xfrm>
          <a:prstGeom prst="rect">
            <a:avLst/>
          </a:prstGeom>
          <a:noFill/>
          <a:ln w="9525">
            <a:noFill/>
            <a:miter lim="800000"/>
            <a:headEnd/>
            <a:tailEnd/>
          </a:ln>
        </p:spPr>
        <p:txBody>
          <a:bodyPr wrap="square">
            <a:spAutoFit/>
          </a:bodyPr>
          <a:lstStyle/>
          <a:p>
            <a:pPr>
              <a:buFont typeface="Wingdings" pitchFamily="2" charset="2"/>
              <a:buNone/>
            </a:pPr>
            <a:r>
              <a:rPr lang="en-US" sz="1600" b="1" dirty="0" err="1" smtClean="0">
                <a:solidFill>
                  <a:srgbClr val="FF0000"/>
                </a:solidFill>
                <a:latin typeface="Times New Roman" pitchFamily="18" charset="0"/>
              </a:rPr>
              <a:t>Phetchabun</a:t>
            </a:r>
            <a:r>
              <a:rPr lang="en-US" sz="1600" b="1" dirty="0" smtClean="0">
                <a:solidFill>
                  <a:srgbClr val="FF0000"/>
                </a:solidFill>
                <a:latin typeface="Times New Roman" pitchFamily="18" charset="0"/>
              </a:rPr>
              <a:t> Sweet Tamarind</a:t>
            </a:r>
            <a:endParaRPr lang="th-TH" sz="1600" b="1" dirty="0">
              <a:solidFill>
                <a:srgbClr val="FF0000"/>
              </a:solidFill>
              <a:latin typeface="Times New Roman" pitchFamily="18" charset="0"/>
            </a:endParaRPr>
          </a:p>
        </p:txBody>
      </p:sp>
      <p:sp>
        <p:nvSpPr>
          <p:cNvPr id="10254" name="Text Box 14"/>
          <p:cNvSpPr txBox="1">
            <a:spLocks noChangeArrowheads="1"/>
          </p:cNvSpPr>
          <p:nvPr/>
        </p:nvSpPr>
        <p:spPr bwMode="auto">
          <a:xfrm>
            <a:off x="6975553" y="6461125"/>
            <a:ext cx="1988935" cy="338554"/>
          </a:xfrm>
          <a:prstGeom prst="rect">
            <a:avLst/>
          </a:prstGeom>
          <a:solidFill>
            <a:srgbClr val="FFFFFF"/>
          </a:solidFill>
          <a:ln w="9525">
            <a:noFill/>
            <a:miter lim="800000"/>
            <a:headEnd/>
            <a:tailEnd/>
          </a:ln>
        </p:spPr>
        <p:txBody>
          <a:bodyPr wrap="square">
            <a:spAutoFit/>
          </a:bodyPr>
          <a:lstStyle/>
          <a:p>
            <a:pPr>
              <a:buFont typeface="Wingdings" pitchFamily="2" charset="2"/>
              <a:buNone/>
            </a:pPr>
            <a:r>
              <a:rPr lang="en-US" sz="1600" b="1" dirty="0" err="1" smtClean="0">
                <a:solidFill>
                  <a:srgbClr val="FF0000"/>
                </a:solidFill>
                <a:latin typeface="Times New Roman" pitchFamily="18" charset="0"/>
                <a:cs typeface="Times New Roman" pitchFamily="18" charset="0"/>
              </a:rPr>
              <a:t>NangLae</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cs typeface="Times New Roman" pitchFamily="18" charset="0"/>
              </a:rPr>
              <a:t>Pineapple</a:t>
            </a:r>
            <a:endParaRPr lang="th-TH" sz="1600" b="1" dirty="0">
              <a:solidFill>
                <a:srgbClr val="FF0000"/>
              </a:solidFill>
              <a:latin typeface="Times New Roman" pitchFamily="18" charset="0"/>
            </a:endParaRPr>
          </a:p>
        </p:txBody>
      </p:sp>
      <p:sp>
        <p:nvSpPr>
          <p:cNvPr id="10255" name="Text Box 15"/>
          <p:cNvSpPr txBox="1">
            <a:spLocks noChangeArrowheads="1"/>
          </p:cNvSpPr>
          <p:nvPr/>
        </p:nvSpPr>
        <p:spPr bwMode="auto">
          <a:xfrm>
            <a:off x="7426325" y="4581128"/>
            <a:ext cx="2114227" cy="584775"/>
          </a:xfrm>
          <a:prstGeom prst="rect">
            <a:avLst/>
          </a:prstGeom>
          <a:noFill/>
          <a:ln w="9525">
            <a:noFill/>
            <a:miter lim="800000"/>
            <a:headEnd/>
            <a:tailEnd/>
          </a:ln>
        </p:spPr>
        <p:txBody>
          <a:bodyPr wrap="square">
            <a:spAutoFit/>
          </a:bodyPr>
          <a:lstStyle/>
          <a:p>
            <a:pPr>
              <a:buFont typeface="Wingdings" pitchFamily="2" charset="2"/>
              <a:buNone/>
            </a:pPr>
            <a:r>
              <a:rPr lang="en-US" sz="1600" b="1" dirty="0" err="1" smtClean="0">
                <a:solidFill>
                  <a:srgbClr val="FF0000"/>
                </a:solidFill>
                <a:latin typeface="Times New Roman" pitchFamily="18" charset="0"/>
                <a:cs typeface="Times New Roman" pitchFamily="18" charset="0"/>
              </a:rPr>
              <a:t>Chiangrai</a:t>
            </a:r>
            <a:r>
              <a:rPr lang="en-US" sz="1600" b="1" dirty="0" smtClean="0">
                <a:solidFill>
                  <a:srgbClr val="FF0000"/>
                </a:solidFill>
                <a:latin typeface="Times New Roman" pitchFamily="18" charset="0"/>
                <a:cs typeface="Times New Roman" pitchFamily="18" charset="0"/>
              </a:rPr>
              <a:t> </a:t>
            </a:r>
            <a:r>
              <a:rPr lang="en-US" sz="1600" b="1" dirty="0" err="1" smtClean="0">
                <a:solidFill>
                  <a:srgbClr val="FF0000"/>
                </a:solidFill>
                <a:latin typeface="Times New Roman" pitchFamily="18" charset="0"/>
                <a:cs typeface="Times New Roman" pitchFamily="18" charset="0"/>
              </a:rPr>
              <a:t>Phulae</a:t>
            </a:r>
            <a:r>
              <a:rPr lang="th-TH" sz="1600" b="1" dirty="0" smtClean="0">
                <a:solidFill>
                  <a:srgbClr val="FF0000"/>
                </a:solidFill>
                <a:latin typeface="Times New Roman" pitchFamily="18" charset="0"/>
              </a:rPr>
              <a:t> </a:t>
            </a:r>
            <a:r>
              <a:rPr lang="en-US" sz="1600" b="1" dirty="0" smtClean="0">
                <a:solidFill>
                  <a:srgbClr val="FF0000"/>
                </a:solidFill>
                <a:latin typeface="Times New Roman" pitchFamily="18" charset="0"/>
                <a:cs typeface="Times New Roman" pitchFamily="18" charset="0"/>
              </a:rPr>
              <a:t>Pineapple</a:t>
            </a:r>
            <a:endParaRPr lang="th-TH" sz="1600" b="1" dirty="0">
              <a:solidFill>
                <a:srgbClr val="FF0000"/>
              </a:solidFill>
              <a:latin typeface="Times New Roman" pitchFamily="18" charset="0"/>
            </a:endParaRPr>
          </a:p>
        </p:txBody>
      </p:sp>
      <p:sp>
        <p:nvSpPr>
          <p:cNvPr id="10256" name="Text Box 16"/>
          <p:cNvSpPr txBox="1">
            <a:spLocks noChangeArrowheads="1"/>
          </p:cNvSpPr>
          <p:nvPr/>
        </p:nvSpPr>
        <p:spPr bwMode="auto">
          <a:xfrm>
            <a:off x="2411760" y="5818207"/>
            <a:ext cx="1800200" cy="338554"/>
          </a:xfrm>
          <a:prstGeom prst="rect">
            <a:avLst/>
          </a:prstGeom>
          <a:noFill/>
          <a:ln w="9525">
            <a:noFill/>
            <a:miter lim="800000"/>
            <a:headEnd/>
            <a:tailEnd/>
          </a:ln>
        </p:spPr>
        <p:txBody>
          <a:bodyPr wrap="square">
            <a:spAutoFit/>
          </a:bodyPr>
          <a:lstStyle/>
          <a:p>
            <a:pPr>
              <a:buFont typeface="Wingdings" pitchFamily="2" charset="2"/>
              <a:buNone/>
            </a:pPr>
            <a:r>
              <a:rPr lang="en-US" sz="1600" b="1" dirty="0" err="1" smtClean="0">
                <a:solidFill>
                  <a:srgbClr val="FF0000"/>
                </a:solidFill>
                <a:latin typeface="Times New Roman" pitchFamily="18" charset="0"/>
                <a:cs typeface="Times New Roman" pitchFamily="18" charset="0"/>
              </a:rPr>
              <a:t>Phuket</a:t>
            </a:r>
            <a:r>
              <a:rPr lang="en-US" sz="1600" b="1" dirty="0" smtClean="0">
                <a:solidFill>
                  <a:srgbClr val="FF0000"/>
                </a:solidFill>
                <a:latin typeface="Times New Roman" pitchFamily="18" charset="0"/>
                <a:cs typeface="Times New Roman" pitchFamily="18" charset="0"/>
              </a:rPr>
              <a:t> Pineapple</a:t>
            </a:r>
            <a:endParaRPr lang="th-TH" sz="1600" b="1" dirty="0">
              <a:solidFill>
                <a:srgbClr val="FF0000"/>
              </a:solidFill>
              <a:latin typeface="Times New Roman" pitchFamily="18" charset="0"/>
            </a:endParaRPr>
          </a:p>
        </p:txBody>
      </p:sp>
      <p:pic>
        <p:nvPicPr>
          <p:cNvPr id="10257" name="Picture 17" descr="ส้มโอนครชัยศรี"/>
          <p:cNvPicPr>
            <a:picLocks noChangeAspect="1" noChangeArrowheads="1"/>
          </p:cNvPicPr>
          <p:nvPr/>
        </p:nvPicPr>
        <p:blipFill>
          <a:blip r:embed="rId4" cstate="print"/>
          <a:srcRect l="9912"/>
          <a:stretch>
            <a:fillRect/>
          </a:stretch>
        </p:blipFill>
        <p:spPr bwMode="auto">
          <a:xfrm>
            <a:off x="138312" y="214290"/>
            <a:ext cx="2031985" cy="1500198"/>
          </a:xfrm>
          <a:prstGeom prst="rect">
            <a:avLst/>
          </a:prstGeom>
          <a:noFill/>
          <a:ln w="9525">
            <a:noFill/>
            <a:miter lim="800000"/>
            <a:headEnd/>
            <a:tailEnd/>
          </a:ln>
        </p:spPr>
      </p:pic>
      <p:pic>
        <p:nvPicPr>
          <p:cNvPr id="10258" name="Picture 18" descr="ส้มโอขาวแตงกวาชัยนาท"/>
          <p:cNvPicPr>
            <a:picLocks noChangeAspect="1" noChangeArrowheads="1"/>
          </p:cNvPicPr>
          <p:nvPr/>
        </p:nvPicPr>
        <p:blipFill>
          <a:blip r:embed="rId5" cstate="print"/>
          <a:srcRect l="13628" r="4509" b="8969"/>
          <a:stretch>
            <a:fillRect/>
          </a:stretch>
        </p:blipFill>
        <p:spPr bwMode="auto">
          <a:xfrm>
            <a:off x="142844" y="2214554"/>
            <a:ext cx="1857388" cy="1541487"/>
          </a:xfrm>
          <a:prstGeom prst="rect">
            <a:avLst/>
          </a:prstGeom>
          <a:noFill/>
          <a:ln w="9525">
            <a:noFill/>
            <a:miter lim="800000"/>
            <a:headEnd/>
            <a:tailEnd/>
          </a:ln>
        </p:spPr>
      </p:pic>
      <p:pic>
        <p:nvPicPr>
          <p:cNvPr id="10259" name="Picture 19" descr="ราชันแห่งปัญญา 0391"/>
          <p:cNvPicPr>
            <a:picLocks noChangeAspect="1" noChangeArrowheads="1"/>
          </p:cNvPicPr>
          <p:nvPr/>
        </p:nvPicPr>
        <p:blipFill>
          <a:blip r:embed="rId6" cstate="print"/>
          <a:srcRect l="19824" r="20264" b="9933"/>
          <a:stretch>
            <a:fillRect/>
          </a:stretch>
        </p:blipFill>
        <p:spPr bwMode="auto">
          <a:xfrm>
            <a:off x="179512" y="4293096"/>
            <a:ext cx="1643074" cy="1643074"/>
          </a:xfrm>
          <a:prstGeom prst="rect">
            <a:avLst/>
          </a:prstGeom>
          <a:noFill/>
          <a:ln w="9525">
            <a:noFill/>
            <a:miter lim="800000"/>
            <a:headEnd/>
            <a:tailEnd/>
          </a:ln>
        </p:spPr>
      </p:pic>
      <p:pic>
        <p:nvPicPr>
          <p:cNvPr id="10260" name="Picture 20" descr="untitled"/>
          <p:cNvPicPr>
            <a:picLocks noChangeAspect="1" noChangeArrowheads="1"/>
          </p:cNvPicPr>
          <p:nvPr/>
        </p:nvPicPr>
        <p:blipFill>
          <a:blip r:embed="rId7" cstate="print"/>
          <a:srcRect/>
          <a:stretch>
            <a:fillRect/>
          </a:stretch>
        </p:blipFill>
        <p:spPr bwMode="auto">
          <a:xfrm>
            <a:off x="7572396" y="2780928"/>
            <a:ext cx="1357322" cy="1781115"/>
          </a:xfrm>
          <a:prstGeom prst="rect">
            <a:avLst/>
          </a:prstGeom>
          <a:noFill/>
          <a:ln w="9525">
            <a:noFill/>
            <a:miter lim="800000"/>
            <a:headEnd/>
            <a:tailEnd/>
          </a:ln>
        </p:spPr>
      </p:pic>
      <p:pic>
        <p:nvPicPr>
          <p:cNvPr id="10261" name="Picture 21" descr="ราชันแห่งปัญญา 0247"/>
          <p:cNvPicPr>
            <a:picLocks noChangeAspect="1" noChangeArrowheads="1"/>
          </p:cNvPicPr>
          <p:nvPr/>
        </p:nvPicPr>
        <p:blipFill>
          <a:blip r:embed="rId8" cstate="print"/>
          <a:srcRect l="38597" t="6024" r="12212" b="38031"/>
          <a:stretch>
            <a:fillRect/>
          </a:stretch>
        </p:blipFill>
        <p:spPr bwMode="auto">
          <a:xfrm>
            <a:off x="4572000" y="1500173"/>
            <a:ext cx="2571768" cy="1931629"/>
          </a:xfrm>
          <a:prstGeom prst="rect">
            <a:avLst/>
          </a:prstGeom>
          <a:noFill/>
          <a:ln w="9525">
            <a:noFill/>
            <a:miter lim="800000"/>
            <a:headEnd/>
            <a:tailEnd/>
          </a:ln>
        </p:spPr>
      </p:pic>
      <p:pic>
        <p:nvPicPr>
          <p:cNvPr id="10262" name="Picture 22" descr="สับปะรดนางแล"/>
          <p:cNvPicPr>
            <a:picLocks noChangeAspect="1" noChangeArrowheads="1"/>
          </p:cNvPicPr>
          <p:nvPr/>
        </p:nvPicPr>
        <p:blipFill>
          <a:blip r:embed="rId9" cstate="print"/>
          <a:srcRect r="30038"/>
          <a:stretch>
            <a:fillRect/>
          </a:stretch>
        </p:blipFill>
        <p:spPr bwMode="auto">
          <a:xfrm>
            <a:off x="7429520" y="5121835"/>
            <a:ext cx="1500166" cy="1307561"/>
          </a:xfrm>
          <a:prstGeom prst="rect">
            <a:avLst/>
          </a:prstGeom>
          <a:noFill/>
          <a:ln w="9525">
            <a:noFill/>
            <a:miter lim="800000"/>
            <a:headEnd/>
            <a:tailEnd/>
          </a:ln>
        </p:spPr>
      </p:pic>
      <p:pic>
        <p:nvPicPr>
          <p:cNvPr id="10263" name="Picture 23" descr="24402">
            <a:hlinkClick r:id="rId10"/>
          </p:cNvPr>
          <p:cNvPicPr>
            <a:picLocks noChangeAspect="1" noChangeArrowheads="1"/>
          </p:cNvPicPr>
          <p:nvPr/>
        </p:nvPicPr>
        <p:blipFill>
          <a:blip r:embed="rId11" cstate="print"/>
          <a:srcRect/>
          <a:stretch>
            <a:fillRect/>
          </a:stretch>
        </p:blipFill>
        <p:spPr bwMode="auto">
          <a:xfrm>
            <a:off x="2214545" y="4000504"/>
            <a:ext cx="2278509" cy="1785950"/>
          </a:xfrm>
          <a:prstGeom prst="rect">
            <a:avLst/>
          </a:prstGeom>
          <a:noFill/>
          <a:ln w="9525">
            <a:noFill/>
            <a:miter lim="800000"/>
            <a:headEnd/>
            <a:tailEnd/>
          </a:ln>
        </p:spPr>
      </p:pic>
      <p:pic>
        <p:nvPicPr>
          <p:cNvPr id="10264" name="Picture 24" descr="4369068"/>
          <p:cNvPicPr>
            <a:picLocks noChangeAspect="1" noChangeArrowheads="1"/>
          </p:cNvPicPr>
          <p:nvPr/>
        </p:nvPicPr>
        <p:blipFill>
          <a:blip r:embed="rId12" cstate="print"/>
          <a:srcRect/>
          <a:stretch>
            <a:fillRect/>
          </a:stretch>
        </p:blipFill>
        <p:spPr bwMode="auto">
          <a:xfrm>
            <a:off x="7500958" y="142853"/>
            <a:ext cx="1365274" cy="2075568"/>
          </a:xfrm>
          <a:prstGeom prst="rect">
            <a:avLst/>
          </a:prstGeom>
          <a:noFill/>
          <a:ln w="9525">
            <a:noFill/>
            <a:miter lim="800000"/>
            <a:headEnd/>
            <a:tailEnd/>
          </a:ln>
        </p:spPr>
      </p:pic>
      <p:pic>
        <p:nvPicPr>
          <p:cNvPr id="10266" name="Picture 26" descr="ดอยตุง"/>
          <p:cNvPicPr>
            <a:picLocks noChangeAspect="1" noChangeArrowheads="1"/>
          </p:cNvPicPr>
          <p:nvPr/>
        </p:nvPicPr>
        <p:blipFill>
          <a:blip r:embed="rId13" cstate="print"/>
          <a:srcRect l="12465" r="15634" b="32840"/>
          <a:stretch>
            <a:fillRect/>
          </a:stretch>
        </p:blipFill>
        <p:spPr bwMode="auto">
          <a:xfrm>
            <a:off x="4491179" y="4000504"/>
            <a:ext cx="2737567" cy="1785950"/>
          </a:xfrm>
          <a:prstGeom prst="rect">
            <a:avLst/>
          </a:prstGeom>
          <a:noFill/>
          <a:ln w="9525">
            <a:noFill/>
            <a:miter lim="800000"/>
            <a:headEnd/>
            <a:tailEnd/>
          </a:ln>
        </p:spPr>
      </p:pic>
      <p:pic>
        <p:nvPicPr>
          <p:cNvPr id="2" name="Picture 2"/>
          <p:cNvPicPr>
            <a:picLocks noChangeAspect="1" noChangeArrowheads="1"/>
          </p:cNvPicPr>
          <p:nvPr/>
        </p:nvPicPr>
        <p:blipFill>
          <a:blip r:embed="rId14" cstate="print"/>
          <a:srcRect l="5556"/>
          <a:stretch>
            <a:fillRect/>
          </a:stretch>
        </p:blipFill>
        <p:spPr bwMode="auto">
          <a:xfrm>
            <a:off x="2214546" y="1500174"/>
            <a:ext cx="2428892" cy="1928826"/>
          </a:xfrm>
          <a:prstGeom prst="rect">
            <a:avLst/>
          </a:prstGeom>
          <a:noFill/>
          <a:ln w="9525">
            <a:noFill/>
            <a:miter lim="800000"/>
            <a:headEnd/>
            <a:tailEnd/>
          </a:ln>
          <a:effectLst/>
        </p:spPr>
      </p:pic>
      <p:pic>
        <p:nvPicPr>
          <p:cNvPr id="31" name="Picture 3"/>
          <p:cNvPicPr>
            <a:picLocks noChangeAspect="1" noChangeArrowheads="1"/>
          </p:cNvPicPr>
          <p:nvPr/>
        </p:nvPicPr>
        <p:blipFill>
          <a:blip r:embed="rId15" cstate="print"/>
          <a:srcRect/>
          <a:stretch>
            <a:fillRect/>
          </a:stretch>
        </p:blipFill>
        <p:spPr bwMode="auto">
          <a:xfrm>
            <a:off x="-36512" y="6422254"/>
            <a:ext cx="576064" cy="463130"/>
          </a:xfrm>
          <a:prstGeom prst="rect">
            <a:avLst/>
          </a:prstGeom>
          <a:noFill/>
          <a:ln w="9525">
            <a:noFill/>
            <a:miter lim="800000"/>
            <a:headEnd/>
            <a:tailEnd/>
          </a:ln>
        </p:spPr>
      </p:pic>
      <p:sp>
        <p:nvSpPr>
          <p:cNvPr id="10243" name="Rectangle 3"/>
          <p:cNvSpPr>
            <a:spLocks noGrp="1" noChangeArrowheads="1"/>
          </p:cNvSpPr>
          <p:nvPr>
            <p:ph type="title" idx="4294967295"/>
          </p:nvPr>
        </p:nvSpPr>
        <p:spPr>
          <a:xfrm>
            <a:off x="863600" y="214313"/>
            <a:ext cx="8280400" cy="900112"/>
          </a:xfrm>
        </p:spPr>
        <p:txBody>
          <a:bodyPr>
            <a:normAutofit fontScale="90000"/>
          </a:bodyPr>
          <a:lstStyle/>
          <a:p>
            <a:pPr algn="ctr"/>
            <a:r>
              <a:rPr lang="en-US" sz="5000" b="1" u="sng" dirty="0" smtClean="0"/>
              <a:t>Thai </a:t>
            </a:r>
            <a:r>
              <a:rPr lang="en-US" sz="5000" b="1" u="sng" dirty="0" err="1" smtClean="0"/>
              <a:t>Gis</a:t>
            </a:r>
            <a:r>
              <a:rPr lang="en-US" sz="5000" b="1" u="sng" dirty="0" smtClean="0"/>
              <a:t/>
            </a:r>
            <a:br>
              <a:rPr lang="en-US" sz="5000" b="1" u="sng" dirty="0" smtClean="0"/>
            </a:br>
            <a:r>
              <a:rPr lang="en-US" sz="2200" b="1" u="sng" dirty="0" smtClean="0"/>
              <a:t>fruit and industrial products</a:t>
            </a:r>
            <a:endParaRPr lang="th-TH" sz="2200" b="1" u="sng"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ชื่อเรื่อง 18"/>
          <p:cNvSpPr>
            <a:spLocks noGrp="1"/>
          </p:cNvSpPr>
          <p:nvPr>
            <p:ph type="title"/>
          </p:nvPr>
        </p:nvSpPr>
        <p:spPr>
          <a:xfrm>
            <a:off x="5004048" y="149768"/>
            <a:ext cx="3960440" cy="758952"/>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n-US" sz="3200" b="1" dirty="0" smtClean="0">
                <a:latin typeface="Times New Roman" pitchFamily="18" charset="0"/>
              </a:rPr>
              <a:t>Foreign GI</a:t>
            </a:r>
            <a:r>
              <a:rPr lang="en-US" sz="3200" dirty="0" smtClean="0">
                <a:latin typeface="Times New Roman" pitchFamily="18" charset="0"/>
              </a:rPr>
              <a:t> </a:t>
            </a:r>
            <a:r>
              <a:rPr lang="en-US" sz="3200" b="1" dirty="0" smtClean="0">
                <a:latin typeface="Times New Roman" pitchFamily="18" charset="0"/>
              </a:rPr>
              <a:t>Pro</a:t>
            </a:r>
            <a:r>
              <a:rPr lang="en-US" sz="3200" b="1" dirty="0" smtClean="0">
                <a:latin typeface="Times New Roman" pitchFamily="18" charset="0"/>
                <a:cs typeface="Angsana New" pitchFamily="18" charset="-34"/>
              </a:rPr>
              <a:t>ducts </a:t>
            </a:r>
            <a:br>
              <a:rPr lang="en-US" sz="3200" b="1" dirty="0" smtClean="0">
                <a:latin typeface="Times New Roman" pitchFamily="18" charset="0"/>
                <a:cs typeface="Angsana New" pitchFamily="18" charset="-34"/>
              </a:rPr>
            </a:br>
            <a:r>
              <a:rPr lang="en-US" sz="2000" b="1" dirty="0" smtClean="0">
                <a:latin typeface="Times New Roman" pitchFamily="18" charset="0"/>
                <a:cs typeface="Angsana New" pitchFamily="18" charset="-34"/>
              </a:rPr>
              <a:t>(Registered in Thailand)</a:t>
            </a:r>
            <a:endParaRPr lang="th-TH" sz="2000" dirty="0"/>
          </a:p>
        </p:txBody>
      </p:sp>
      <p:sp>
        <p:nvSpPr>
          <p:cNvPr id="14" name="ตัวยึดหมายเลขภาพนิ่ง 4"/>
          <p:cNvSpPr>
            <a:spLocks noGrp="1"/>
          </p:cNvSpPr>
          <p:nvPr>
            <p:ph type="sldNum" sz="quarter" idx="12"/>
          </p:nvPr>
        </p:nvSpPr>
        <p:spPr/>
        <p:txBody>
          <a:bodyPr>
            <a:normAutofit/>
          </a:bodyPr>
          <a:lstStyle/>
          <a:p>
            <a:pPr>
              <a:defRPr/>
            </a:pPr>
            <a:fld id="{B404D0E1-66DF-449D-AF24-4AC49C9C8EAC}" type="slidenum">
              <a:rPr lang="en-US"/>
              <a:pPr>
                <a:defRPr/>
              </a:pPr>
              <a:t>19</a:t>
            </a:fld>
            <a:endParaRPr lang="th-TH"/>
          </a:p>
        </p:txBody>
      </p:sp>
      <p:pic>
        <p:nvPicPr>
          <p:cNvPr id="14339" name="Picture 4" descr="Montesierpe---Pisco"/>
          <p:cNvPicPr>
            <a:picLocks noChangeAspect="1" noChangeArrowheads="1"/>
          </p:cNvPicPr>
          <p:nvPr/>
        </p:nvPicPr>
        <p:blipFill>
          <a:blip r:embed="rId3" cstate="print"/>
          <a:srcRect/>
          <a:stretch>
            <a:fillRect/>
          </a:stretch>
        </p:blipFill>
        <p:spPr bwMode="auto">
          <a:xfrm>
            <a:off x="179512" y="188640"/>
            <a:ext cx="1776412" cy="1858962"/>
          </a:xfrm>
          <a:prstGeom prst="rect">
            <a:avLst/>
          </a:prstGeom>
          <a:noFill/>
          <a:ln w="9525">
            <a:noFill/>
            <a:miter lim="800000"/>
            <a:headEnd/>
            <a:tailEnd/>
          </a:ln>
        </p:spPr>
      </p:pic>
      <p:sp>
        <p:nvSpPr>
          <p:cNvPr id="14340" name="Text Box 5"/>
          <p:cNvSpPr txBox="1">
            <a:spLocks noChangeArrowheads="1"/>
          </p:cNvSpPr>
          <p:nvPr/>
        </p:nvSpPr>
        <p:spPr bwMode="auto">
          <a:xfrm>
            <a:off x="1907704" y="692696"/>
            <a:ext cx="1296144" cy="923330"/>
          </a:xfrm>
          <a:prstGeom prst="rect">
            <a:avLst/>
          </a:prstGeom>
          <a:noFill/>
          <a:ln w="9525">
            <a:noFill/>
            <a:miter lim="800000"/>
            <a:headEnd/>
            <a:tailEnd/>
          </a:ln>
        </p:spPr>
        <p:txBody>
          <a:bodyPr wrap="square">
            <a:spAutoFit/>
          </a:bodyPr>
          <a:lstStyle/>
          <a:p>
            <a:pPr algn="ctr">
              <a:spcBef>
                <a:spcPct val="50000"/>
              </a:spcBef>
            </a:pPr>
            <a:r>
              <a:rPr lang="en-US" sz="2400" dirty="0" smtClean="0"/>
              <a:t>1. </a:t>
            </a:r>
            <a:r>
              <a:rPr lang="en-US" sz="2400" dirty="0" err="1" smtClean="0"/>
              <a:t>Pisco</a:t>
            </a:r>
            <a:r>
              <a:rPr lang="en-US" sz="2400" dirty="0" smtClean="0"/>
              <a:t> </a:t>
            </a:r>
          </a:p>
          <a:p>
            <a:pPr algn="ctr">
              <a:spcBef>
                <a:spcPct val="50000"/>
              </a:spcBef>
            </a:pPr>
            <a:r>
              <a:rPr lang="en-US" sz="2000" dirty="0" smtClean="0"/>
              <a:t>(Peru)</a:t>
            </a:r>
            <a:endParaRPr lang="th-TH" sz="2000" dirty="0"/>
          </a:p>
        </p:txBody>
      </p:sp>
      <p:pic>
        <p:nvPicPr>
          <p:cNvPr id="14341" name="Picture 6" descr="DSC_0211"/>
          <p:cNvPicPr>
            <a:picLocks noChangeAspect="1" noChangeArrowheads="1"/>
          </p:cNvPicPr>
          <p:nvPr/>
        </p:nvPicPr>
        <p:blipFill>
          <a:blip r:embed="rId4" cstate="print"/>
          <a:srcRect l="4659" r="12219"/>
          <a:stretch>
            <a:fillRect/>
          </a:stretch>
        </p:blipFill>
        <p:spPr bwMode="auto">
          <a:xfrm>
            <a:off x="142844" y="4005064"/>
            <a:ext cx="2548638" cy="2071701"/>
          </a:xfrm>
          <a:prstGeom prst="rect">
            <a:avLst/>
          </a:prstGeom>
          <a:noFill/>
          <a:ln w="9525">
            <a:noFill/>
            <a:miter lim="800000"/>
            <a:headEnd/>
            <a:tailEnd/>
          </a:ln>
        </p:spPr>
      </p:pic>
      <p:sp>
        <p:nvSpPr>
          <p:cNvPr id="14342" name="Text Box 7"/>
          <p:cNvSpPr txBox="1">
            <a:spLocks noChangeArrowheads="1"/>
          </p:cNvSpPr>
          <p:nvPr/>
        </p:nvSpPr>
        <p:spPr bwMode="auto">
          <a:xfrm>
            <a:off x="58296" y="5991671"/>
            <a:ext cx="2857520" cy="769441"/>
          </a:xfrm>
          <a:prstGeom prst="rect">
            <a:avLst/>
          </a:prstGeom>
          <a:noFill/>
          <a:ln w="9525">
            <a:noFill/>
            <a:miter lim="800000"/>
            <a:headEnd/>
            <a:tailEnd/>
          </a:ln>
        </p:spPr>
        <p:txBody>
          <a:bodyPr wrap="square">
            <a:spAutoFit/>
          </a:bodyPr>
          <a:lstStyle/>
          <a:p>
            <a:pPr algn="ctr"/>
            <a:r>
              <a:rPr lang="en-US" sz="2400" dirty="0" smtClean="0"/>
              <a:t>2. Champagne </a:t>
            </a:r>
            <a:r>
              <a:rPr lang="en-US" sz="2000" dirty="0" smtClean="0"/>
              <a:t>(France)</a:t>
            </a:r>
            <a:endParaRPr lang="th-TH" sz="2400" dirty="0"/>
          </a:p>
        </p:txBody>
      </p:sp>
      <p:sp>
        <p:nvSpPr>
          <p:cNvPr id="14344" name="TextBox 8"/>
          <p:cNvSpPr txBox="1">
            <a:spLocks noChangeArrowheads="1"/>
          </p:cNvSpPr>
          <p:nvPr/>
        </p:nvSpPr>
        <p:spPr bwMode="auto">
          <a:xfrm>
            <a:off x="1714480" y="2492896"/>
            <a:ext cx="1800225" cy="769441"/>
          </a:xfrm>
          <a:prstGeom prst="rect">
            <a:avLst/>
          </a:prstGeom>
          <a:noFill/>
          <a:ln w="9525">
            <a:noFill/>
            <a:miter lim="800000"/>
            <a:headEnd/>
            <a:tailEnd/>
          </a:ln>
        </p:spPr>
        <p:txBody>
          <a:bodyPr wrap="square">
            <a:spAutoFit/>
          </a:bodyPr>
          <a:lstStyle/>
          <a:p>
            <a:pPr algn="ctr"/>
            <a:r>
              <a:rPr lang="en-US" sz="2400" dirty="0" smtClean="0"/>
              <a:t>4. Cognac</a:t>
            </a:r>
          </a:p>
          <a:p>
            <a:pPr algn="ctr"/>
            <a:r>
              <a:rPr lang="en-US" sz="2000" dirty="0" smtClean="0"/>
              <a:t>(France)</a:t>
            </a:r>
            <a:endParaRPr lang="th-TH" sz="2000" dirty="0"/>
          </a:p>
        </p:txBody>
      </p:sp>
      <p:pic>
        <p:nvPicPr>
          <p:cNvPr id="14345" name="Picture 5" descr="D:\New Folder\ohm folder\GI-Project\power point for Yasothorn\GIs product photo\Europe\brunello_di_montalcino.jpg"/>
          <p:cNvPicPr>
            <a:picLocks noChangeAspect="1" noChangeArrowheads="1"/>
          </p:cNvPicPr>
          <p:nvPr/>
        </p:nvPicPr>
        <p:blipFill>
          <a:blip r:embed="rId5" cstate="print"/>
          <a:srcRect/>
          <a:stretch>
            <a:fillRect/>
          </a:stretch>
        </p:blipFill>
        <p:spPr bwMode="auto">
          <a:xfrm>
            <a:off x="8358187" y="1124744"/>
            <a:ext cx="785813" cy="3143250"/>
          </a:xfrm>
          <a:prstGeom prst="rect">
            <a:avLst/>
          </a:prstGeom>
          <a:noFill/>
          <a:ln w="9525">
            <a:noFill/>
            <a:miter lim="800000"/>
            <a:headEnd/>
            <a:tailEnd/>
          </a:ln>
        </p:spPr>
      </p:pic>
      <p:sp>
        <p:nvSpPr>
          <p:cNvPr id="14346" name="TextBox 8"/>
          <p:cNvSpPr txBox="1">
            <a:spLocks noChangeArrowheads="1"/>
          </p:cNvSpPr>
          <p:nvPr/>
        </p:nvSpPr>
        <p:spPr bwMode="auto">
          <a:xfrm>
            <a:off x="6286512" y="1628800"/>
            <a:ext cx="2015052" cy="1138773"/>
          </a:xfrm>
          <a:prstGeom prst="rect">
            <a:avLst/>
          </a:prstGeom>
          <a:noFill/>
          <a:ln w="9525">
            <a:noFill/>
            <a:miter lim="800000"/>
            <a:headEnd/>
            <a:tailEnd/>
          </a:ln>
        </p:spPr>
        <p:txBody>
          <a:bodyPr wrap="square">
            <a:spAutoFit/>
          </a:bodyPr>
          <a:lstStyle/>
          <a:p>
            <a:r>
              <a:rPr lang="en-US" sz="2400" dirty="0" smtClean="0">
                <a:cs typeface="Tahoma" pitchFamily="34" charset="0"/>
              </a:rPr>
              <a:t>3. </a:t>
            </a:r>
            <a:r>
              <a:rPr lang="en-US" sz="2400" dirty="0" err="1" smtClean="0">
                <a:cs typeface="Tahoma" pitchFamily="34" charset="0"/>
              </a:rPr>
              <a:t>Brunello</a:t>
            </a:r>
            <a:r>
              <a:rPr lang="en-US" sz="2400" dirty="0" smtClean="0">
                <a:cs typeface="Tahoma" pitchFamily="34" charset="0"/>
              </a:rPr>
              <a:t> </a:t>
            </a:r>
            <a:r>
              <a:rPr lang="en-US" sz="2400" dirty="0" err="1">
                <a:cs typeface="Tahoma" pitchFamily="34" charset="0"/>
              </a:rPr>
              <a:t>di</a:t>
            </a:r>
            <a:r>
              <a:rPr lang="en-US" sz="2400" dirty="0">
                <a:cs typeface="Tahoma" pitchFamily="34" charset="0"/>
              </a:rPr>
              <a:t> </a:t>
            </a:r>
            <a:r>
              <a:rPr lang="en-US" sz="2400" dirty="0" err="1" smtClean="0">
                <a:cs typeface="Tahoma" pitchFamily="34" charset="0"/>
              </a:rPr>
              <a:t>Montalcino</a:t>
            </a:r>
            <a:r>
              <a:rPr lang="en-US" sz="2400" dirty="0" smtClean="0">
                <a:cs typeface="Tahoma" pitchFamily="34" charset="0"/>
              </a:rPr>
              <a:t> </a:t>
            </a:r>
            <a:r>
              <a:rPr lang="en-US" sz="2000" dirty="0" smtClean="0">
                <a:cs typeface="Tahoma" pitchFamily="34" charset="0"/>
              </a:rPr>
              <a:t>(Italy)</a:t>
            </a:r>
            <a:endParaRPr lang="en-US" sz="2400" dirty="0">
              <a:cs typeface="Tahoma" pitchFamily="34" charset="0"/>
            </a:endParaRPr>
          </a:p>
        </p:txBody>
      </p:sp>
      <p:pic>
        <p:nvPicPr>
          <p:cNvPr id="14347" name="Picture 13"/>
          <p:cNvPicPr>
            <a:picLocks noChangeAspect="1" noChangeArrowheads="1"/>
          </p:cNvPicPr>
          <p:nvPr/>
        </p:nvPicPr>
        <p:blipFill>
          <a:blip r:embed="rId6" cstate="print"/>
          <a:srcRect/>
          <a:stretch>
            <a:fillRect/>
          </a:stretch>
        </p:blipFill>
        <p:spPr bwMode="auto">
          <a:xfrm>
            <a:off x="3275856" y="188640"/>
            <a:ext cx="1672848" cy="1728192"/>
          </a:xfrm>
          <a:prstGeom prst="rect">
            <a:avLst/>
          </a:prstGeom>
          <a:noFill/>
          <a:ln w="9525">
            <a:noFill/>
            <a:miter lim="800000"/>
            <a:headEnd/>
            <a:tailEnd/>
          </a:ln>
        </p:spPr>
      </p:pic>
      <p:pic>
        <p:nvPicPr>
          <p:cNvPr id="14348" name="Picture 4" descr="D:\New Folder\ohm folder\GI-Project\power point for Yasothorn\GIs product photo\Europe\cognac_tradition.jpg"/>
          <p:cNvPicPr>
            <a:picLocks noChangeAspect="1" noChangeArrowheads="1"/>
          </p:cNvPicPr>
          <p:nvPr/>
        </p:nvPicPr>
        <p:blipFill>
          <a:blip r:embed="rId7" cstate="print"/>
          <a:srcRect t="9671" b="3285"/>
          <a:stretch>
            <a:fillRect/>
          </a:stretch>
        </p:blipFill>
        <p:spPr bwMode="auto">
          <a:xfrm>
            <a:off x="179512" y="2060848"/>
            <a:ext cx="1800200" cy="1944216"/>
          </a:xfrm>
          <a:prstGeom prst="rect">
            <a:avLst/>
          </a:prstGeom>
          <a:noFill/>
          <a:ln w="9525">
            <a:noFill/>
            <a:miter lim="800000"/>
            <a:headEnd/>
            <a:tailEnd/>
          </a:ln>
        </p:spPr>
      </p:pic>
      <p:sp>
        <p:nvSpPr>
          <p:cNvPr id="14349" name="TextBox 8"/>
          <p:cNvSpPr txBox="1">
            <a:spLocks noChangeArrowheads="1"/>
          </p:cNvSpPr>
          <p:nvPr/>
        </p:nvSpPr>
        <p:spPr bwMode="auto">
          <a:xfrm>
            <a:off x="4932040" y="941819"/>
            <a:ext cx="2520950" cy="830997"/>
          </a:xfrm>
          <a:prstGeom prst="rect">
            <a:avLst/>
          </a:prstGeom>
          <a:noFill/>
          <a:ln w="9525">
            <a:noFill/>
            <a:miter lim="800000"/>
            <a:headEnd/>
            <a:tailEnd/>
          </a:ln>
        </p:spPr>
        <p:txBody>
          <a:bodyPr wrap="square">
            <a:spAutoFit/>
          </a:bodyPr>
          <a:lstStyle/>
          <a:p>
            <a:r>
              <a:rPr lang="en-US" sz="2400" dirty="0" smtClean="0">
                <a:cs typeface="Tahoma" pitchFamily="34" charset="0"/>
              </a:rPr>
              <a:t>5. </a:t>
            </a:r>
            <a:r>
              <a:rPr lang="en-US" sz="2400" dirty="0" err="1" smtClean="0">
                <a:cs typeface="Tahoma" pitchFamily="34" charset="0"/>
              </a:rPr>
              <a:t>Prosciuto</a:t>
            </a:r>
            <a:r>
              <a:rPr lang="en-US" sz="2400" dirty="0" smtClean="0">
                <a:cs typeface="Tahoma" pitchFamily="34" charset="0"/>
              </a:rPr>
              <a:t> </a:t>
            </a:r>
            <a:r>
              <a:rPr lang="en-US" sz="2400" dirty="0" err="1">
                <a:cs typeface="Tahoma" pitchFamily="34" charset="0"/>
              </a:rPr>
              <a:t>d</a:t>
            </a:r>
            <a:r>
              <a:rPr lang="en-US" sz="2400" dirty="0" err="1" smtClean="0">
                <a:cs typeface="Tahoma" pitchFamily="34" charset="0"/>
              </a:rPr>
              <a:t>i</a:t>
            </a:r>
            <a:r>
              <a:rPr lang="en-US" sz="2400" dirty="0" smtClean="0">
                <a:cs typeface="Tahoma" pitchFamily="34" charset="0"/>
              </a:rPr>
              <a:t> Parma </a:t>
            </a:r>
            <a:r>
              <a:rPr lang="en-US" sz="2000" dirty="0" smtClean="0"/>
              <a:t>(Italy)</a:t>
            </a:r>
            <a:endParaRPr lang="th-TH" sz="2000" dirty="0"/>
          </a:p>
        </p:txBody>
      </p:sp>
      <p:pic>
        <p:nvPicPr>
          <p:cNvPr id="1026" name="Picture 2"/>
          <p:cNvPicPr>
            <a:picLocks noChangeAspect="1" noChangeArrowheads="1"/>
          </p:cNvPicPr>
          <p:nvPr/>
        </p:nvPicPr>
        <p:blipFill>
          <a:blip r:embed="rId8" cstate="print"/>
          <a:srcRect r="39097"/>
          <a:stretch>
            <a:fillRect/>
          </a:stretch>
        </p:blipFill>
        <p:spPr bwMode="auto">
          <a:xfrm>
            <a:off x="3275856" y="1916832"/>
            <a:ext cx="1928826" cy="2167788"/>
          </a:xfrm>
          <a:prstGeom prst="rect">
            <a:avLst/>
          </a:prstGeom>
          <a:noFill/>
          <a:ln w="9525">
            <a:noFill/>
            <a:miter lim="800000"/>
            <a:headEnd/>
            <a:tailEnd/>
          </a:ln>
          <a:effectLst/>
        </p:spPr>
      </p:pic>
      <p:sp>
        <p:nvSpPr>
          <p:cNvPr id="16" name="TextBox 15"/>
          <p:cNvSpPr txBox="1"/>
          <p:nvPr/>
        </p:nvSpPr>
        <p:spPr>
          <a:xfrm>
            <a:off x="5148064" y="2564904"/>
            <a:ext cx="1442440" cy="1138773"/>
          </a:xfrm>
          <a:prstGeom prst="rect">
            <a:avLst/>
          </a:prstGeom>
          <a:noFill/>
        </p:spPr>
        <p:txBody>
          <a:bodyPr wrap="square" rtlCol="0">
            <a:spAutoFit/>
          </a:bodyPr>
          <a:lstStyle/>
          <a:p>
            <a:r>
              <a:rPr lang="en-US" sz="2400" dirty="0" smtClean="0"/>
              <a:t>6. Scotch Whisky </a:t>
            </a:r>
            <a:r>
              <a:rPr lang="en-US" sz="2000" dirty="0" smtClean="0"/>
              <a:t>(Scotland)</a:t>
            </a:r>
            <a:endParaRPr lang="en-US" sz="2400" dirty="0" smtClean="0"/>
          </a:p>
        </p:txBody>
      </p:sp>
      <p:pic>
        <p:nvPicPr>
          <p:cNvPr id="1027" name="Picture 3" descr="Label Image: Brand (front)"/>
          <p:cNvPicPr>
            <a:picLocks noChangeAspect="1" noChangeArrowheads="1"/>
          </p:cNvPicPr>
          <p:nvPr/>
        </p:nvPicPr>
        <p:blipFill>
          <a:blip r:embed="rId9" cstate="print"/>
          <a:srcRect/>
          <a:stretch>
            <a:fillRect/>
          </a:stretch>
        </p:blipFill>
        <p:spPr bwMode="auto">
          <a:xfrm>
            <a:off x="6444208" y="2852936"/>
            <a:ext cx="1709609" cy="2304256"/>
          </a:xfrm>
          <a:prstGeom prst="rect">
            <a:avLst/>
          </a:prstGeom>
          <a:noFill/>
          <a:ln w="9525">
            <a:noFill/>
            <a:miter lim="800000"/>
            <a:headEnd/>
            <a:tailEnd/>
          </a:ln>
        </p:spPr>
      </p:pic>
      <p:sp>
        <p:nvSpPr>
          <p:cNvPr id="18" name="TextBox 17"/>
          <p:cNvSpPr txBox="1"/>
          <p:nvPr/>
        </p:nvSpPr>
        <p:spPr>
          <a:xfrm>
            <a:off x="6500826" y="5214950"/>
            <a:ext cx="2043765" cy="769441"/>
          </a:xfrm>
          <a:prstGeom prst="rect">
            <a:avLst/>
          </a:prstGeom>
          <a:noFill/>
        </p:spPr>
        <p:txBody>
          <a:bodyPr wrap="none" rtlCol="0">
            <a:spAutoFit/>
          </a:bodyPr>
          <a:lstStyle/>
          <a:p>
            <a:r>
              <a:rPr lang="en-US" sz="2400" dirty="0" smtClean="0"/>
              <a:t>7. Napa Valley</a:t>
            </a:r>
          </a:p>
          <a:p>
            <a:r>
              <a:rPr lang="en-US" sz="2000" dirty="0" smtClean="0"/>
              <a:t>(America)</a:t>
            </a:r>
          </a:p>
        </p:txBody>
      </p:sp>
      <p:pic>
        <p:nvPicPr>
          <p:cNvPr id="20" name="Picture 5"/>
          <p:cNvPicPr>
            <a:picLocks noChangeAspect="1" noChangeArrowheads="1"/>
          </p:cNvPicPr>
          <p:nvPr/>
        </p:nvPicPr>
        <p:blipFill>
          <a:blip r:embed="rId10" cstate="print"/>
          <a:srcRect l="18848" t="3090" r="40893" b="36109"/>
          <a:stretch>
            <a:fillRect/>
          </a:stretch>
        </p:blipFill>
        <p:spPr bwMode="auto">
          <a:xfrm>
            <a:off x="3275856" y="4077072"/>
            <a:ext cx="2160240" cy="2446912"/>
          </a:xfrm>
          <a:prstGeom prst="rect">
            <a:avLst/>
          </a:prstGeom>
          <a:noFill/>
          <a:ln w="9525">
            <a:noFill/>
            <a:miter lim="800000"/>
            <a:headEnd/>
            <a:tailEnd/>
          </a:ln>
        </p:spPr>
      </p:pic>
      <p:sp>
        <p:nvSpPr>
          <p:cNvPr id="21" name="TextBox 20"/>
          <p:cNvSpPr txBox="1"/>
          <p:nvPr/>
        </p:nvSpPr>
        <p:spPr>
          <a:xfrm>
            <a:off x="5500694" y="5929330"/>
            <a:ext cx="1707672" cy="769441"/>
          </a:xfrm>
          <a:prstGeom prst="rect">
            <a:avLst/>
          </a:prstGeom>
          <a:noFill/>
        </p:spPr>
        <p:txBody>
          <a:bodyPr wrap="square" rtlCol="0">
            <a:spAutoFit/>
          </a:bodyPr>
          <a:lstStyle/>
          <a:p>
            <a:r>
              <a:rPr lang="en-US" sz="2400" dirty="0" smtClean="0"/>
              <a:t>8. Tequila </a:t>
            </a:r>
            <a:r>
              <a:rPr lang="en-US" sz="2000" dirty="0" smtClean="0"/>
              <a:t>(Mexico)</a:t>
            </a:r>
            <a:endParaRPr lang="th-TH" sz="2400" dirty="0"/>
          </a:p>
        </p:txBody>
      </p:sp>
      <p:pic>
        <p:nvPicPr>
          <p:cNvPr id="25" name="Picture 3"/>
          <p:cNvPicPr>
            <a:picLocks noChangeAspect="1" noChangeArrowheads="1"/>
          </p:cNvPicPr>
          <p:nvPr/>
        </p:nvPicPr>
        <p:blipFill>
          <a:blip r:embed="rId11" cstate="print"/>
          <a:srcRect/>
          <a:stretch>
            <a:fillRect/>
          </a:stretch>
        </p:blipFill>
        <p:spPr bwMode="auto">
          <a:xfrm>
            <a:off x="8254328" y="6142742"/>
            <a:ext cx="889672" cy="715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ตัวยึดหมายเลขภาพนิ่ง 1"/>
          <p:cNvSpPr>
            <a:spLocks noGrp="1"/>
          </p:cNvSpPr>
          <p:nvPr>
            <p:ph type="sldNum" sz="quarter" idx="10"/>
          </p:nvPr>
        </p:nvSpPr>
        <p:spPr/>
        <p:txBody>
          <a:bodyPr/>
          <a:lstStyle/>
          <a:p>
            <a:fld id="{DFF8701D-19BC-4DC8-9942-55DF7D1FA64C}" type="slidenum">
              <a:rPr lang="en-US"/>
              <a:pPr/>
              <a:t>2</a:t>
            </a:fld>
            <a:endParaRPr lang="th-TH"/>
          </a:p>
        </p:txBody>
      </p:sp>
      <p:sp>
        <p:nvSpPr>
          <p:cNvPr id="29698" name="Rectangle 2"/>
          <p:cNvSpPr>
            <a:spLocks noChangeArrowheads="1"/>
          </p:cNvSpPr>
          <p:nvPr/>
        </p:nvSpPr>
        <p:spPr bwMode="auto">
          <a:xfrm>
            <a:off x="3059113" y="260350"/>
            <a:ext cx="3527425" cy="838200"/>
          </a:xfrm>
          <a:prstGeom prst="rect">
            <a:avLst/>
          </a:prstGeom>
          <a:noFill/>
          <a:ln w="9525">
            <a:noFill/>
            <a:miter lim="800000"/>
            <a:headEnd/>
            <a:tailEnd/>
          </a:ln>
          <a:effectLst/>
        </p:spPr>
        <p:txBody>
          <a:bodyPr wrap="none" anchor="ctr"/>
          <a:lstStyle/>
          <a:p>
            <a:pPr algn="ctr"/>
            <a:r>
              <a:rPr kumimoji="1" lang="en-US" sz="4000" b="1" dirty="0">
                <a:solidFill>
                  <a:schemeClr val="accent1">
                    <a:lumMod val="75000"/>
                  </a:schemeClr>
                </a:solidFill>
                <a:latin typeface="Palatino" pitchFamily="18" charset="0"/>
              </a:rPr>
              <a:t>Market Tools</a:t>
            </a:r>
            <a:endParaRPr kumimoji="1" lang="th-TH" sz="4000" b="1" dirty="0">
              <a:solidFill>
                <a:schemeClr val="accent1">
                  <a:lumMod val="75000"/>
                </a:schemeClr>
              </a:solidFill>
              <a:latin typeface="Palatino" pitchFamily="18" charset="0"/>
            </a:endParaRPr>
          </a:p>
        </p:txBody>
      </p:sp>
      <p:sp>
        <p:nvSpPr>
          <p:cNvPr id="29701" name="Rectangle 5"/>
          <p:cNvSpPr>
            <a:spLocks noChangeArrowheads="1"/>
          </p:cNvSpPr>
          <p:nvPr/>
        </p:nvSpPr>
        <p:spPr bwMode="auto">
          <a:xfrm>
            <a:off x="4214810" y="1500174"/>
            <a:ext cx="4714908" cy="4559300"/>
          </a:xfrm>
          <a:prstGeom prst="rect">
            <a:avLst/>
          </a:prstGeom>
          <a:solidFill>
            <a:srgbClr val="FFFFFF"/>
          </a:solidFill>
          <a:ln w="12700" cap="sq">
            <a:solidFill>
              <a:srgbClr val="FB1E0D"/>
            </a:solidFill>
            <a:miter lim="800000"/>
            <a:headEnd type="none" w="sm" len="sm"/>
            <a:tailEnd type="none" w="sm" len="sm"/>
          </a:ln>
          <a:effectLst/>
        </p:spPr>
        <p:txBody>
          <a:bodyPr wrap="square">
            <a:spAutoFit/>
          </a:bodyPr>
          <a:lstStyle/>
          <a:p>
            <a:pPr algn="ctr"/>
            <a:r>
              <a:rPr kumimoji="1" lang="en-US" sz="2000" b="1" dirty="0">
                <a:solidFill>
                  <a:srgbClr val="008000"/>
                </a:solidFill>
              </a:rPr>
              <a:t>GEOGRAPHICAL INDICATIONS</a:t>
            </a:r>
          </a:p>
          <a:p>
            <a:pPr algn="ctr"/>
            <a:endParaRPr kumimoji="1" lang="en-US" sz="2000" b="1" dirty="0">
              <a:solidFill>
                <a:srgbClr val="0A02A2"/>
              </a:solidFill>
            </a:endParaRPr>
          </a:p>
          <a:p>
            <a:pPr>
              <a:buClr>
                <a:srgbClr val="008000"/>
              </a:buClr>
              <a:buSzPct val="80000"/>
              <a:buFont typeface="Wingdings" pitchFamily="2" charset="2"/>
              <a:buChar char="Ø"/>
            </a:pPr>
            <a:r>
              <a:rPr kumimoji="1" lang="en-US" sz="1800" dirty="0">
                <a:solidFill>
                  <a:srgbClr val="0A02A2"/>
                </a:solidFill>
              </a:rPr>
              <a:t>  </a:t>
            </a:r>
            <a:r>
              <a:rPr kumimoji="1" lang="en-US" sz="1800" dirty="0">
                <a:solidFill>
                  <a:srgbClr val="000000"/>
                </a:solidFill>
              </a:rPr>
              <a:t>COMMUNITY RIGHTS</a:t>
            </a:r>
          </a:p>
          <a:p>
            <a:pPr>
              <a:buClr>
                <a:srgbClr val="008000"/>
              </a:buClr>
              <a:buSzPct val="80000"/>
              <a:buFont typeface="Wingdings" pitchFamily="2" charset="2"/>
              <a:buChar char="Ø"/>
            </a:pPr>
            <a:endParaRPr kumimoji="1" lang="en-US" sz="1800" dirty="0">
              <a:solidFill>
                <a:srgbClr val="000000"/>
              </a:solidFill>
            </a:endParaRPr>
          </a:p>
          <a:p>
            <a:pPr>
              <a:buClr>
                <a:srgbClr val="008000"/>
              </a:buClr>
              <a:buSzPct val="80000"/>
              <a:buFont typeface="Wingdings" pitchFamily="2" charset="2"/>
              <a:buChar char="Ø"/>
            </a:pPr>
            <a:r>
              <a:rPr kumimoji="1" lang="en-US" sz="1800" dirty="0">
                <a:solidFill>
                  <a:srgbClr val="000000"/>
                </a:solidFill>
              </a:rPr>
              <a:t>  USED BY THE PRODUCERS </a:t>
            </a:r>
          </a:p>
          <a:p>
            <a:r>
              <a:rPr kumimoji="1" lang="en-US" sz="1800" dirty="0">
                <a:solidFill>
                  <a:srgbClr val="000000"/>
                </a:solidFill>
              </a:rPr>
              <a:t>     IN THE  PLACE OF ORIGIN</a:t>
            </a:r>
          </a:p>
          <a:p>
            <a:endParaRPr kumimoji="1" lang="en-US" sz="1800" dirty="0">
              <a:solidFill>
                <a:srgbClr val="000000"/>
              </a:solidFill>
            </a:endParaRPr>
          </a:p>
          <a:p>
            <a:pPr>
              <a:buClr>
                <a:srgbClr val="008000"/>
              </a:buClr>
              <a:buSzPct val="80000"/>
              <a:buFont typeface="Wingdings" pitchFamily="2" charset="2"/>
              <a:buChar char="Ø"/>
            </a:pPr>
            <a:r>
              <a:rPr kumimoji="1" lang="en-US" sz="1800" dirty="0">
                <a:solidFill>
                  <a:srgbClr val="000000"/>
                </a:solidFill>
              </a:rPr>
              <a:t>  UNLIMITED DURATION</a:t>
            </a:r>
          </a:p>
          <a:p>
            <a:pPr>
              <a:buClr>
                <a:srgbClr val="008000"/>
              </a:buClr>
              <a:buSzPct val="80000"/>
              <a:buFont typeface="Wingdings" pitchFamily="2" charset="2"/>
              <a:buNone/>
            </a:pPr>
            <a:endParaRPr kumimoji="1" lang="en-US" sz="1800" dirty="0">
              <a:solidFill>
                <a:srgbClr val="000000"/>
              </a:solidFill>
            </a:endParaRPr>
          </a:p>
          <a:p>
            <a:pPr>
              <a:buClr>
                <a:srgbClr val="008000"/>
              </a:buClr>
              <a:buSzPct val="80000"/>
              <a:buFont typeface="Wingdings" pitchFamily="2" charset="2"/>
              <a:buChar char="Ø"/>
            </a:pPr>
            <a:r>
              <a:rPr kumimoji="1" lang="en-US" sz="1800" dirty="0">
                <a:solidFill>
                  <a:srgbClr val="000000"/>
                </a:solidFill>
              </a:rPr>
              <a:t>  INCAPABLE OF BEING       </a:t>
            </a:r>
          </a:p>
          <a:p>
            <a:pPr>
              <a:buClr>
                <a:srgbClr val="008000"/>
              </a:buClr>
              <a:buSzPct val="80000"/>
              <a:buFont typeface="Wingdings" pitchFamily="2" charset="2"/>
              <a:buNone/>
            </a:pPr>
            <a:r>
              <a:rPr kumimoji="1" lang="en-US" sz="1800" dirty="0">
                <a:solidFill>
                  <a:srgbClr val="000000"/>
                </a:solidFill>
              </a:rPr>
              <a:t>    TRANSFERRED</a:t>
            </a:r>
          </a:p>
          <a:p>
            <a:pPr>
              <a:buClr>
                <a:srgbClr val="008000"/>
              </a:buClr>
              <a:buSzPct val="80000"/>
              <a:buFont typeface="Wingdings" pitchFamily="2" charset="2"/>
              <a:buChar char="Ø"/>
            </a:pPr>
            <a:endParaRPr kumimoji="1" lang="en-US" sz="1800" dirty="0">
              <a:solidFill>
                <a:srgbClr val="000000"/>
              </a:solidFill>
            </a:endParaRPr>
          </a:p>
          <a:p>
            <a:pPr>
              <a:buClr>
                <a:srgbClr val="008000"/>
              </a:buClr>
              <a:buSzPct val="80000"/>
              <a:buFont typeface="Wingdings" pitchFamily="2" charset="2"/>
              <a:buChar char="Ø"/>
            </a:pPr>
            <a:r>
              <a:rPr kumimoji="1" lang="en-US" sz="1800" dirty="0">
                <a:solidFill>
                  <a:srgbClr val="000000"/>
                </a:solidFill>
              </a:rPr>
              <a:t>  INDICATE QUALITY OF PRODUCTS </a:t>
            </a:r>
          </a:p>
          <a:p>
            <a:r>
              <a:rPr kumimoji="1" lang="en-US" sz="1800" dirty="0">
                <a:solidFill>
                  <a:srgbClr val="000000"/>
                </a:solidFill>
              </a:rPr>
              <a:t>    LINKED TO THE GEOGRAPHICAL   </a:t>
            </a:r>
          </a:p>
          <a:p>
            <a:r>
              <a:rPr kumimoji="1" lang="en-US" sz="1800" dirty="0">
                <a:solidFill>
                  <a:srgbClr val="000000"/>
                </a:solidFill>
              </a:rPr>
              <a:t>    AREAS</a:t>
            </a:r>
          </a:p>
          <a:p>
            <a:pPr>
              <a:buFont typeface="Wingdings 2" pitchFamily="18" charset="2"/>
              <a:buNone/>
            </a:pPr>
            <a:endParaRPr kumimoji="1" lang="th-TH" sz="1800" dirty="0">
              <a:solidFill>
                <a:srgbClr val="000000"/>
              </a:solidFill>
            </a:endParaRPr>
          </a:p>
        </p:txBody>
      </p:sp>
      <p:sp>
        <p:nvSpPr>
          <p:cNvPr id="29702" name="Rectangle 6"/>
          <p:cNvSpPr>
            <a:spLocks noChangeArrowheads="1"/>
          </p:cNvSpPr>
          <p:nvPr/>
        </p:nvSpPr>
        <p:spPr bwMode="auto">
          <a:xfrm>
            <a:off x="683568" y="1484784"/>
            <a:ext cx="3384550" cy="4308872"/>
          </a:xfrm>
          <a:prstGeom prst="rect">
            <a:avLst/>
          </a:prstGeom>
          <a:solidFill>
            <a:srgbClr val="FFFFFF"/>
          </a:solidFill>
          <a:ln w="12700" cap="sq">
            <a:solidFill>
              <a:srgbClr val="FB1E0D"/>
            </a:solidFill>
            <a:miter lim="800000"/>
            <a:headEnd type="none" w="sm" len="sm"/>
            <a:tailEnd type="none" w="sm" len="sm"/>
          </a:ln>
          <a:effectLst/>
        </p:spPr>
        <p:txBody>
          <a:bodyPr wrap="square">
            <a:spAutoFit/>
          </a:bodyPr>
          <a:lstStyle/>
          <a:p>
            <a:r>
              <a:rPr kumimoji="1" lang="en-US" sz="2000" dirty="0">
                <a:solidFill>
                  <a:srgbClr val="0A02A2"/>
                </a:solidFill>
              </a:rPr>
              <a:t>         </a:t>
            </a:r>
            <a:r>
              <a:rPr kumimoji="1" lang="en-US" sz="2000" b="1" dirty="0">
                <a:solidFill>
                  <a:srgbClr val="0A02A2"/>
                </a:solidFill>
              </a:rPr>
              <a:t>TRADEMARKS</a:t>
            </a:r>
          </a:p>
          <a:p>
            <a:endParaRPr kumimoji="1" lang="en-US" sz="2000" b="1" dirty="0">
              <a:solidFill>
                <a:srgbClr val="0A02A2"/>
              </a:solidFill>
            </a:endParaRPr>
          </a:p>
          <a:p>
            <a:pPr>
              <a:buClr>
                <a:schemeClr val="bg1"/>
              </a:buClr>
              <a:buSzPct val="80000"/>
              <a:buFont typeface="Wingdings" pitchFamily="2" charset="2"/>
              <a:buChar char="v"/>
            </a:pPr>
            <a:r>
              <a:rPr kumimoji="1" lang="en-US" sz="1800" dirty="0">
                <a:solidFill>
                  <a:srgbClr val="0A02A2"/>
                </a:solidFill>
              </a:rPr>
              <a:t>  </a:t>
            </a:r>
            <a:r>
              <a:rPr kumimoji="1" lang="en-US" sz="1800" dirty="0">
                <a:solidFill>
                  <a:srgbClr val="000000"/>
                </a:solidFill>
              </a:rPr>
              <a:t>INDIVIDUAL RIGHTS</a:t>
            </a:r>
          </a:p>
          <a:p>
            <a:pPr>
              <a:buClr>
                <a:schemeClr val="bg1"/>
              </a:buClr>
              <a:buSzPct val="80000"/>
              <a:buFont typeface="Wingdings" pitchFamily="2" charset="2"/>
              <a:buNone/>
            </a:pPr>
            <a:endParaRPr kumimoji="1" lang="en-US" sz="1800" dirty="0">
              <a:solidFill>
                <a:srgbClr val="000000"/>
              </a:solidFill>
            </a:endParaRPr>
          </a:p>
          <a:p>
            <a:pPr>
              <a:buClr>
                <a:schemeClr val="bg1"/>
              </a:buClr>
              <a:buSzPct val="80000"/>
              <a:buFont typeface="Wingdings" pitchFamily="2" charset="2"/>
              <a:buChar char="v"/>
            </a:pPr>
            <a:r>
              <a:rPr kumimoji="1" lang="en-US" sz="1800" dirty="0">
                <a:solidFill>
                  <a:srgbClr val="000000"/>
                </a:solidFill>
              </a:rPr>
              <a:t>  USED BY ONE ENTERPRISE</a:t>
            </a:r>
          </a:p>
          <a:p>
            <a:pPr>
              <a:buClr>
                <a:schemeClr val="bg1"/>
              </a:buClr>
              <a:buSzPct val="80000"/>
              <a:buFont typeface="Wingdings" pitchFamily="2" charset="2"/>
              <a:buNone/>
            </a:pPr>
            <a:endParaRPr kumimoji="1" lang="en-US" sz="1800" dirty="0">
              <a:solidFill>
                <a:srgbClr val="000000"/>
              </a:solidFill>
            </a:endParaRPr>
          </a:p>
          <a:p>
            <a:pPr>
              <a:buClr>
                <a:schemeClr val="bg1"/>
              </a:buClr>
              <a:buSzPct val="80000"/>
              <a:buFont typeface="Wingdings" pitchFamily="2" charset="2"/>
              <a:buChar char="v"/>
            </a:pPr>
            <a:endParaRPr kumimoji="1" lang="en-US" sz="1800" dirty="0">
              <a:solidFill>
                <a:srgbClr val="000000"/>
              </a:solidFill>
            </a:endParaRPr>
          </a:p>
          <a:p>
            <a:pPr>
              <a:buClr>
                <a:schemeClr val="bg1"/>
              </a:buClr>
              <a:buSzPct val="80000"/>
              <a:buFont typeface="Wingdings" pitchFamily="2" charset="2"/>
              <a:buChar char="v"/>
            </a:pPr>
            <a:r>
              <a:rPr kumimoji="1" lang="en-US" sz="1800" dirty="0">
                <a:solidFill>
                  <a:srgbClr val="000000"/>
                </a:solidFill>
              </a:rPr>
              <a:t>  RENEWAL</a:t>
            </a:r>
          </a:p>
          <a:p>
            <a:pPr>
              <a:buClr>
                <a:schemeClr val="bg1"/>
              </a:buClr>
              <a:buSzPct val="80000"/>
              <a:buFont typeface="Wingdings" pitchFamily="2" charset="2"/>
              <a:buNone/>
            </a:pPr>
            <a:endParaRPr kumimoji="1" lang="en-US" sz="1800" dirty="0">
              <a:solidFill>
                <a:srgbClr val="000000"/>
              </a:solidFill>
            </a:endParaRPr>
          </a:p>
          <a:p>
            <a:pPr>
              <a:buClr>
                <a:schemeClr val="bg1"/>
              </a:buClr>
              <a:buSzPct val="80000"/>
              <a:buFont typeface="Wingdings" pitchFamily="2" charset="2"/>
              <a:buChar char="v"/>
            </a:pPr>
            <a:r>
              <a:rPr kumimoji="1" lang="en-US" sz="1800" dirty="0">
                <a:solidFill>
                  <a:srgbClr val="000000"/>
                </a:solidFill>
              </a:rPr>
              <a:t>  TRANSFERABLE</a:t>
            </a:r>
          </a:p>
          <a:p>
            <a:pPr>
              <a:buClr>
                <a:schemeClr val="bg1"/>
              </a:buClr>
              <a:buSzPct val="80000"/>
              <a:buFont typeface="Wingdings" pitchFamily="2" charset="2"/>
              <a:buNone/>
            </a:pPr>
            <a:endParaRPr kumimoji="1" lang="en-US" sz="1800" dirty="0">
              <a:solidFill>
                <a:srgbClr val="000000"/>
              </a:solidFill>
            </a:endParaRPr>
          </a:p>
          <a:p>
            <a:pPr>
              <a:buClr>
                <a:schemeClr val="bg1"/>
              </a:buClr>
              <a:buSzPct val="80000"/>
              <a:buFont typeface="Wingdings" pitchFamily="2" charset="2"/>
              <a:buChar char="v"/>
            </a:pPr>
            <a:endParaRPr kumimoji="1" lang="en-US" sz="1800" dirty="0">
              <a:solidFill>
                <a:srgbClr val="000000"/>
              </a:solidFill>
            </a:endParaRPr>
          </a:p>
          <a:p>
            <a:pPr>
              <a:buClr>
                <a:schemeClr val="bg1"/>
              </a:buClr>
              <a:buSzPct val="80000"/>
              <a:buFont typeface="Wingdings" pitchFamily="2" charset="2"/>
              <a:buChar char="v"/>
            </a:pPr>
            <a:r>
              <a:rPr kumimoji="1" lang="en-US" sz="1800" dirty="0">
                <a:solidFill>
                  <a:srgbClr val="000000"/>
                </a:solidFill>
              </a:rPr>
              <a:t>  IDENTIFY PRODUCTS </a:t>
            </a:r>
          </a:p>
          <a:p>
            <a:r>
              <a:rPr kumimoji="1" lang="en-US" sz="1800" dirty="0">
                <a:solidFill>
                  <a:srgbClr val="000000"/>
                </a:solidFill>
              </a:rPr>
              <a:t>     OF ENTERPRISES</a:t>
            </a:r>
          </a:p>
          <a:p>
            <a:endParaRPr kumimoji="1" lang="en-US" sz="1800" dirty="0">
              <a:solidFill>
                <a:srgbClr val="000000"/>
              </a:solidFill>
            </a:endParaRPr>
          </a:p>
        </p:txBody>
      </p:sp>
      <p:pic>
        <p:nvPicPr>
          <p:cNvPr id="10" name="Picture 3"/>
          <p:cNvPicPr>
            <a:picLocks noChangeAspect="1" noChangeArrowheads="1"/>
          </p:cNvPicPr>
          <p:nvPr/>
        </p:nvPicPr>
        <p:blipFill>
          <a:blip r:embed="rId3" cstate="print"/>
          <a:srcRect/>
          <a:stretch>
            <a:fillRect/>
          </a:stretch>
        </p:blipFill>
        <p:spPr bwMode="auto">
          <a:xfrm>
            <a:off x="153936" y="6093295"/>
            <a:ext cx="784317" cy="6305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ข้าวหอมมะลิ"/>
          <p:cNvPicPr>
            <a:picLocks noChangeAspect="1" noChangeArrowheads="1"/>
          </p:cNvPicPr>
          <p:nvPr/>
        </p:nvPicPr>
        <p:blipFill>
          <a:blip r:embed="rId3" cstate="print">
            <a:clrChange>
              <a:clrFrom>
                <a:srgbClr val="F9FEF8"/>
              </a:clrFrom>
              <a:clrTo>
                <a:srgbClr val="F9FEF8">
                  <a:alpha val="0"/>
                </a:srgbClr>
              </a:clrTo>
            </a:clrChange>
            <a:extLst>
              <a:ext uri="{28A0092B-C50C-407E-A947-70E740481C1C}">
                <a14:useLocalDpi xmlns:a14="http://schemas.microsoft.com/office/drawing/2010/main" xmlns="" val="0"/>
              </a:ext>
            </a:extLst>
          </a:blip>
          <a:srcRect/>
          <a:stretch>
            <a:fillRect/>
          </a:stretch>
        </p:blipFill>
        <p:spPr bwMode="auto">
          <a:xfrm>
            <a:off x="36512" y="-27384"/>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 Box 4"/>
          <p:cNvSpPr txBox="1">
            <a:spLocks noChangeArrowheads="1"/>
          </p:cNvSpPr>
          <p:nvPr/>
        </p:nvSpPr>
        <p:spPr bwMode="auto">
          <a:xfrm>
            <a:off x="468313" y="1412875"/>
            <a:ext cx="2687637" cy="1631216"/>
          </a:xfrm>
          <a:prstGeom prst="rect">
            <a:avLst/>
          </a:prstGeom>
          <a:solidFill>
            <a:srgbClr val="FFFF99"/>
          </a:solidFill>
          <a:ln w="9525">
            <a:solidFill>
              <a:srgbClr val="008000"/>
            </a:solidFill>
            <a:miter lim="800000"/>
            <a:headEnd/>
            <a:tailEnd/>
          </a:ln>
        </p:spPr>
        <p:txBody>
          <a:bodyPr>
            <a:spAutoFit/>
          </a:bodyPr>
          <a:lstStyle>
            <a:lvl1pPr eaLnBrk="0" hangingPunct="0">
              <a:defRPr sz="2400">
                <a:solidFill>
                  <a:schemeClr val="tx1"/>
                </a:solidFill>
                <a:latin typeface="Times New Roman" pitchFamily="18" charset="0"/>
                <a:ea typeface="Osaka" pitchFamily="-128" charset="-128"/>
              </a:defRPr>
            </a:lvl1pPr>
            <a:lvl2pPr marL="742950" indent="-285750" eaLnBrk="0" hangingPunct="0">
              <a:defRPr sz="2400">
                <a:solidFill>
                  <a:schemeClr val="tx1"/>
                </a:solidFill>
                <a:latin typeface="Times New Roman" pitchFamily="18" charset="0"/>
                <a:ea typeface="Osaka" pitchFamily="-128" charset="-128"/>
              </a:defRPr>
            </a:lvl2pPr>
            <a:lvl3pPr marL="1143000" indent="-228600" eaLnBrk="0" hangingPunct="0">
              <a:defRPr sz="2400">
                <a:solidFill>
                  <a:schemeClr val="tx1"/>
                </a:solidFill>
                <a:latin typeface="Times New Roman" pitchFamily="18" charset="0"/>
                <a:ea typeface="Osaka" pitchFamily="-128" charset="-128"/>
              </a:defRPr>
            </a:lvl3pPr>
            <a:lvl4pPr marL="1600200" indent="-228600" eaLnBrk="0" hangingPunct="0">
              <a:defRPr sz="2400">
                <a:solidFill>
                  <a:schemeClr val="tx1"/>
                </a:solidFill>
                <a:latin typeface="Times New Roman" pitchFamily="18" charset="0"/>
                <a:ea typeface="Osaka" pitchFamily="-128" charset="-128"/>
              </a:defRPr>
            </a:lvl4pPr>
            <a:lvl5pPr marL="2057400" indent="-228600" eaLnBrk="0" hangingPunct="0">
              <a:defRPr sz="2400">
                <a:solidFill>
                  <a:schemeClr val="tx1"/>
                </a:solidFill>
                <a:latin typeface="Times New Roman" pitchFamily="18" charset="0"/>
                <a:ea typeface="Osaka" pitchFamily="-128"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9pPr>
          </a:lstStyle>
          <a:p>
            <a:pPr algn="l" eaLnBrk="1" hangingPunct="1"/>
            <a:r>
              <a:rPr lang="th-TH" sz="2800" dirty="0">
                <a:solidFill>
                  <a:srgbClr val="1E3B0F"/>
                </a:solidFill>
                <a:latin typeface="Angsana New" pitchFamily="18" charset="-34"/>
                <a:cs typeface="Angsana New" pitchFamily="18" charset="-34"/>
              </a:rPr>
              <a:t>              </a:t>
            </a:r>
            <a:r>
              <a:rPr lang="en-US" sz="4400" b="1" u="sng" dirty="0" smtClean="0">
                <a:solidFill>
                  <a:srgbClr val="1E3B0F"/>
                </a:solidFill>
                <a:latin typeface="Angsana New" pitchFamily="18" charset="-34"/>
                <a:cs typeface="Angsana New" pitchFamily="18" charset="-34"/>
              </a:rPr>
              <a:t>Variety</a:t>
            </a:r>
            <a:endParaRPr lang="th-TH" sz="4400" b="1" dirty="0">
              <a:latin typeface="Angsana New" pitchFamily="18" charset="-34"/>
              <a:cs typeface="Angsana New" pitchFamily="18" charset="-34"/>
            </a:endParaRPr>
          </a:p>
          <a:p>
            <a:pPr algn="l" eaLnBrk="1" hangingPunct="1">
              <a:buFontTx/>
              <a:buChar char="•"/>
            </a:pPr>
            <a:r>
              <a:rPr lang="th-TH" sz="2800" b="1" dirty="0">
                <a:solidFill>
                  <a:schemeClr val="bg2"/>
                </a:solidFill>
                <a:latin typeface="Angsana New" pitchFamily="18" charset="-34"/>
                <a:cs typeface="Angsana New" pitchFamily="18" charset="-34"/>
              </a:rPr>
              <a:t>  </a:t>
            </a:r>
            <a:r>
              <a:rPr lang="en-US" sz="2800" b="1" dirty="0" err="1" smtClean="0">
                <a:solidFill>
                  <a:schemeClr val="bg2"/>
                </a:solidFill>
                <a:latin typeface="Angsana New" pitchFamily="18" charset="-34"/>
                <a:cs typeface="Angsana New" pitchFamily="18" charset="-34"/>
              </a:rPr>
              <a:t>Khao</a:t>
            </a:r>
            <a:r>
              <a:rPr lang="en-US" sz="2800" b="1" dirty="0" smtClean="0">
                <a:solidFill>
                  <a:schemeClr val="bg2"/>
                </a:solidFill>
                <a:latin typeface="Angsana New" pitchFamily="18" charset="-34"/>
                <a:cs typeface="Angsana New" pitchFamily="18" charset="-34"/>
              </a:rPr>
              <a:t> </a:t>
            </a:r>
            <a:r>
              <a:rPr lang="en-US" sz="2800" b="1" dirty="0" err="1" smtClean="0">
                <a:solidFill>
                  <a:schemeClr val="bg2"/>
                </a:solidFill>
                <a:latin typeface="Angsana New" pitchFamily="18" charset="-34"/>
                <a:cs typeface="Angsana New" pitchFamily="18" charset="-34"/>
              </a:rPr>
              <a:t>Dok</a:t>
            </a:r>
            <a:r>
              <a:rPr lang="en-US" sz="2800" b="1" dirty="0" smtClean="0">
                <a:solidFill>
                  <a:schemeClr val="bg2"/>
                </a:solidFill>
                <a:latin typeface="Angsana New" pitchFamily="18" charset="-34"/>
                <a:cs typeface="Angsana New" pitchFamily="18" charset="-34"/>
              </a:rPr>
              <a:t> Mali</a:t>
            </a:r>
            <a:r>
              <a:rPr lang="th-TH" sz="2800" b="1" dirty="0" smtClean="0">
                <a:solidFill>
                  <a:schemeClr val="bg2"/>
                </a:solidFill>
                <a:latin typeface="Angsana New" pitchFamily="18" charset="-34"/>
                <a:cs typeface="Angsana New" pitchFamily="18" charset="-34"/>
              </a:rPr>
              <a:t>  </a:t>
            </a:r>
            <a:r>
              <a:rPr lang="th-TH" sz="2800" b="1" dirty="0">
                <a:solidFill>
                  <a:schemeClr val="bg2"/>
                </a:solidFill>
                <a:latin typeface="Angsana New" pitchFamily="18" charset="-34"/>
                <a:cs typeface="Angsana New" pitchFamily="18" charset="-34"/>
              </a:rPr>
              <a:t>105</a:t>
            </a:r>
          </a:p>
          <a:p>
            <a:pPr algn="l" eaLnBrk="1" hangingPunct="1">
              <a:buFontTx/>
              <a:buChar char="•"/>
            </a:pPr>
            <a:r>
              <a:rPr lang="th-TH" sz="2800" b="1" dirty="0">
                <a:solidFill>
                  <a:schemeClr val="bg2"/>
                </a:solidFill>
                <a:latin typeface="Angsana New" pitchFamily="18" charset="-34"/>
                <a:cs typeface="Angsana New" pitchFamily="18" charset="-34"/>
              </a:rPr>
              <a:t>  </a:t>
            </a:r>
            <a:r>
              <a:rPr lang="en-US" sz="2800" b="1" dirty="0" err="1" smtClean="0">
                <a:solidFill>
                  <a:schemeClr val="bg2"/>
                </a:solidFill>
                <a:latin typeface="Angsana New" pitchFamily="18" charset="-34"/>
                <a:cs typeface="Angsana New" pitchFamily="18" charset="-34"/>
              </a:rPr>
              <a:t>Kor</a:t>
            </a:r>
            <a:r>
              <a:rPr lang="en-US" sz="2800" b="1" dirty="0" smtClean="0">
                <a:solidFill>
                  <a:schemeClr val="bg2"/>
                </a:solidFill>
                <a:latin typeface="Angsana New" pitchFamily="18" charset="-34"/>
                <a:cs typeface="Angsana New" pitchFamily="18" charset="-34"/>
              </a:rPr>
              <a:t> </a:t>
            </a:r>
            <a:r>
              <a:rPr lang="en-US" sz="2800" b="1" dirty="0" err="1" smtClean="0">
                <a:solidFill>
                  <a:schemeClr val="bg2"/>
                </a:solidFill>
                <a:latin typeface="Angsana New" pitchFamily="18" charset="-34"/>
                <a:cs typeface="Angsana New" pitchFamily="18" charset="-34"/>
              </a:rPr>
              <a:t>Khor</a:t>
            </a:r>
            <a:r>
              <a:rPr lang="th-TH" sz="2800" b="1" dirty="0" smtClean="0">
                <a:solidFill>
                  <a:schemeClr val="bg2"/>
                </a:solidFill>
                <a:latin typeface="Angsana New" pitchFamily="18" charset="-34"/>
                <a:cs typeface="Angsana New" pitchFamily="18" charset="-34"/>
              </a:rPr>
              <a:t> </a:t>
            </a:r>
            <a:r>
              <a:rPr lang="th-TH" sz="2800" b="1" dirty="0">
                <a:solidFill>
                  <a:schemeClr val="bg2"/>
                </a:solidFill>
                <a:latin typeface="Angsana New" pitchFamily="18" charset="-34"/>
                <a:cs typeface="Angsana New" pitchFamily="18" charset="-34"/>
              </a:rPr>
              <a:t>15</a:t>
            </a:r>
          </a:p>
        </p:txBody>
      </p:sp>
      <p:sp>
        <p:nvSpPr>
          <p:cNvPr id="12293" name="Oval 7"/>
          <p:cNvSpPr>
            <a:spLocks noChangeArrowheads="1"/>
          </p:cNvSpPr>
          <p:nvPr/>
        </p:nvSpPr>
        <p:spPr bwMode="auto">
          <a:xfrm>
            <a:off x="107504" y="188913"/>
            <a:ext cx="8928844" cy="1079500"/>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r>
              <a:rPr lang="en-US" sz="4800" dirty="0" err="1" smtClean="0">
                <a:latin typeface="Angsana New" pitchFamily="18" charset="-34"/>
                <a:cs typeface="Angsana New" pitchFamily="18" charset="-34"/>
              </a:rPr>
              <a:t>Khao</a:t>
            </a:r>
            <a:r>
              <a:rPr lang="en-US" sz="4800" dirty="0" smtClean="0">
                <a:latin typeface="Angsana New" pitchFamily="18" charset="-34"/>
                <a:cs typeface="Angsana New" pitchFamily="18" charset="-34"/>
              </a:rPr>
              <a:t> </a:t>
            </a:r>
            <a:r>
              <a:rPr lang="en-US" sz="4800" dirty="0" err="1" smtClean="0">
                <a:latin typeface="Angsana New" pitchFamily="18" charset="-34"/>
                <a:cs typeface="Angsana New" pitchFamily="18" charset="-34"/>
              </a:rPr>
              <a:t>Hom</a:t>
            </a:r>
            <a:r>
              <a:rPr lang="en-US" sz="4800" dirty="0" smtClean="0">
                <a:latin typeface="Angsana New" pitchFamily="18" charset="-34"/>
                <a:cs typeface="Angsana New" pitchFamily="18" charset="-34"/>
              </a:rPr>
              <a:t> Mali </a:t>
            </a:r>
            <a:r>
              <a:rPr lang="en-US" sz="4800" dirty="0" err="1" smtClean="0">
                <a:latin typeface="Angsana New" pitchFamily="18" charset="-34"/>
                <a:cs typeface="Angsana New" pitchFamily="18" charset="-34"/>
              </a:rPr>
              <a:t>Thung</a:t>
            </a:r>
            <a:r>
              <a:rPr lang="en-US" sz="4800" dirty="0" smtClean="0">
                <a:latin typeface="Angsana New" pitchFamily="18" charset="-34"/>
                <a:cs typeface="Angsana New" pitchFamily="18" charset="-34"/>
              </a:rPr>
              <a:t> Kula </a:t>
            </a:r>
            <a:r>
              <a:rPr lang="en-US" sz="4800" dirty="0" err="1" smtClean="0">
                <a:latin typeface="Angsana New" pitchFamily="18" charset="-34"/>
                <a:cs typeface="Angsana New" pitchFamily="18" charset="-34"/>
              </a:rPr>
              <a:t>Rong</a:t>
            </a:r>
            <a:r>
              <a:rPr lang="en-US" sz="4800" dirty="0" smtClean="0">
                <a:latin typeface="Angsana New" pitchFamily="18" charset="-34"/>
                <a:cs typeface="Angsana New" pitchFamily="18" charset="-34"/>
              </a:rPr>
              <a:t> </a:t>
            </a:r>
            <a:r>
              <a:rPr lang="en-US" sz="4800" dirty="0" err="1" smtClean="0">
                <a:latin typeface="Angsana New" pitchFamily="18" charset="-34"/>
                <a:cs typeface="Angsana New" pitchFamily="18" charset="-34"/>
              </a:rPr>
              <a:t>Hai</a:t>
            </a:r>
            <a:endParaRPr lang="en-US" sz="4800" dirty="0" smtClean="0">
              <a:latin typeface="Angsana New" pitchFamily="18" charset="-34"/>
              <a:cs typeface="Angsana New" pitchFamily="18" charset="-34"/>
            </a:endParaRPr>
          </a:p>
        </p:txBody>
      </p:sp>
      <p:sp>
        <p:nvSpPr>
          <p:cNvPr id="12294" name="Line 9"/>
          <p:cNvSpPr>
            <a:spLocks noChangeShapeType="1"/>
          </p:cNvSpPr>
          <p:nvPr/>
        </p:nvSpPr>
        <p:spPr bwMode="auto">
          <a:xfrm>
            <a:off x="5943600" y="1981200"/>
            <a:ext cx="533400" cy="304800"/>
          </a:xfrm>
          <a:prstGeom prst="line">
            <a:avLst/>
          </a:prstGeom>
          <a:noFill/>
          <a:ln w="9525">
            <a:solidFill>
              <a:srgbClr val="FF3300"/>
            </a:solidFill>
            <a:miter lim="800000"/>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295" name="Text Box 10"/>
          <p:cNvSpPr txBox="1">
            <a:spLocks noChangeArrowheads="1"/>
          </p:cNvSpPr>
          <p:nvPr/>
        </p:nvSpPr>
        <p:spPr bwMode="auto">
          <a:xfrm>
            <a:off x="3203774" y="3021920"/>
            <a:ext cx="5904730" cy="1631216"/>
          </a:xfrm>
          <a:prstGeom prst="rect">
            <a:avLst/>
          </a:prstGeom>
          <a:solidFill>
            <a:srgbClr val="FFFF99"/>
          </a:solidFill>
          <a:ln w="9525">
            <a:solidFill>
              <a:srgbClr val="008000"/>
            </a:solidFill>
            <a:miter lim="800000"/>
            <a:headEnd/>
            <a:tailEnd/>
          </a:ln>
        </p:spPr>
        <p:txBody>
          <a:bodyPr wrap="square">
            <a:spAutoFit/>
          </a:bodyPr>
          <a:lstStyle>
            <a:lvl1pPr eaLnBrk="0" hangingPunct="0">
              <a:defRPr sz="2400">
                <a:solidFill>
                  <a:schemeClr val="tx1"/>
                </a:solidFill>
                <a:latin typeface="Times New Roman" pitchFamily="18" charset="0"/>
                <a:ea typeface="Osaka" pitchFamily="-128" charset="-128"/>
              </a:defRPr>
            </a:lvl1pPr>
            <a:lvl2pPr marL="742950" indent="-285750" eaLnBrk="0" hangingPunct="0">
              <a:defRPr sz="2400">
                <a:solidFill>
                  <a:schemeClr val="tx1"/>
                </a:solidFill>
                <a:latin typeface="Times New Roman" pitchFamily="18" charset="0"/>
                <a:ea typeface="Osaka" pitchFamily="-128" charset="-128"/>
              </a:defRPr>
            </a:lvl2pPr>
            <a:lvl3pPr marL="1143000" indent="-228600" eaLnBrk="0" hangingPunct="0">
              <a:defRPr sz="2400">
                <a:solidFill>
                  <a:schemeClr val="tx1"/>
                </a:solidFill>
                <a:latin typeface="Times New Roman" pitchFamily="18" charset="0"/>
                <a:ea typeface="Osaka" pitchFamily="-128" charset="-128"/>
              </a:defRPr>
            </a:lvl3pPr>
            <a:lvl4pPr marL="1600200" indent="-228600" eaLnBrk="0" hangingPunct="0">
              <a:defRPr sz="2400">
                <a:solidFill>
                  <a:schemeClr val="tx1"/>
                </a:solidFill>
                <a:latin typeface="Times New Roman" pitchFamily="18" charset="0"/>
                <a:ea typeface="Osaka" pitchFamily="-128" charset="-128"/>
              </a:defRPr>
            </a:lvl4pPr>
            <a:lvl5pPr marL="2057400" indent="-228600" eaLnBrk="0" hangingPunct="0">
              <a:defRPr sz="2400">
                <a:solidFill>
                  <a:schemeClr val="tx1"/>
                </a:solidFill>
                <a:latin typeface="Times New Roman" pitchFamily="18" charset="0"/>
                <a:ea typeface="Osaka" pitchFamily="-128"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9pPr>
          </a:lstStyle>
          <a:p>
            <a:pPr eaLnBrk="1" hangingPunct="1"/>
            <a:r>
              <a:rPr lang="en-US" sz="2500" b="1" u="sng" dirty="0" smtClean="0">
                <a:solidFill>
                  <a:srgbClr val="1E3B0F"/>
                </a:solidFill>
                <a:latin typeface="+mj-lt"/>
                <a:cs typeface="Angsana New" pitchFamily="18" charset="-34"/>
              </a:rPr>
              <a:t>Production Process</a:t>
            </a:r>
            <a:endParaRPr lang="th-TH" sz="2500" b="1" u="sng" dirty="0">
              <a:solidFill>
                <a:srgbClr val="1E3B0F"/>
              </a:solidFill>
              <a:latin typeface="+mj-lt"/>
              <a:cs typeface="Angsana New" pitchFamily="18" charset="-34"/>
            </a:endParaRPr>
          </a:p>
          <a:p>
            <a:pPr eaLnBrk="1" hangingPunct="1"/>
            <a:r>
              <a:rPr lang="en-US" sz="2500" b="1" dirty="0" smtClean="0">
                <a:solidFill>
                  <a:schemeClr val="bg2"/>
                </a:solidFill>
                <a:latin typeface="+mj-lt"/>
                <a:cs typeface="Angsana New" pitchFamily="18" charset="-34"/>
              </a:rPr>
              <a:t>Planting </a:t>
            </a:r>
            <a:r>
              <a:rPr lang="en-US" sz="2500" b="1" dirty="0" smtClean="0">
                <a:solidFill>
                  <a:schemeClr val="bg2"/>
                </a:solidFill>
                <a:latin typeface="+mj-lt"/>
                <a:cs typeface="Angsana New" pitchFamily="18" charset="-34"/>
                <a:sym typeface="Wingdings" pitchFamily="2" charset="2"/>
              </a:rPr>
              <a:t></a:t>
            </a:r>
            <a:r>
              <a:rPr lang="en-US" sz="2500" b="1" dirty="0" smtClean="0">
                <a:solidFill>
                  <a:schemeClr val="bg2"/>
                </a:solidFill>
                <a:latin typeface="+mj-lt"/>
                <a:cs typeface="Angsana New" pitchFamily="18" charset="-34"/>
              </a:rPr>
              <a:t>Processing </a:t>
            </a:r>
            <a:r>
              <a:rPr lang="en-US" sz="2500" b="1" dirty="0" smtClean="0">
                <a:solidFill>
                  <a:schemeClr val="bg2"/>
                </a:solidFill>
                <a:latin typeface="+mj-lt"/>
                <a:cs typeface="Angsana New" pitchFamily="18" charset="-34"/>
                <a:sym typeface="Wingdings" pitchFamily="2" charset="2"/>
              </a:rPr>
              <a:t></a:t>
            </a:r>
            <a:r>
              <a:rPr lang="en-US" sz="2500" b="1" dirty="0" smtClean="0">
                <a:solidFill>
                  <a:schemeClr val="bg2"/>
                </a:solidFill>
                <a:latin typeface="+mj-lt"/>
                <a:cs typeface="Angsana New" pitchFamily="18" charset="-34"/>
              </a:rPr>
              <a:t>Packaging </a:t>
            </a:r>
          </a:p>
          <a:p>
            <a:pPr eaLnBrk="1" hangingPunct="1"/>
            <a:r>
              <a:rPr lang="en-US" sz="2500" b="1" dirty="0" smtClean="0">
                <a:solidFill>
                  <a:schemeClr val="bg2"/>
                </a:solidFill>
                <a:latin typeface="+mj-lt"/>
                <a:cs typeface="Angsana New" pitchFamily="18" charset="-34"/>
              </a:rPr>
              <a:t>in the production area of </a:t>
            </a:r>
            <a:r>
              <a:rPr lang="en-US" sz="2500" b="1" dirty="0" err="1" smtClean="0">
                <a:solidFill>
                  <a:schemeClr val="bg2"/>
                </a:solidFill>
                <a:latin typeface="+mj-lt"/>
                <a:cs typeface="Angsana New" pitchFamily="18" charset="-34"/>
              </a:rPr>
              <a:t>Thung</a:t>
            </a:r>
            <a:r>
              <a:rPr lang="en-US" sz="2500" b="1" dirty="0" smtClean="0">
                <a:solidFill>
                  <a:schemeClr val="bg2"/>
                </a:solidFill>
                <a:latin typeface="+mj-lt"/>
                <a:cs typeface="Angsana New" pitchFamily="18" charset="-34"/>
              </a:rPr>
              <a:t> Kula </a:t>
            </a:r>
            <a:r>
              <a:rPr lang="en-US" sz="2500" b="1" dirty="0" err="1" smtClean="0">
                <a:solidFill>
                  <a:schemeClr val="bg2"/>
                </a:solidFill>
                <a:latin typeface="+mj-lt"/>
                <a:cs typeface="Angsana New" pitchFamily="18" charset="-34"/>
              </a:rPr>
              <a:t>Rong</a:t>
            </a:r>
            <a:r>
              <a:rPr lang="en-US" sz="2500" b="1" dirty="0" smtClean="0">
                <a:solidFill>
                  <a:schemeClr val="bg2"/>
                </a:solidFill>
                <a:latin typeface="+mj-lt"/>
                <a:cs typeface="Angsana New" pitchFamily="18" charset="-34"/>
              </a:rPr>
              <a:t> </a:t>
            </a:r>
            <a:r>
              <a:rPr lang="en-US" sz="2500" b="1" dirty="0" err="1" smtClean="0">
                <a:solidFill>
                  <a:schemeClr val="bg2"/>
                </a:solidFill>
                <a:latin typeface="+mj-lt"/>
                <a:cs typeface="Angsana New" pitchFamily="18" charset="-34"/>
              </a:rPr>
              <a:t>Hai</a:t>
            </a:r>
            <a:r>
              <a:rPr lang="en-US" sz="2500" b="1" dirty="0" smtClean="0">
                <a:solidFill>
                  <a:schemeClr val="bg2"/>
                </a:solidFill>
                <a:latin typeface="+mj-lt"/>
                <a:cs typeface="Angsana New" pitchFamily="18" charset="-34"/>
              </a:rPr>
              <a:t> </a:t>
            </a:r>
            <a:endParaRPr lang="th-TH" sz="2500" b="1" dirty="0">
              <a:solidFill>
                <a:schemeClr val="bg2"/>
              </a:solidFill>
              <a:latin typeface="+mj-lt"/>
              <a:cs typeface="Angsana New" pitchFamily="18" charset="-34"/>
            </a:endParaRPr>
          </a:p>
        </p:txBody>
      </p:sp>
      <p:sp>
        <p:nvSpPr>
          <p:cNvPr id="12296" name="Text Box 11"/>
          <p:cNvSpPr txBox="1">
            <a:spLocks noChangeArrowheads="1"/>
          </p:cNvSpPr>
          <p:nvPr/>
        </p:nvSpPr>
        <p:spPr bwMode="auto">
          <a:xfrm>
            <a:off x="467469" y="4869160"/>
            <a:ext cx="5400675" cy="1938992"/>
          </a:xfrm>
          <a:prstGeom prst="rect">
            <a:avLst/>
          </a:prstGeom>
          <a:solidFill>
            <a:srgbClr val="FFFF99"/>
          </a:solidFill>
          <a:ln w="9525">
            <a:solidFill>
              <a:srgbClr val="008000"/>
            </a:solidFill>
            <a:miter lim="800000"/>
            <a:headEnd/>
            <a:tailEnd/>
          </a:ln>
        </p:spPr>
        <p:txBody>
          <a:bodyPr>
            <a:spAutoFit/>
          </a:bodyPr>
          <a:lstStyle>
            <a:lvl1pPr eaLnBrk="0" hangingPunct="0">
              <a:defRPr sz="2400">
                <a:solidFill>
                  <a:schemeClr val="tx1"/>
                </a:solidFill>
                <a:latin typeface="Times New Roman" pitchFamily="18" charset="0"/>
                <a:ea typeface="Osaka" pitchFamily="-128" charset="-128"/>
              </a:defRPr>
            </a:lvl1pPr>
            <a:lvl2pPr marL="742950" indent="-285750" eaLnBrk="0" hangingPunct="0">
              <a:defRPr sz="2400">
                <a:solidFill>
                  <a:schemeClr val="tx1"/>
                </a:solidFill>
                <a:latin typeface="Times New Roman" pitchFamily="18" charset="0"/>
                <a:ea typeface="Osaka" pitchFamily="-128" charset="-128"/>
              </a:defRPr>
            </a:lvl2pPr>
            <a:lvl3pPr marL="1143000" indent="-228600" eaLnBrk="0" hangingPunct="0">
              <a:defRPr sz="2400">
                <a:solidFill>
                  <a:schemeClr val="tx1"/>
                </a:solidFill>
                <a:latin typeface="Times New Roman" pitchFamily="18" charset="0"/>
                <a:ea typeface="Osaka" pitchFamily="-128" charset="-128"/>
              </a:defRPr>
            </a:lvl3pPr>
            <a:lvl4pPr marL="1600200" indent="-228600" eaLnBrk="0" hangingPunct="0">
              <a:defRPr sz="2400">
                <a:solidFill>
                  <a:schemeClr val="tx1"/>
                </a:solidFill>
                <a:latin typeface="Times New Roman" pitchFamily="18" charset="0"/>
                <a:ea typeface="Osaka" pitchFamily="-128" charset="-128"/>
              </a:defRPr>
            </a:lvl4pPr>
            <a:lvl5pPr marL="2057400" indent="-228600" eaLnBrk="0" hangingPunct="0">
              <a:defRPr sz="2400">
                <a:solidFill>
                  <a:schemeClr val="tx1"/>
                </a:solidFill>
                <a:latin typeface="Times New Roman" pitchFamily="18" charset="0"/>
                <a:ea typeface="Osaka" pitchFamily="-128"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pitchFamily="-128" charset="-128"/>
              </a:defRPr>
            </a:lvl9pPr>
          </a:lstStyle>
          <a:p>
            <a:pPr eaLnBrk="1" hangingPunct="1"/>
            <a:r>
              <a:rPr lang="th-TH" sz="2800" dirty="0">
                <a:solidFill>
                  <a:srgbClr val="1E3B0F"/>
                </a:solidFill>
                <a:latin typeface="Angsana New" pitchFamily="18" charset="-34"/>
                <a:cs typeface="Angsana New" pitchFamily="18" charset="-34"/>
              </a:rPr>
              <a:t>       </a:t>
            </a:r>
            <a:r>
              <a:rPr lang="th-TH" sz="2800" dirty="0" smtClean="0">
                <a:solidFill>
                  <a:srgbClr val="1E3B0F"/>
                </a:solidFill>
                <a:latin typeface="Angsana New" pitchFamily="18" charset="-34"/>
                <a:cs typeface="Angsana New" pitchFamily="18" charset="-34"/>
              </a:rPr>
              <a:t> </a:t>
            </a:r>
            <a:r>
              <a:rPr lang="en-US" sz="4800" b="1" u="sng" dirty="0" smtClean="0">
                <a:solidFill>
                  <a:srgbClr val="1E3B0F"/>
                </a:solidFill>
                <a:latin typeface="Angsana New" pitchFamily="18" charset="-34"/>
                <a:cs typeface="Angsana New" pitchFamily="18" charset="-34"/>
              </a:rPr>
              <a:t>Geographical Area</a:t>
            </a:r>
          </a:p>
          <a:p>
            <a:pPr eaLnBrk="1" hangingPunct="1"/>
            <a:r>
              <a:rPr lang="en-US" sz="3600" b="1" dirty="0" smtClean="0">
                <a:solidFill>
                  <a:schemeClr val="bg2"/>
                </a:solidFill>
                <a:latin typeface="Angsana New" pitchFamily="18" charset="-34"/>
                <a:cs typeface="Angsana New" pitchFamily="18" charset="-34"/>
              </a:rPr>
              <a:t>5 provinces ; </a:t>
            </a:r>
            <a:r>
              <a:rPr lang="en-US" sz="3600" b="1" dirty="0" err="1" smtClean="0">
                <a:solidFill>
                  <a:schemeClr val="bg2"/>
                </a:solidFill>
                <a:latin typeface="Angsana New" pitchFamily="18" charset="-34"/>
                <a:cs typeface="Angsana New" pitchFamily="18" charset="-34"/>
              </a:rPr>
              <a:t>Roi</a:t>
            </a:r>
            <a:r>
              <a:rPr lang="en-US" sz="3600" b="1" dirty="0" smtClean="0">
                <a:solidFill>
                  <a:schemeClr val="bg2"/>
                </a:solidFill>
                <a:latin typeface="Angsana New" pitchFamily="18" charset="-34"/>
                <a:cs typeface="Angsana New" pitchFamily="18" charset="-34"/>
              </a:rPr>
              <a:t> Et, </a:t>
            </a:r>
            <a:r>
              <a:rPr lang="en-US" sz="3600" b="1" dirty="0" err="1" smtClean="0">
                <a:solidFill>
                  <a:schemeClr val="bg2"/>
                </a:solidFill>
                <a:latin typeface="Angsana New" pitchFamily="18" charset="-34"/>
                <a:cs typeface="Angsana New" pitchFamily="18" charset="-34"/>
              </a:rPr>
              <a:t>Yasothon</a:t>
            </a:r>
            <a:r>
              <a:rPr lang="en-US" sz="3600" b="1" dirty="0" smtClean="0">
                <a:solidFill>
                  <a:schemeClr val="bg2"/>
                </a:solidFill>
                <a:latin typeface="Angsana New" pitchFamily="18" charset="-34"/>
                <a:cs typeface="Angsana New" pitchFamily="18" charset="-34"/>
              </a:rPr>
              <a:t>, </a:t>
            </a:r>
            <a:r>
              <a:rPr lang="en-US" sz="3600" b="1" dirty="0" err="1" smtClean="0">
                <a:solidFill>
                  <a:schemeClr val="bg2"/>
                </a:solidFill>
                <a:latin typeface="Angsana New" pitchFamily="18" charset="-34"/>
                <a:cs typeface="Angsana New" pitchFamily="18" charset="-34"/>
              </a:rPr>
              <a:t>Surin</a:t>
            </a:r>
            <a:r>
              <a:rPr lang="en-US" sz="3600" b="1" dirty="0" smtClean="0">
                <a:solidFill>
                  <a:schemeClr val="bg2"/>
                </a:solidFill>
                <a:latin typeface="Angsana New" pitchFamily="18" charset="-34"/>
                <a:cs typeface="Angsana New" pitchFamily="18" charset="-34"/>
              </a:rPr>
              <a:t>, </a:t>
            </a:r>
            <a:r>
              <a:rPr lang="en-US" sz="3600" b="1" dirty="0" err="1" smtClean="0">
                <a:solidFill>
                  <a:schemeClr val="bg2"/>
                </a:solidFill>
                <a:latin typeface="Angsana New" pitchFamily="18" charset="-34"/>
                <a:cs typeface="Angsana New" pitchFamily="18" charset="-34"/>
              </a:rPr>
              <a:t>Mahasarakham</a:t>
            </a:r>
            <a:r>
              <a:rPr lang="en-US" sz="3600" b="1" dirty="0" smtClean="0">
                <a:solidFill>
                  <a:schemeClr val="bg2"/>
                </a:solidFill>
                <a:latin typeface="Angsana New" pitchFamily="18" charset="-34"/>
                <a:cs typeface="Angsana New" pitchFamily="18" charset="-34"/>
              </a:rPr>
              <a:t>, </a:t>
            </a:r>
            <a:r>
              <a:rPr lang="en-US" sz="3600" b="1" dirty="0" err="1" smtClean="0">
                <a:solidFill>
                  <a:schemeClr val="bg2"/>
                </a:solidFill>
                <a:latin typeface="Angsana New" pitchFamily="18" charset="-34"/>
                <a:cs typeface="Angsana New" pitchFamily="18" charset="-34"/>
              </a:rPr>
              <a:t>Srisaket</a:t>
            </a:r>
            <a:r>
              <a:rPr lang="th-TH" sz="3600" b="1" dirty="0" smtClean="0">
                <a:solidFill>
                  <a:schemeClr val="bg2"/>
                </a:solidFill>
                <a:latin typeface="Angsana New" pitchFamily="18" charset="-34"/>
                <a:cs typeface="Angsana New" pitchFamily="18" charset="-34"/>
              </a:rPr>
              <a:t> </a:t>
            </a:r>
            <a:endParaRPr lang="th-TH" sz="3600" b="1" dirty="0">
              <a:solidFill>
                <a:schemeClr val="bg2"/>
              </a:solidFill>
              <a:latin typeface="Angsana New" pitchFamily="18" charset="-34"/>
              <a:cs typeface="Angsana New" pitchFamily="18" charset="-34"/>
            </a:endParaRPr>
          </a:p>
        </p:txBody>
      </p:sp>
      <p:pic>
        <p:nvPicPr>
          <p:cNvPr id="11" name="Picture 3"/>
          <p:cNvPicPr>
            <a:picLocks noChangeAspect="1" noChangeArrowheads="1"/>
          </p:cNvPicPr>
          <p:nvPr/>
        </p:nvPicPr>
        <p:blipFill>
          <a:blip r:embed="rId4" cstate="print"/>
          <a:srcRect/>
          <a:stretch>
            <a:fillRect/>
          </a:stretch>
        </p:blipFill>
        <p:spPr bwMode="auto">
          <a:xfrm>
            <a:off x="8470352" y="6316416"/>
            <a:ext cx="673648" cy="541584"/>
          </a:xfrm>
          <a:prstGeom prst="rect">
            <a:avLst/>
          </a:prstGeom>
          <a:noFill/>
          <a:ln w="9525">
            <a:noFill/>
            <a:miter lim="800000"/>
            <a:headEnd/>
            <a:tailEnd/>
          </a:ln>
        </p:spPr>
      </p:pic>
    </p:spTree>
    <p:extLst>
      <p:ext uri="{BB962C8B-B14F-4D97-AF65-F5344CB8AC3E}">
        <p14:creationId xmlns:p14="http://schemas.microsoft.com/office/powerpoint/2010/main" xmlns="" val="2412159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704088"/>
            <a:ext cx="9001156" cy="796086"/>
          </a:xfrm>
        </p:spPr>
        <p:txBody>
          <a:bodyPr>
            <a:normAutofit fontScale="90000"/>
          </a:bodyPr>
          <a:lstStyle/>
          <a:p>
            <a:r>
              <a:rPr lang="en-US" dirty="0" smtClean="0"/>
              <a:t>Silk Cycle : </a:t>
            </a:r>
            <a:r>
              <a:rPr lang="en-US" dirty="0" err="1" smtClean="0"/>
              <a:t>Lamphun</a:t>
            </a:r>
            <a:r>
              <a:rPr lang="en-US" dirty="0" smtClean="0"/>
              <a:t> Brocade Thai Silk</a:t>
            </a:r>
            <a:endParaRPr lang="en-US" dirty="0"/>
          </a:p>
        </p:txBody>
      </p:sp>
      <p:sp>
        <p:nvSpPr>
          <p:cNvPr id="3" name="Slide Number Placeholder 2"/>
          <p:cNvSpPr>
            <a:spLocks noGrp="1"/>
          </p:cNvSpPr>
          <p:nvPr>
            <p:ph type="sldNum" sz="quarter" idx="12"/>
          </p:nvPr>
        </p:nvSpPr>
        <p:spPr/>
        <p:txBody>
          <a:bodyPr/>
          <a:lstStyle/>
          <a:p>
            <a:fld id="{6B571582-5FB9-44F9-B005-5A4E15A63126}" type="slidenum">
              <a:rPr lang="th-TH" smtClean="0"/>
              <a:pPr/>
              <a:t>21</a:t>
            </a:fld>
            <a:endParaRPr lang="th-TH"/>
          </a:p>
        </p:txBody>
      </p:sp>
      <p:pic>
        <p:nvPicPr>
          <p:cNvPr id="7" name="Content Placeholder 6" descr="DSC02044.JPG"/>
          <p:cNvPicPr>
            <a:picLocks noGrp="1" noChangeAspect="1"/>
          </p:cNvPicPr>
          <p:nvPr>
            <p:ph sz="quarter"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3768" y="1456471"/>
            <a:ext cx="3072384" cy="230428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DSC02439.JPG"/>
          <p:cNvPicPr>
            <a:picLocks noChangeAspect="1"/>
          </p:cNvPicPr>
          <p:nvPr/>
        </p:nvPicPr>
        <p:blipFill>
          <a:blip r:embed="rId4" cstate="screen"/>
          <a:stretch>
            <a:fillRect/>
          </a:stretch>
        </p:blipFill>
        <p:spPr>
          <a:xfrm>
            <a:off x="5868144" y="1716222"/>
            <a:ext cx="2571736" cy="1928802"/>
          </a:xfrm>
          <a:prstGeom prst="ellipse">
            <a:avLst/>
          </a:prstGeom>
          <a:ln>
            <a:noFill/>
          </a:ln>
          <a:effectLst>
            <a:softEdge rad="112500"/>
          </a:effectLst>
        </p:spPr>
      </p:pic>
      <p:pic>
        <p:nvPicPr>
          <p:cNvPr id="9" name="Picture 8" descr="DSC02466.JPG"/>
          <p:cNvPicPr>
            <a:picLocks noChangeAspect="1"/>
          </p:cNvPicPr>
          <p:nvPr/>
        </p:nvPicPr>
        <p:blipFill>
          <a:blip r:embed="rId5" cstate="screen"/>
          <a:stretch>
            <a:fillRect/>
          </a:stretch>
        </p:blipFill>
        <p:spPr>
          <a:xfrm>
            <a:off x="6300192" y="3933056"/>
            <a:ext cx="2667019" cy="2000264"/>
          </a:xfrm>
          <a:prstGeom prst="ellipse">
            <a:avLst/>
          </a:prstGeom>
          <a:ln>
            <a:noFill/>
          </a:ln>
          <a:effectLst>
            <a:softEdge rad="127000"/>
          </a:effectLst>
        </p:spPr>
      </p:pic>
      <p:pic>
        <p:nvPicPr>
          <p:cNvPr id="10" name="Picture 9" descr="PA 077.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75856" y="4310211"/>
            <a:ext cx="2857500" cy="2143125"/>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descr="01CRW_8648.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64" y="3140968"/>
            <a:ext cx="3424036" cy="228314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18"/>
          <p:cNvGrpSpPr/>
          <p:nvPr/>
        </p:nvGrpSpPr>
        <p:grpSpPr>
          <a:xfrm>
            <a:off x="7812360" y="3529586"/>
            <a:ext cx="413891" cy="327092"/>
            <a:chOff x="4050500" y="2401441"/>
            <a:chExt cx="413891" cy="327092"/>
          </a:xfrm>
        </p:grpSpPr>
        <p:sp>
          <p:nvSpPr>
            <p:cNvPr id="20" name="Right Arrow 19"/>
            <p:cNvSpPr/>
            <p:nvPr/>
          </p:nvSpPr>
          <p:spPr>
            <a:xfrm rot="6480000">
              <a:off x="4093900" y="2358041"/>
              <a:ext cx="327092" cy="413891"/>
            </a:xfrm>
            <a:prstGeom prst="rightArrow">
              <a:avLst>
                <a:gd name="adj1" fmla="val 60000"/>
                <a:gd name="adj2" fmla="val 50000"/>
              </a:avLst>
            </a:prstGeom>
          </p:spPr>
          <p:style>
            <a:lnRef idx="2">
              <a:schemeClr val="accent6">
                <a:shade val="50000"/>
              </a:schemeClr>
            </a:lnRef>
            <a:fillRef idx="1">
              <a:schemeClr val="accent6"/>
            </a:fillRef>
            <a:effectRef idx="0">
              <a:schemeClr val="accent6"/>
            </a:effectRef>
            <a:fontRef idx="minor">
              <a:schemeClr val="lt1"/>
            </a:fontRef>
          </p:style>
        </p:sp>
        <p:sp>
          <p:nvSpPr>
            <p:cNvPr id="21" name="Right Arrow 4"/>
            <p:cNvSpPr/>
            <p:nvPr/>
          </p:nvSpPr>
          <p:spPr>
            <a:xfrm rot="17280000">
              <a:off x="4158126" y="2394156"/>
              <a:ext cx="228964" cy="2483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5" name="Group 21"/>
          <p:cNvGrpSpPr/>
          <p:nvPr/>
        </p:nvGrpSpPr>
        <p:grpSpPr>
          <a:xfrm>
            <a:off x="6156176" y="5301208"/>
            <a:ext cx="327092" cy="413891"/>
            <a:chOff x="2893711" y="3243481"/>
            <a:chExt cx="327092" cy="413891"/>
          </a:xfrm>
        </p:grpSpPr>
        <p:sp>
          <p:nvSpPr>
            <p:cNvPr id="23" name="Right Arrow 22"/>
            <p:cNvSpPr/>
            <p:nvPr/>
          </p:nvSpPr>
          <p:spPr>
            <a:xfrm rot="10800000">
              <a:off x="2893711" y="3243481"/>
              <a:ext cx="327092" cy="413891"/>
            </a:xfrm>
            <a:prstGeom prst="rightArrow">
              <a:avLst>
                <a:gd name="adj1" fmla="val 60000"/>
                <a:gd name="adj2" fmla="val 50000"/>
              </a:avLst>
            </a:prstGeom>
          </p:spPr>
          <p:style>
            <a:lnRef idx="2">
              <a:schemeClr val="accent6">
                <a:shade val="50000"/>
              </a:schemeClr>
            </a:lnRef>
            <a:fillRef idx="1">
              <a:schemeClr val="accent6"/>
            </a:fillRef>
            <a:effectRef idx="0">
              <a:schemeClr val="accent6"/>
            </a:effectRef>
            <a:fontRef idx="minor">
              <a:schemeClr val="lt1"/>
            </a:fontRef>
          </p:style>
        </p:sp>
        <p:sp>
          <p:nvSpPr>
            <p:cNvPr id="24" name="Right Arrow 4"/>
            <p:cNvSpPr/>
            <p:nvPr/>
          </p:nvSpPr>
          <p:spPr>
            <a:xfrm rot="21600000">
              <a:off x="2991839" y="3326259"/>
              <a:ext cx="228964" cy="2483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6" name="Group 24"/>
          <p:cNvGrpSpPr/>
          <p:nvPr/>
        </p:nvGrpSpPr>
        <p:grpSpPr>
          <a:xfrm>
            <a:off x="2645941" y="5157192"/>
            <a:ext cx="413891" cy="327092"/>
            <a:chOff x="1637328" y="2419049"/>
            <a:chExt cx="413891" cy="327092"/>
          </a:xfrm>
        </p:grpSpPr>
        <p:sp>
          <p:nvSpPr>
            <p:cNvPr id="26" name="Right Arrow 25"/>
            <p:cNvSpPr/>
            <p:nvPr/>
          </p:nvSpPr>
          <p:spPr>
            <a:xfrm rot="15120000">
              <a:off x="1680728" y="2375649"/>
              <a:ext cx="327092" cy="413891"/>
            </a:xfrm>
            <a:prstGeom prst="rightArrow">
              <a:avLst>
                <a:gd name="adj1" fmla="val 60000"/>
                <a:gd name="adj2" fmla="val 50000"/>
              </a:avLst>
            </a:prstGeom>
          </p:spPr>
          <p:style>
            <a:lnRef idx="2">
              <a:schemeClr val="accent6">
                <a:shade val="50000"/>
              </a:schemeClr>
            </a:lnRef>
            <a:fillRef idx="1">
              <a:schemeClr val="accent6"/>
            </a:fillRef>
            <a:effectRef idx="0">
              <a:schemeClr val="accent6"/>
            </a:effectRef>
            <a:fontRef idx="minor">
              <a:schemeClr val="lt1"/>
            </a:fontRef>
          </p:style>
        </p:sp>
        <p:sp>
          <p:nvSpPr>
            <p:cNvPr id="27" name="Right Arrow 4"/>
            <p:cNvSpPr/>
            <p:nvPr/>
          </p:nvSpPr>
          <p:spPr>
            <a:xfrm rot="25920000">
              <a:off x="1744954" y="2505090"/>
              <a:ext cx="228964" cy="2483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12" name="Group 27"/>
          <p:cNvGrpSpPr/>
          <p:nvPr/>
        </p:nvGrpSpPr>
        <p:grpSpPr>
          <a:xfrm>
            <a:off x="2228684" y="2780928"/>
            <a:ext cx="327092" cy="413891"/>
            <a:chOff x="2131253" y="953859"/>
            <a:chExt cx="327092" cy="413891"/>
          </a:xfrm>
        </p:grpSpPr>
        <p:sp>
          <p:nvSpPr>
            <p:cNvPr id="29" name="Right Arrow 28"/>
            <p:cNvSpPr/>
            <p:nvPr/>
          </p:nvSpPr>
          <p:spPr>
            <a:xfrm rot="19440000">
              <a:off x="2131253" y="953859"/>
              <a:ext cx="327092" cy="413891"/>
            </a:xfrm>
            <a:prstGeom prst="rightArrow">
              <a:avLst>
                <a:gd name="adj1" fmla="val 60000"/>
                <a:gd name="adj2" fmla="val 50000"/>
              </a:avLst>
            </a:prstGeom>
          </p:spPr>
          <p:style>
            <a:lnRef idx="2">
              <a:schemeClr val="accent6">
                <a:shade val="50000"/>
              </a:schemeClr>
            </a:lnRef>
            <a:fillRef idx="1">
              <a:schemeClr val="accent6"/>
            </a:fillRef>
            <a:effectRef idx="0">
              <a:schemeClr val="accent6"/>
            </a:effectRef>
            <a:fontRef idx="minor">
              <a:schemeClr val="lt1"/>
            </a:fontRef>
          </p:style>
        </p:sp>
        <p:sp>
          <p:nvSpPr>
            <p:cNvPr id="30" name="Right Arrow 4"/>
            <p:cNvSpPr/>
            <p:nvPr/>
          </p:nvSpPr>
          <p:spPr>
            <a:xfrm rot="19440000">
              <a:off x="2140623" y="1065476"/>
              <a:ext cx="228964" cy="2483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13" name="Group 30"/>
          <p:cNvGrpSpPr/>
          <p:nvPr/>
        </p:nvGrpSpPr>
        <p:grpSpPr>
          <a:xfrm>
            <a:off x="5545603" y="1844824"/>
            <a:ext cx="327092" cy="413891"/>
            <a:chOff x="3622675" y="942976"/>
            <a:chExt cx="327092" cy="413891"/>
          </a:xfrm>
        </p:grpSpPr>
        <p:sp>
          <p:nvSpPr>
            <p:cNvPr id="32" name="Right Arrow 31"/>
            <p:cNvSpPr/>
            <p:nvPr/>
          </p:nvSpPr>
          <p:spPr>
            <a:xfrm rot="2160000">
              <a:off x="3622675" y="942976"/>
              <a:ext cx="327092" cy="413891"/>
            </a:xfrm>
            <a:prstGeom prst="rightArrow">
              <a:avLst>
                <a:gd name="adj1" fmla="val 60000"/>
                <a:gd name="adj2" fmla="val 50000"/>
              </a:avLst>
            </a:prstGeom>
          </p:spPr>
          <p:style>
            <a:lnRef idx="2">
              <a:schemeClr val="accent6">
                <a:shade val="50000"/>
              </a:schemeClr>
            </a:lnRef>
            <a:fillRef idx="1">
              <a:schemeClr val="accent6"/>
            </a:fillRef>
            <a:effectRef idx="0">
              <a:schemeClr val="accent6"/>
            </a:effectRef>
            <a:fontRef idx="minor">
              <a:schemeClr val="lt1"/>
            </a:fontRef>
          </p:style>
        </p:sp>
        <p:sp>
          <p:nvSpPr>
            <p:cNvPr id="33" name="Right Arrow 4"/>
            <p:cNvSpPr/>
            <p:nvPr/>
          </p:nvSpPr>
          <p:spPr>
            <a:xfrm rot="2160000">
              <a:off x="3632045" y="996915"/>
              <a:ext cx="228964" cy="2483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pic>
        <p:nvPicPr>
          <p:cNvPr id="28" name="Picture 3"/>
          <p:cNvPicPr>
            <a:picLocks noChangeAspect="1" noChangeArrowheads="1"/>
          </p:cNvPicPr>
          <p:nvPr/>
        </p:nvPicPr>
        <p:blipFill>
          <a:blip r:embed="rId8" cstate="print"/>
          <a:srcRect/>
          <a:stretch>
            <a:fillRect/>
          </a:stretch>
        </p:blipFill>
        <p:spPr bwMode="auto">
          <a:xfrm>
            <a:off x="8470352" y="6316416"/>
            <a:ext cx="673648" cy="541584"/>
          </a:xfrm>
          <a:prstGeom prst="rect">
            <a:avLst/>
          </a:prstGeom>
          <a:noFill/>
          <a:ln w="9525">
            <a:noFill/>
            <a:miter lim="800000"/>
            <a:headEnd/>
            <a:tailEnd/>
          </a:ln>
        </p:spPr>
      </p:pic>
    </p:spTree>
    <p:extLst>
      <p:ext uri="{BB962C8B-B14F-4D97-AF65-F5344CB8AC3E}">
        <p14:creationId xmlns:p14="http://schemas.microsoft.com/office/powerpoint/2010/main" xmlns="" val="419016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p:txBody>
          <a:bodyPr/>
          <a:lstStyle/>
          <a:p>
            <a:endParaRPr lang="th-TH" dirty="0"/>
          </a:p>
        </p:txBody>
      </p:sp>
      <p:sp>
        <p:nvSpPr>
          <p:cNvPr id="5" name="ตัวยึดข้อความ 4"/>
          <p:cNvSpPr>
            <a:spLocks noGrp="1"/>
          </p:cNvSpPr>
          <p:nvPr>
            <p:ph type="body" idx="1"/>
          </p:nvPr>
        </p:nvSpPr>
        <p:spPr>
          <a:xfrm>
            <a:off x="1403648" y="3068960"/>
            <a:ext cx="6480175" cy="2952328"/>
          </a:xfrm>
        </p:spPr>
        <p:txBody>
          <a:bodyPr>
            <a:normAutofit/>
          </a:bodyPr>
          <a:lstStyle/>
          <a:p>
            <a:pPr algn="ctr"/>
            <a:r>
              <a:rPr lang="en-US" sz="4400" dirty="0" smtClean="0">
                <a:solidFill>
                  <a:schemeClr val="tx1"/>
                </a:solidFill>
              </a:rPr>
              <a:t>Various Initiative</a:t>
            </a:r>
          </a:p>
          <a:p>
            <a:pPr algn="ctr"/>
            <a:r>
              <a:rPr lang="en-US" sz="4400" dirty="0" smtClean="0">
                <a:solidFill>
                  <a:schemeClr val="tx1"/>
                </a:solidFill>
              </a:rPr>
              <a:t> </a:t>
            </a:r>
          </a:p>
          <a:p>
            <a:pPr algn="ctr"/>
            <a:r>
              <a:rPr lang="en-US" sz="4400" dirty="0" smtClean="0">
                <a:solidFill>
                  <a:schemeClr val="tx1"/>
                </a:solidFill>
              </a:rPr>
              <a:t>in the field of GI</a:t>
            </a:r>
            <a:endParaRPr lang="th-TH" sz="4400" dirty="0">
              <a:solidFill>
                <a:schemeClr val="tx1"/>
              </a:solidFill>
            </a:endParaRPr>
          </a:p>
        </p:txBody>
      </p:sp>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22</a:t>
            </a:fld>
            <a:endParaRPr lang="th-TH"/>
          </a:p>
        </p:txBody>
      </p:sp>
      <p:pic>
        <p:nvPicPr>
          <p:cNvPr id="6" name="Picture 3"/>
          <p:cNvPicPr>
            <a:picLocks noChangeAspect="1" noChangeArrowheads="1"/>
          </p:cNvPicPr>
          <p:nvPr/>
        </p:nvPicPr>
        <p:blipFill>
          <a:blip r:embed="rId3" cstate="print"/>
          <a:srcRect/>
          <a:stretch>
            <a:fillRect/>
          </a:stretch>
        </p:blipFill>
        <p:spPr bwMode="auto">
          <a:xfrm>
            <a:off x="153936" y="6008595"/>
            <a:ext cx="889672" cy="715258"/>
          </a:xfrm>
          <a:prstGeom prst="rect">
            <a:avLst/>
          </a:prstGeom>
          <a:noFill/>
          <a:ln w="9525">
            <a:noFill/>
            <a:miter lim="800000"/>
            <a:headEnd/>
            <a:tailEnd/>
          </a:ln>
        </p:spPr>
      </p:pic>
      <p:pic>
        <p:nvPicPr>
          <p:cNvPr id="8" name="Picture 4" descr="WIPO Home"/>
          <p:cNvPicPr>
            <a:picLocks noChangeAspect="1" noChangeArrowheads="1"/>
          </p:cNvPicPr>
          <p:nvPr/>
        </p:nvPicPr>
        <p:blipFill>
          <a:blip r:embed="rId4" cstate="print"/>
          <a:srcRect/>
          <a:stretch>
            <a:fillRect/>
          </a:stretch>
        </p:blipFill>
        <p:spPr bwMode="auto">
          <a:xfrm>
            <a:off x="3851920" y="260648"/>
            <a:ext cx="2193156" cy="936104"/>
          </a:xfrm>
          <a:prstGeom prst="rect">
            <a:avLst/>
          </a:prstGeom>
          <a:noFill/>
        </p:spPr>
      </p:pic>
      <p:pic>
        <p:nvPicPr>
          <p:cNvPr id="9" name="Picture 4" descr="File:Seal of ASEAN.svg"/>
          <p:cNvPicPr>
            <a:picLocks noChangeAspect="1" noChangeArrowheads="1"/>
          </p:cNvPicPr>
          <p:nvPr/>
        </p:nvPicPr>
        <p:blipFill>
          <a:blip r:embed="rId5" cstate="print"/>
          <a:srcRect/>
          <a:stretch>
            <a:fillRect/>
          </a:stretch>
        </p:blipFill>
        <p:spPr bwMode="auto">
          <a:xfrm>
            <a:off x="184076" y="116632"/>
            <a:ext cx="1075556" cy="1075557"/>
          </a:xfrm>
          <a:prstGeom prst="rect">
            <a:avLst/>
          </a:prstGeom>
          <a:noFill/>
        </p:spPr>
      </p:pic>
      <p:pic>
        <p:nvPicPr>
          <p:cNvPr id="44036" name="Picture 4" descr="File:Flag of Europe.svg"/>
          <p:cNvPicPr>
            <a:picLocks noChangeAspect="1" noChangeArrowheads="1"/>
          </p:cNvPicPr>
          <p:nvPr/>
        </p:nvPicPr>
        <p:blipFill>
          <a:blip r:embed="rId6" cstate="print"/>
          <a:srcRect/>
          <a:stretch>
            <a:fillRect/>
          </a:stretch>
        </p:blipFill>
        <p:spPr bwMode="auto">
          <a:xfrm>
            <a:off x="179512" y="1196752"/>
            <a:ext cx="1585257" cy="1056178"/>
          </a:xfrm>
          <a:prstGeom prst="rect">
            <a:avLst/>
          </a:prstGeom>
          <a:noFill/>
        </p:spPr>
      </p:pic>
      <p:pic>
        <p:nvPicPr>
          <p:cNvPr id="11" name="Picture 3" descr="ECAP III-Logo.jpg"/>
          <p:cNvPicPr>
            <a:picLocks noChangeAspect="1" noChangeArrowheads="1"/>
          </p:cNvPicPr>
          <p:nvPr/>
        </p:nvPicPr>
        <p:blipFill>
          <a:blip r:embed="rId7" cstate="print"/>
          <a:srcRect/>
          <a:stretch>
            <a:fillRect/>
          </a:stretch>
        </p:blipFill>
        <p:spPr bwMode="auto">
          <a:xfrm>
            <a:off x="6012160" y="260648"/>
            <a:ext cx="1814168" cy="2016224"/>
          </a:xfrm>
          <a:prstGeom prst="rect">
            <a:avLst/>
          </a:prstGeom>
          <a:noFill/>
          <a:ln w="9525">
            <a:noFill/>
            <a:miter lim="800000"/>
            <a:headEnd/>
            <a:tailEnd/>
          </a:ln>
        </p:spPr>
      </p:pic>
      <p:pic>
        <p:nvPicPr>
          <p:cNvPr id="12" name="Picture 6" descr="File:OHIM logo.svg"/>
          <p:cNvPicPr>
            <a:picLocks noChangeAspect="1" noChangeArrowheads="1"/>
          </p:cNvPicPr>
          <p:nvPr/>
        </p:nvPicPr>
        <p:blipFill>
          <a:blip r:embed="rId8" cstate="print"/>
          <a:srcRect/>
          <a:stretch>
            <a:fillRect/>
          </a:stretch>
        </p:blipFill>
        <p:spPr bwMode="auto">
          <a:xfrm>
            <a:off x="5004048" y="1268760"/>
            <a:ext cx="1008112" cy="1008112"/>
          </a:xfrm>
          <a:prstGeom prst="rect">
            <a:avLst/>
          </a:prstGeom>
          <a:noFill/>
        </p:spPr>
      </p:pic>
      <p:pic>
        <p:nvPicPr>
          <p:cNvPr id="13" name="Picture 21"/>
          <p:cNvPicPr>
            <a:picLocks noChangeAspect="1" noChangeArrowheads="1"/>
          </p:cNvPicPr>
          <p:nvPr/>
        </p:nvPicPr>
        <p:blipFill>
          <a:blip r:embed="rId9" cstate="print"/>
          <a:srcRect/>
          <a:stretch>
            <a:fillRect/>
          </a:stretch>
        </p:blipFill>
        <p:spPr bwMode="auto">
          <a:xfrm>
            <a:off x="7812360" y="260648"/>
            <a:ext cx="1258660" cy="1080120"/>
          </a:xfrm>
          <a:prstGeom prst="rect">
            <a:avLst/>
          </a:prstGeom>
          <a:noFill/>
          <a:ln w="9525">
            <a:noFill/>
            <a:miter lim="800000"/>
            <a:headEnd/>
            <a:tailEnd/>
          </a:ln>
        </p:spPr>
      </p:pic>
      <p:pic>
        <p:nvPicPr>
          <p:cNvPr id="14" name="Picture 4" descr="ไฟล์:Flag of Vietnam.svg"/>
          <p:cNvPicPr>
            <a:picLocks noChangeAspect="1" noChangeArrowheads="1"/>
          </p:cNvPicPr>
          <p:nvPr/>
        </p:nvPicPr>
        <p:blipFill>
          <a:blip r:embed="rId10" cstate="print"/>
          <a:srcRect/>
          <a:stretch>
            <a:fillRect/>
          </a:stretch>
        </p:blipFill>
        <p:spPr bwMode="auto">
          <a:xfrm>
            <a:off x="1763688" y="1196752"/>
            <a:ext cx="1584176" cy="1055457"/>
          </a:xfrm>
          <a:prstGeom prst="rect">
            <a:avLst/>
          </a:prstGeom>
          <a:noFill/>
        </p:spPr>
      </p:pic>
      <p:pic>
        <p:nvPicPr>
          <p:cNvPr id="15" name="Picture 2" descr="ไฟล์:Flag of Laos.svg"/>
          <p:cNvPicPr>
            <a:picLocks noChangeAspect="1" noChangeArrowheads="1"/>
          </p:cNvPicPr>
          <p:nvPr/>
        </p:nvPicPr>
        <p:blipFill>
          <a:blip r:embed="rId11" cstate="print"/>
          <a:srcRect/>
          <a:stretch>
            <a:fillRect/>
          </a:stretch>
        </p:blipFill>
        <p:spPr bwMode="auto">
          <a:xfrm>
            <a:off x="3347864" y="1196752"/>
            <a:ext cx="1584176" cy="1056118"/>
          </a:xfrm>
          <a:prstGeom prst="rect">
            <a:avLst/>
          </a:prstGeom>
          <a:noFill/>
        </p:spPr>
      </p:pic>
      <p:pic>
        <p:nvPicPr>
          <p:cNvPr id="16" name="Picture 3"/>
          <p:cNvPicPr>
            <a:picLocks noChangeAspect="1" noChangeArrowheads="1"/>
          </p:cNvPicPr>
          <p:nvPr/>
        </p:nvPicPr>
        <p:blipFill>
          <a:blip r:embed="rId3" cstate="print"/>
          <a:srcRect/>
          <a:stretch>
            <a:fillRect/>
          </a:stretch>
        </p:blipFill>
        <p:spPr bwMode="auto">
          <a:xfrm>
            <a:off x="7812360" y="1340767"/>
            <a:ext cx="1164372" cy="936105"/>
          </a:xfrm>
          <a:prstGeom prst="rect">
            <a:avLst/>
          </a:prstGeom>
          <a:noFill/>
          <a:ln w="9525">
            <a:noFill/>
            <a:miter lim="800000"/>
            <a:headEnd/>
            <a:tailEnd/>
          </a:ln>
        </p:spPr>
      </p:pic>
      <p:pic>
        <p:nvPicPr>
          <p:cNvPr id="7" name="Picture 2" descr="Click here to return to homepage"/>
          <p:cNvPicPr>
            <a:picLocks noChangeAspect="1" noChangeArrowheads="1"/>
          </p:cNvPicPr>
          <p:nvPr/>
        </p:nvPicPr>
        <p:blipFill>
          <a:blip r:embed="rId12" cstate="print"/>
          <a:srcRect/>
          <a:stretch>
            <a:fillRect/>
          </a:stretch>
        </p:blipFill>
        <p:spPr bwMode="auto">
          <a:xfrm>
            <a:off x="1259632" y="260648"/>
            <a:ext cx="2863373" cy="93610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สี่เหลี่ยมมุมมน 6"/>
          <p:cNvSpPr/>
          <p:nvPr/>
        </p:nvSpPr>
        <p:spPr>
          <a:xfrm>
            <a:off x="251520" y="4437112"/>
            <a:ext cx="8640960" cy="1944216"/>
          </a:xfrm>
          <a:prstGeom prst="roundRect">
            <a:avLst/>
          </a:prstGeom>
        </p:spPr>
        <p:style>
          <a:lnRef idx="1">
            <a:schemeClr val="accent5"/>
          </a:lnRef>
          <a:fillRef idx="2">
            <a:schemeClr val="accent5"/>
          </a:fillRef>
          <a:effectRef idx="1">
            <a:schemeClr val="accent5"/>
          </a:effectRef>
          <a:fontRef idx="minor">
            <a:schemeClr val="dk1"/>
          </a:fontRef>
        </p:style>
        <p:txBody>
          <a:bodyPr rtlCol="0" anchor="b"/>
          <a:lstStyle/>
          <a:p>
            <a:pPr>
              <a:buFont typeface="Arial" pitchFamily="34" charset="0"/>
              <a:buChar char="•"/>
            </a:pPr>
            <a:r>
              <a:rPr lang="en-US" dirty="0" smtClean="0"/>
              <a:t> Lisbon System </a:t>
            </a:r>
          </a:p>
          <a:p>
            <a:r>
              <a:rPr lang="en-US" sz="2400" dirty="0" smtClean="0"/>
              <a:t>- review of Lisbon System to explore possible improvements for the Lisbon System</a:t>
            </a:r>
          </a:p>
        </p:txBody>
      </p:sp>
      <p:sp>
        <p:nvSpPr>
          <p:cNvPr id="6" name="สี่เหลี่ยมมุมมน 5"/>
          <p:cNvSpPr/>
          <p:nvPr/>
        </p:nvSpPr>
        <p:spPr>
          <a:xfrm>
            <a:off x="251520" y="1484784"/>
            <a:ext cx="8640960" cy="28083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b"/>
          <a:lstStyle/>
          <a:p>
            <a:pPr>
              <a:buFont typeface="Arial" pitchFamily="34" charset="0"/>
              <a:buChar char="•"/>
            </a:pPr>
            <a:r>
              <a:rPr lang="en-US" dirty="0" smtClean="0"/>
              <a:t> GI multilateral system for wines and spirits</a:t>
            </a:r>
          </a:p>
          <a:p>
            <a:pPr>
              <a:buFont typeface="Arial" pitchFamily="34" charset="0"/>
              <a:buChar char="•"/>
            </a:pPr>
            <a:r>
              <a:rPr lang="en-US" dirty="0" smtClean="0"/>
              <a:t> GI extension</a:t>
            </a:r>
          </a:p>
          <a:p>
            <a:pPr>
              <a:buNone/>
            </a:pPr>
            <a:r>
              <a:rPr lang="en-US" dirty="0" smtClean="0"/>
              <a:t>    - to extend higher level of protection (Article 23) to other products beyond wines and spirits</a:t>
            </a:r>
          </a:p>
        </p:txBody>
      </p:sp>
      <p:sp>
        <p:nvSpPr>
          <p:cNvPr id="2" name="ชื่อเรื่อง 1"/>
          <p:cNvSpPr>
            <a:spLocks noGrp="1"/>
          </p:cNvSpPr>
          <p:nvPr>
            <p:ph type="title"/>
          </p:nvPr>
        </p:nvSpPr>
        <p:spPr>
          <a:xfrm>
            <a:off x="467544" y="332656"/>
            <a:ext cx="8305800" cy="1143000"/>
          </a:xfrm>
        </p:spPr>
        <p:txBody>
          <a:bodyPr/>
          <a:lstStyle/>
          <a:p>
            <a:r>
              <a:rPr lang="en-US" dirty="0" smtClean="0"/>
              <a:t>International Level</a:t>
            </a:r>
            <a:endParaRPr lang="th-TH" dirty="0"/>
          </a:p>
        </p:txBody>
      </p:sp>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23</a:t>
            </a:fld>
            <a:endParaRPr lang="th-TH"/>
          </a:p>
        </p:txBody>
      </p:sp>
      <p:pic>
        <p:nvPicPr>
          <p:cNvPr id="5122" name="Picture 2" descr="Click here to return to homepage"/>
          <p:cNvPicPr>
            <a:picLocks noChangeAspect="1" noChangeArrowheads="1"/>
          </p:cNvPicPr>
          <p:nvPr/>
        </p:nvPicPr>
        <p:blipFill>
          <a:blip r:embed="rId3" cstate="print"/>
          <a:srcRect/>
          <a:stretch>
            <a:fillRect/>
          </a:stretch>
        </p:blipFill>
        <p:spPr bwMode="auto">
          <a:xfrm>
            <a:off x="683568" y="1526326"/>
            <a:ext cx="2664296" cy="871021"/>
          </a:xfrm>
          <a:prstGeom prst="rect">
            <a:avLst/>
          </a:prstGeom>
          <a:noFill/>
        </p:spPr>
      </p:pic>
      <p:pic>
        <p:nvPicPr>
          <p:cNvPr id="5124" name="Picture 4" descr="WIPO Home"/>
          <p:cNvPicPr>
            <a:picLocks noChangeAspect="1" noChangeArrowheads="1"/>
          </p:cNvPicPr>
          <p:nvPr/>
        </p:nvPicPr>
        <p:blipFill>
          <a:blip r:embed="rId4" cstate="print"/>
          <a:srcRect/>
          <a:stretch>
            <a:fillRect/>
          </a:stretch>
        </p:blipFill>
        <p:spPr bwMode="auto">
          <a:xfrm>
            <a:off x="539552" y="4470481"/>
            <a:ext cx="1440160" cy="614703"/>
          </a:xfrm>
          <a:prstGeom prst="rect">
            <a:avLst/>
          </a:prstGeom>
          <a:noFill/>
        </p:spPr>
      </p:pic>
      <p:pic>
        <p:nvPicPr>
          <p:cNvPr id="8" name="Picture 3"/>
          <p:cNvPicPr>
            <a:picLocks noChangeAspect="1" noChangeArrowheads="1"/>
          </p:cNvPicPr>
          <p:nvPr/>
        </p:nvPicPr>
        <p:blipFill>
          <a:blip r:embed="rId5" cstate="print"/>
          <a:srcRect/>
          <a:stretch>
            <a:fillRect/>
          </a:stretch>
        </p:blipFill>
        <p:spPr bwMode="auto">
          <a:xfrm>
            <a:off x="8254328" y="6142742"/>
            <a:ext cx="889672" cy="715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2915816" y="188640"/>
            <a:ext cx="6228184" cy="1143000"/>
          </a:xfrm>
        </p:spPr>
        <p:txBody>
          <a:bodyPr/>
          <a:lstStyle/>
          <a:p>
            <a:r>
              <a:rPr lang="en-US" dirty="0" smtClean="0"/>
              <a:t>ASEAN  Level</a:t>
            </a:r>
            <a:endParaRPr lang="th-TH" dirty="0"/>
          </a:p>
        </p:txBody>
      </p:sp>
      <p:sp>
        <p:nvSpPr>
          <p:cNvPr id="4" name="ตัวยึดเนื้อหา 3"/>
          <p:cNvSpPr>
            <a:spLocks noGrp="1"/>
          </p:cNvSpPr>
          <p:nvPr>
            <p:ph idx="1"/>
          </p:nvPr>
        </p:nvSpPr>
        <p:spPr/>
        <p:txBody>
          <a:bodyPr/>
          <a:lstStyle/>
          <a:p>
            <a:endParaRPr lang="en-US" dirty="0" smtClean="0"/>
          </a:p>
          <a:p>
            <a:endParaRPr lang="en-US" dirty="0" smtClean="0"/>
          </a:p>
          <a:p>
            <a:endParaRPr lang="en-US" dirty="0" smtClean="0"/>
          </a:p>
          <a:p>
            <a:endParaRPr lang="th-TH" dirty="0"/>
          </a:p>
        </p:txBody>
      </p:sp>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24</a:t>
            </a:fld>
            <a:endParaRPr lang="th-TH"/>
          </a:p>
        </p:txBody>
      </p:sp>
      <p:sp>
        <p:nvSpPr>
          <p:cNvPr id="7" name="สี่เหลี่ยมมุมมน 6"/>
          <p:cNvSpPr/>
          <p:nvPr/>
        </p:nvSpPr>
        <p:spPr>
          <a:xfrm>
            <a:off x="251520" y="1484784"/>
            <a:ext cx="8640960" cy="15841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r>
              <a:rPr lang="en-US" dirty="0" smtClean="0"/>
              <a:t>                 </a:t>
            </a:r>
          </a:p>
          <a:p>
            <a:endParaRPr lang="en-US" dirty="0" smtClean="0"/>
          </a:p>
        </p:txBody>
      </p:sp>
      <p:sp>
        <p:nvSpPr>
          <p:cNvPr id="8" name="สี่เหลี่ยมมุมมน 7"/>
          <p:cNvSpPr/>
          <p:nvPr/>
        </p:nvSpPr>
        <p:spPr>
          <a:xfrm>
            <a:off x="251520" y="3068960"/>
            <a:ext cx="8640960" cy="25202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r>
              <a:rPr lang="en-US" dirty="0" smtClean="0"/>
              <a:t>                     </a:t>
            </a:r>
          </a:p>
          <a:p>
            <a:endParaRPr lang="en-US" dirty="0" smtClean="0"/>
          </a:p>
        </p:txBody>
      </p:sp>
      <p:sp>
        <p:nvSpPr>
          <p:cNvPr id="9" name="สี่เหลี่ยมมุมมน 8"/>
          <p:cNvSpPr/>
          <p:nvPr/>
        </p:nvSpPr>
        <p:spPr>
          <a:xfrm>
            <a:off x="251520" y="5589240"/>
            <a:ext cx="8640960" cy="11521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r>
              <a:rPr lang="en-US" dirty="0" smtClean="0"/>
              <a:t>                  </a:t>
            </a:r>
          </a:p>
        </p:txBody>
      </p:sp>
      <p:pic>
        <p:nvPicPr>
          <p:cNvPr id="10" name="Picture 4" descr="File:Flag of Europe.svg"/>
          <p:cNvPicPr>
            <a:picLocks noChangeAspect="1" noChangeArrowheads="1"/>
          </p:cNvPicPr>
          <p:nvPr/>
        </p:nvPicPr>
        <p:blipFill>
          <a:blip r:embed="rId3" cstate="print"/>
          <a:srcRect/>
          <a:stretch>
            <a:fillRect/>
          </a:stretch>
        </p:blipFill>
        <p:spPr bwMode="auto">
          <a:xfrm>
            <a:off x="251520" y="4509120"/>
            <a:ext cx="955410" cy="636542"/>
          </a:xfrm>
          <a:prstGeom prst="rect">
            <a:avLst/>
          </a:prstGeom>
          <a:noFill/>
        </p:spPr>
      </p:pic>
      <p:pic>
        <p:nvPicPr>
          <p:cNvPr id="12" name="Picture 3" descr="ECAP III-Logo.jpg"/>
          <p:cNvPicPr>
            <a:picLocks noChangeAspect="1" noChangeArrowheads="1"/>
          </p:cNvPicPr>
          <p:nvPr/>
        </p:nvPicPr>
        <p:blipFill>
          <a:blip r:embed="rId4" cstate="print"/>
          <a:srcRect/>
          <a:stretch>
            <a:fillRect/>
          </a:stretch>
        </p:blipFill>
        <p:spPr bwMode="auto">
          <a:xfrm>
            <a:off x="251520" y="3194375"/>
            <a:ext cx="1440159" cy="1314745"/>
          </a:xfrm>
          <a:prstGeom prst="rect">
            <a:avLst/>
          </a:prstGeom>
          <a:noFill/>
          <a:ln w="9525">
            <a:noFill/>
            <a:miter lim="800000"/>
            <a:headEnd/>
            <a:tailEnd/>
          </a:ln>
        </p:spPr>
      </p:pic>
      <p:pic>
        <p:nvPicPr>
          <p:cNvPr id="40966" name="Picture 6" descr="File:OHIM logo.svg"/>
          <p:cNvPicPr>
            <a:picLocks noChangeAspect="1" noChangeArrowheads="1"/>
          </p:cNvPicPr>
          <p:nvPr/>
        </p:nvPicPr>
        <p:blipFill>
          <a:blip r:embed="rId5" cstate="print"/>
          <a:srcRect/>
          <a:stretch>
            <a:fillRect/>
          </a:stretch>
        </p:blipFill>
        <p:spPr bwMode="auto">
          <a:xfrm>
            <a:off x="1187624" y="4509120"/>
            <a:ext cx="648072" cy="648072"/>
          </a:xfrm>
          <a:prstGeom prst="rect">
            <a:avLst/>
          </a:prstGeom>
          <a:noFill/>
        </p:spPr>
      </p:pic>
      <p:pic>
        <p:nvPicPr>
          <p:cNvPr id="15" name="Picture 4" descr="File:Seal of ASEAN.svg"/>
          <p:cNvPicPr>
            <a:picLocks noChangeAspect="1" noChangeArrowheads="1"/>
          </p:cNvPicPr>
          <p:nvPr/>
        </p:nvPicPr>
        <p:blipFill>
          <a:blip r:embed="rId6" cstate="print"/>
          <a:srcRect/>
          <a:stretch>
            <a:fillRect/>
          </a:stretch>
        </p:blipFill>
        <p:spPr bwMode="auto">
          <a:xfrm>
            <a:off x="323529" y="1556792"/>
            <a:ext cx="1363588" cy="1363589"/>
          </a:xfrm>
          <a:prstGeom prst="rect">
            <a:avLst/>
          </a:prstGeom>
          <a:noFill/>
        </p:spPr>
      </p:pic>
      <p:pic>
        <p:nvPicPr>
          <p:cNvPr id="40968" name="Picture 8" descr="home"/>
          <p:cNvPicPr>
            <a:picLocks noChangeAspect="1" noChangeArrowheads="1"/>
          </p:cNvPicPr>
          <p:nvPr/>
        </p:nvPicPr>
        <p:blipFill>
          <a:blip r:embed="rId7"/>
          <a:srcRect/>
          <a:stretch>
            <a:fillRect/>
          </a:stretch>
        </p:blipFill>
        <p:spPr bwMode="auto">
          <a:xfrm>
            <a:off x="190500" y="-838200"/>
            <a:ext cx="1314450" cy="1314450"/>
          </a:xfrm>
          <a:prstGeom prst="rect">
            <a:avLst/>
          </a:prstGeom>
          <a:noFill/>
        </p:spPr>
      </p:pic>
      <p:sp>
        <p:nvSpPr>
          <p:cNvPr id="17" name="TextBox 16"/>
          <p:cNvSpPr txBox="1"/>
          <p:nvPr/>
        </p:nvSpPr>
        <p:spPr>
          <a:xfrm>
            <a:off x="1835696" y="3068960"/>
            <a:ext cx="7056784" cy="2554545"/>
          </a:xfrm>
          <a:prstGeom prst="rect">
            <a:avLst/>
          </a:prstGeom>
          <a:noFill/>
        </p:spPr>
        <p:txBody>
          <a:bodyPr wrap="square" rtlCol="0">
            <a:spAutoFit/>
          </a:bodyPr>
          <a:lstStyle/>
          <a:p>
            <a:r>
              <a:rPr lang="en-US" sz="2000" b="1" dirty="0" smtClean="0"/>
              <a:t>The ASEAN Project on Intellectual Property Rights (ECAPIII) </a:t>
            </a:r>
          </a:p>
          <a:p>
            <a:r>
              <a:rPr lang="en-US" sz="2000" dirty="0" smtClean="0"/>
              <a:t>  - approved by the European Union and ASEAN in 2009, has entered Phase II in December 2012</a:t>
            </a:r>
          </a:p>
          <a:p>
            <a:r>
              <a:rPr lang="en-US" sz="2000" dirty="0" smtClean="0"/>
              <a:t>  - “to further integrate ASEAN countries into the global economy and world trading system to promote economic growth and reduce poverty in the region” through intellectual property</a:t>
            </a:r>
            <a:endParaRPr lang="th-TH" sz="2000" dirty="0"/>
          </a:p>
        </p:txBody>
      </p:sp>
      <p:pic>
        <p:nvPicPr>
          <p:cNvPr id="40970" name="Picture 10" descr="home"/>
          <p:cNvPicPr>
            <a:picLocks noChangeAspect="1" noChangeArrowheads="1"/>
          </p:cNvPicPr>
          <p:nvPr/>
        </p:nvPicPr>
        <p:blipFill>
          <a:blip r:embed="rId7"/>
          <a:srcRect/>
          <a:stretch>
            <a:fillRect/>
          </a:stretch>
        </p:blipFill>
        <p:spPr bwMode="auto">
          <a:xfrm>
            <a:off x="190500" y="-838200"/>
            <a:ext cx="1314450" cy="1314450"/>
          </a:xfrm>
          <a:prstGeom prst="rect">
            <a:avLst/>
          </a:prstGeom>
          <a:noFill/>
        </p:spPr>
      </p:pic>
      <p:pic>
        <p:nvPicPr>
          <p:cNvPr id="40972" name="Picture 12" descr="home"/>
          <p:cNvPicPr>
            <a:picLocks noChangeAspect="1" noChangeArrowheads="1"/>
          </p:cNvPicPr>
          <p:nvPr/>
        </p:nvPicPr>
        <p:blipFill>
          <a:blip r:embed="rId7"/>
          <a:srcRect/>
          <a:stretch>
            <a:fillRect/>
          </a:stretch>
        </p:blipFill>
        <p:spPr bwMode="auto">
          <a:xfrm>
            <a:off x="190500" y="-838200"/>
            <a:ext cx="1314450" cy="1314450"/>
          </a:xfrm>
          <a:prstGeom prst="rect">
            <a:avLst/>
          </a:prstGeom>
          <a:noFill/>
        </p:spPr>
      </p:pic>
      <p:sp>
        <p:nvSpPr>
          <p:cNvPr id="40974" name="AutoShape 14" descr="data:image/jpeg;base64,/9j/4AAQSkZJRgABAQAAAQABAAD/2wCEAAkGBhQQEBUUEhQWFBMWFxcYGRcYFx0bHRwdGhcaIB0cHB4fHiYfGx8mGhofIC8gIycpLiwtFh4xODAqNSYuLCkBCQoKDgwOGg8PGjQlHiQsNTQwKiw0LSwsLC0sKi0tLCwsLywuKiksLDUtLC0qLCwsLCwsLC0sLC0sLCwsLCwsLP/AABEIANAA8gMBIgACEQEDEQH/xAAcAAEAAwEBAQEBAAAAAAAAAAAABgcIBQQDAgH/xABOEAACAQMBAwYHDAgFAgYDAAABAgMABBEFEiExBgcTQVFhFyJxcoGRkxQjMjNCUlNUobLR0hU1YoKSorGzFnPBwvAI4TRDdIOj8RgkJv/EABsBAAEFAQEAAAAAAAAAAAAAAAACAwQFBgEH/8QANREAAQMBBQQJBAICAwAAAAAAAQACAxEEEiExUQUTQYEUFWFxkaHB0fAGMjPhIrEjUhZCYv/aAAwDAQACEQMRAD8AvGlKpvnH5yL2y1GSGCRVjVYyAY1b4SAneRniafggdO661Ie8MFSrkpWdPDJqX0yeyT8KeGTUvpk9kn4VN6rm1HzkmuksWi6VnTwyal9Mnsk/Cnhk1L6ZPZJ+FHVc2o+ckdJYtF0rOnhk1L6ZPZJ+FPDJqX0yeyT8KOq5tR85I6SxaLpWdPDJqX0yeyT8KeGTUvpk9kn4UdVzaj5yR0li0XSs6eGTUvpk9kn4U8MmpfTJ7JPwo6rm1HzkjpLFoulZ08MmpfTJ7JPwp4ZNS+mT2SfhR1XNqPnJHSWLRdKzp4ZNS+mT2SfhTwyal9Mnsk/CjqubUfOSOksWi6VnTwyal9Mnsk/Cnhk1L6ZPZJ+FHVc2o+ckdJYtF0rOnhk1L6ZPZJ+FPDJqX0yeyT8KOq5tR85I6SxaLpWdPDJqX0yeyT8KeGTUvpk9kn4UdVzaj5yR0li0XSs6eGTUvpk9kn4U8MmpfTJ7JPwo6rm1HzkjpLFoulZ1Xni1MnAlQk9QhT8KvDRzcrZxi4YPduPGwFAUtvIwNxCD1kd4qNaLI+zgF5GKcikEhoF2qV4ZZX2gAdxxjcM4HwmPlyAB5T3VC+V/LuWCbooGHigAkqDk9Z3+ofvdxqC54aKlWNmsUlpfcjVhUqobfnDvS6gyLgsoPva9ZHdVvVxkgfklWywSWO7vCMdOxKUpTigJWc+eP9bzeZF/bWtGVnPnj/W83mRf21q02X+Y93qFHtP2KFUpStIq9KUpQhKUpQhKUpQhKUpQhKUpQhKUpQhKUpQhKUpQhKUpQhKUr6W1u0jqiDad2CqB1knAHpJoQrE5luSPum5N1IMxW5Gzng0pGR/CPG8pSrwa43Z4cceaOLf87RXM5N8n1sbOG2THijx2HWx3u3pbcOwEdle5F6Rs9RwfQPgj0nLeoVkbZPvpC7hw7lbwRhrcV4dX1MW0LzMPHO5V7+AHdxx3ZY8Kpm7uDI5Y7yTx7fwHYOoACp5zn6jgpEN244HdvBPp+CO4SfOFV7VNO6rqLdbFs4ZDvTm7+l9bT4xPPX7wrQdZ8tPjE89fvCtB05ZuKgfUecfP0SlKVLWVSs588f63m8yL+2taMrOfPH+t5vMi/trVpsv8x7vUKPafsUKpSlaRV6UpShCUpShCUpShCUpShCUpShCV9ba1eQ7MaM7diqWPqAzVoc3XNELhFub4ERtgpDvBYdTOeIU9QGCeORwNp3F9ZaZEqs0NrH8lfFTOOwDe3qqsn2g1jrkYvFSGQEirsFmmTk1dqMta3AHaYXH+2ucykHB3EdVau0nlJbXefc88cuOIVgSPKOI9IqF8+E0SaeNpEaWSRURioLKB4zFTjI3Ls7vn03DtFz5BG5lCUp0ADagqhKUpVuoqUpShCVZvMdyaE1y904ykA2U/zGHH91PviqyArTvN5oHuLToYyMOV6STz33kHyDC/u1XbRm3cVBmcPdSIGXnV0XfkizkH5W70df8Azvr9YCAnq3kn/ncPsoo3knyD/nl/pUX5xta6C02FOHmJQdy48c+rC/vVl3uuipVvZoXTytibxKrPlDq5u7mSU8CcKOxRuUerf5Sa51KVVE1NV6YxjY2hjcgvrafGJ56/eFaDrPlp8Ynnr94VoOpdm4rLfUecfP0SlKVLWVSs588f63m8yL+2taMrOfPH+t5vMi/trVpsv8x7vUKPafsUKpSlaRV6UpShCUpShCUpShCUpShCVNeajkgL+92pBmCDDuDwY58RD3Egk9ykddQrNaK5n9EFtpkbEePOTKfIdyejYAP7xqDb5jFCaZnBPQsvOxUu1G+W3hklc4SNGdvIoJP9Kyzyh16W+uXnmOWc7h1KvUi9wH+p4mr056NT6HSnXODM6R+jO0fsQj01nja7xUXZUQDDIczgnbS41ur7Wt28Tq8bMjqcqynBB7iK7fKrlvcakIRcbOYVIBUY2i2MswzjJ2RwwO6o/mlWpY0uDiMQotSBRKUpS1xKUpQhS3my5Nm9v0BGY48O+eGAeHprSlVrzF6N0dk85G+aQ481N33tr1VZVZfaEu8mI4DD3VjA263vSqd5wtV6e9YA+LEOjHlHwj/Fu/dFWtrGoC3t5JT8hC3lONw9JwPTVCO5Ykk5JJJPaTxPrqltDsAFrvp+z1e6Y8MBzz+dq/lKUqGtevrafGJ56/eFaDrPlp8Ynnr94VoOpdm4rJ/UecfP0SlKVLWVSs588f63m8yL+2taMrOfPH+t5vMi/trVpsv8x7vUKPafsUKpSlaRV6UpShCUpShCUpShCUpShC0hzcw20en20IeF5ej22UMhbafLsCM53bWPRUwAxuHCsy82liZdWtQN2zJtk9yKW+3GPTWm6y1vh3Umda4+asoXXm5LzX1xEigzNGq53FyAM+nrrw/pey+ltv44/wAapHnp1My6oyZysKIgHUCV22Pl8YA+aOyoHipcOzb8YcXUqmn2ijiKKec8mrxz36rCVMcUSrlCCCzEsd43HcVHoqB0pV1FGI2Bg4KI5141SlKU4kpXt0bSXu7iOCIZeRsD+pPoUE+ivFVmcxOkmS9lnI8WGLZz+1Id38qt66YtEu6jc/RLY284BXVpWmpbQpFGAFRQox3DGa9dKVjyampVqoTzp6lsWyRDjK+T5qb/ALxX1VVtSvnK1DpL4qOESqnpPjH+oHoqKVWzOq8r0LZMO6srRxOPj+qJSlKaVovrafGJ56/eFaDrPlp8Ynnr94VoOpdm4rJ/UecfP0SlKVLWVSs588f63m8yL+2taMrOfPH+t5vMi/trVpsv8x7vUKPafsUKpSlaRV6V9ILdpGCIpd2OAqgkk9gA3k19tL0yS5mSGFS8jnCqP6nsAG8nqANaK5Cc3kOmRg4Elyw8eUjh+ynzV+09fUBDtVrbZxjidE7HEXnsVb8neY24mAe6kW3U/IA239O/ZX1nyVLouYmxA3yXDHt20H2BK9fLfnZg09jDEvT3A4qDhU7mbfv/AGR6SKgHh1vtrPR2+z83Yf8Ar0margbbOLwNB4ftSDuWYFSXUOYKE/EXMiHskVXH8uwaiWq8yt/DvjEc4/YfB9T7P2E1bfN/y1/Stu0hiMTI2w2/Kk7IPinceB4Ebs9dd/U70QQSStwjR3PkVSf9Kji22mJ9x2J0P6S91G4VCyVNCUZlYYZSVIPUQcEeuvxX6kkLEsd5JJPlPH7a/NaVV6svmI0/bvpZSN0UOB5ZGGP5Var2qr+YTT9mznm65JQvojUf6u3qqwOUOoe57Seb6OKRx5VUkfbWWtzt5aCB3KyhF1izHyr1D3RfXMvEPNIR5Nohf5QK5VK/UcZYhVBLEgADeSTwA781p2gNAGirialffTdNkuZVihQySNuCrx/7DvO4VPLHmcuScMACPhtxVc/IQbukccSxIQcMsc4tDm+5Dpp1qoZV90sMyv15OPEB+aMAbuJGeupFPNsAKMu5GAM49LHqHaceQVRz7ScXXYstVMZZwBVyrOLmXtUGJpnwBkqgBc4+c5BwO5VUdpPGvxPyL0eOJgyMN3xr3G9ew4RiOvrHVvqYXmnl9oyOOjUZZn8SJT1kDIZsfO2l888BHTpNpKS1vDPclskyRW8YQn9mWYLtDPXttTTZ5HYueeWHzmlFgGQVcahoWmMSLe+ZGO9RNGzJ3KXRcqe8rirV5oOTz2dpIJApaSTbDowdGQouyVYceBP7w7ajuqckE2fG0+66h8VA58u1DIG+3+lSrmstxFbSxguAkpGxICGTKqcEMAwG/IBzx4kYNO2qW/DQOr30PmFyNtH5Ka1/GbAyeAr+1xuWN90NjMw4lCo8r+L/AK1SE0FVOijMj2sHE08VTOpXhmmkkPy3ZvWSR9lealKql6i1oaAAlKUoXV9bT4xPPX7wrQdZ8tPjE89fvCtB1Ls3FZP6jzj5+iUpSpayqVnPnj/W83mRf21rRlZz54/1vN5kX9tatNl/mPd6hR7T9ihVKVK+bLkyL/UI1cZij99k7CFIwv7zEDHZmtDI8RtLjkFAaLxoFanNFyHFnbi4lX/9idQd/FIzvC9xO5j6B1V7udLlodOtMRnFxNlY/wBkD4T+jIA72HYamlZp5zuUPuzUpWBzHEeiTyISCfS+0fIRWdszTa7QXvyz9gp8h3TKBRVnJJJJJO8k8TX8pUl5Ackm1K8WPB6FcPK3YgPDPax8Uek9VaJ7wxpc7IKAAXGgV080Wjm30qLaGGlLTEdz42f5Ap9NfvnZ1HodJnwcGQLGP32AP8m1UuRAoAAAAGABwAHVVW8/t/s21tD8+VnPkRMf1k+ysvATPaQTxNfVWT/4RqkqUr9wQl2VF+ExCjyk4H2mtWqxaV5sNP6DSbYYwWQyH/3GLD7GHqrxc8WodFpMo65WjjHpYMf5VNTCytRFGka/BRVUeRQAPsFVVz/6hiO1hB+E0khHmgKPvt6qytn/AM1qB1NfVWT/AOMapmp3zNaGLjUg7DK26mX97ICeokt+5UEq5P8Ap/t/Eu37WiX1Bz/u+yr62vLIHEfKqFCKvCtqaYIpZjhVBJPYAMn7K58b+J0kvibtuQHBKrvIQ47Bxx2Htr66wfEVR8qSJT5DIu0PSoI9NfLVIgejTIAklXaz8rZG1sjv8Qcew+Ssu0KxK/EemC4w9woYcUiO9VHVtDgz9/VnA7TCuWnPNFau0NoonlUkM5PvakdQxvcjrwQO88KkPOZrTWelzPGcSMFjUjqLkKSOwhckd4FZoq0sFlbMC9+QyCjzSFmAUm1vnGvrsgvNsYzuiHR5z1Eg5YY6iTVx8zaN+i0d2LM8khyxJO5tkDJ82s7VpLmlTGj23eJD65pKk7SY1kADRTH3TdnJc/FS+oXzqTEWiKCMNKMjrOFY7vTj7KmlV1ztz/8Ah0/zGx/CB/rWZmNGFaHZLL1sYOfgCVXlKUquXoaUpShC+tp8Ynnr94VoOs+Wnxieev3hWg6l2bisn9R5x8/RKUpUtZVKznzx/rebzIv7a1oys588f63m8yL+2tWmy/zHu9Qo9p+xQqrz5iNI2LOWcjxpZNkH9mMfnZvUKoytLc1sITSLUDrRm/ikY/61Y7UfSGmpUezirqrscptT9y2c83XHE7DyhTs/zYrKJrSfOwT+h7nHZHnydMmfsrN8URdgqgszEAADJJPAADeT3U1spoEbndv9D9pVpP8AIBfu0tHmkWONSzuwVVHEk8BWmOQnJBNMtFiGDK3jSuPlNjq/ZHAeviTUd5rebb3Cvui5A91MPFXj0SniPPI4nqG4deevd8q+m1WKxgOej2pbhh1BV8WPPbtlS3oHWcR7baDOTHH9oxJ7vninIY7gq7NS6qG59r/b1COMHdFCPW7MT/KFq+azJzlX3TardN2SbHs1Cf1Wm9lsrNXQJVoNGUUZqR83On9PqtqnUJA58kYL/wC2o5VmcxGmbd9LMRuiiwPOkbd/Kreury1PuQud2KHGKvAV61n7nu1DpNT2OqKJF9LZc/Yw9VaBrLPLbUPdGo3UmcgzOAe5Tsr/ACqKpNlMrKXaBS7Sf40XEq5P+n+6Gxdx9YaJ/QQ4/wBo9dU3Uy5ptfFpqSbbBY5laJieAzvU/wAagZ/aNXFtjMkDgPlFFhdR4WgtXB6LaXGUZH39iuCf5Qa82ojZCN1RTBm4fBfIJ7gBJnP7JNdPpATs9eM47q5u2E2kZdohcEYyXj34OPlEZIIG/ju3jOWaVYlcbnV0prnSplQFnTYkAHXsMC3l8Ta3VmytPrrotNlZzm2YDo7kfAAJ3JKR8DqxIfFPWQeMJ5bczazs1xYukZbxjE25DniUYDxc8cYI38QKtrBaWwi4/I5FRpoy/EKlq07zcLjSbT/JU+vJrNN7YvC7JIpVlYqfKD1HgfKK0HzS6yJdPjj+VEoXGDwCRneeGSXz/wDVSNqC9ECNUizYONVN6qrnUmzeIvzYh9rt+Aq1aqDnKl2tQYfNSMfYT/urLWj7Fqtgtraq6AqLUpSoC3SUpShC+tp8Ynnr94VoOs+Wnxieev3hWg6l2bisn9R5x8/RKUpUtZVKznzx/rebzIv7a1oys588f63m8yL+2tWmy/zHu9Qo9p+xQqtCczGtLPpqxZ8e3ZkYdeCxZD5MHH7hrPddPk9yjnsJhNbvstwIO9WHzWHWP6dWKubZZ9/HdGfBRIn3HVWqbq1WVGjkUOjgqykZBBGCDXH0TkPZWT7dvboj/OJZmHkLEkejFVvb/wDUCwXx7NS/asxUH0FCR6zUb5S8717eKUQi3jO4iLO0R2Fzv/h2apo7BaftyHf7KW6aPNT/AJyedRbRWt7Rg1ychnG8RdvcX7urr7K4/MJYFpLq5bJPiRhjvJLEu+T1ncp9NVBU65E86R0u2MK2yyZdnLGQrkkAcNk8Ao66sJLHu7OY4hUnMphst5952S0PWcOdDkmbC8LGUSC4aWUDBDKC+cN1He2ARx2TuFSj/wDICT6mntj+SoPy45YtqlwszRiLZjCBQ21wZjnOBx2vspiw2aeGSrhQckuaRjm4KO1fHMVpnR2EkpG+aU4P7KAKP5tuqHqx+TXPI1jaRW6WqsI1xtGUjJJJJxsHGSSam26OSWK5GOKZhc1rqlXfq98ILeWU8I43f+FSf9KyUzE7zxPGrH5R89El5ay2/uZY+lXZLCQnAJGd2yM5GRx66remtn2Z8LXXxiUqeQPIolKUqzUdWvyN54HjhSKddsxYGR8J4+Bxk75EGCB8sBhubBNkR3sOoxB4nDZG0Nlt+M42kPl3EHG8YOyw3ZgBr22WsywnMbspyWBBIKsflKQQQ27B7RuORVZNs9rjeZgVJZORg5Xtealc2zEJH0iknpMAHj1vGzLjPW+0g7el41GYeVlopbona1IO8W9x0aZzv96lXo8+avprj6RzzzqAt5El0B8Fx73IDu+Uox1dQB768ercvbS7O1caftvu8YXBViQMb2Ee3ju2jTDLK8Gjm8wRj40SjIDkV6uVPKTp4mjN703HG3HE7DrwrRpneB+zXa5i9TxNPbuSH2doKeoJsqd3DPDv3d1QgctBFGUtbSC3yc7fjyv1Y8ZyRuxnhjO/Gd9ejmv1QxavAxJPSMyMTvJ6RTxPn4OakSQf4HtpTw9Ehr/5grSdUzzhLjUZu/oz/wDGtXNmqO5Wzl72YnBO0BkcDsqBkeqshaPtC2X0809Icf8Az6hcilKVCW0SlKUIX1tPjE89fvCtB1ny0+MTz1+8K0HUuzcVk/qPOPn6JSlKlrKpVK85fN/fXepSTQQF42WMBtuMcEAO5mB491XVSpFntDoHXm+aQ9geKFZs8E+p/VT7SL89PBPqf1U+0i/PWjLO+jmUtE6uoZlJUgjKnBG7rBGK/VzdJEheRlRFGSzEKAO0k7hU7rSatLo8/dM9GZqs4+CfU/qp9pF+engn1P6qfaRfnq+IeWtk7BVuoctuXLgbXm5wG9Fe3Udct7YqJ54oi2dkSOq5xxxkjPEeulHaVoBpdHgfdc6OzVZ68E+p/VT7SL89PBPqf1U+0i/PWgrHlHazvsQ3EMr4J2UkVjgcTgHOK+9lqkM5YRSxyFDsuEcNsnsbB3Hcdx7K4dpzjNo8D7o6OzVZ28E+p/VT7SL89PBPqf1U+0i/PWh/0zB03QdNH0/Hottdvhn4Oc/B38OFNS1eG2XanlSJScAuwXJ7Bnie4UdZz5XR4H3R0dmqzx4J9T+qn2kX56eCfU/qp9pF+etAadymtbhtiGeN3AzsBhtY7dn4WO/FfiflZZxsyPd26upIZWmQEEcQQTkGu9ZWitLo8D7o3DNVQXgn1P6qfaRfnp4J9T+qn2kX560Vp+pxXC7cEqSpnG0jBhkY3ZBIzvHrr+32oxQJtzSJEmQNp2CjJ4DJ3VzrSetLorz913o7NVnTwT6n9VPtIvz08E+p/VT7SL89X7DyusnZVW7t2ZiAqiZCSScAAZySTX7vOU9pC5jluYI3GMq8qKwyMjIJzw313rG0VpdHgfdc3DNVn/wT6n9VPtIvz08E+p/VT7SL89aLstQjnTbhkSVOG0jBh6wSK/t7fRwRtJK6xxrvZmOAN+N5PfSetJq0ujz913o7NVnPwT6n9VPtIvz08E+p/VT7SL89aSBrzWmqQzM6xSxyNGdl1VwxU5IwwBypyCN/YaOtJv8AUefujozNVnbwT6n9VPtIvz16dN5tdVgmjlS1O1G6uPfIuKsD8/uq/n1iBZhAZoxM28RF12zuJ3LnJ3An0Gv1qOqw2ybc8qRJnG07BRnsGeJ7qDtKY4XRj2H3R0dgxqvjqpkNuxiU9KMFVyBkqwOCc4wcY49dVVLyFvmYsYDk/tp+erR0/lRa3D7EVxE8nHYDDax2hTvI78V7ru7SJGkkYIiAszMcAAcSTVNJBeNHVV3YtpSWRpEYBrxNfdU7/gG++gP8cf5qf4BvvoD/ABx/mq5kkDAEEEEZBHAg9deOHXbd5jCs8TTDOYxIpcY45XORimxZQdVO/wCQ2j/Vvn7qpf8AAN99Af44/wA1P8A330B/jj/NVq6nyltrZgs88cbEZ2WYZx2kcQO87q+0mtwLCJzNEITjEhddg5OBhs447q70Tjij/kVo/wBW+fuqot+Qd6HUmA4DKT46dRH7VXJXIj5X2TMFW7tyzEAATISSeAAzvOa69ONh3X7VdbdoyW26XgYadvMpSlKUoCVyOVWotBauY/jnKxRf5khCofICdo9ymuvUW1qwa8v4opYZfcsSPJ0gbZVpSAF3qwcbKF/KX7qdiALqnIJLssFyeRlsNM1GfT8noZES4gLHecAJKM9uRnHYK+3KWP3XrNpaSb4I4XumQ8HYMVTaHAhTvx3mvjys5Km3ktbmxhmlnhmBI6VnzGVIdSZHOzkbhiujym0icz21/aptTQqVeBiFMkTjeoOcB1O8ZOM9e7fLvNLg+uJBHOlK9lddU3QgUUk1HTI7iPo5UDplTjvUggjHDBFRLnNlCNpzkE7N/CcKpZjubcAN5PcK8XLMNqcUMcdnciVZoyxkj6MKmR0g2y2ycgDcpOcV0eXllKzWAgt5JVguY5m6PZwqRgjA2mG/fuHcd4pETLjm1OuGmHquuNQaLvadexXMm0IZVeMEBpYHjID8QpdRnOyMgdgqv5nksdQvNQj2mhS6EN1GPomhhIkA7UdifI3Vvqc2mvyyTRoLOeNG2tuSXo1CgKSMBXYklgB1ca8XJq1dptQE0DpHNPtL0gXZdDCkZG5jx2DuPUw8g5Gd3erlTKtcKrpxX5jkV9aR1IZW08kMN4INwpBB7CK8HJmMXer31xKNo2zLbwg79gAZcjsLHr47yK+HI7kzcWepyI4ZrSO3ZLeQ7/EeZXEZPap2h5B2Yr3TWE+n381zDC1xbXQUypHjpI5EGNtVJG2rA7wDnPk3rN0Va0/9cDz/ALp7JIrmdVK5dPjaVJSoMkYYK3WA2NoenA9VQa11JYNdvyySvtQ23xcTyfJ6wgOPTUrsNeaeQKttcKm/aklQRgbtwAY7bEnsXHfUZtmng1a8uDZ3DxSpFGjIIzkxjBODINx6qbiBF4O017QlO4U1Uw0voyhkjjMYkJdg0ZjYtuGWUgEHCjiOAFcfnHXOk3n+S1dLRtTkn6QyW8luFYBBIV2mGyCWIUkDxiRjJ4Z68V4OX1tJLp1xFDG0skiFFVccW6zkgYFNx4StrqEo/avlyd1WCeC2iMcjMI4iNu2lChkRWBDtGEyCuQc8QMVxtd1OG21+KSdgiCwcbRBO/pu4HqBqXcnAwtIA6NG6xorK2MgqoB4Ejq7aj9xZStrqS9A5gFq0JkwuztM+387Ozjdw492+nWFt92lDxSCDQL48g7fpLu+u4lKWlw0XRDGztlFIeUL1Bm4EgE5zXr5ZWHu+RLDJCMjzTEZ3AArEPTKdvv6A15uSum3GnXUtqInewdjJBICCItrJaNgTnZzwIB6vnHH10fQRdyXFxdwzRSPLsopkdMRIoEY97kwd+0xzwLsO8qcQJC+uAAprlQc9e1Ayovtzbas01iqS7p7Zmt5QeO1FuHrXG/tzUV1TpLTVL3UIdplgkgS4jHyoHt4yzAfORhtevqBz2tG0eSx1eUQQSmzuI023LbQWVc+NlnLkFSQTxyewV0tAt5DfagZIHWKZ4yjOF2XCRLG24MTvK5GRvB9FKvNY9zxkRl3kVH9rlCQAvwbhJdWtZEIZXsp2Vh1gywEEeg/bXg0eIXmuXkkvjCzWKKFTvCmRSzuB1MSMZ7D3V8OTHJeey1XYwWso4Zugf5glkiYxE8fFZTjuPq9up2c2n38t9FGZradF90opUOhjHiyqGIDDZ3EZzxNc/iCWtObcPGtO+mHkjHM6qWT6fG8kcjKC8RYo3Wu0pU48oNcHlfbC8eGxJOxLtSTYO8RRYwO7alZB5FavZpnKX3SydHbziNhkyyII1AK5GNo7TZ3DxQRvzmuTp2h+7Lm5nu4ZoztLHCDIye9IN3xcgyS5diDw2lplgLDV2FPn7SziKBf3my1BmtDbSn3+zka3fvCfAbyFMAH9mvho6/8A9Be/+mt/+fZ9lfKz0WSx1jatoJWtZ4lWZtraCyBjsvl3LNgbj2Z6+FejSrWYa3dTNBIsMkUcayHZ2SY+Pys4PVu6uqnnXavcDgW18xUJIrQA6rwfpM6Rf3Ul3G5trqRHW6VSwTChRHLjeoHV/wBzjrcq4oRolyLfY6H3PIU2DlcEE5B7MnNfeblG46aKexnYhnVAkYkSVMkKdrOyuVxkPgDNcSHk1Pbcn5LXozJO6SgRoQdkysSFySAQoO857cZozLXOwNRxwPbyRqAurya1OKe2tYXhmPvUO97aQJlEVgdsrs/CUEHPHGKldRDTtduIbSKMafctKkUaYPRBcqqg+N0hONx+T6Kl9RphR37qlNySlKUylpXn93x7TqWAKBS2d2A2cZJ3b8GvRUK5W+JMwN40XTqp6GO2M7nY3F8KGYDgM4A3U5Gy+afPJJcaKXR3itI0YPjoFLDBG59rZIJGDnZPDPA1w9T5w7C2laKa4VJEIDKVc4yAepSOBFOSXvhln91e6doJH8V0TIYzISrLuIPvmcMAfWKrznBjH+JLLcN5tc7uPv7Df27t1SYYGPkLHcB8zCQ95DahWHp3OJp9w4SK6jLscAHK5PYNoAE91evXuV1rYlBczCIuCVyGOQMZ+CD2j11BufDQ4RZJOEVZVlVNoAAlWDZU447wCOzB7TXB5d3zXHJ7TpZN8hcKWPE7KSLknjv2QT207HZY5LjhWhNO35ySXSFtRopVyc5b2gnd59S6aWV9lIlWRYowSAqquzvPDLN9m8mQ6hzi2FvK0UtwqSIdllKvuPoXHXXA5LXiXMFlDLpk2yqQkTvGnRhkjBEmQ21g43HHyhXC57tBMUkF/CMMGCOQPlKdqNj28CDnsUV0QxyTBjqivaOWQQXOa2oVm67ylt7FVe5kESsdlSQxycZxuB6q5+oc4Vhbsqy3CqzIrgFXOVcZU7l6xUWvNYTW5tPgQAxFReXI44CZURnyyZUjswa4fPsgW5syFHwH4Djh0wP+dtJhsrHPbG+tTWvLLh2IdIQCQrF0znDsLmVYobhXkc4VQr78AnrUDgDRecOwM/Qe6F6XpOi2dl/h7Wzs52cfC3ca8+j3aXVyhk02a3eJWZJZY0ABOFIBVjvIPqBqCQxD/GBGBjaJxjr9yZz5c789tJZBG4uGIo2uYOXJdc8inermqM6tzkafayGOW4XpFOCqKz4I4g7IIBHZxr78vNSe2025ljJDrGdkjiCxC5HeM59FRDmJ0uMWcs+yDK8rIW6wqquF7t5JPbkdlNxQt3RlfkDSg+FKc43g0KdaFyntr5S1tMsoHEDIYZ4ZUgMPSK5d1zmadE7I9yqujMrDZfcVJBHwe0VXeoKLDlTGLfCLK8QZF3DEwAcY7Nrx8duK+esahHa8qJJHjaRF4pGm2xLWo4L17zk+k1JbY2E8aFt4a9ybMpHjRWvpPLC0u1doJ0kEY2nxkFRjiVIBxu44rl+FbTPra/wSfkqIc1+gTNqdxetA1tbuJQiMuznpHBChSBuAG84xnGO6M8kdZjtbjUQ9s9xt7aJGkW2M9I+5vmrvHV6K6LHGXOAqaU4jjwRvHUCulOWFobVroTobdCAzjJ2SSBggDaByw3EdYrl+FbTPra/wSfkqG8g+S89ro+ovcIU6aF9mNxg4SKTxip3jJbdnf4ueyudzU6v0VpMpsJ7tWlOWjRGA97UFTtMDnrx31zokVHkEmh1ARvHYdqtG65d2UUMUzzhYptro22X8bZODu2cjB7a6FnfRXtvtwyFopAQHQlTuJBwdxBBB9VQDnbso4tEjWOIRIskRWPAGxtBiR3HJ31HuR/KxtEF9aXG9owZIR1M5AAA7nBR+4BqQ2yh8V+Ot6uXZX9hdMhDqHJWPpfKLT7R00+KYCRG6MR+Ox2ickFiCCck531/bvnL06KR45LlVdGZGGy+5lOCPg43EVWPN1pskOvlJztTCN3cn57xo7ekFyM+Wvpr0/Q8qSwhabBQ9FGAWbNqM4BwCd+d/YadNkjMhaST/ABvVqMfJJ3hu17aK0tM5eWVyJDDOr9EhkfCuNlV4neo+yvToXKu1vtr3NMsuxjawCCM5xuIBxuO/urx8m+jneWb3C9rKQsbGVFVnXj8kkECqK0G6udPf9IQjMSzvA4B3H4LbLdgYHceop5MtR2Vkt4NwIpSpGZ4JTpC2lVfUXLeze59yrOpuAzJsbLZ2lztDOzjdg9fVXP8ACtpn1tf4JPyVFuSOpw3nKKWeHBR7RWG4ZBIhBB7GByD6a9nOnoUFporRwRrGqyx4xvO+TJ3nJO89tHR4hI2N1ammmFc+CL7rpIUhg5z9Nd1RbpSzEKBsvvJOAPg9pqU1Beb/AEGC50iz6aJXKe+KeBDLI+DkYO7sO6p1UWdrGuLWVwJzTjCSKlKUpTCWlRy791RXcrw2qTK6xDbacRnxdrxQNhjgFier4RqR0pTXXeFVwiq4WhRzm4nlngWDbSEALKJNooZckkKuDhlG8cAN/ZBuWnJDULjVku4IYikBi6PakA2ujbb8YcRliRu6gKtalPR2gxvLwBlT5iklgIoVVnKDktq2rtHHdCC2t0baOwxck4xnG/aIBOBlRvPGvZzjcibi4tLW0sokMMO/LOFI2U2VG/jkEkntFWPSli1vBaQBQZDgubsGvaq4tm1yK2igitrZOjSNA/ShjhABwJxkgfbUz5TaGt7aTW7f+YpAPYw3q3oYA+iupSm3zFxDgACNEoNoKKB80/IeTToZWuFCzysAQCGwijxRkdpJPq7K5fOjyNvtQuomgjjMUS7mMgBJYgnIPUMD7atClLFqeJTLxSd2Lt3goTbXusvPCJLe3hh6RelKyB2KZ3gZO7d2VGbnknqi6w+oRwQt47bKmUAFejMYJ6wdnDeWrcpXW2osJutGIpx90GMHMqE6fZ6jeTSpqMccdnJbvH0cbq3jlh42cbWdkt14GBuzXE5N8n9U0VpYoIY723dtpffViYHGMna4ZAGQMjxRg1aNK4LSQCLooeHD+6+aN2M6qtuTHIK5k1FtR1HYWTOUhQ7WDs7K5PDCrwAJyd5Pb5RyU1Ea6b/oYujMmzjpR8XsdHtY47Wx42O3dVp0rvS31JoMRTuGgRux6r5zlgjFACwBwCcZONwz1b6rPm45J39jfSyTxRiKfaLkSAlTlmGAOPjHFWhSmmTFjXMAzSi2pB0XI5WW8sllPHbqryyRsihm2R4/isc9yknygVXvIvQtX0uF4o7a3kDvt5ebeDsgY3Hhuq2aUqO0FjCygIOq4WVNVWfKzQNUv9MigkjiacyM0pDqoAUnY2eo5B3+Su3cc30d3cWl5cDYniSPpI1wUZk3gE8SFb1gAVMaV3pL6Ubhnl25ouDiqxsOSl+mvPemKPoXdlPvgyIyAobHHa2VBx3mvFqXJLU/0y1/FBCwVzsK0oAKiPo1J6wSu/ymrbpSxbHg1oMqcvFJ3Q86qH6Vd6s0ztcQQJEIX2ERwdqUEFctxAO8dgrl833I2eK2urW/hj6GZtvc4bJYAMN3DGypB458lWJSm+kGhAAFaZdiVcFaqsOb7m6uNN1OV2w1v0Tokm0MnLxkZXiDgHO7GRXc50dEur21WC1jRwzhnLOFK7JBXGeOTn1VM6V11qe6QSnMLgjAbdCjHN1plxa2CQXSKjREquy21tKd4J7DkkY7hUnpSmXvL3Fx4pYFBRKUpSF1f//Z"/>
          <p:cNvSpPr>
            <a:spLocks noChangeAspect="1" noChangeArrowheads="1"/>
          </p:cNvSpPr>
          <p:nvPr/>
        </p:nvSpPr>
        <p:spPr bwMode="auto">
          <a:xfrm>
            <a:off x="190500" y="-2127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h-TH"/>
          </a:p>
        </p:txBody>
      </p:sp>
      <p:sp>
        <p:nvSpPr>
          <p:cNvPr id="40976" name="AutoShape 16" descr="data:image/jpeg;base64,/9j/4AAQSkZJRgABAQAAAQABAAD/2wCEAAkGBhQQEBUUEhQWFBMWFxcYGRcYFx0bHRwdGhcaIB0cHB4fHiYfGx8mGhofIC8gIycpLiwtFh4xODAqNSYuLCkBCQoKDgwOGg8PGjQlHiQsNTQwKiw0LSwsLC0sKi0tLCwsLywuKiksLDUtLC0qLCwsLCwsLC0sLC0sLCwsLCwsLP/AABEIANAA8gMBIgACEQEDEQH/xAAcAAEAAwEBAQEBAAAAAAAAAAAABgcIBQQDAgH/xABOEAACAQMBAwYHDAgFAgYDAAABAgMABBEFEiExBgcTQVFhFyJxcoGRkxQjMjNCUlNUobLR0hU1YoKSorGzFnPBwvAI4TRDdIOj8RgkJv/EABsBAAEFAQEAAAAAAAAAAAAAAAACAwQFBgEH/8QANREAAQMBBQQJBAICAwAAAAAAAQACAxEEEiExUQUTQYEUFWFxkaHB0fAGMjPhIrEjUhZCYv/aAAwDAQACEQMRAD8AvGlKpvnH5yL2y1GSGCRVjVYyAY1b4SAneRniafggdO661Ie8MFSrkpWdPDJqX0yeyT8KeGTUvpk9kn4VN6rm1HzkmuksWi6VnTwyal9Mnsk/Cnhk1L6ZPZJ+FHVc2o+ckdJYtF0rOnhk1L6ZPZJ+FPDJqX0yeyT8KOq5tR85I6SxaLpWdPDJqX0yeyT8KeGTUvpk9kn4UdVzaj5yR0li0XSs6eGTUvpk9kn4U8MmpfTJ7JPwo6rm1HzkjpLFoulZ08MmpfTJ7JPwp4ZNS+mT2SfhR1XNqPnJHSWLRdKzp4ZNS+mT2SfhTwyal9Mnsk/CjqubUfOSOksWi6VnTwyal9Mnsk/Cnhk1L6ZPZJ+FHVc2o+ckdJYtF0rOnhk1L6ZPZJ+FPDJqX0yeyT8KOq5tR85I6SxaLpWdPDJqX0yeyT8KeGTUvpk9kn4UdVzaj5yR0li0XSs6eGTUvpk9kn4U8MmpfTJ7JPwo6rm1HzkjpLFoulZ1Xni1MnAlQk9QhT8KvDRzcrZxi4YPduPGwFAUtvIwNxCD1kd4qNaLI+zgF5GKcikEhoF2qV4ZZX2gAdxxjcM4HwmPlyAB5T3VC+V/LuWCbooGHigAkqDk9Z3+ofvdxqC54aKlWNmsUlpfcjVhUqobfnDvS6gyLgsoPva9ZHdVvVxkgfklWywSWO7vCMdOxKUpTigJWc+eP9bzeZF/bWtGVnPnj/W83mRf21q02X+Y93qFHtP2KFUpStIq9KUpQhKUpQhKUpQhKUpQhKUpQhKUpQhKUpQhKUpQhKUpQhKUr6W1u0jqiDad2CqB1knAHpJoQrE5luSPum5N1IMxW5Gzng0pGR/CPG8pSrwa43Z4cceaOLf87RXM5N8n1sbOG2THijx2HWx3u3pbcOwEdle5F6Rs9RwfQPgj0nLeoVkbZPvpC7hw7lbwRhrcV4dX1MW0LzMPHO5V7+AHdxx3ZY8Kpm7uDI5Y7yTx7fwHYOoACp5zn6jgpEN244HdvBPp+CO4SfOFV7VNO6rqLdbFs4ZDvTm7+l9bT4xPPX7wrQdZ8tPjE89fvCtB05ZuKgfUecfP0SlKVLWVSs588f63m8yL+2taMrOfPH+t5vMi/trVpsv8x7vUKPafsUKpSlaRV6UpShCUpShCUpShCUpShCUpShCV9ba1eQ7MaM7diqWPqAzVoc3XNELhFub4ERtgpDvBYdTOeIU9QGCeORwNp3F9ZaZEqs0NrH8lfFTOOwDe3qqsn2g1jrkYvFSGQEirsFmmTk1dqMta3AHaYXH+2ucykHB3EdVau0nlJbXefc88cuOIVgSPKOI9IqF8+E0SaeNpEaWSRURioLKB4zFTjI3Ls7vn03DtFz5BG5lCUp0ADagqhKUpVuoqUpShCVZvMdyaE1y904ykA2U/zGHH91PviqyArTvN5oHuLToYyMOV6STz33kHyDC/u1XbRm3cVBmcPdSIGXnV0XfkizkH5W70df8Azvr9YCAnq3kn/ncPsoo3knyD/nl/pUX5xta6C02FOHmJQdy48c+rC/vVl3uuipVvZoXTytibxKrPlDq5u7mSU8CcKOxRuUerf5Sa51KVVE1NV6YxjY2hjcgvrafGJ56/eFaDrPlp8Ynnr94VoOpdm4rLfUecfP0SlKVLWVSs588f63m8yL+2taMrOfPH+t5vMi/trVpsv8x7vUKPafsUKpSlaRV6UpShCUpShCUpShCUpShCVNeajkgL+92pBmCDDuDwY58RD3Egk9ykddQrNaK5n9EFtpkbEePOTKfIdyejYAP7xqDb5jFCaZnBPQsvOxUu1G+W3hklc4SNGdvIoJP9Kyzyh16W+uXnmOWc7h1KvUi9wH+p4mr056NT6HSnXODM6R+jO0fsQj01nja7xUXZUQDDIczgnbS41ur7Wt28Tq8bMjqcqynBB7iK7fKrlvcakIRcbOYVIBUY2i2MswzjJ2RwwO6o/mlWpY0uDiMQotSBRKUpS1xKUpQhS3my5Nm9v0BGY48O+eGAeHprSlVrzF6N0dk85G+aQ481N33tr1VZVZfaEu8mI4DD3VjA263vSqd5wtV6e9YA+LEOjHlHwj/Fu/dFWtrGoC3t5JT8hC3lONw9JwPTVCO5Ykk5JJJPaTxPrqltDsAFrvp+z1e6Y8MBzz+dq/lKUqGtevrafGJ56/eFaDrPlp8Ynnr94VoOpdm4rJ/UecfP0SlKVLWVSs588f63m8yL+2taMrOfPH+t5vMi/trVpsv8x7vUKPafsUKpSlaRV6UpShCUpShCUpShCUpShC0hzcw20en20IeF5ej22UMhbafLsCM53bWPRUwAxuHCsy82liZdWtQN2zJtk9yKW+3GPTWm6y1vh3Umda4+asoXXm5LzX1xEigzNGq53FyAM+nrrw/pey+ltv44/wAapHnp1My6oyZysKIgHUCV22Pl8YA+aOyoHipcOzb8YcXUqmn2ijiKKec8mrxz36rCVMcUSrlCCCzEsd43HcVHoqB0pV1FGI2Bg4KI5141SlKU4kpXt0bSXu7iOCIZeRsD+pPoUE+ivFVmcxOkmS9lnI8WGLZz+1Id38qt66YtEu6jc/RLY284BXVpWmpbQpFGAFRQox3DGa9dKVjyampVqoTzp6lsWyRDjK+T5qb/ALxX1VVtSvnK1DpL4qOESqnpPjH+oHoqKVWzOq8r0LZMO6srRxOPj+qJSlKaVovrafGJ56/eFaDrPlp8Ynnr94VoOpdm4rJ/UecfP0SlKVLWVSs588f63m8yL+2taMrOfPH+t5vMi/trVpsv8x7vUKPafsUKpSlaRV6V9ILdpGCIpd2OAqgkk9gA3k19tL0yS5mSGFS8jnCqP6nsAG8nqANaK5Cc3kOmRg4Elyw8eUjh+ynzV+09fUBDtVrbZxjidE7HEXnsVb8neY24mAe6kW3U/IA239O/ZX1nyVLouYmxA3yXDHt20H2BK9fLfnZg09jDEvT3A4qDhU7mbfv/AGR6SKgHh1vtrPR2+z83Yf8Ar0margbbOLwNB4ftSDuWYFSXUOYKE/EXMiHskVXH8uwaiWq8yt/DvjEc4/YfB9T7P2E1bfN/y1/Stu0hiMTI2w2/Kk7IPinceB4Ebs9dd/U70QQSStwjR3PkVSf9Kji22mJ9x2J0P6S91G4VCyVNCUZlYYZSVIPUQcEeuvxX6kkLEsd5JJPlPH7a/NaVV6svmI0/bvpZSN0UOB5ZGGP5Var2qr+YTT9mznm65JQvojUf6u3qqwOUOoe57Seb6OKRx5VUkfbWWtzt5aCB3KyhF1izHyr1D3RfXMvEPNIR5Nohf5QK5VK/UcZYhVBLEgADeSTwA781p2gNAGirialffTdNkuZVihQySNuCrx/7DvO4VPLHmcuScMACPhtxVc/IQbukccSxIQcMsc4tDm+5Dpp1qoZV90sMyv15OPEB+aMAbuJGeupFPNsAKMu5GAM49LHqHaceQVRz7ScXXYstVMZZwBVyrOLmXtUGJpnwBkqgBc4+c5BwO5VUdpPGvxPyL0eOJgyMN3xr3G9ew4RiOvrHVvqYXmnl9oyOOjUZZn8SJT1kDIZsfO2l888BHTpNpKS1vDPclskyRW8YQn9mWYLtDPXttTTZ5HYueeWHzmlFgGQVcahoWmMSLe+ZGO9RNGzJ3KXRcqe8rirV5oOTz2dpIJApaSTbDowdGQouyVYceBP7w7ajuqckE2fG0+66h8VA58u1DIG+3+lSrmstxFbSxguAkpGxICGTKqcEMAwG/IBzx4kYNO2qW/DQOr30PmFyNtH5Ka1/GbAyeAr+1xuWN90NjMw4lCo8r+L/AK1SE0FVOijMj2sHE08VTOpXhmmkkPy3ZvWSR9lealKql6i1oaAAlKUoXV9bT4xPPX7wrQdZ8tPjE89fvCtB1Ls3FZP6jzj5+iUpSpayqVnPnj/W83mRf21rRlZz54/1vN5kX9tatNl/mPd6hR7T9ihVKVK+bLkyL/UI1cZij99k7CFIwv7zEDHZmtDI8RtLjkFAaLxoFanNFyHFnbi4lX/9idQd/FIzvC9xO5j6B1V7udLlodOtMRnFxNlY/wBkD4T+jIA72HYamlZp5zuUPuzUpWBzHEeiTyISCfS+0fIRWdszTa7QXvyz9gp8h3TKBRVnJJJJJO8k8TX8pUl5Ackm1K8WPB6FcPK3YgPDPax8Uek9VaJ7wxpc7IKAAXGgV080Wjm30qLaGGlLTEdz42f5Ap9NfvnZ1HodJnwcGQLGP32AP8m1UuRAoAAAAGABwAHVVW8/t/s21tD8+VnPkRMf1k+ysvATPaQTxNfVWT/4RqkqUr9wQl2VF+ExCjyk4H2mtWqxaV5sNP6DSbYYwWQyH/3GLD7GHqrxc8WodFpMo65WjjHpYMf5VNTCytRFGka/BRVUeRQAPsFVVz/6hiO1hB+E0khHmgKPvt6qytn/AM1qB1NfVWT/AOMapmp3zNaGLjUg7DK26mX97ICeokt+5UEq5P8Ap/t/Eu37WiX1Bz/u+yr62vLIHEfKqFCKvCtqaYIpZjhVBJPYAMn7K58b+J0kvibtuQHBKrvIQ47Bxx2Htr66wfEVR8qSJT5DIu0PSoI9NfLVIgejTIAklXaz8rZG1sjv8Qcew+Ssu0KxK/EemC4w9woYcUiO9VHVtDgz9/VnA7TCuWnPNFau0NoonlUkM5PvakdQxvcjrwQO88KkPOZrTWelzPGcSMFjUjqLkKSOwhckd4FZoq0sFlbMC9+QyCjzSFmAUm1vnGvrsgvNsYzuiHR5z1Eg5YY6iTVx8zaN+i0d2LM8khyxJO5tkDJ82s7VpLmlTGj23eJD65pKk7SY1kADRTH3TdnJc/FS+oXzqTEWiKCMNKMjrOFY7vTj7KmlV1ztz/8Ah0/zGx/CB/rWZmNGFaHZLL1sYOfgCVXlKUquXoaUpShC+tp8Ynnr94VoOs+Wnxieev3hWg6l2bisn9R5x8/RKUpUtZVKznzx/rebzIv7a1oys588f63m8yL+2tWmy/zHu9Qo9p+xQqrz5iNI2LOWcjxpZNkH9mMfnZvUKoytLc1sITSLUDrRm/ikY/61Y7UfSGmpUezirqrscptT9y2c83XHE7DyhTs/zYrKJrSfOwT+h7nHZHnydMmfsrN8URdgqgszEAADJJPAADeT3U1spoEbndv9D9pVpP8AIBfu0tHmkWONSzuwVVHEk8BWmOQnJBNMtFiGDK3jSuPlNjq/ZHAeviTUd5rebb3Cvui5A91MPFXj0SniPPI4nqG4deevd8q+m1WKxgOej2pbhh1BV8WPPbtlS3oHWcR7baDOTHH9oxJ7vninIY7gq7NS6qG59r/b1COMHdFCPW7MT/KFq+azJzlX3TardN2SbHs1Cf1Wm9lsrNXQJVoNGUUZqR83On9PqtqnUJA58kYL/wC2o5VmcxGmbd9LMRuiiwPOkbd/Kreury1PuQud2KHGKvAV61n7nu1DpNT2OqKJF9LZc/Yw9VaBrLPLbUPdGo3UmcgzOAe5Tsr/ACqKpNlMrKXaBS7Sf40XEq5P+n+6Gxdx9YaJ/QQ4/wBo9dU3Uy5ptfFpqSbbBY5laJieAzvU/wAagZ/aNXFtjMkDgPlFFhdR4WgtXB6LaXGUZH39iuCf5Qa82ojZCN1RTBm4fBfIJ7gBJnP7JNdPpATs9eM47q5u2E2kZdohcEYyXj34OPlEZIIG/ju3jOWaVYlcbnV0prnSplQFnTYkAHXsMC3l8Ta3VmytPrrotNlZzm2YDo7kfAAJ3JKR8DqxIfFPWQeMJ5bczazs1xYukZbxjE25DniUYDxc8cYI38QKtrBaWwi4/I5FRpoy/EKlq07zcLjSbT/JU+vJrNN7YvC7JIpVlYqfKD1HgfKK0HzS6yJdPjj+VEoXGDwCRneeGSXz/wDVSNqC9ECNUizYONVN6qrnUmzeIvzYh9rt+Aq1aqDnKl2tQYfNSMfYT/urLWj7Fqtgtraq6AqLUpSoC3SUpShC+tp8Ynnr94VoOs+Wnxieev3hWg6l2bisn9R5x8/RKUpUtZVKznzx/rebzIv7a1oys588f63m8yL+2tWmy/zHu9Qo9p+xQqtCczGtLPpqxZ8e3ZkYdeCxZD5MHH7hrPddPk9yjnsJhNbvstwIO9WHzWHWP6dWKubZZ9/HdGfBRIn3HVWqbq1WVGjkUOjgqykZBBGCDXH0TkPZWT7dvboj/OJZmHkLEkejFVvb/wDUCwXx7NS/asxUH0FCR6zUb5S8717eKUQi3jO4iLO0R2Fzv/h2apo7BaftyHf7KW6aPNT/AJyedRbRWt7Rg1ychnG8RdvcX7urr7K4/MJYFpLq5bJPiRhjvJLEu+T1ncp9NVBU65E86R0u2MK2yyZdnLGQrkkAcNk8Ao66sJLHu7OY4hUnMphst5952S0PWcOdDkmbC8LGUSC4aWUDBDKC+cN1He2ARx2TuFSj/wDICT6mntj+SoPy45YtqlwszRiLZjCBQ21wZjnOBx2vspiw2aeGSrhQckuaRjm4KO1fHMVpnR2EkpG+aU4P7KAKP5tuqHqx+TXPI1jaRW6WqsI1xtGUjJJJJxsHGSSam26OSWK5GOKZhc1rqlXfq98ILeWU8I43f+FSf9KyUzE7zxPGrH5R89El5ay2/uZY+lXZLCQnAJGd2yM5GRx66remtn2Z8LXXxiUqeQPIolKUqzUdWvyN54HjhSKddsxYGR8J4+Bxk75EGCB8sBhubBNkR3sOoxB4nDZG0Nlt+M42kPl3EHG8YOyw3ZgBr22WsywnMbspyWBBIKsflKQQQ27B7RuORVZNs9rjeZgVJZORg5Xtealc2zEJH0iknpMAHj1vGzLjPW+0g7el41GYeVlopbona1IO8W9x0aZzv96lXo8+avprj6RzzzqAt5El0B8Fx73IDu+Uox1dQB768ercvbS7O1caftvu8YXBViQMb2Ee3ju2jTDLK8Gjm8wRj40SjIDkV6uVPKTp4mjN703HG3HE7DrwrRpneB+zXa5i9TxNPbuSH2doKeoJsqd3DPDv3d1QgctBFGUtbSC3yc7fjyv1Y8ZyRuxnhjO/Gd9ejmv1QxavAxJPSMyMTvJ6RTxPn4OakSQf4HtpTw9Ehr/5grSdUzzhLjUZu/oz/wDGtXNmqO5Wzl72YnBO0BkcDsqBkeqshaPtC2X0809Icf8Az6hcilKVCW0SlKUIX1tPjE89fvCtB1ny0+MTz1+8K0HUuzcVk/qPOPn6JSlKlrKpVK85fN/fXepSTQQF42WMBtuMcEAO5mB491XVSpFntDoHXm+aQ9geKFZs8E+p/VT7SL89PBPqf1U+0i/PWjLO+jmUtE6uoZlJUgjKnBG7rBGK/VzdJEheRlRFGSzEKAO0k7hU7rSatLo8/dM9GZqs4+CfU/qp9pF+engn1P6qfaRfnq+IeWtk7BVuoctuXLgbXm5wG9Fe3Udct7YqJ54oi2dkSOq5xxxkjPEeulHaVoBpdHgfdc6OzVZ68E+p/VT7SL89PBPqf1U+0i/PWgrHlHazvsQ3EMr4J2UkVjgcTgHOK+9lqkM5YRSxyFDsuEcNsnsbB3Hcdx7K4dpzjNo8D7o6OzVZ28E+p/VT7SL89PBPqf1U+0i/PWh/0zB03QdNH0/Hottdvhn4Oc/B38OFNS1eG2XanlSJScAuwXJ7Bnie4UdZz5XR4H3R0dmqzx4J9T+qn2kX56eCfU/qp9pF+etAadymtbhtiGeN3AzsBhtY7dn4WO/FfiflZZxsyPd26upIZWmQEEcQQTkGu9ZWitLo8D7o3DNVQXgn1P6qfaRfnp4J9T+qn2kX560Vp+pxXC7cEqSpnG0jBhkY3ZBIzvHrr+32oxQJtzSJEmQNp2CjJ4DJ3VzrSetLorz913o7NVnTwT6n9VPtIvz08E+p/VT7SL89X7DyusnZVW7t2ZiAqiZCSScAAZySTX7vOU9pC5jluYI3GMq8qKwyMjIJzw313rG0VpdHgfdc3DNVn/wT6n9VPtIvz08E+p/VT7SL89aLstQjnTbhkSVOG0jBh6wSK/t7fRwRtJK6xxrvZmOAN+N5PfSetJq0ujz913o7NVnPwT6n9VPtIvz08E+p/VT7SL89aSBrzWmqQzM6xSxyNGdl1VwxU5IwwBypyCN/YaOtJv8AUefujozNVnbwT6n9VPtIvz16dN5tdVgmjlS1O1G6uPfIuKsD8/uq/n1iBZhAZoxM28RF12zuJ3LnJ3An0Gv1qOqw2ybc8qRJnG07BRnsGeJ7qDtKY4XRj2H3R0dgxqvjqpkNuxiU9KMFVyBkqwOCc4wcY49dVVLyFvmYsYDk/tp+erR0/lRa3D7EVxE8nHYDDax2hTvI78V7ru7SJGkkYIiAszMcAAcSTVNJBeNHVV3YtpSWRpEYBrxNfdU7/gG++gP8cf5qf4BvvoD/ABx/mq5kkDAEEEEZBHAg9deOHXbd5jCs8TTDOYxIpcY45XORimxZQdVO/wCQ2j/Vvn7qpf8AAN99Af44/wA1P8A330B/jj/NVq6nyltrZgs88cbEZ2WYZx2kcQO87q+0mtwLCJzNEITjEhddg5OBhs447q70Tjij/kVo/wBW+fuqot+Qd6HUmA4DKT46dRH7VXJXIj5X2TMFW7tyzEAATISSeAAzvOa69ONh3X7VdbdoyW26XgYadvMpSlKUoCVyOVWotBauY/jnKxRf5khCofICdo9ymuvUW1qwa8v4opYZfcsSPJ0gbZVpSAF3qwcbKF/KX7qdiALqnIJLssFyeRlsNM1GfT8noZES4gLHecAJKM9uRnHYK+3KWP3XrNpaSb4I4XumQ8HYMVTaHAhTvx3mvjys5Km3ktbmxhmlnhmBI6VnzGVIdSZHOzkbhiujym0icz21/aptTQqVeBiFMkTjeoOcB1O8ZOM9e7fLvNLg+uJBHOlK9lddU3QgUUk1HTI7iPo5UDplTjvUggjHDBFRLnNlCNpzkE7N/CcKpZjubcAN5PcK8XLMNqcUMcdnciVZoyxkj6MKmR0g2y2ycgDcpOcV0eXllKzWAgt5JVguY5m6PZwqRgjA2mG/fuHcd4pETLjm1OuGmHquuNQaLvadexXMm0IZVeMEBpYHjID8QpdRnOyMgdgqv5nksdQvNQj2mhS6EN1GPomhhIkA7UdifI3Vvqc2mvyyTRoLOeNG2tuSXo1CgKSMBXYklgB1ca8XJq1dptQE0DpHNPtL0gXZdDCkZG5jx2DuPUw8g5Gd3erlTKtcKrpxX5jkV9aR1IZW08kMN4INwpBB7CK8HJmMXer31xKNo2zLbwg79gAZcjsLHr47yK+HI7kzcWepyI4ZrSO3ZLeQ7/EeZXEZPap2h5B2Yr3TWE+n381zDC1xbXQUypHjpI5EGNtVJG2rA7wDnPk3rN0Va0/9cDz/ALp7JIrmdVK5dPjaVJSoMkYYK3WA2NoenA9VQa11JYNdvyySvtQ23xcTyfJ6wgOPTUrsNeaeQKttcKm/aklQRgbtwAY7bEnsXHfUZtmng1a8uDZ3DxSpFGjIIzkxjBODINx6qbiBF4O017QlO4U1Uw0voyhkjjMYkJdg0ZjYtuGWUgEHCjiOAFcfnHXOk3n+S1dLRtTkn6QyW8luFYBBIV2mGyCWIUkDxiRjJ4Z68V4OX1tJLp1xFDG0skiFFVccW6zkgYFNx4StrqEo/avlyd1WCeC2iMcjMI4iNu2lChkRWBDtGEyCuQc8QMVxtd1OG21+KSdgiCwcbRBO/pu4HqBqXcnAwtIA6NG6xorK2MgqoB4Ejq7aj9xZStrqS9A5gFq0JkwuztM+387Ozjdw492+nWFt92lDxSCDQL48g7fpLu+u4lKWlw0XRDGztlFIeUL1Bm4EgE5zXr5ZWHu+RLDJCMjzTEZ3AArEPTKdvv6A15uSum3GnXUtqInewdjJBICCItrJaNgTnZzwIB6vnHH10fQRdyXFxdwzRSPLsopkdMRIoEY97kwd+0xzwLsO8qcQJC+uAAprlQc9e1Ayovtzbas01iqS7p7Zmt5QeO1FuHrXG/tzUV1TpLTVL3UIdplgkgS4jHyoHt4yzAfORhtevqBz2tG0eSx1eUQQSmzuI023LbQWVc+NlnLkFSQTxyewV0tAt5DfagZIHWKZ4yjOF2XCRLG24MTvK5GRvB9FKvNY9zxkRl3kVH9rlCQAvwbhJdWtZEIZXsp2Vh1gywEEeg/bXg0eIXmuXkkvjCzWKKFTvCmRSzuB1MSMZ7D3V8OTHJeey1XYwWso4Zugf5glkiYxE8fFZTjuPq9up2c2n38t9FGZradF90opUOhjHiyqGIDDZ3EZzxNc/iCWtObcPGtO+mHkjHM6qWT6fG8kcjKC8RYo3Wu0pU48oNcHlfbC8eGxJOxLtSTYO8RRYwO7alZB5FavZpnKX3SydHbziNhkyyII1AK5GNo7TZ3DxQRvzmuTp2h+7Lm5nu4ZoztLHCDIye9IN3xcgyS5diDw2lplgLDV2FPn7SziKBf3my1BmtDbSn3+zka3fvCfAbyFMAH9mvho6/8A9Be/+mt/+fZ9lfKz0WSx1jatoJWtZ4lWZtraCyBjsvl3LNgbj2Z6+FejSrWYa3dTNBIsMkUcayHZ2SY+Pys4PVu6uqnnXavcDgW18xUJIrQA6rwfpM6Rf3Ul3G5trqRHW6VSwTChRHLjeoHV/wBzjrcq4oRolyLfY6H3PIU2DlcEE5B7MnNfeblG46aKexnYhnVAkYkSVMkKdrOyuVxkPgDNcSHk1Pbcn5LXozJO6SgRoQdkysSFySAQoO857cZozLXOwNRxwPbyRqAurya1OKe2tYXhmPvUO97aQJlEVgdsrs/CUEHPHGKldRDTtduIbSKMafctKkUaYPRBcqqg+N0hONx+T6Kl9RphR37qlNySlKUylpXn93x7TqWAKBS2d2A2cZJ3b8GvRUK5W+JMwN40XTqp6GO2M7nY3F8KGYDgM4A3U5Gy+afPJJcaKXR3itI0YPjoFLDBG59rZIJGDnZPDPA1w9T5w7C2laKa4VJEIDKVc4yAepSOBFOSXvhln91e6doJH8V0TIYzISrLuIPvmcMAfWKrznBjH+JLLcN5tc7uPv7Df27t1SYYGPkLHcB8zCQ95DahWHp3OJp9w4SK6jLscAHK5PYNoAE91evXuV1rYlBczCIuCVyGOQMZ+CD2j11BufDQ4RZJOEVZVlVNoAAlWDZU447wCOzB7TXB5d3zXHJ7TpZN8hcKWPE7KSLknjv2QT207HZY5LjhWhNO35ySXSFtRopVyc5b2gnd59S6aWV9lIlWRYowSAqquzvPDLN9m8mQ6hzi2FvK0UtwqSIdllKvuPoXHXXA5LXiXMFlDLpk2yqQkTvGnRhkjBEmQ21g43HHyhXC57tBMUkF/CMMGCOQPlKdqNj28CDnsUV0QxyTBjqivaOWQQXOa2oVm67ylt7FVe5kESsdlSQxycZxuB6q5+oc4Vhbsqy3CqzIrgFXOVcZU7l6xUWvNYTW5tPgQAxFReXI44CZURnyyZUjswa4fPsgW5syFHwH4Djh0wP+dtJhsrHPbG+tTWvLLh2IdIQCQrF0znDsLmVYobhXkc4VQr78AnrUDgDRecOwM/Qe6F6XpOi2dl/h7Wzs52cfC3ca8+j3aXVyhk02a3eJWZJZY0ABOFIBVjvIPqBqCQxD/GBGBjaJxjr9yZz5c789tJZBG4uGIo2uYOXJdc8inermqM6tzkafayGOW4XpFOCqKz4I4g7IIBHZxr78vNSe2025ljJDrGdkjiCxC5HeM59FRDmJ0uMWcs+yDK8rIW6wqquF7t5JPbkdlNxQt3RlfkDSg+FKc43g0KdaFyntr5S1tMsoHEDIYZ4ZUgMPSK5d1zmadE7I9yqujMrDZfcVJBHwe0VXeoKLDlTGLfCLK8QZF3DEwAcY7Nrx8duK+esahHa8qJJHjaRF4pGm2xLWo4L17zk+k1JbY2E8aFt4a9ybMpHjRWvpPLC0u1doJ0kEY2nxkFRjiVIBxu44rl+FbTPra/wSfkqIc1+gTNqdxetA1tbuJQiMuznpHBChSBuAG84xnGO6M8kdZjtbjUQ9s9xt7aJGkW2M9I+5vmrvHV6K6LHGXOAqaU4jjwRvHUCulOWFobVroTobdCAzjJ2SSBggDaByw3EdYrl+FbTPra/wSfkqG8g+S89ro+ovcIU6aF9mNxg4SKTxip3jJbdnf4ueyudzU6v0VpMpsJ7tWlOWjRGA97UFTtMDnrx31zokVHkEmh1ARvHYdqtG65d2UUMUzzhYptro22X8bZODu2cjB7a6FnfRXtvtwyFopAQHQlTuJBwdxBBB9VQDnbso4tEjWOIRIskRWPAGxtBiR3HJ31HuR/KxtEF9aXG9owZIR1M5AAA7nBR+4BqQ2yh8V+Ot6uXZX9hdMhDqHJWPpfKLT7R00+KYCRG6MR+Ox2ickFiCCck531/bvnL06KR45LlVdGZGGy+5lOCPg43EVWPN1pskOvlJztTCN3cn57xo7ekFyM+Wvpr0/Q8qSwhabBQ9FGAWbNqM4BwCd+d/YadNkjMhaST/ABvVqMfJJ3hu17aK0tM5eWVyJDDOr9EhkfCuNlV4neo+yvToXKu1vtr3NMsuxjawCCM5xuIBxuO/urx8m+jneWb3C9rKQsbGVFVnXj8kkECqK0G6udPf9IQjMSzvA4B3H4LbLdgYHceop5MtR2Vkt4NwIpSpGZ4JTpC2lVfUXLeze59yrOpuAzJsbLZ2lztDOzjdg9fVXP8ACtpn1tf4JPyVFuSOpw3nKKWeHBR7RWG4ZBIhBB7GByD6a9nOnoUFporRwRrGqyx4xvO+TJ3nJO89tHR4hI2N1ammmFc+CL7rpIUhg5z9Nd1RbpSzEKBsvvJOAPg9pqU1Beb/AEGC50iz6aJXKe+KeBDLI+DkYO7sO6p1UWdrGuLWVwJzTjCSKlKUpTCWlRy791RXcrw2qTK6xDbacRnxdrxQNhjgFier4RqR0pTXXeFVwiq4WhRzm4nlngWDbSEALKJNooZckkKuDhlG8cAN/ZBuWnJDULjVku4IYikBi6PakA2ujbb8YcRliRu6gKtalPR2gxvLwBlT5iklgIoVVnKDktq2rtHHdCC2t0baOwxck4xnG/aIBOBlRvPGvZzjcibi4tLW0sokMMO/LOFI2U2VG/jkEkntFWPSli1vBaQBQZDgubsGvaq4tm1yK2igitrZOjSNA/ShjhABwJxkgfbUz5TaGt7aTW7f+YpAPYw3q3oYA+iupSm3zFxDgACNEoNoKKB80/IeTToZWuFCzysAQCGwijxRkdpJPq7K5fOjyNvtQuomgjjMUS7mMgBJYgnIPUMD7atClLFqeJTLxSd2Lt3goTbXusvPCJLe3hh6RelKyB2KZ3gZO7d2VGbnknqi6w+oRwQt47bKmUAFejMYJ6wdnDeWrcpXW2osJutGIpx90GMHMqE6fZ6jeTSpqMccdnJbvH0cbq3jlh42cbWdkt14GBuzXE5N8n9U0VpYoIY723dtpffViYHGMna4ZAGQMjxRg1aNK4LSQCLooeHD+6+aN2M6qtuTHIK5k1FtR1HYWTOUhQ7WDs7K5PDCrwAJyd5Pb5RyU1Ea6b/oYujMmzjpR8XsdHtY47Wx42O3dVp0rvS31JoMRTuGgRux6r5zlgjFACwBwCcZONwz1b6rPm45J39jfSyTxRiKfaLkSAlTlmGAOPjHFWhSmmTFjXMAzSi2pB0XI5WW8sllPHbqryyRsihm2R4/isc9yknygVXvIvQtX0uF4o7a3kDvt5ebeDsgY3Hhuq2aUqO0FjCygIOq4WVNVWfKzQNUv9MigkjiacyM0pDqoAUnY2eo5B3+Su3cc30d3cWl5cDYniSPpI1wUZk3gE8SFb1gAVMaV3pL6Ubhnl25ouDiqxsOSl+mvPemKPoXdlPvgyIyAobHHa2VBx3mvFqXJLU/0y1/FBCwVzsK0oAKiPo1J6wSu/ymrbpSxbHg1oMqcvFJ3Q86qH6Vd6s0ztcQQJEIX2ERwdqUEFctxAO8dgrl833I2eK2urW/hj6GZtvc4bJYAMN3DGypB458lWJSm+kGhAAFaZdiVcFaqsOb7m6uNN1OV2w1v0Tokm0MnLxkZXiDgHO7GRXc50dEur21WC1jRwzhnLOFK7JBXGeOTn1VM6V11qe6QSnMLgjAbdCjHN1plxa2CQXSKjREquy21tKd4J7DkkY7hUnpSmXvL3Fx4pYFBRKUpSF1f//Z"/>
          <p:cNvSpPr>
            <a:spLocks noChangeAspect="1" noChangeArrowheads="1"/>
          </p:cNvSpPr>
          <p:nvPr/>
        </p:nvSpPr>
        <p:spPr bwMode="auto">
          <a:xfrm>
            <a:off x="190500" y="-2127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h-TH"/>
          </a:p>
        </p:txBody>
      </p:sp>
      <p:sp>
        <p:nvSpPr>
          <p:cNvPr id="40978" name="AutoShape 18" descr="data:image/jpeg;base64,/9j/4AAQSkZJRgABAQAAAQABAAD/2wCEAAkGBhQQEBQUExQUFRQVGBsZGBcYGBcYFxodGxUaHxwaGhwYJCcfFxkkHBkbIS8gJycpLCwsFx8xNTwqNSYsLCkBCQoKDgwOGg8PGiwkHiUtLDQ0LCw1MTQ1Ly81LywsLi8sLCwsLCw0LCwtKiwvLCwtLCwsLCwsLCwsLCksKSwpLP/AABEIAIkAoAMBIgACEQEDEQH/xAAcAAABBQEBAQAAAAAAAAAAAAAABAUGBwgDAgH/xABDEAACAQMBBAUIBwYFBQEAAAABAgMABBESBQYhMQcTIkFRNVJhcXOBkZIWFzJUocHSFCNCgrGyQ2JyotEVJDOjwmT/xAAbAQABBQEBAAAAAAAAAAAAAAAEAAECAwUGB//EADURAAEDAgIFCwQBBQAAAAAAAAEAAgMEERIxEyEyQVEFBhQVIjNSYXHB8HKRobHRI0JTgeH/2gAMAwEAAhEDEQA/ALqublY0Z3YKiglmPAADmTTP9OLH73B84r3vp5Ou/Yv/AGms25o6lpWztJJtZBzzmIgALR/04sfvcHzij6cWP3uD5xWcKKM6tj8RQ/TXcFo/6cWP3uD5xR9OLH73B84rOFFLq2PxFLpruC0f9OLH73B84o+nFj97g+cVnCil1bH4il013BaP+nFj97g+cUfTix+9wfOKzhRS6tj8RS6a7gtH/Tix+9wfOKPpxY/e4PnFZwopdWx+IpdNdwWj/pxY/e4PnFH04sfvcHzis4UUurY/EUumu4LR/wBOLH73B84o+nFj97g+cVnCil1bH4il013BaWsd6rSdxHFcRSO2cKrAk4GTwHopa18nnrn1+Bx/Xh7qr7op3aFvbm6kGJJxhP8AJH4j0sRn5akG8G1FtIGlAA0DTGoxxfHP1Lx/HnmsmZrGOIadQWpTtdNYW1lOdxvXaRsVe4iVhwILDINONpdLKiujBkYZBByCPQazRPKWYsTkk5zV/wC4vk219mPzoOOUvJFlvcqckNoYmvDiSTb8L3vp5Ou/Yv8A2ms3VpHfTydd+xf+01m6ui5N7t3quNrdoIooorSQKKKKKSSKKKKSSKKKlm5PR/JtElyergU4MmMlj3qg5E+JPAenlUJJGxtxOOpTYwvNmqJ0VdA3V2JbP1MrxmXvEsx1Z9OCAp+FNHSPuTZWlp18KsjsyqgDlkbPEnDZ4aQTwIoVtaxzg2x1q91M4Am41KrqKKKOQqKetz93jfXkcPHRnVIfBF5+88v5qZauboa2B1ds9ww7UzYX/Qh/Ns/AUNVS6KMkZq+CPG8BTaWAnCqMDgBgcABwAx4d/wDKKrTpb2oBJFbqfsLqYeGeQPpIGfVjxNWlPdLFG0j8FVSzegAf8Cs67a2m1zcSzNzkYnHgO4e4ACuTqHWbbiu+5vUuln0hyb+zl7pFWgtxfJtr7MfnWfRWgtxfJtr7IfnVNPtFa3ObuGfV7L3vp5Ou/Yv/AGms3VpHfTydd+xf+01m6uo5N7t3qvMq3aCKKKK0kCiiiikkiiiikkleyNmNczxQr9qRwo9GeZ9QGT7qv3blwmy9mOYRjqY9Mf8AqPBSfE6jk+NNW5O6FhGY5oGWWeNQHZZdYDMmG7IJAzxxT/vXZ2s1v1d46pEWB4ydXkjiBnIz449FYVTUCWQDXYLVgiMbCd5Wb5HLEljkkkkniSTzJ8SaUSbTlaJIWkYxRklEJyFJ548PVy41Yu8W72x4bWZ4ZEeVUOhRc6iWPAdkHjgnPuqsDWvDK2UYgMuKz5GGM2vmvlfaKKvVSVbK2e1xPHEvOR1QejJ5/DNaY2bYrBCkSfZRQo9wqoehvd4y3LXLDsQ8FPcXYfkp/EVc9YfKEuJ4YN37WrSMs3Ed6g/S1tjqbMRA9qZsH/SvFvx0j31TFTHpV2r11+UH2YVCe89pvxIHuqHVzszruK9V5Ep9DSNvm7X9/wDlkDnWgtxfJtr7IfnWfRzrQW4vk219kPzqdPtFAc5u4Z9Xsve+nk679i/9prN1aR308nXfsX/tNZurqOTdh3qvMq3aCKKKs7o+6MRKq3N4vYPGOE8NQ7mf0HuX3nwo2aZsTcTkLHGZDYKv9m7Cnuf/AAwyyelEJHx5D40pvN0byEZe2nAHfoJHxXOKs7bnS1b2rdTawiUJwyCEiGO5cA6h6QMU7bjdII2mzoYWjeNQxIbUhBOOfAg+jFBOqpgMeDV8+ZIoQRE4cWtUIRxxyPh318q4+moxrbRAInWSS/b0jVpVSTx58yvxqnaMgl0zMVrIaWPRuw3VwdCNji3uJfPkVB6kXP8AVzTN0232q6gizwjjLEel2/4QfGp30ZWPVbLgzzcGQ/zMSPwxVR9JN9121Lg9yEIP5VAP45rOg7dU53C/8IyXsQAKM11gtWk+ypPHHAE5PgMcz6BT/uJukdo3OhsiFBqkI4HB5KD3Fj+ANXjDsuG3QLHFGCBpQBRwHfknkM8Se/hzoqorBEcNrn9KiGnMguclQ9tuNeyfZt5CPE4VfmYgH3ZpJtHdq5t8mWCRVHNtJKfOuV7vGrn2xEztpaWQPzCRoWcjPMrglR6WK+7lUZ2tupKp6wNeq3Hta0/Eda3DhxHoqmOsc467Kx9MANV1LejDZnUbMh8ZMyn+c8P9uKk9xOEUsxwqgk+oDJpBuzIWs4ScZKDOF0jPf2f4fVTb0i7Q6nZ0x73AjH85x/TNY8ru05x81rU0WkcyNu8gKjL+8M0ryNzdmY+85rhRRWQTdevNaGgNG5A51oLcXyba+yH51n0c60FuL5NtfZD86Ip9ormOc3cM+r2XvfTydd+xf+01m6tI76eTrv2L/wBprN1dRybsO9V5lW7QUu6NN1BfXeZBmGHDuO5jnsp6iRk+gHxqwOlreU21qsEZxJPkEjmIx9rlyLZC/HwpX0UbJEGzY3x2piZD6jwX/aB8arTpU2kZtpyjPCILGB6hk/7mNVg9IqfJqnbRQ6syoiBV19DmwjDaPO4w1wQVB8xc6T7yWPqxVd7g7oHaFzhgeojwZT4+CA+LfgM+itAxRhVAUAKOAA4AAcABjkBT8oT6tGP9pqSL+8qnemu+1XcMeeEcWcel3/4QfGq6RCxAHM8B6yeH41JOki963alye5WCD+RQP65pLuRYdftG2TmOtVj6k7X/AM0ZD/TgB8r+6Gk7cp9VoWztxbwIn8MSBfcigflWZr67M0ryHnI7P8zE/nWh9+b/AKnZ1y/I9Wyj1t2R/Ws44oPk1u05E1rsmq8uiDZ4j2cJMdqaRmPjgHSB7gPxNSN5WILjiXfCeA4lR6wMFvWRTR0Wzh9lQY/hLKfWHJ/OnTUURMnHVvx4/wAILKSfRhlPvrPm7x1+JRkWwPRRzpA3w/6XGkUAHXygtqYZ0gcNbec5PAZ4cD6qpzae2Jrk5mlkkPPtMSBw7hyHuqe9NmzXFxDNg9W0fV57gysxx6Mhs+nB8KrZhzrYoo2CMO3rOqXuLyNy05u/FptLdR3RRj/1iob0y3GLWFPOlz8qN/yKndmmmNAOQUD4AVWHTTP27ZPQ7fEqPyrm5j2Suq5GZirIx8yVa0UUVmr1BA51oLcXyba+yH51n0c60FuL5NtfZD86Jp9orlec3cM+r2XvfTydd+xf+01m4c60jvp5Ou/Yv/aazaK6jk3Yd6heZVu0FpHcmQNs61K8upQe8Lg/iDVf7Z6Kbm52jM+uNIJJC/WZywB5gJ4jj34qP7mdJE2zkMRQSw5JCk6WUnnpPHgeeDTxtfppmkQrbwrCT/Gx6xh6hgLn159VUiCoikcWDPerDLE9gDtykW8e3YdiWi2toAZ2HYHNgT/iyeLE8h38O4VNdj2fUwRRkklFUEnmTjtE+JJyffWbbbaZFyk8uqUiRXbJ4vhgcEnPPAqyPry//J/7R+mmmon2AaLnXcp4qlpJLtXBVvtrX+0zGRWV2kdirAgjU5PI+upl0MbO6y+eUjhFEcH0ucD8A1RLeXbZvbuScjTrIwuc4AUADPup93H38GzElHU9aZGBLa9OAowByPeSffR8zXuhwga7ZISMtEtydSn/AEz32jZ6x54yyqPcoLH+g+NUjUq3536O0+q/ddUItXDVqyW08eQ5BfxqK0qOMxx2cNaVQ8PfcKwOinfJbVnt5SFSU6kY8lfGMH0Nge8emrSursMnWxEOjAZxg+jODz4ZBXhy8RWbaeti733NoT1UhwTkq3aUnvyDzz3/AB58aoqaPSOxtzVsNThGFytyTacbo8L9XcQngYpGAdOWArt2XA7tRVhw4mq13s3XhiLSW5mVBj926FvhIrMCPWfjSm73+huExPadvPFopCnLkVJBZfVkimOfbMIBCRSMe5p5TIF9SKFUnlzzypoIJIzcXH2TyyteFe25O0jcWEMhOSVxn1HHH08KrzplkP7XCO4Q5+Ltn+gp56E77VaTRn/DlyPU6g/1BqNdK951l+ACCEjUDHpJP51iVzcBc3zXW82u3UtPkf4ULoozRWTZek3QOdaC3F8m2vsh+dZ9zWgtxfJtr7MfnRNPtFctzm7hn1eyc9qbPW4hkhfOmRSjYwDgjBxnPGoWOhey8+4+dP0VPqhEO3sbRSXrQYp2e26vV9nQf3T47tTrICf86VpxPkbfAbLgJGsNsQXD6mLLz7n50/RR9S9l59z86fop3hgF3fXQmJaO36tEjJOjLx62kIBwzHOATyC8OZpDt3qRYoLd2kQXUQ7MjE9qcBow2RwwxXSTgZ+F2nmuBiKr0Udr4Qk31L2Xn3Pzp+ivn1L2Xn3Pzp+inLbezlFjL1ay27PJFzfLKetRdS6XYDgeWePfXOz2i01xaLLwuIXljmAJCkiElXAHAo4AcZ5cuYphPLa4dxS0Ud7YUi+pey8+5+dP0V8+pex8+5+df0U6bA2et7HLPcZd3llQAlgI1SQoqIARoPZyWHEknjXPbNqBf2yFJZl/Z5RoD8ToaIKx1OoYjJ45z2vg+nmvbGdSfRx2vhSA9C9l59z86foo+pey8+5+df0VNrGARxqqhgAOAY6iO/BJJzjlzPKopu5aI8s2qOZit3LplDnSulgQp7ecDljSRxqIqJbE4inMMdwMKSfUtZefc/On6KPqWsvPufnT9FJZn/7iaOMyLO18Fhk1MI1ASN3UktpOV1/u8drPvEh31uiyLbpMIXkDOH1BcdXgqM+BkKD0jVU3SzAgYyoiOM37KaPqXsvPufnT9FfB0MWXn3Hzr+inDau0DfbMhkRmjeV4e0p7UbmVVb16WyMHgcUbP2k1xdWvWDTPF18cyAnSHVEIIHIowOtSe5vXTaaaxOI70tHFfZSrdjcWDZzu0LSnWAGDsCOySRjCjjxPxpBe9FNrNI0jvPqYknDrjnyHZ4AchSjd3Zq3tu09xl5JXk46mBiUSMqpHg/u9IA4jBJyTXTfGb90lsk3VO6lg5fBHVAacn/NIUB8RqoeRuN9n5oymqZKYYoThvwTb9T1n59x86/ooHQ9Z+fcfOv6KUba2qLvZcU6krreDIUsCCZ0V17Jz3stet5ourneW4jeS0MaqHRm1WxBbU+lSDg5B6xcldHHhVfR23tZF9b1n+R33SX6nrPz7j51/RUv2Vs1baFIUJKxrpGricDxxioztRFfaS/u5Jka016UcAZEwAbtOoPA4zz41K7OARxqq5woAGSWOAO8kkk++lo2stZVTVs9QMMriQOK9XMOtGXUy6gRqXAYZHMZyMj1U2Xm7cclqttllVAmll0hx1ZBUgkYByAc4pbtVQYJQTpGhstjVgaTxx/Fjw76YtjNI1wplMgOHZQ8SLnUFBwyO+nAwdBwfhwm24F7oQ2yTjc7EUy9ckrRS6QjMughwDwDqwIJBJwRgjJHLhSeTdWP9nWHrZQBN12oFNRfrDJk5XGNfHGO6ohszYEFxtvaMcsSugVWAOeBbTkjHInJ4+mo7cyltkXsZZpI7e6UQOxJIGojgfDHH+c0UITcAHh+clQZBnbj+FZdpYG6hfrXukDOpHWGJXxG4KsFVcIGYA4YaiAM4pwn2HE11HdcRKismQRhg3neJGTjw1Go3sTdGKa3kV7VbcywKmpZQ+sHDa9K4CsGCnPOozux/wBxCmypEw8VyzTcP8KM6ic+czkJ6jmoCO4JBy/X38lLFawIzVinYQSSRoZnh6xtTovVlS3ewDg6GOBnHA88Zouthq80conlSSOMxqVMZyGILE6lOokqOPoqAXWylk25eILVLgdUrdWXEYBIjy4JB48ce+lu2tlxR7Y2UioAojxpyW/8edOT/FpPfTmLXnuv+E2PVlvsrEtLfqkCl3fGSWcgscknjgAd/cAAKSbG2WkAkCOziSRpCSVOGY8QNIGB6KiPSRcmS5sLZmKwTSkS4bGrBTCMRxxhuXpHhSfadolhtixFooiWcFZYk4Iyg4DFRwzz4/5ag2LE3PMX+ykXgHLJSmbdSGRJ0Z3PXyibOpQySDTpaMgdkjSMc+VOFvs5UleQuzsyop1aMAJnkABjJYk92T3VT1hu1JdC6itoO2l4wW41hBCqk9kDOo+PAfjTnvDskybWu4lt/wBodrVSBqVNLlUHXEsQBg+HHj76uMGu2L5q8/llASb7fNan43YjVHQSyAPOJ8ZTsuHDYUFeClgDj1+JpU2xIjdrdcpFQxnBGGB84d5HcfA1Wu8Ow3gGx4plE0uWR1LcHGpCIyx/hGojP5U4737vIuzFRYFtmku4+yH6wKZGEeoEYABXHZFQ0eXaz/m3snx56slLJNiPFP8AuJHihlLvKAY8K5x2ow4JUsc57uOefNyg2aqTPIXZmdUXDFSAEzjHAEZLEn0mqg3g23PcbN6h9SmyYJcE/wATCTREue/s6nP+lfGnrebZif8AWLONbdJgbYfuiQqtpDgZJBHZAHwqWgO88fxY/lMJRuHBTOTdOIxSR9bKFkm6/gU4MHDYXs4C6gDj/k0q2jsTrjIDPKEkXS8YKacacHSSNSahwOD6sHjUI3w3eIh2fFboLeYzPoActoYo0mkOO7Uo9XqFJ93rpNp7RInjKTfsbxTjipDh9DEeBKN7s48KiIiW478VIvAOGyns+wEMyypNJEyxCIBOr0hNWcYdT3gcfRTnZwdXGq62fA+0xBY+kkYFVod17b/rv7P1KdT+zZ0d2cfa/wBXpqydn2SwRJEmdMahVycnAGBknmaqkFgNe5TYb31Lpc24kRkbOGBBwcHBHce4+mkVtsNI3DhpmIBA1yySDjz4OSM+mnGiqVYo3cdH9pJLJKVlDyklys0q6s9xw3L0cq73G5Nq9stt1WmBW1aFZlyfFiDlveT3eFPtFWaR/FRwN4Jm2VulBbSdZGJNQQoC8skgCkjgA5IHIcvClNrsKGO4luFTEswUO2Tx08uHId2fHA8KcKKiXE709go9dbh2skzzESiST7TLNKueXDssOHAcOXCvE3R9aMYiVkBhQJGRNKpVQSeBDZz2jx51JKKlpH8VHA3go+dx7UwNC0ZZGfrDqd2fWQBqDk6gcDnmuuzN0ILeUzASSTEaeslkeVwPAFydI9VPdFNjda10+EcE0bD3Wgsi5hDjrDltUjvk8ePaP2uPE86E3WgW7N2A/XtwLdY+CMAY05044DhjuzTvRSxuzulhGSZttbpQXjpJMHLR/YKyOmnjnI0kcfTz4UmfcK1MZjKylTIJTmaUsXVcAli2Tgd3jxqRUUhI4CwKWEXvZNW192ILqMxyplWYO2klCzAYBYrgtw8fAUku9xbWWRZGEutEVFYTSqwVRgDKsDy5nvzxqQUUg9wyKWEcEwJuPbAQ4WT9y7SITLISHYglic9onHf3EjvpbDu9Cl010qYmdNDMCcEcOY5Z4Djz4U5UUsbuKfCEz/RO3/a/2vS/X+d1j4+zjGnONOO7lTxRRUSSc0gAF//Z"/>
          <p:cNvSpPr>
            <a:spLocks noChangeAspect="1" noChangeArrowheads="1"/>
          </p:cNvSpPr>
          <p:nvPr/>
        </p:nvSpPr>
        <p:spPr bwMode="auto">
          <a:xfrm>
            <a:off x="190500" y="-2127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h-TH"/>
          </a:p>
        </p:txBody>
      </p:sp>
      <p:sp>
        <p:nvSpPr>
          <p:cNvPr id="40980" name="AutoShape 20" descr="data:image/jpeg;base64,/9j/4AAQSkZJRgABAQAAAQABAAD/2wCEAAkGBhQQEBQUExQUFRQVGBsZGBcYGBcYFxodGxUaHxwaGhwYJCcfFxkkHBkbIS8gJycpLCwsFx8xNTwqNSYsLCkBCQoKDgwOGg8PGiwkHiUtLDQ0LCw1MTQ1Ly81LywsLi8sLCwsLCw0LCwtKiwvLCwtLCwsLCwsLCwsLCksKSwpLP/AABEIAIkAoAMBIgACEQEDEQH/xAAcAAABBQEBAQAAAAAAAAAAAAAABAUGBwgDAgH/xABDEAACAQMBBAUIBwYFBQEAAAABAgMABBESBQYhMQcTIkFRNVJhcXOBkZIWFzJUocHSFCNCgrGyQ2JyotEVJDOjwmT/xAAbAQABBQEBAAAAAAAAAAAAAAAEAAECAwUGB//EADURAAEDAgIFCwQBBQAAAAAAAAEAAgMEERIxEyEyQVEFBhQVIjNSYXHB8HKRobHRI0JTgeH/2gAMAwEAAhEDEQA/ALqublY0Z3YKiglmPAADmTTP9OLH73B84r3vp5Ou/Yv/AGms25o6lpWztJJtZBzzmIgALR/04sfvcHzij6cWP3uD5xWcKKM6tj8RQ/TXcFo/6cWP3uD5xR9OLH73B84rOFFLq2PxFLpruC0f9OLH73B84o+nFj97g+cVnCil1bH4il013BaP+nFj97g+cUfTix+9wfOKzhRS6tj8RS6a7gtH/Tix+9wfOKPpxY/e4PnFZwopdWx+IpdNdwWj/pxY/e4PnFH04sfvcHzis4UUurY/EUumu4LR/wBOLH73B84o+nFj97g+cVnCil1bH4il013BaWsd6rSdxHFcRSO2cKrAk4GTwHopa18nnrn1+Bx/Xh7qr7op3aFvbm6kGJJxhP8AJH4j0sRn5akG8G1FtIGlAA0DTGoxxfHP1Lx/HnmsmZrGOIadQWpTtdNYW1lOdxvXaRsVe4iVhwILDINONpdLKiujBkYZBByCPQazRPKWYsTkk5zV/wC4vk219mPzoOOUvJFlvcqckNoYmvDiSTb8L3vp5Ou/Yv8A2ms3VpHfTydd+xf+01m6ui5N7t3quNrdoIooorSQKKKKKSSKKKKSSKKKlm5PR/JtElyergU4MmMlj3qg5E+JPAenlUJJGxtxOOpTYwvNmqJ0VdA3V2JbP1MrxmXvEsx1Z9OCAp+FNHSPuTZWlp18KsjsyqgDlkbPEnDZ4aQTwIoVtaxzg2x1q91M4Am41KrqKKKOQqKetz93jfXkcPHRnVIfBF5+88v5qZauboa2B1ds9ww7UzYX/Qh/Ns/AUNVS6KMkZq+CPG8BTaWAnCqMDgBgcABwAx4d/wDKKrTpb2oBJFbqfsLqYeGeQPpIGfVjxNWlPdLFG0j8FVSzegAf8Cs67a2m1zcSzNzkYnHgO4e4ACuTqHWbbiu+5vUuln0hyb+zl7pFWgtxfJtr7MfnWfRWgtxfJtr7IfnVNPtFa3ObuGfV7L3vp5Ou/Yv/AGms3VpHfTydd+xf+01m6uo5N7t3qvMq3aCKKKK0kCiiiikkiiiikkleyNmNczxQr9qRwo9GeZ9QGT7qv3blwmy9mOYRjqY9Mf8AqPBSfE6jk+NNW5O6FhGY5oGWWeNQHZZdYDMmG7IJAzxxT/vXZ2s1v1d46pEWB4ydXkjiBnIz449FYVTUCWQDXYLVgiMbCd5Wb5HLEljkkkkniSTzJ8SaUSbTlaJIWkYxRklEJyFJ548PVy41Yu8W72x4bWZ4ZEeVUOhRc6iWPAdkHjgnPuqsDWvDK2UYgMuKz5GGM2vmvlfaKKvVSVbK2e1xPHEvOR1QejJ5/DNaY2bYrBCkSfZRQo9wqoehvd4y3LXLDsQ8FPcXYfkp/EVc9YfKEuJ4YN37WrSMs3Ed6g/S1tjqbMRA9qZsH/SvFvx0j31TFTHpV2r11+UH2YVCe89pvxIHuqHVzszruK9V5Ep9DSNvm7X9/wDlkDnWgtxfJtr7IfnWfRzrQW4vk219kPzqdPtFAc5u4Z9Xsve+nk679i/9prN1aR308nXfsX/tNZurqOTdh3qvMq3aCKKKs7o+6MRKq3N4vYPGOE8NQ7mf0HuX3nwo2aZsTcTkLHGZDYKv9m7Cnuf/AAwyyelEJHx5D40pvN0byEZe2nAHfoJHxXOKs7bnS1b2rdTawiUJwyCEiGO5cA6h6QMU7bjdII2mzoYWjeNQxIbUhBOOfAg+jFBOqpgMeDV8+ZIoQRE4cWtUIRxxyPh318q4+moxrbRAInWSS/b0jVpVSTx58yvxqnaMgl0zMVrIaWPRuw3VwdCNji3uJfPkVB6kXP8AVzTN0232q6gizwjjLEel2/4QfGp30ZWPVbLgzzcGQ/zMSPwxVR9JN9121Lg9yEIP5VAP45rOg7dU53C/8IyXsQAKM11gtWk+ypPHHAE5PgMcz6BT/uJukdo3OhsiFBqkI4HB5KD3Fj+ANXjDsuG3QLHFGCBpQBRwHfknkM8Se/hzoqorBEcNrn9KiGnMguclQ9tuNeyfZt5CPE4VfmYgH3ZpJtHdq5t8mWCRVHNtJKfOuV7vGrn2xEztpaWQPzCRoWcjPMrglR6WK+7lUZ2tupKp6wNeq3Hta0/Eda3DhxHoqmOsc467Kx9MANV1LejDZnUbMh8ZMyn+c8P9uKk9xOEUsxwqgk+oDJpBuzIWs4ScZKDOF0jPf2f4fVTb0i7Q6nZ0x73AjH85x/TNY8ru05x81rU0WkcyNu8gKjL+8M0ryNzdmY+85rhRRWQTdevNaGgNG5A51oLcXyba+yH51n0c60FuL5NtfZD86Ip9ormOc3cM+r2XvfTydd+xf+01m6tI76eTrv2L/wBprN1dRybsO9V5lW7QUu6NN1BfXeZBmGHDuO5jnsp6iRk+gHxqwOlreU21qsEZxJPkEjmIx9rlyLZC/HwpX0UbJEGzY3x2piZD6jwX/aB8arTpU2kZtpyjPCILGB6hk/7mNVg9IqfJqnbRQ6syoiBV19DmwjDaPO4w1wQVB8xc6T7yWPqxVd7g7oHaFzhgeojwZT4+CA+LfgM+itAxRhVAUAKOAA4AAcABjkBT8oT6tGP9pqSL+8qnemu+1XcMeeEcWcel3/4QfGq6RCxAHM8B6yeH41JOki963alye5WCD+RQP65pLuRYdftG2TmOtVj6k7X/AM0ZD/TgB8r+6Gk7cp9VoWztxbwIn8MSBfcigflWZr67M0ryHnI7P8zE/nWh9+b/AKnZ1y/I9Wyj1t2R/Ws44oPk1u05E1rsmq8uiDZ4j2cJMdqaRmPjgHSB7gPxNSN5WILjiXfCeA4lR6wMFvWRTR0Wzh9lQY/hLKfWHJ/OnTUURMnHVvx4/wAILKSfRhlPvrPm7x1+JRkWwPRRzpA3w/6XGkUAHXygtqYZ0gcNbec5PAZ4cD6qpzae2Jrk5mlkkPPtMSBw7hyHuqe9NmzXFxDNg9W0fV57gysxx6Mhs+nB8KrZhzrYoo2CMO3rOqXuLyNy05u/FptLdR3RRj/1iob0y3GLWFPOlz8qN/yKndmmmNAOQUD4AVWHTTP27ZPQ7fEqPyrm5j2Suq5GZirIx8yVa0UUVmr1BA51oLcXyba+yH51n0c60FuL5NtfZD86Jp9orlec3cM+r2XvfTydd+xf+01m4c60jvp5Ou/Yv/aazaK6jk3Yd6heZVu0FpHcmQNs61K8upQe8Lg/iDVf7Z6Kbm52jM+uNIJJC/WZywB5gJ4jj34qP7mdJE2zkMRQSw5JCk6WUnnpPHgeeDTxtfppmkQrbwrCT/Gx6xh6hgLn159VUiCoikcWDPerDLE9gDtykW8e3YdiWi2toAZ2HYHNgT/iyeLE8h38O4VNdj2fUwRRkklFUEnmTjtE+JJyffWbbbaZFyk8uqUiRXbJ4vhgcEnPPAqyPry//J/7R+mmmon2AaLnXcp4qlpJLtXBVvtrX+0zGRWV2kdirAgjU5PI+upl0MbO6y+eUjhFEcH0ucD8A1RLeXbZvbuScjTrIwuc4AUADPup93H38GzElHU9aZGBLa9OAowByPeSffR8zXuhwga7ZISMtEtydSn/AEz32jZ6x54yyqPcoLH+g+NUjUq3536O0+q/ddUItXDVqyW08eQ5BfxqK0qOMxx2cNaVQ8PfcKwOinfJbVnt5SFSU6kY8lfGMH0Nge8emrSursMnWxEOjAZxg+jODz4ZBXhy8RWbaeti733NoT1UhwTkq3aUnvyDzz3/AB58aoqaPSOxtzVsNThGFytyTacbo8L9XcQngYpGAdOWArt2XA7tRVhw4mq13s3XhiLSW5mVBj926FvhIrMCPWfjSm73+huExPadvPFopCnLkVJBZfVkimOfbMIBCRSMe5p5TIF9SKFUnlzzypoIJIzcXH2TyyteFe25O0jcWEMhOSVxn1HHH08KrzplkP7XCO4Q5+Ltn+gp56E77VaTRn/DlyPU6g/1BqNdK951l+ACCEjUDHpJP51iVzcBc3zXW82u3UtPkf4ULoozRWTZek3QOdaC3F8m2vsh+dZ9zWgtxfJtr7MfnRNPtFctzm7hn1eyc9qbPW4hkhfOmRSjYwDgjBxnPGoWOhey8+4+dP0VPqhEO3sbRSXrQYp2e26vV9nQf3T47tTrICf86VpxPkbfAbLgJGsNsQXD6mLLz7n50/RR9S9l59z86fop3hgF3fXQmJaO36tEjJOjLx62kIBwzHOATyC8OZpDt3qRYoLd2kQXUQ7MjE9qcBow2RwwxXSTgZ+F2nmuBiKr0Udr4Qk31L2Xn3Pzp+ivn1L2Xn3Pzp+inLbezlFjL1ay27PJFzfLKetRdS6XYDgeWePfXOz2i01xaLLwuIXljmAJCkiElXAHAo4AcZ5cuYphPLa4dxS0Ud7YUi+pey8+5+dP0V8+pex8+5+df0U6bA2et7HLPcZd3llQAlgI1SQoqIARoPZyWHEknjXPbNqBf2yFJZl/Z5RoD8ToaIKx1OoYjJ45z2vg+nmvbGdSfRx2vhSA9C9l59z86foo+pey8+5+df0VNrGARxqqhgAOAY6iO/BJJzjlzPKopu5aI8s2qOZit3LplDnSulgQp7ecDljSRxqIqJbE4inMMdwMKSfUtZefc/On6KPqWsvPufnT9FJZn/7iaOMyLO18Fhk1MI1ASN3UktpOV1/u8drPvEh31uiyLbpMIXkDOH1BcdXgqM+BkKD0jVU3SzAgYyoiOM37KaPqXsvPufnT9FfB0MWXn3Hzr+inDau0DfbMhkRmjeV4e0p7UbmVVb16WyMHgcUbP2k1xdWvWDTPF18cyAnSHVEIIHIowOtSe5vXTaaaxOI70tHFfZSrdjcWDZzu0LSnWAGDsCOySRjCjjxPxpBe9FNrNI0jvPqYknDrjnyHZ4AchSjd3Zq3tu09xl5JXk46mBiUSMqpHg/u9IA4jBJyTXTfGb90lsk3VO6lg5fBHVAacn/NIUB8RqoeRuN9n5oymqZKYYoThvwTb9T1n59x86/ooHQ9Z+fcfOv6KUba2qLvZcU6krreDIUsCCZ0V17Jz3stet5ourneW4jeS0MaqHRm1WxBbU+lSDg5B6xcldHHhVfR23tZF9b1n+R33SX6nrPz7j51/RUv2Vs1baFIUJKxrpGricDxxioztRFfaS/u5Jka016UcAZEwAbtOoPA4zz41K7OARxqq5woAGSWOAO8kkk++lo2stZVTVs9QMMriQOK9XMOtGXUy6gRqXAYZHMZyMj1U2Xm7cclqttllVAmll0hx1ZBUgkYByAc4pbtVQYJQTpGhstjVgaTxx/Fjw76YtjNI1wplMgOHZQ8SLnUFBwyO+nAwdBwfhwm24F7oQ2yTjc7EUy9ckrRS6QjMughwDwDqwIJBJwRgjJHLhSeTdWP9nWHrZQBN12oFNRfrDJk5XGNfHGO6ohszYEFxtvaMcsSugVWAOeBbTkjHInJ4+mo7cyltkXsZZpI7e6UQOxJIGojgfDHH+c0UITcAHh+clQZBnbj+FZdpYG6hfrXukDOpHWGJXxG4KsFVcIGYA4YaiAM4pwn2HE11HdcRKismQRhg3neJGTjw1Go3sTdGKa3kV7VbcywKmpZQ+sHDa9K4CsGCnPOozux/wBxCmypEw8VyzTcP8KM6ic+czkJ6jmoCO4JBy/X38lLFawIzVinYQSSRoZnh6xtTovVlS3ewDg6GOBnHA88Zouthq80conlSSOMxqVMZyGILE6lOokqOPoqAXWylk25eILVLgdUrdWXEYBIjy4JB48ce+lu2tlxR7Y2UioAojxpyW/8edOT/FpPfTmLXnuv+E2PVlvsrEtLfqkCl3fGSWcgscknjgAd/cAAKSbG2WkAkCOziSRpCSVOGY8QNIGB6KiPSRcmS5sLZmKwTSkS4bGrBTCMRxxhuXpHhSfadolhtixFooiWcFZYk4Iyg4DFRwzz4/5ag2LE3PMX+ykXgHLJSmbdSGRJ0Z3PXyibOpQySDTpaMgdkjSMc+VOFvs5UleQuzsyop1aMAJnkABjJYk92T3VT1hu1JdC6itoO2l4wW41hBCqk9kDOo+PAfjTnvDskybWu4lt/wBodrVSBqVNLlUHXEsQBg+HHj76uMGu2L5q8/llASb7fNan43YjVHQSyAPOJ8ZTsuHDYUFeClgDj1+JpU2xIjdrdcpFQxnBGGB84d5HcfA1Wu8Ow3gGx4plE0uWR1LcHGpCIyx/hGojP5U4737vIuzFRYFtmku4+yH6wKZGEeoEYABXHZFQ0eXaz/m3snx56slLJNiPFP8AuJHihlLvKAY8K5x2ow4JUsc57uOefNyg2aqTPIXZmdUXDFSAEzjHAEZLEn0mqg3g23PcbN6h9SmyYJcE/wATCTREue/s6nP+lfGnrebZif8AWLONbdJgbYfuiQqtpDgZJBHZAHwqWgO88fxY/lMJRuHBTOTdOIxSR9bKFkm6/gU4MHDYXs4C6gDj/k0q2jsTrjIDPKEkXS8YKacacHSSNSahwOD6sHjUI3w3eIh2fFboLeYzPoActoYo0mkOO7Uo9XqFJ93rpNp7RInjKTfsbxTjipDh9DEeBKN7s48KiIiW478VIvAOGyns+wEMyypNJEyxCIBOr0hNWcYdT3gcfRTnZwdXGq62fA+0xBY+kkYFVod17b/rv7P1KdT+zZ0d2cfa/wBXpqydn2SwRJEmdMahVycnAGBknmaqkFgNe5TYb31Lpc24kRkbOGBBwcHBHce4+mkVtsNI3DhpmIBA1yySDjz4OSM+mnGiqVYo3cdH9pJLJKVlDyklys0q6s9xw3L0cq73G5Nq9stt1WmBW1aFZlyfFiDlveT3eFPtFWaR/FRwN4Jm2VulBbSdZGJNQQoC8skgCkjgA5IHIcvClNrsKGO4luFTEswUO2Tx08uHId2fHA8KcKKiXE709go9dbh2skzzESiST7TLNKueXDssOHAcOXCvE3R9aMYiVkBhQJGRNKpVQSeBDZz2jx51JKKlpH8VHA3go+dx7UwNC0ZZGfrDqd2fWQBqDk6gcDnmuuzN0ILeUzASSTEaeslkeVwPAFydI9VPdFNjda10+EcE0bD3Wgsi5hDjrDltUjvk8ePaP2uPE86E3WgW7N2A/XtwLdY+CMAY05044DhjuzTvRSxuzulhGSZttbpQXjpJMHLR/YKyOmnjnI0kcfTz4UmfcK1MZjKylTIJTmaUsXVcAli2Tgd3jxqRUUhI4CwKWEXvZNW192ILqMxyplWYO2klCzAYBYrgtw8fAUku9xbWWRZGEutEVFYTSqwVRgDKsDy5nvzxqQUUg9wyKWEcEwJuPbAQ4WT9y7SITLISHYglic9onHf3EjvpbDu9Cl010qYmdNDMCcEcOY5Z4Djz4U5UUsbuKfCEz/RO3/a/2vS/X+d1j4+zjGnONOO7lTxRRUSSc0gAF//Z"/>
          <p:cNvSpPr>
            <a:spLocks noChangeAspect="1" noChangeArrowheads="1"/>
          </p:cNvSpPr>
          <p:nvPr/>
        </p:nvSpPr>
        <p:spPr bwMode="auto">
          <a:xfrm>
            <a:off x="190500" y="-2127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h-TH"/>
          </a:p>
        </p:txBody>
      </p:sp>
      <p:pic>
        <p:nvPicPr>
          <p:cNvPr id="40981" name="Picture 21"/>
          <p:cNvPicPr>
            <a:picLocks noChangeAspect="1" noChangeArrowheads="1"/>
          </p:cNvPicPr>
          <p:nvPr/>
        </p:nvPicPr>
        <p:blipFill>
          <a:blip r:embed="rId8" cstate="print"/>
          <a:srcRect/>
          <a:stretch>
            <a:fillRect/>
          </a:stretch>
        </p:blipFill>
        <p:spPr bwMode="auto">
          <a:xfrm>
            <a:off x="323528" y="5629081"/>
            <a:ext cx="1296144" cy="1112287"/>
          </a:xfrm>
          <a:prstGeom prst="rect">
            <a:avLst/>
          </a:prstGeom>
          <a:noFill/>
          <a:ln w="9525">
            <a:noFill/>
            <a:miter lim="800000"/>
            <a:headEnd/>
            <a:tailEnd/>
          </a:ln>
        </p:spPr>
      </p:pic>
      <p:sp>
        <p:nvSpPr>
          <p:cNvPr id="25" name="TextBox 24"/>
          <p:cNvSpPr txBox="1"/>
          <p:nvPr/>
        </p:nvSpPr>
        <p:spPr>
          <a:xfrm>
            <a:off x="1835696" y="1628800"/>
            <a:ext cx="7056784" cy="1323439"/>
          </a:xfrm>
          <a:prstGeom prst="rect">
            <a:avLst/>
          </a:prstGeom>
          <a:noFill/>
        </p:spPr>
        <p:txBody>
          <a:bodyPr wrap="square" rtlCol="0">
            <a:spAutoFit/>
          </a:bodyPr>
          <a:lstStyle/>
          <a:p>
            <a:r>
              <a:rPr lang="en-US" sz="2000" b="1" dirty="0" smtClean="0"/>
              <a:t>ASEAN Working Group on Intellectual Property Co-operation (AWGIPC)</a:t>
            </a:r>
          </a:p>
          <a:p>
            <a:pPr>
              <a:buFontTx/>
              <a:buChar char="-"/>
            </a:pPr>
            <a:r>
              <a:rPr lang="en-US" sz="2000" dirty="0" smtClean="0"/>
              <a:t>Thailand is the champion country in Geographical Indication</a:t>
            </a:r>
          </a:p>
          <a:p>
            <a:pPr>
              <a:buFontTx/>
              <a:buChar char="-"/>
            </a:pPr>
            <a:r>
              <a:rPr lang="en-US" sz="2000" dirty="0" smtClean="0"/>
              <a:t> ASEAN adopted the Action Plan on GI for 2012-2015</a:t>
            </a:r>
            <a:endParaRPr lang="th-TH" sz="2000" dirty="0"/>
          </a:p>
        </p:txBody>
      </p:sp>
      <p:sp>
        <p:nvSpPr>
          <p:cNvPr id="26" name="TextBox 25"/>
          <p:cNvSpPr txBox="1"/>
          <p:nvPr/>
        </p:nvSpPr>
        <p:spPr>
          <a:xfrm>
            <a:off x="1835696" y="5613047"/>
            <a:ext cx="6984776" cy="1200329"/>
          </a:xfrm>
          <a:prstGeom prst="rect">
            <a:avLst/>
          </a:prstGeom>
          <a:noFill/>
        </p:spPr>
        <p:txBody>
          <a:bodyPr wrap="square" rtlCol="0">
            <a:spAutoFit/>
          </a:bodyPr>
          <a:lstStyle/>
          <a:p>
            <a:r>
              <a:rPr lang="en-US" sz="1800" b="1" dirty="0" smtClean="0"/>
              <a:t>Regional Cooperation Project on Geographical Indications </a:t>
            </a:r>
          </a:p>
          <a:p>
            <a:pPr>
              <a:buFontTx/>
              <a:buChar char="-"/>
            </a:pPr>
            <a:r>
              <a:rPr lang="en-US" sz="1800" dirty="0" smtClean="0"/>
              <a:t>Supported by French Development Agency (AFD) and Food and Agricultural Organization of the United Nations</a:t>
            </a:r>
          </a:p>
          <a:p>
            <a:pPr>
              <a:buFontTx/>
              <a:buChar char="-"/>
            </a:pPr>
            <a:r>
              <a:rPr lang="en-US" sz="1800" dirty="0" smtClean="0"/>
              <a:t> Thai, Laos, Vietnam, and Cambodia </a:t>
            </a:r>
          </a:p>
        </p:txBody>
      </p:sp>
      <p:pic>
        <p:nvPicPr>
          <p:cNvPr id="27" name="Picture 3"/>
          <p:cNvPicPr>
            <a:picLocks noChangeAspect="1" noChangeArrowheads="1"/>
          </p:cNvPicPr>
          <p:nvPr/>
        </p:nvPicPr>
        <p:blipFill>
          <a:blip r:embed="rId9" cstate="print"/>
          <a:srcRect/>
          <a:stretch>
            <a:fillRect/>
          </a:stretch>
        </p:blipFill>
        <p:spPr bwMode="auto">
          <a:xfrm>
            <a:off x="8388424" y="6250548"/>
            <a:ext cx="755576" cy="607451"/>
          </a:xfrm>
          <a:prstGeom prst="rect">
            <a:avLst/>
          </a:prstGeom>
          <a:noFill/>
          <a:ln w="9525">
            <a:noFill/>
            <a:miter lim="800000"/>
            <a:headEnd/>
            <a:tailEnd/>
          </a:ln>
        </p:spPr>
      </p:pic>
      <p:pic>
        <p:nvPicPr>
          <p:cNvPr id="28" name="Picture 2" descr="http://www.ttrweekly.com/site/wp-content/uploads/2011/01/World-Cup-2030.png"/>
          <p:cNvPicPr>
            <a:picLocks noChangeAspect="1" noChangeArrowheads="1"/>
          </p:cNvPicPr>
          <p:nvPr/>
        </p:nvPicPr>
        <p:blipFill>
          <a:blip r:embed="rId10" cstate="print"/>
          <a:srcRect/>
          <a:stretch>
            <a:fillRect/>
          </a:stretch>
        </p:blipFill>
        <p:spPr bwMode="auto">
          <a:xfrm>
            <a:off x="1331640" y="188640"/>
            <a:ext cx="1296143" cy="129614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611560" y="260648"/>
            <a:ext cx="8229600" cy="1143000"/>
          </a:xfrm>
        </p:spPr>
        <p:txBody>
          <a:bodyPr/>
          <a:lstStyle/>
          <a:p>
            <a:r>
              <a:rPr lang="en-US" dirty="0" smtClean="0"/>
              <a:t>Bilateral Cooperation  </a:t>
            </a:r>
            <a:endParaRPr lang="th-TH" dirty="0"/>
          </a:p>
        </p:txBody>
      </p:sp>
      <p:sp>
        <p:nvSpPr>
          <p:cNvPr id="4" name="ตัวยึดเนื้อหา 3"/>
          <p:cNvSpPr>
            <a:spLocks noGrp="1"/>
          </p:cNvSpPr>
          <p:nvPr>
            <p:ph idx="1"/>
          </p:nvPr>
        </p:nvSpPr>
        <p:spPr>
          <a:xfrm>
            <a:off x="467544" y="1628800"/>
            <a:ext cx="8229600" cy="4389120"/>
          </a:xfrm>
        </p:spPr>
        <p:txBody>
          <a:bodyPr>
            <a:noAutofit/>
          </a:bodyPr>
          <a:lstStyle/>
          <a:p>
            <a:r>
              <a:rPr lang="en-US" dirty="0" smtClean="0"/>
              <a:t>Thailand has bilateral cooperation regarding GI with </a:t>
            </a:r>
          </a:p>
          <a:p>
            <a:pPr marL="1527175" indent="0">
              <a:buNone/>
            </a:pPr>
            <a:r>
              <a:rPr lang="en-US" dirty="0" smtClean="0"/>
              <a:t> - Vietnam </a:t>
            </a:r>
          </a:p>
          <a:p>
            <a:pPr marL="1527175" indent="0">
              <a:buNone/>
            </a:pPr>
            <a:r>
              <a:rPr lang="en-US" dirty="0" smtClean="0"/>
              <a:t>MOU 2005, implementation plan from 2010</a:t>
            </a:r>
          </a:p>
          <a:p>
            <a:pPr marL="1527175" indent="0">
              <a:buNone/>
            </a:pPr>
            <a:endParaRPr lang="en-US" sz="1800" dirty="0" smtClean="0"/>
          </a:p>
          <a:p>
            <a:pPr marL="1343025" indent="0">
              <a:buNone/>
            </a:pPr>
            <a:r>
              <a:rPr lang="en-US" dirty="0" smtClean="0"/>
              <a:t>   - Laos</a:t>
            </a:r>
          </a:p>
          <a:p>
            <a:pPr marL="1343025" indent="0">
              <a:buNone/>
            </a:pPr>
            <a:r>
              <a:rPr lang="en-US" dirty="0" smtClean="0"/>
              <a:t>  MOU 2013, implementation plan from 2013</a:t>
            </a:r>
          </a:p>
          <a:p>
            <a:endParaRPr lang="en-US" sz="1050" dirty="0" smtClean="0"/>
          </a:p>
          <a:p>
            <a:pPr>
              <a:lnSpc>
                <a:spcPct val="160000"/>
              </a:lnSpc>
            </a:pPr>
            <a:r>
              <a:rPr lang="en-US" dirty="0" smtClean="0"/>
              <a:t>FTA negotiation with various countries has involved issues of GI, such as, EU           , Peru           , Chile</a:t>
            </a:r>
            <a:endParaRPr lang="th-TH" dirty="0"/>
          </a:p>
        </p:txBody>
      </p:sp>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25</a:t>
            </a:fld>
            <a:endParaRPr lang="th-TH"/>
          </a:p>
        </p:txBody>
      </p:sp>
      <p:pic>
        <p:nvPicPr>
          <p:cNvPr id="39938" name="Picture 2" descr="ไฟล์:Flag of Laos.svg"/>
          <p:cNvPicPr>
            <a:picLocks noChangeAspect="1" noChangeArrowheads="1"/>
          </p:cNvPicPr>
          <p:nvPr/>
        </p:nvPicPr>
        <p:blipFill>
          <a:blip r:embed="rId3" cstate="print"/>
          <a:srcRect/>
          <a:stretch>
            <a:fillRect/>
          </a:stretch>
        </p:blipFill>
        <p:spPr bwMode="auto">
          <a:xfrm>
            <a:off x="251520" y="3264024"/>
            <a:ext cx="1579612" cy="1053075"/>
          </a:xfrm>
          <a:prstGeom prst="rect">
            <a:avLst/>
          </a:prstGeom>
          <a:noFill/>
          <a:ln>
            <a:solidFill>
              <a:schemeClr val="tx1"/>
            </a:solidFill>
          </a:ln>
        </p:spPr>
      </p:pic>
      <p:pic>
        <p:nvPicPr>
          <p:cNvPr id="39940" name="Picture 4" descr="ไฟล์:Flag of Vietnam.svg"/>
          <p:cNvPicPr>
            <a:picLocks noChangeAspect="1" noChangeArrowheads="1"/>
          </p:cNvPicPr>
          <p:nvPr/>
        </p:nvPicPr>
        <p:blipFill>
          <a:blip r:embed="rId4" cstate="print"/>
          <a:srcRect/>
          <a:stretch>
            <a:fillRect/>
          </a:stretch>
        </p:blipFill>
        <p:spPr bwMode="auto">
          <a:xfrm>
            <a:off x="251520" y="2132856"/>
            <a:ext cx="1584176" cy="1055457"/>
          </a:xfrm>
          <a:prstGeom prst="rect">
            <a:avLst/>
          </a:prstGeom>
          <a:noFill/>
          <a:ln>
            <a:solidFill>
              <a:schemeClr val="tx1"/>
            </a:solidFill>
          </a:ln>
        </p:spPr>
      </p:pic>
      <p:pic>
        <p:nvPicPr>
          <p:cNvPr id="39942" name="Picture 6" descr="http://upload.wikimedia.org/wikipedia/commons/thumb/c/cf/Flag_of_Peru.svg/125px-Flag_of_Peru.svg.png"/>
          <p:cNvPicPr>
            <a:picLocks noChangeAspect="1" noChangeArrowheads="1"/>
          </p:cNvPicPr>
          <p:nvPr/>
        </p:nvPicPr>
        <p:blipFill>
          <a:blip r:embed="rId5" cstate="print"/>
          <a:srcRect/>
          <a:stretch>
            <a:fillRect/>
          </a:stretch>
        </p:blipFill>
        <p:spPr bwMode="auto">
          <a:xfrm>
            <a:off x="6012160" y="5373216"/>
            <a:ext cx="720080" cy="478134"/>
          </a:xfrm>
          <a:prstGeom prst="rect">
            <a:avLst/>
          </a:prstGeom>
          <a:noFill/>
          <a:ln>
            <a:solidFill>
              <a:schemeClr val="tx1"/>
            </a:solidFill>
          </a:ln>
        </p:spPr>
      </p:pic>
      <p:pic>
        <p:nvPicPr>
          <p:cNvPr id="8" name="Picture 4" descr="File:Flag of Europe.svg"/>
          <p:cNvPicPr>
            <a:picLocks noChangeAspect="1" noChangeArrowheads="1"/>
          </p:cNvPicPr>
          <p:nvPr/>
        </p:nvPicPr>
        <p:blipFill>
          <a:blip r:embed="rId6" cstate="print"/>
          <a:srcRect/>
          <a:stretch>
            <a:fillRect/>
          </a:stretch>
        </p:blipFill>
        <p:spPr bwMode="auto">
          <a:xfrm>
            <a:off x="4283968" y="5373216"/>
            <a:ext cx="739386" cy="492616"/>
          </a:xfrm>
          <a:prstGeom prst="rect">
            <a:avLst/>
          </a:prstGeom>
          <a:noFill/>
          <a:ln>
            <a:solidFill>
              <a:schemeClr val="tx1"/>
            </a:solidFill>
          </a:ln>
        </p:spPr>
      </p:pic>
      <p:pic>
        <p:nvPicPr>
          <p:cNvPr id="39944" name="Picture 8" descr="http://upload.wikimedia.org/wikipedia/commons/thumb/7/78/Flag_of_Chile.svg/125px-Flag_of_Chile.svg.png"/>
          <p:cNvPicPr>
            <a:picLocks noChangeAspect="1" noChangeArrowheads="1"/>
          </p:cNvPicPr>
          <p:nvPr/>
        </p:nvPicPr>
        <p:blipFill>
          <a:blip r:embed="rId7" cstate="print"/>
          <a:srcRect/>
          <a:stretch>
            <a:fillRect/>
          </a:stretch>
        </p:blipFill>
        <p:spPr bwMode="auto">
          <a:xfrm>
            <a:off x="7884368" y="5373216"/>
            <a:ext cx="759120" cy="504056"/>
          </a:xfrm>
          <a:prstGeom prst="rect">
            <a:avLst/>
          </a:prstGeom>
          <a:noFill/>
          <a:ln>
            <a:solidFill>
              <a:schemeClr val="tx1"/>
            </a:solidFill>
          </a:ln>
        </p:spPr>
      </p:pic>
      <p:pic>
        <p:nvPicPr>
          <p:cNvPr id="10" name="Picture 3"/>
          <p:cNvPicPr>
            <a:picLocks noChangeAspect="1" noChangeArrowheads="1"/>
          </p:cNvPicPr>
          <p:nvPr/>
        </p:nvPicPr>
        <p:blipFill>
          <a:blip r:embed="rId8" cstate="print"/>
          <a:srcRect/>
          <a:stretch>
            <a:fillRect/>
          </a:stretch>
        </p:blipFill>
        <p:spPr bwMode="auto">
          <a:xfrm>
            <a:off x="144016" y="6133917"/>
            <a:ext cx="755576" cy="60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US" dirty="0" smtClean="0"/>
              <a:t>WIPO Product Branding Project</a:t>
            </a:r>
            <a:endParaRPr lang="en-US" dirty="0"/>
          </a:p>
        </p:txBody>
      </p:sp>
      <p:sp>
        <p:nvSpPr>
          <p:cNvPr id="4" name="Content Placeholder 3"/>
          <p:cNvSpPr>
            <a:spLocks noGrp="1"/>
          </p:cNvSpPr>
          <p:nvPr>
            <p:ph idx="1"/>
          </p:nvPr>
        </p:nvSpPr>
        <p:spPr>
          <a:xfrm>
            <a:off x="395536" y="1700808"/>
            <a:ext cx="8229600" cy="4389120"/>
          </a:xfrm>
        </p:spPr>
        <p:txBody>
          <a:bodyPr/>
          <a:lstStyle/>
          <a:p>
            <a:r>
              <a:rPr lang="en-US" dirty="0" smtClean="0"/>
              <a:t>Thailand is selected as a pilot country to join WIPO Product Branding Project.</a:t>
            </a:r>
          </a:p>
          <a:p>
            <a:r>
              <a:rPr lang="en-US" dirty="0" smtClean="0"/>
              <a:t>3 products is selected to join the project. </a:t>
            </a:r>
          </a:p>
          <a:p>
            <a:pPr lvl="2"/>
            <a:r>
              <a:rPr lang="en-US" sz="2800" dirty="0" smtClean="0"/>
              <a:t>Mae </a:t>
            </a:r>
            <a:r>
              <a:rPr lang="en-US" sz="2800" dirty="0" err="1" smtClean="0"/>
              <a:t>Jaem</a:t>
            </a:r>
            <a:r>
              <a:rPr lang="en-US" sz="2800" dirty="0" smtClean="0"/>
              <a:t> </a:t>
            </a:r>
            <a:r>
              <a:rPr lang="en-US" sz="2800" dirty="0"/>
              <a:t>Teen </a:t>
            </a:r>
            <a:r>
              <a:rPr lang="en-US" sz="2800" dirty="0" err="1"/>
              <a:t>Jok</a:t>
            </a:r>
            <a:r>
              <a:rPr lang="en-US" sz="2800" dirty="0"/>
              <a:t> </a:t>
            </a:r>
            <a:r>
              <a:rPr lang="en-US" sz="2800" dirty="0" smtClean="0"/>
              <a:t>Fabric (GI)</a:t>
            </a:r>
          </a:p>
          <a:p>
            <a:pPr lvl="2"/>
            <a:r>
              <a:rPr lang="en-US" sz="2800" dirty="0" err="1" smtClean="0"/>
              <a:t>Lamphun</a:t>
            </a:r>
            <a:r>
              <a:rPr lang="en-US" sz="2800" dirty="0" smtClean="0"/>
              <a:t> Brocade Thai Silk (GI)</a:t>
            </a:r>
          </a:p>
          <a:p>
            <a:pPr lvl="2"/>
            <a:r>
              <a:rPr lang="en-US" sz="2800" dirty="0" smtClean="0"/>
              <a:t>Bang Chao Cha Wicker</a:t>
            </a:r>
            <a:endParaRPr lang="en-US" sz="2800" dirty="0"/>
          </a:p>
        </p:txBody>
      </p:sp>
      <p:sp>
        <p:nvSpPr>
          <p:cNvPr id="3" name="Slide Number Placeholder 2"/>
          <p:cNvSpPr>
            <a:spLocks noGrp="1"/>
          </p:cNvSpPr>
          <p:nvPr>
            <p:ph type="sldNum" sz="quarter" idx="12"/>
          </p:nvPr>
        </p:nvSpPr>
        <p:spPr/>
        <p:txBody>
          <a:bodyPr/>
          <a:lstStyle/>
          <a:p>
            <a:fld id="{6B571582-5FB9-44F9-B005-5A4E15A63126}" type="slidenum">
              <a:rPr lang="th-TH" smtClean="0"/>
              <a:pPr/>
              <a:t>26</a:t>
            </a:fld>
            <a:endParaRPr lang="th-TH"/>
          </a:p>
        </p:txBody>
      </p:sp>
      <p:pic>
        <p:nvPicPr>
          <p:cNvPr id="3074" name="Picture 2" descr="D:\รูปสินค้า คลื่นแซบ\ผ้าตีนจกแม่แจ่ม.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3076" t="5748" r="17501" b="34960"/>
          <a:stretch/>
        </p:blipFill>
        <p:spPr bwMode="auto">
          <a:xfrm>
            <a:off x="179512" y="4604792"/>
            <a:ext cx="2088232" cy="2088232"/>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Setup\Downloads\photo(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67744" y="4604792"/>
            <a:ext cx="2839864" cy="2129898"/>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http://www.gotoknow.org/file/moluedee/%E0%B8%A3%E0%B8%B9%E0%B8%9B%E0%B8%81%E0%B8%A3%E0%B8%B0%E0%B9%80%E0%B8%9B%E0%B9%8B%E0%B8%B2%E0%B8%AB%E0%B8%A1%E0%B8%B9%E0%B9%88.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5102" r="20197" b="64210"/>
          <a:stretch/>
        </p:blipFill>
        <p:spPr bwMode="auto">
          <a:xfrm>
            <a:off x="4925036" y="4604792"/>
            <a:ext cx="4255476" cy="20882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38333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23528" y="692696"/>
            <a:ext cx="8534400" cy="896144"/>
          </a:xfrm>
        </p:spPr>
        <p:txBody>
          <a:bodyPr>
            <a:normAutofit fontScale="90000"/>
          </a:bodyPr>
          <a:lstStyle/>
          <a:p>
            <a:pPr algn="ctr"/>
            <a:r>
              <a:rPr lang="en-US" dirty="0" smtClean="0"/>
              <a:t>National Level </a:t>
            </a:r>
            <a:br>
              <a:rPr lang="en-US" dirty="0" smtClean="0"/>
            </a:br>
            <a:r>
              <a:rPr lang="en-US" dirty="0" smtClean="0"/>
              <a:t>Thailand’s Initiative</a:t>
            </a:r>
            <a:endParaRPr lang="th-TH" dirty="0"/>
          </a:p>
        </p:txBody>
      </p:sp>
      <p:sp>
        <p:nvSpPr>
          <p:cNvPr id="4" name="ตัวยึดเนื้อหา 3"/>
          <p:cNvSpPr>
            <a:spLocks noGrp="1"/>
          </p:cNvSpPr>
          <p:nvPr>
            <p:ph idx="1"/>
          </p:nvPr>
        </p:nvSpPr>
        <p:spPr>
          <a:xfrm>
            <a:off x="301752" y="1815080"/>
            <a:ext cx="8503920" cy="3702152"/>
          </a:xfrm>
        </p:spPr>
        <p:txBody>
          <a:bodyPr/>
          <a:lstStyle/>
          <a:p>
            <a:pPr marL="514350" indent="-514350">
              <a:buNone/>
            </a:pPr>
            <a:r>
              <a:rPr lang="en-US" sz="2800" b="1" dirty="0" smtClean="0">
                <a:solidFill>
                  <a:srgbClr val="FF6600"/>
                </a:solidFill>
              </a:rPr>
              <a:t>1.  Promote registration of  Thai GIs</a:t>
            </a:r>
          </a:p>
          <a:p>
            <a:pPr marL="514350" indent="-514350">
              <a:buNone/>
            </a:pPr>
            <a:r>
              <a:rPr lang="en-US" sz="2800" b="1" dirty="0" smtClean="0">
                <a:solidFill>
                  <a:srgbClr val="FF6600"/>
                </a:solidFill>
              </a:rPr>
              <a:t>2.  Promote recognition of GIs in Thailand</a:t>
            </a:r>
          </a:p>
          <a:p>
            <a:pPr marL="514350" indent="-514350">
              <a:buNone/>
            </a:pPr>
            <a:r>
              <a:rPr lang="en-US" sz="2800" b="1" dirty="0" smtClean="0">
                <a:solidFill>
                  <a:srgbClr val="FF6600"/>
                </a:solidFill>
              </a:rPr>
              <a:t>3.  Promote mechanisms for control and traceability system</a:t>
            </a:r>
          </a:p>
          <a:p>
            <a:pPr marL="514350" indent="-514350">
              <a:buNone/>
            </a:pPr>
            <a:r>
              <a:rPr lang="en-US" sz="2800" b="1" dirty="0" smtClean="0">
                <a:solidFill>
                  <a:srgbClr val="FF6600"/>
                </a:solidFill>
              </a:rPr>
              <a:t>4.  Support Thai GIs for overseas market</a:t>
            </a:r>
          </a:p>
          <a:p>
            <a:pPr marL="514350" indent="-514350">
              <a:buNone/>
            </a:pPr>
            <a:r>
              <a:rPr lang="en-US" sz="2800" b="1" dirty="0" smtClean="0">
                <a:solidFill>
                  <a:srgbClr val="FF6600"/>
                </a:solidFill>
              </a:rPr>
              <a:t>5.  Registration of Thai GI in foreign country </a:t>
            </a:r>
          </a:p>
          <a:p>
            <a:endParaRPr lang="th-TH" dirty="0"/>
          </a:p>
        </p:txBody>
      </p:sp>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27</a:t>
            </a:fld>
            <a:endParaRPr lang="th-TH"/>
          </a:p>
        </p:txBody>
      </p:sp>
      <p:pic>
        <p:nvPicPr>
          <p:cNvPr id="5" name="Picture 3"/>
          <p:cNvPicPr>
            <a:picLocks noChangeAspect="1" noChangeArrowheads="1"/>
          </p:cNvPicPr>
          <p:nvPr/>
        </p:nvPicPr>
        <p:blipFill>
          <a:blip r:embed="rId3" cstate="print"/>
          <a:srcRect/>
          <a:stretch>
            <a:fillRect/>
          </a:stretch>
        </p:blipFill>
        <p:spPr bwMode="auto">
          <a:xfrm>
            <a:off x="179512" y="6093296"/>
            <a:ext cx="755576" cy="607451"/>
          </a:xfrm>
          <a:prstGeom prst="rect">
            <a:avLst/>
          </a:prstGeom>
          <a:noFill/>
          <a:ln w="9525">
            <a:noFill/>
            <a:miter lim="800000"/>
            <a:headEnd/>
            <a:tailEnd/>
          </a:ln>
        </p:spPr>
      </p:pic>
      <p:pic>
        <p:nvPicPr>
          <p:cNvPr id="103426" name="Picture 2" descr="ธงชาติไทย"/>
          <p:cNvPicPr>
            <a:picLocks noChangeAspect="1" noChangeArrowheads="1"/>
          </p:cNvPicPr>
          <p:nvPr/>
        </p:nvPicPr>
        <p:blipFill>
          <a:blip r:embed="rId4" cstate="print"/>
          <a:srcRect/>
          <a:stretch>
            <a:fillRect/>
          </a:stretch>
        </p:blipFill>
        <p:spPr bwMode="auto">
          <a:xfrm>
            <a:off x="467544" y="332656"/>
            <a:ext cx="1512168" cy="1005592"/>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7380312" y="332656"/>
            <a:ext cx="1296144" cy="10420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7544" y="620688"/>
            <a:ext cx="8229600" cy="636680"/>
          </a:xfrm>
        </p:spPr>
        <p:txBody>
          <a:bodyPr/>
          <a:lstStyle/>
          <a:p>
            <a:r>
              <a:rPr lang="en-US" sz="3200" dirty="0" smtClean="0">
                <a:latin typeface="Cooper Black" pitchFamily="18" charset="0"/>
              </a:rPr>
              <a:t>Thailand’s Initiative</a:t>
            </a:r>
            <a:endParaRPr lang="en-US" dirty="0"/>
          </a:p>
        </p:txBody>
      </p:sp>
      <p:sp>
        <p:nvSpPr>
          <p:cNvPr id="111619" name="Rectangle 3"/>
          <p:cNvSpPr>
            <a:spLocks noGrp="1" noChangeArrowheads="1"/>
          </p:cNvSpPr>
          <p:nvPr>
            <p:ph idx="1"/>
          </p:nvPr>
        </p:nvSpPr>
        <p:spPr>
          <a:xfrm>
            <a:off x="395536" y="1340768"/>
            <a:ext cx="8424936" cy="4114800"/>
          </a:xfrm>
        </p:spPr>
        <p:txBody>
          <a:bodyPr/>
          <a:lstStyle/>
          <a:p>
            <a:pPr>
              <a:buFont typeface="Wingdings" pitchFamily="2" charset="2"/>
              <a:buNone/>
            </a:pPr>
            <a:r>
              <a:rPr lang="en-US" sz="2500" b="1" dirty="0" smtClean="0">
                <a:solidFill>
                  <a:srgbClr val="FF6600"/>
                </a:solidFill>
              </a:rPr>
              <a:t>1. Promote </a:t>
            </a:r>
            <a:r>
              <a:rPr lang="en-US" sz="2500" b="1" dirty="0">
                <a:solidFill>
                  <a:srgbClr val="FF6600"/>
                </a:solidFill>
              </a:rPr>
              <a:t>registration of Thai GIs</a:t>
            </a:r>
          </a:p>
          <a:p>
            <a:pPr lvl="1"/>
            <a:r>
              <a:rPr lang="en-US" sz="2100" dirty="0">
                <a:solidFill>
                  <a:schemeClr val="tx1"/>
                </a:solidFill>
              </a:rPr>
              <a:t>Disseminate information on GI law and registration system to local community in every province </a:t>
            </a:r>
            <a:r>
              <a:rPr lang="en-US" sz="2100">
                <a:solidFill>
                  <a:schemeClr val="tx1"/>
                </a:solidFill>
              </a:rPr>
              <a:t>(</a:t>
            </a:r>
            <a:r>
              <a:rPr lang="en-US" sz="2100" smtClean="0">
                <a:solidFill>
                  <a:schemeClr val="tx1"/>
                </a:solidFill>
              </a:rPr>
              <a:t>76 </a:t>
            </a:r>
            <a:r>
              <a:rPr lang="en-US" sz="2100" dirty="0">
                <a:solidFill>
                  <a:schemeClr val="tx1"/>
                </a:solidFill>
              </a:rPr>
              <a:t>provinces)</a:t>
            </a:r>
          </a:p>
          <a:p>
            <a:pPr lvl="1"/>
            <a:r>
              <a:rPr lang="en-US" sz="2100" dirty="0">
                <a:solidFill>
                  <a:schemeClr val="tx1"/>
                </a:solidFill>
              </a:rPr>
              <a:t>Promote potential GI products of each </a:t>
            </a:r>
            <a:r>
              <a:rPr lang="en-US" sz="2100" dirty="0" smtClean="0">
                <a:solidFill>
                  <a:schemeClr val="tx1"/>
                </a:solidFill>
              </a:rPr>
              <a:t>province</a:t>
            </a:r>
          </a:p>
          <a:p>
            <a:pPr marL="547688" lvl="1" indent="-547688">
              <a:buNone/>
            </a:pPr>
            <a:r>
              <a:rPr lang="en-US" sz="2400" b="1" dirty="0" smtClean="0">
                <a:solidFill>
                  <a:srgbClr val="FF6600"/>
                </a:solidFill>
              </a:rPr>
              <a:t>2. Promote recognition of GIs in Thailand</a:t>
            </a:r>
            <a:endParaRPr lang="en-US" sz="2400" dirty="0" smtClean="0">
              <a:solidFill>
                <a:schemeClr val="tx1"/>
              </a:solidFill>
            </a:endParaRPr>
          </a:p>
          <a:p>
            <a:pPr lvl="1"/>
            <a:r>
              <a:rPr lang="en-US" sz="2200" dirty="0" smtClean="0">
                <a:solidFill>
                  <a:schemeClr val="tx1"/>
                </a:solidFill>
              </a:rPr>
              <a:t>Holding </a:t>
            </a:r>
            <a:r>
              <a:rPr lang="en-US" sz="2200" dirty="0">
                <a:solidFill>
                  <a:schemeClr val="tx1"/>
                </a:solidFill>
              </a:rPr>
              <a:t>exhibition in Thailand</a:t>
            </a:r>
          </a:p>
          <a:p>
            <a:pPr lvl="1"/>
            <a:r>
              <a:rPr lang="en-US" sz="2200" dirty="0" smtClean="0">
                <a:solidFill>
                  <a:schemeClr val="tx1"/>
                </a:solidFill>
              </a:rPr>
              <a:t>Distributing </a:t>
            </a:r>
            <a:r>
              <a:rPr lang="en-US" sz="2200" dirty="0">
                <a:solidFill>
                  <a:schemeClr val="tx1"/>
                </a:solidFill>
              </a:rPr>
              <a:t>booklets on GI of each province</a:t>
            </a:r>
          </a:p>
          <a:p>
            <a:pPr lvl="1"/>
            <a:r>
              <a:rPr lang="en-US" sz="2200" dirty="0">
                <a:solidFill>
                  <a:schemeClr val="tx1"/>
                </a:solidFill>
              </a:rPr>
              <a:t>Promote GI products on </a:t>
            </a:r>
            <a:r>
              <a:rPr lang="en-US" sz="2200" dirty="0" smtClean="0">
                <a:solidFill>
                  <a:schemeClr val="tx1"/>
                </a:solidFill>
              </a:rPr>
              <a:t>TV</a:t>
            </a:r>
            <a:r>
              <a:rPr lang="en-US" dirty="0" smtClean="0">
                <a:solidFill>
                  <a:schemeClr val="tx1"/>
                </a:solidFill>
              </a:rPr>
              <a:t>, </a:t>
            </a:r>
            <a:r>
              <a:rPr lang="en-US" sz="2200" dirty="0" smtClean="0">
                <a:solidFill>
                  <a:schemeClr val="tx1"/>
                </a:solidFill>
              </a:rPr>
              <a:t>radio, newspaper and magazine</a:t>
            </a:r>
            <a:endParaRPr lang="en-US" sz="2200" dirty="0">
              <a:solidFill>
                <a:schemeClr val="tx1"/>
              </a:solidFill>
            </a:endParaRPr>
          </a:p>
        </p:txBody>
      </p:sp>
      <p:sp>
        <p:nvSpPr>
          <p:cNvPr id="7" name="ตัวยึดหมายเลขภาพนิ่ง 6"/>
          <p:cNvSpPr>
            <a:spLocks noGrp="1"/>
          </p:cNvSpPr>
          <p:nvPr>
            <p:ph type="sldNum" sz="quarter" idx="12"/>
          </p:nvPr>
        </p:nvSpPr>
        <p:spPr/>
        <p:txBody>
          <a:bodyPr/>
          <a:lstStyle/>
          <a:p>
            <a:fld id="{6B571582-5FB9-44F9-B005-5A4E15A63126}" type="slidenum">
              <a:rPr lang="th-TH" smtClean="0"/>
              <a:pPr/>
              <a:t>28</a:t>
            </a:fld>
            <a:endParaRPr lang="th-TH"/>
          </a:p>
        </p:txBody>
      </p:sp>
      <p:pic>
        <p:nvPicPr>
          <p:cNvPr id="111623" name="Picture 7" descr="กาแฟดอยช้าง"/>
          <p:cNvPicPr>
            <a:picLocks noChangeAspect="1" noChangeArrowheads="1"/>
          </p:cNvPicPr>
          <p:nvPr/>
        </p:nvPicPr>
        <p:blipFill>
          <a:blip r:embed="rId3" cstate="print"/>
          <a:srcRect/>
          <a:stretch>
            <a:fillRect/>
          </a:stretch>
        </p:blipFill>
        <p:spPr bwMode="auto">
          <a:xfrm>
            <a:off x="5827242" y="4941169"/>
            <a:ext cx="1664471" cy="18002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107505" y="4703609"/>
            <a:ext cx="3097859" cy="2037759"/>
          </a:xfrm>
          <a:prstGeom prst="rect">
            <a:avLst/>
          </a:prstGeom>
          <a:noFill/>
          <a:ln w="9525">
            <a:noFill/>
            <a:miter lim="800000"/>
            <a:headEnd/>
            <a:tailEnd/>
          </a:ln>
        </p:spPr>
      </p:pic>
      <p:pic>
        <p:nvPicPr>
          <p:cNvPr id="9" name="Picture 2" descr="F:\เครื่องเจี๊ยบ\รวมรูปปี54\งานข้าวสุรินทร์(9-10กย.54)\งานข้าวสุรินทร์ (22).jpg"/>
          <p:cNvPicPr>
            <a:picLocks noChangeAspect="1" noChangeArrowheads="1"/>
          </p:cNvPicPr>
          <p:nvPr/>
        </p:nvPicPr>
        <p:blipFill>
          <a:blip r:embed="rId5" cstate="print"/>
          <a:srcRect t="7158"/>
          <a:stretch>
            <a:fillRect/>
          </a:stretch>
        </p:blipFill>
        <p:spPr bwMode="auto">
          <a:xfrm>
            <a:off x="7452322" y="4797152"/>
            <a:ext cx="1570583" cy="1944216"/>
          </a:xfrm>
          <a:prstGeom prst="rect">
            <a:avLst/>
          </a:prstGeom>
          <a:noFill/>
        </p:spPr>
      </p:pic>
      <p:pic>
        <p:nvPicPr>
          <p:cNvPr id="111622" name="Picture 6" descr="DSC_9326"/>
          <p:cNvPicPr>
            <a:picLocks noChangeAspect="1" noChangeArrowheads="1"/>
          </p:cNvPicPr>
          <p:nvPr/>
        </p:nvPicPr>
        <p:blipFill>
          <a:blip r:embed="rId6" cstate="print"/>
          <a:srcRect/>
          <a:stretch>
            <a:fillRect/>
          </a:stretch>
        </p:blipFill>
        <p:spPr bwMode="auto">
          <a:xfrm>
            <a:off x="3203849" y="4941169"/>
            <a:ext cx="2715275" cy="1800200"/>
          </a:xfrm>
          <a:prstGeom prst="rect">
            <a:avLst/>
          </a:prstGeom>
          <a:noFill/>
          <a:ln w="9525">
            <a:no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36512" y="6364362"/>
            <a:ext cx="648072" cy="5210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400" decel="100000"/>
                                        <p:tgtEl>
                                          <p:spTgt spid="8"/>
                                        </p:tgtEl>
                                      </p:cBhvr>
                                    </p:animEffect>
                                    <p:anim calcmode="lin" valueType="num">
                                      <p:cBhvr>
                                        <p:cTn id="8" dur="2400" decel="100000" fill="hold"/>
                                        <p:tgtEl>
                                          <p:spTgt spid="8"/>
                                        </p:tgtEl>
                                        <p:attrNameLst>
                                          <p:attrName>style.rotation</p:attrName>
                                        </p:attrNameLst>
                                      </p:cBhvr>
                                      <p:tavLst>
                                        <p:tav tm="0">
                                          <p:val>
                                            <p:fltVal val="-90"/>
                                          </p:val>
                                        </p:tav>
                                        <p:tav tm="100000">
                                          <p:val>
                                            <p:fltVal val="0"/>
                                          </p:val>
                                        </p:tav>
                                      </p:tavLst>
                                    </p:anim>
                                    <p:anim calcmode="lin" valueType="num">
                                      <p:cBhvr>
                                        <p:cTn id="9" dur="2400" decel="100000" fill="hold"/>
                                        <p:tgtEl>
                                          <p:spTgt spid="8"/>
                                        </p:tgtEl>
                                        <p:attrNameLst>
                                          <p:attrName>ppt_x</p:attrName>
                                        </p:attrNameLst>
                                      </p:cBhvr>
                                      <p:tavLst>
                                        <p:tav tm="0">
                                          <p:val>
                                            <p:strVal val="#ppt_x+0.4"/>
                                          </p:val>
                                        </p:tav>
                                        <p:tav tm="100000">
                                          <p:val>
                                            <p:strVal val="#ppt_x-0.05"/>
                                          </p:val>
                                        </p:tav>
                                      </p:tavLst>
                                    </p:anim>
                                    <p:anim calcmode="lin" valueType="num">
                                      <p:cBhvr>
                                        <p:cTn id="10" dur="2400" decel="100000" fill="hold"/>
                                        <p:tgtEl>
                                          <p:spTgt spid="8"/>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8"/>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67544" y="404664"/>
            <a:ext cx="8229600" cy="708688"/>
          </a:xfrm>
        </p:spPr>
        <p:txBody>
          <a:bodyPr/>
          <a:lstStyle/>
          <a:p>
            <a:r>
              <a:rPr lang="en-US" sz="3200" dirty="0" smtClean="0">
                <a:latin typeface="Cooper Black" pitchFamily="18" charset="0"/>
              </a:rPr>
              <a:t>Thailand’s Initiative</a:t>
            </a:r>
            <a:endParaRPr lang="en-US" dirty="0"/>
          </a:p>
        </p:txBody>
      </p:sp>
      <p:sp>
        <p:nvSpPr>
          <p:cNvPr id="113667" name="Rectangle 3"/>
          <p:cNvSpPr>
            <a:spLocks noGrp="1" noChangeArrowheads="1"/>
          </p:cNvSpPr>
          <p:nvPr>
            <p:ph idx="1"/>
          </p:nvPr>
        </p:nvSpPr>
        <p:spPr>
          <a:xfrm>
            <a:off x="0" y="1268760"/>
            <a:ext cx="8964488" cy="4389120"/>
          </a:xfrm>
        </p:spPr>
        <p:txBody>
          <a:bodyPr/>
          <a:lstStyle/>
          <a:p>
            <a:pPr>
              <a:buFont typeface="Wingdings" pitchFamily="2" charset="2"/>
              <a:buNone/>
            </a:pPr>
            <a:r>
              <a:rPr lang="en-US" b="1" dirty="0" smtClean="0">
                <a:solidFill>
                  <a:srgbClr val="FF6600"/>
                </a:solidFill>
              </a:rPr>
              <a:t>  3. Promote </a:t>
            </a:r>
            <a:r>
              <a:rPr lang="en-US" b="1" dirty="0">
                <a:solidFill>
                  <a:srgbClr val="FF6600"/>
                </a:solidFill>
              </a:rPr>
              <a:t>mechanisms for control and traceability system</a:t>
            </a:r>
            <a:r>
              <a:rPr lang="en-US" b="1" dirty="0"/>
              <a:t>  </a:t>
            </a:r>
          </a:p>
          <a:p>
            <a:pPr lvl="1"/>
            <a:r>
              <a:rPr lang="en-US" dirty="0" smtClean="0">
                <a:solidFill>
                  <a:schemeClr val="tx1"/>
                </a:solidFill>
              </a:rPr>
              <a:t>Developing the manual for producing GI products.</a:t>
            </a:r>
          </a:p>
          <a:p>
            <a:pPr lvl="1"/>
            <a:r>
              <a:rPr lang="en-US" dirty="0" smtClean="0">
                <a:solidFill>
                  <a:schemeClr val="tx1"/>
                </a:solidFill>
              </a:rPr>
              <a:t>Developing methods for tracing the origin of the GI products</a:t>
            </a:r>
          </a:p>
          <a:p>
            <a:pPr lvl="1"/>
            <a:r>
              <a:rPr lang="en-US" dirty="0" smtClean="0">
                <a:solidFill>
                  <a:schemeClr val="tx1"/>
                </a:solidFill>
              </a:rPr>
              <a:t>Developing “GI Control System of Thailand ” with responsible national authorities ; MOU between DIP and TISI + ACFS</a:t>
            </a:r>
          </a:p>
          <a:p>
            <a:pPr lvl="1"/>
            <a:endParaRPr lang="en-US" dirty="0"/>
          </a:p>
          <a:p>
            <a:pPr>
              <a:buFont typeface="Wingdings" pitchFamily="2" charset="2"/>
              <a:buNone/>
            </a:pPr>
            <a:endParaRPr lang="en-US" dirty="0"/>
          </a:p>
        </p:txBody>
      </p:sp>
      <p:sp>
        <p:nvSpPr>
          <p:cNvPr id="8" name="ตัวยึดหมายเลขภาพนิ่ง 7"/>
          <p:cNvSpPr>
            <a:spLocks noGrp="1"/>
          </p:cNvSpPr>
          <p:nvPr>
            <p:ph type="sldNum" sz="quarter" idx="12"/>
          </p:nvPr>
        </p:nvSpPr>
        <p:spPr/>
        <p:txBody>
          <a:bodyPr/>
          <a:lstStyle/>
          <a:p>
            <a:fld id="{6B571582-5FB9-44F9-B005-5A4E15A63126}" type="slidenum">
              <a:rPr lang="th-TH" smtClean="0"/>
              <a:pPr/>
              <a:t>29</a:t>
            </a:fld>
            <a:endParaRPr lang="th-TH"/>
          </a:p>
        </p:txBody>
      </p:sp>
      <p:pic>
        <p:nvPicPr>
          <p:cNvPr id="113669" name="Picture 5" descr="DSCN4424"/>
          <p:cNvPicPr>
            <a:picLocks noChangeAspect="1" noChangeArrowheads="1"/>
          </p:cNvPicPr>
          <p:nvPr/>
        </p:nvPicPr>
        <p:blipFill>
          <a:blip r:embed="rId3" cstate="print"/>
          <a:srcRect/>
          <a:stretch>
            <a:fillRect/>
          </a:stretch>
        </p:blipFill>
        <p:spPr bwMode="auto">
          <a:xfrm>
            <a:off x="152400" y="4238919"/>
            <a:ext cx="1683296" cy="2430442"/>
          </a:xfrm>
          <a:prstGeom prst="rect">
            <a:avLst/>
          </a:prstGeom>
          <a:noFill/>
          <a:ln w="9525">
            <a:noFill/>
            <a:miter lim="800000"/>
            <a:headEnd/>
            <a:tailEnd/>
          </a:ln>
        </p:spPr>
      </p:pic>
      <p:pic>
        <p:nvPicPr>
          <p:cNvPr id="113670" name="Picture 6" descr="DSCN4367"/>
          <p:cNvPicPr>
            <a:picLocks noChangeAspect="1" noChangeArrowheads="1"/>
          </p:cNvPicPr>
          <p:nvPr/>
        </p:nvPicPr>
        <p:blipFill>
          <a:blip r:embed="rId4" cstate="print"/>
          <a:srcRect/>
          <a:stretch>
            <a:fillRect/>
          </a:stretch>
        </p:blipFill>
        <p:spPr bwMode="auto">
          <a:xfrm>
            <a:off x="1858144" y="4235016"/>
            <a:ext cx="3217912" cy="2413434"/>
          </a:xfrm>
          <a:prstGeom prst="rect">
            <a:avLst/>
          </a:prstGeom>
          <a:noFill/>
        </p:spPr>
      </p:pic>
      <p:pic>
        <p:nvPicPr>
          <p:cNvPr id="9" name="Picture 2" descr="F:\เครื่องเจี๊ยบ\รวมรูปปี54\ตรวจรับBIOข้าวทุ่งมหา+ยโส(7-8กค.54)\บ้านเก่าน้อย (7).jpg"/>
          <p:cNvPicPr>
            <a:picLocks noChangeAspect="1" noChangeArrowheads="1"/>
          </p:cNvPicPr>
          <p:nvPr/>
        </p:nvPicPr>
        <p:blipFill>
          <a:blip r:embed="rId5" cstate="print"/>
          <a:srcRect t="13724"/>
          <a:stretch>
            <a:fillRect/>
          </a:stretch>
        </p:blipFill>
        <p:spPr bwMode="auto">
          <a:xfrm>
            <a:off x="5108006" y="4221088"/>
            <a:ext cx="2128292" cy="2448272"/>
          </a:xfrm>
          <a:prstGeom prst="rect">
            <a:avLst/>
          </a:prstGeom>
          <a:noFill/>
        </p:spPr>
      </p:pic>
      <p:pic>
        <p:nvPicPr>
          <p:cNvPr id="10" name="Picture 3" descr="F:\เครื่องเจี๊ยบ\รวมรูปปี54\ตรวจรับBIOข้าวทุ่งมหา+ยโส(7-8กค.54)\บ้านเก่าน้อย (55).jpg"/>
          <p:cNvPicPr>
            <a:picLocks noChangeAspect="1" noChangeArrowheads="1"/>
          </p:cNvPicPr>
          <p:nvPr/>
        </p:nvPicPr>
        <p:blipFill>
          <a:blip r:embed="rId6" cstate="print"/>
          <a:srcRect/>
          <a:stretch>
            <a:fillRect/>
          </a:stretch>
        </p:blipFill>
        <p:spPr bwMode="auto">
          <a:xfrm>
            <a:off x="7267699" y="4211573"/>
            <a:ext cx="1696791" cy="2457789"/>
          </a:xfrm>
          <a:prstGeom prst="rect">
            <a:avLst/>
          </a:prstGeom>
          <a:noFill/>
        </p:spPr>
      </p:pic>
      <p:pic>
        <p:nvPicPr>
          <p:cNvPr id="14" name="Picture 3"/>
          <p:cNvPicPr>
            <a:picLocks noChangeAspect="1" noChangeArrowheads="1"/>
          </p:cNvPicPr>
          <p:nvPr/>
        </p:nvPicPr>
        <p:blipFill>
          <a:blip r:embed="rId7" cstate="print"/>
          <a:srcRect/>
          <a:stretch>
            <a:fillRect/>
          </a:stretch>
        </p:blipFill>
        <p:spPr bwMode="auto">
          <a:xfrm>
            <a:off x="107504" y="6133917"/>
            <a:ext cx="755576" cy="60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Autofit/>
          </a:bodyPr>
          <a:lstStyle/>
          <a:p>
            <a:pPr algn="ctr"/>
            <a:r>
              <a:rPr lang="en-GB" sz="3600" dirty="0" smtClean="0">
                <a:latin typeface="Cooper Black" pitchFamily="18" charset="0"/>
              </a:rPr>
              <a:t>Legal System; </a:t>
            </a:r>
            <a:r>
              <a:rPr lang="en-GB" sz="3200" dirty="0" smtClean="0">
                <a:latin typeface="Cooper Black" pitchFamily="18" charset="0"/>
              </a:rPr>
              <a:t>Sui Generis Law</a:t>
            </a:r>
            <a:endParaRPr lang="th-TH" sz="3200" dirty="0"/>
          </a:p>
        </p:txBody>
      </p:sp>
      <p:sp>
        <p:nvSpPr>
          <p:cNvPr id="6" name="ตัวยึดเนื้อหา 5"/>
          <p:cNvSpPr>
            <a:spLocks noGrp="1"/>
          </p:cNvSpPr>
          <p:nvPr>
            <p:ph idx="1"/>
          </p:nvPr>
        </p:nvSpPr>
        <p:spPr/>
        <p:txBody>
          <a:bodyPr>
            <a:normAutofit/>
          </a:bodyPr>
          <a:lstStyle/>
          <a:p>
            <a:pPr marL="442591" indent="-442591" algn="ctr">
              <a:lnSpc>
                <a:spcPct val="150000"/>
              </a:lnSpc>
              <a:buNone/>
              <a:defRPr/>
            </a:pPr>
            <a:r>
              <a:rPr lang="th-TH" sz="3600" dirty="0" err="1" smtClean="0">
                <a:solidFill>
                  <a:srgbClr val="D34417"/>
                </a:solidFill>
                <a:latin typeface="Cooper Black" pitchFamily="18" charset="0"/>
                <a:cs typeface="Angsana New" pitchFamily="18" charset="-34"/>
              </a:rPr>
              <a:t>Geographical</a:t>
            </a:r>
            <a:r>
              <a:rPr lang="th-TH" sz="3600" dirty="0" smtClean="0">
                <a:solidFill>
                  <a:srgbClr val="D34417"/>
                </a:solidFill>
                <a:latin typeface="Cooper Black" pitchFamily="18" charset="0"/>
                <a:cs typeface="Angsana New" pitchFamily="18" charset="-34"/>
              </a:rPr>
              <a:t>  </a:t>
            </a:r>
            <a:r>
              <a:rPr lang="th-TH" sz="3600" dirty="0" err="1" smtClean="0">
                <a:solidFill>
                  <a:srgbClr val="D34417"/>
                </a:solidFill>
                <a:latin typeface="Cooper Black" pitchFamily="18" charset="0"/>
                <a:cs typeface="Angsana New" pitchFamily="18" charset="-34"/>
              </a:rPr>
              <a:t>Indication</a:t>
            </a:r>
            <a:r>
              <a:rPr lang="en-US" sz="3600" dirty="0" smtClean="0">
                <a:solidFill>
                  <a:srgbClr val="D34417"/>
                </a:solidFill>
                <a:latin typeface="Cooper Black" pitchFamily="18" charset="0"/>
                <a:cs typeface="Angsana New" pitchFamily="18" charset="-34"/>
              </a:rPr>
              <a:t>s Protection</a:t>
            </a:r>
            <a:r>
              <a:rPr lang="th-TH" sz="3600" dirty="0" smtClean="0">
                <a:solidFill>
                  <a:srgbClr val="D34417"/>
                </a:solidFill>
                <a:latin typeface="Cooper Black" pitchFamily="18" charset="0"/>
                <a:cs typeface="Angsana New" pitchFamily="18" charset="-34"/>
              </a:rPr>
              <a:t> </a:t>
            </a:r>
            <a:r>
              <a:rPr lang="en-US" sz="3600" dirty="0" smtClean="0">
                <a:solidFill>
                  <a:srgbClr val="D34417"/>
                </a:solidFill>
                <a:latin typeface="Cooper Black" pitchFamily="18" charset="0"/>
                <a:cs typeface="Angsana New" pitchFamily="18" charset="-34"/>
              </a:rPr>
              <a:t> Act  2003</a:t>
            </a:r>
            <a:endParaRPr lang="en-US" sz="400" dirty="0" smtClean="0">
              <a:solidFill>
                <a:srgbClr val="D34417"/>
              </a:solidFill>
              <a:latin typeface="Cooper Black" pitchFamily="18" charset="0"/>
              <a:cs typeface="Angsana New" pitchFamily="18" charset="-34"/>
            </a:endParaRPr>
          </a:p>
          <a:p>
            <a:pPr marL="0" indent="0" algn="ctr">
              <a:buNone/>
              <a:defRPr/>
            </a:pPr>
            <a:r>
              <a:rPr lang="en-US" sz="2400" dirty="0" smtClean="0"/>
              <a:t>To prevent the public from being confused or misled as to geographical origins of the goods. </a:t>
            </a:r>
          </a:p>
          <a:p>
            <a:pPr marL="0" indent="660400">
              <a:defRPr/>
            </a:pPr>
            <a:endParaRPr lang="en-US" sz="1600" dirty="0" smtClean="0"/>
          </a:p>
          <a:p>
            <a:pPr marL="457200" lvl="1" indent="0" algn="ctr">
              <a:buNone/>
            </a:pPr>
            <a:r>
              <a:rPr lang="en-US" sz="2800" b="1" dirty="0">
                <a:solidFill>
                  <a:srgbClr val="D34417"/>
                </a:solidFill>
              </a:rPr>
              <a:t>Ministerial Regulation 2004</a:t>
            </a:r>
          </a:p>
          <a:p>
            <a:pPr marL="457200" lvl="1" indent="0" algn="ctr">
              <a:buNone/>
            </a:pPr>
            <a:r>
              <a:rPr lang="en-US" sz="2800" b="1" dirty="0">
                <a:solidFill>
                  <a:srgbClr val="D34417"/>
                </a:solidFill>
              </a:rPr>
              <a:t>Ministerial Notification 2004</a:t>
            </a:r>
          </a:p>
          <a:p>
            <a:pPr marL="457200" lvl="1" indent="0" algn="ctr">
              <a:buNone/>
            </a:pPr>
            <a:r>
              <a:rPr lang="en-US" sz="2800" b="1" dirty="0">
                <a:solidFill>
                  <a:srgbClr val="D34417"/>
                </a:solidFill>
              </a:rPr>
              <a:t>DIP Notification 2004</a:t>
            </a:r>
          </a:p>
          <a:p>
            <a:pPr marL="0" indent="0">
              <a:buNone/>
            </a:pPr>
            <a:endParaRPr lang="th-TH" dirty="0"/>
          </a:p>
        </p:txBody>
      </p:sp>
      <p:sp>
        <p:nvSpPr>
          <p:cNvPr id="4" name="ตัวยึดหมายเลขภาพนิ่ง 3"/>
          <p:cNvSpPr>
            <a:spLocks noGrp="1"/>
          </p:cNvSpPr>
          <p:nvPr>
            <p:ph type="sldNum" sz="quarter" idx="12"/>
          </p:nvPr>
        </p:nvSpPr>
        <p:spPr/>
        <p:txBody>
          <a:bodyPr/>
          <a:lstStyle/>
          <a:p>
            <a:fld id="{6B571582-5FB9-44F9-B005-5A4E15A63126}" type="slidenum">
              <a:rPr lang="th-TH" smtClean="0"/>
              <a:pPr/>
              <a:t>3</a:t>
            </a:fld>
            <a:endParaRPr lang="th-TH"/>
          </a:p>
        </p:txBody>
      </p:sp>
      <p:pic>
        <p:nvPicPr>
          <p:cNvPr id="9" name="Picture 3"/>
          <p:cNvPicPr>
            <a:picLocks noChangeAspect="1" noChangeArrowheads="1"/>
          </p:cNvPicPr>
          <p:nvPr/>
        </p:nvPicPr>
        <p:blipFill>
          <a:blip r:embed="rId3" cstate="print"/>
          <a:srcRect/>
          <a:stretch>
            <a:fillRect/>
          </a:stretch>
        </p:blipFill>
        <p:spPr bwMode="auto">
          <a:xfrm>
            <a:off x="0" y="6142742"/>
            <a:ext cx="889672" cy="715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771778" y="2781301"/>
            <a:ext cx="4321175" cy="523220"/>
          </a:xfrm>
          <a:prstGeom prst="rect">
            <a:avLst/>
          </a:prstGeom>
          <a:noFill/>
          <a:ln w="9525">
            <a:noFill/>
            <a:miter lim="800000"/>
            <a:headEnd/>
            <a:tailEnd/>
          </a:ln>
        </p:spPr>
        <p:txBody>
          <a:bodyPr>
            <a:spAutoFit/>
          </a:bodyPr>
          <a:lstStyle/>
          <a:p>
            <a:pPr fontAlgn="base">
              <a:spcBef>
                <a:spcPct val="50000"/>
              </a:spcBef>
              <a:spcAft>
                <a:spcPct val="0"/>
              </a:spcAft>
            </a:pPr>
            <a:endParaRPr lang="th-TH" smtClean="0">
              <a:solidFill>
                <a:prstClr val="black"/>
              </a:solidFill>
              <a:latin typeface="Arial" pitchFamily="34" charset="0"/>
              <a:cs typeface="Angsana New" pitchFamily="18" charset="-34"/>
            </a:endParaRPr>
          </a:p>
        </p:txBody>
      </p:sp>
      <p:sp>
        <p:nvSpPr>
          <p:cNvPr id="3075" name="Rectangle 5"/>
          <p:cNvSpPr>
            <a:spLocks noGrp="1" noChangeArrowheads="1"/>
          </p:cNvSpPr>
          <p:nvPr>
            <p:ph type="subTitle" idx="1"/>
          </p:nvPr>
        </p:nvSpPr>
        <p:spPr>
          <a:xfrm>
            <a:off x="0" y="0"/>
            <a:ext cx="9144000" cy="6858000"/>
          </a:xfrm>
          <a:solidFill>
            <a:srgbClr val="CCECFF"/>
          </a:solidFill>
        </p:spPr>
        <p:txBody>
          <a:bodyPr/>
          <a:lstStyle/>
          <a:p>
            <a:pPr eaLnBrk="1" hangingPunct="1">
              <a:spcBef>
                <a:spcPct val="0"/>
              </a:spcBef>
            </a:pPr>
            <a:endParaRPr lang="th-TH" sz="1200" dirty="0" smtClean="0">
              <a:solidFill>
                <a:srgbClr val="000000"/>
              </a:solidFill>
            </a:endParaRPr>
          </a:p>
        </p:txBody>
      </p:sp>
      <p:sp>
        <p:nvSpPr>
          <p:cNvPr id="2056" name="AutoShape 8"/>
          <p:cNvSpPr>
            <a:spLocks noChangeArrowheads="1"/>
          </p:cNvSpPr>
          <p:nvPr/>
        </p:nvSpPr>
        <p:spPr bwMode="auto">
          <a:xfrm>
            <a:off x="785815" y="1"/>
            <a:ext cx="7643812" cy="692150"/>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fontAlgn="base">
              <a:spcBef>
                <a:spcPct val="0"/>
              </a:spcBef>
              <a:spcAft>
                <a:spcPct val="0"/>
              </a:spcAft>
              <a:defRPr/>
            </a:pPr>
            <a:r>
              <a:rPr lang="en-US" sz="2400" b="1" dirty="0">
                <a:solidFill>
                  <a:prstClr val="black"/>
                </a:solidFill>
                <a:effectLst>
                  <a:outerShdw blurRad="38100" dist="38100" dir="2700000" algn="tl">
                    <a:srgbClr val="FFFFFF"/>
                  </a:outerShdw>
                </a:effectLst>
                <a:cs typeface="JasmineUPC" pitchFamily="18" charset="-34"/>
              </a:rPr>
              <a:t>Geographical Indication Control System of Thailand </a:t>
            </a:r>
            <a:endParaRPr lang="th-TH" sz="2400" b="1" dirty="0">
              <a:solidFill>
                <a:prstClr val="black"/>
              </a:solidFill>
              <a:effectLst>
                <a:outerShdw blurRad="38100" dist="38100" dir="2700000" algn="tl">
                  <a:srgbClr val="FFFFFF"/>
                </a:outerShdw>
              </a:effectLst>
              <a:cs typeface="JasmineUPC" pitchFamily="18" charset="-34"/>
            </a:endParaRPr>
          </a:p>
        </p:txBody>
      </p:sp>
      <p:sp>
        <p:nvSpPr>
          <p:cNvPr id="2053" name="AutoShape 9"/>
          <p:cNvSpPr>
            <a:spLocks noChangeArrowheads="1"/>
          </p:cNvSpPr>
          <p:nvPr/>
        </p:nvSpPr>
        <p:spPr bwMode="auto">
          <a:xfrm>
            <a:off x="2428877" y="765177"/>
            <a:ext cx="4643439" cy="5021263"/>
          </a:xfrm>
          <a:prstGeom prst="triangle">
            <a:avLst>
              <a:gd name="adj" fmla="val 50000"/>
            </a:avLst>
          </a:prstGeom>
          <a:solidFill>
            <a:srgbClr val="FFFF99"/>
          </a:solidFill>
          <a:ln>
            <a:solidFill>
              <a:schemeClr val="accent6"/>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fontAlgn="base">
              <a:spcBef>
                <a:spcPct val="0"/>
              </a:spcBef>
              <a:spcAft>
                <a:spcPct val="0"/>
              </a:spcAft>
              <a:defRPr/>
            </a:pPr>
            <a:endParaRPr lang="th-TH" sz="1200">
              <a:solidFill>
                <a:srgbClr val="000000"/>
              </a:solidFill>
            </a:endParaRPr>
          </a:p>
        </p:txBody>
      </p:sp>
      <p:sp>
        <p:nvSpPr>
          <p:cNvPr id="2061" name="Rectangle 13"/>
          <p:cNvSpPr>
            <a:spLocks noChangeArrowheads="1"/>
          </p:cNvSpPr>
          <p:nvPr/>
        </p:nvSpPr>
        <p:spPr bwMode="auto">
          <a:xfrm>
            <a:off x="6715125" y="857252"/>
            <a:ext cx="2428875" cy="3929063"/>
          </a:xfrm>
          <a:prstGeom prst="rect">
            <a:avLst/>
          </a:prstGeom>
          <a:solidFill>
            <a:srgbClr val="CCFF99"/>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fontAlgn="base">
              <a:spcBef>
                <a:spcPct val="0"/>
              </a:spcBef>
              <a:spcAft>
                <a:spcPct val="0"/>
              </a:spcAft>
              <a:defRPr/>
            </a:pPr>
            <a:r>
              <a:rPr lang="en-US" b="1" dirty="0">
                <a:solidFill>
                  <a:prstClr val="black"/>
                </a:solidFill>
                <a:latin typeface="Browallia New" pitchFamily="34" charset="-34"/>
                <a:cs typeface="Browallia New" pitchFamily="34" charset="-34"/>
              </a:rPr>
              <a:t>Scheme Owner</a:t>
            </a:r>
          </a:p>
          <a:p>
            <a:pPr algn="ctr" fontAlgn="base">
              <a:spcBef>
                <a:spcPct val="0"/>
              </a:spcBef>
              <a:spcAft>
                <a:spcPct val="0"/>
              </a:spcAft>
              <a:defRPr/>
            </a:pPr>
            <a:r>
              <a:rPr lang="en-US" b="1" dirty="0">
                <a:solidFill>
                  <a:prstClr val="black"/>
                </a:solidFill>
                <a:latin typeface="Browallia New" pitchFamily="34" charset="-34"/>
                <a:cs typeface="Browallia New" pitchFamily="34" charset="-34"/>
              </a:rPr>
              <a:t>CA</a:t>
            </a:r>
          </a:p>
          <a:p>
            <a:pPr algn="ctr" fontAlgn="base">
              <a:spcBef>
                <a:spcPct val="0"/>
              </a:spcBef>
              <a:spcAft>
                <a:spcPct val="0"/>
              </a:spcAft>
              <a:defRPr/>
            </a:pPr>
            <a:r>
              <a:rPr lang="en-US" sz="2400" dirty="0">
                <a:solidFill>
                  <a:prstClr val="black"/>
                </a:solidFill>
                <a:latin typeface="Browallia New" pitchFamily="34" charset="-34"/>
                <a:cs typeface="Browallia New" pitchFamily="34" charset="-34"/>
              </a:rPr>
              <a:t> </a:t>
            </a:r>
            <a:r>
              <a:rPr lang="en-US" sz="2400" b="1" dirty="0">
                <a:solidFill>
                  <a:prstClr val="black"/>
                </a:solidFill>
                <a:latin typeface="Browallia New" pitchFamily="34" charset="-34"/>
                <a:cs typeface="Browallia New" pitchFamily="34" charset="-34"/>
              </a:rPr>
              <a:t>(Competent Authorities)</a:t>
            </a:r>
          </a:p>
          <a:p>
            <a:pPr algn="ctr" fontAlgn="base">
              <a:spcBef>
                <a:spcPct val="0"/>
              </a:spcBef>
              <a:spcAft>
                <a:spcPct val="0"/>
              </a:spcAft>
              <a:defRPr/>
            </a:pPr>
            <a:r>
              <a:rPr lang="en-US" sz="1800" b="1" dirty="0">
                <a:solidFill>
                  <a:prstClr val="black"/>
                </a:solidFill>
                <a:latin typeface="Browallia New" pitchFamily="34" charset="-34"/>
                <a:cs typeface="Browallia New" pitchFamily="34" charset="-34"/>
              </a:rPr>
              <a:t>Department of </a:t>
            </a:r>
          </a:p>
          <a:p>
            <a:pPr algn="ctr" fontAlgn="base">
              <a:spcBef>
                <a:spcPct val="0"/>
              </a:spcBef>
              <a:spcAft>
                <a:spcPct val="0"/>
              </a:spcAft>
              <a:defRPr/>
            </a:pPr>
            <a:r>
              <a:rPr lang="en-US" sz="1800" b="1" dirty="0">
                <a:solidFill>
                  <a:prstClr val="black"/>
                </a:solidFill>
                <a:latin typeface="Browallia New" pitchFamily="34" charset="-34"/>
                <a:cs typeface="Browallia New" pitchFamily="34" charset="-34"/>
              </a:rPr>
              <a:t>Intellectual Property (DIP)</a:t>
            </a:r>
          </a:p>
          <a:p>
            <a:pPr algn="ctr" fontAlgn="base">
              <a:spcBef>
                <a:spcPct val="0"/>
              </a:spcBef>
              <a:spcAft>
                <a:spcPct val="0"/>
              </a:spcAft>
              <a:defRPr/>
            </a:pPr>
            <a:r>
              <a:rPr lang="en-US" sz="1800" dirty="0">
                <a:solidFill>
                  <a:prstClr val="black"/>
                </a:solidFill>
                <a:latin typeface="Browallia New" pitchFamily="34" charset="-34"/>
                <a:cs typeface="Browallia New" pitchFamily="34" charset="-34"/>
              </a:rPr>
              <a:t>(example: INAO in France</a:t>
            </a:r>
            <a:r>
              <a:rPr lang="th-TH" sz="1800" dirty="0">
                <a:solidFill>
                  <a:prstClr val="black"/>
                </a:solidFill>
                <a:latin typeface="Browallia New" pitchFamily="34" charset="-34"/>
                <a:cs typeface="Browallia New" pitchFamily="34" charset="-34"/>
              </a:rPr>
              <a:t>)</a:t>
            </a:r>
          </a:p>
          <a:p>
            <a:pPr algn="ctr" fontAlgn="base">
              <a:spcBef>
                <a:spcPct val="0"/>
              </a:spcBef>
              <a:spcAft>
                <a:spcPct val="0"/>
              </a:spcAft>
              <a:defRPr/>
            </a:pPr>
            <a:endParaRPr lang="th-TH" sz="800" b="1" dirty="0">
              <a:solidFill>
                <a:prstClr val="black"/>
              </a:solidFill>
              <a:latin typeface="Browallia New" pitchFamily="34" charset="-34"/>
              <a:cs typeface="Browallia New" pitchFamily="34" charset="-34"/>
            </a:endParaRPr>
          </a:p>
          <a:p>
            <a:pPr fontAlgn="base">
              <a:spcBef>
                <a:spcPct val="0"/>
              </a:spcBef>
              <a:spcAft>
                <a:spcPct val="0"/>
              </a:spcAft>
              <a:defRPr/>
            </a:pPr>
            <a:r>
              <a:rPr lang="en-US" sz="1800" b="1" dirty="0">
                <a:solidFill>
                  <a:prstClr val="black"/>
                </a:solidFill>
                <a:latin typeface="Browallia New" pitchFamily="34" charset="-34"/>
                <a:cs typeface="Browallia New" pitchFamily="34" charset="-34"/>
              </a:rPr>
              <a:t>DUTY</a:t>
            </a:r>
            <a:r>
              <a:rPr lang="th-TH" sz="1800" dirty="0">
                <a:solidFill>
                  <a:prstClr val="black"/>
                </a:solidFill>
                <a:latin typeface="Browallia New" pitchFamily="34" charset="-34"/>
                <a:cs typeface="Browallia New" pitchFamily="34" charset="-34"/>
              </a:rPr>
              <a:t> </a:t>
            </a:r>
            <a:r>
              <a:rPr lang="en-US" sz="1800" dirty="0">
                <a:solidFill>
                  <a:prstClr val="black"/>
                </a:solidFill>
                <a:latin typeface="Browallia New" pitchFamily="34" charset="-34"/>
                <a:cs typeface="Browallia New" pitchFamily="34" charset="-34"/>
              </a:rPr>
              <a:t>: </a:t>
            </a:r>
            <a:endParaRPr lang="th-TH" sz="1800" dirty="0">
              <a:solidFill>
                <a:prstClr val="black"/>
              </a:solidFill>
              <a:latin typeface="Browallia New" pitchFamily="34" charset="-34"/>
              <a:cs typeface="Browallia New" pitchFamily="34" charset="-34"/>
            </a:endParaRPr>
          </a:p>
          <a:p>
            <a:pPr marL="342900" indent="-342900" fontAlgn="base">
              <a:spcBef>
                <a:spcPct val="0"/>
              </a:spcBef>
              <a:spcAft>
                <a:spcPct val="0"/>
              </a:spcAft>
              <a:defRPr/>
            </a:pPr>
            <a:r>
              <a:rPr lang="en-US" sz="1800" dirty="0">
                <a:solidFill>
                  <a:prstClr val="black"/>
                </a:solidFill>
                <a:latin typeface="Browallia New" pitchFamily="34" charset="-34"/>
                <a:cs typeface="Browallia New" pitchFamily="34" charset="-34"/>
              </a:rPr>
              <a:t>1. Validation of Specifications and </a:t>
            </a:r>
          </a:p>
          <a:p>
            <a:pPr marL="342900" indent="-342900" fontAlgn="base">
              <a:spcBef>
                <a:spcPct val="0"/>
              </a:spcBef>
              <a:spcAft>
                <a:spcPct val="0"/>
              </a:spcAft>
              <a:defRPr/>
            </a:pPr>
            <a:r>
              <a:rPr lang="en-US" sz="1800" dirty="0">
                <a:solidFill>
                  <a:prstClr val="black"/>
                </a:solidFill>
                <a:latin typeface="Browallia New" pitchFamily="34" charset="-34"/>
                <a:cs typeface="Browallia New" pitchFamily="34" charset="-34"/>
              </a:rPr>
              <a:t>    Inspection method </a:t>
            </a:r>
            <a:r>
              <a:rPr lang="th-TH" sz="1800" dirty="0">
                <a:solidFill>
                  <a:prstClr val="black"/>
                </a:solidFill>
                <a:latin typeface="Browallia New" pitchFamily="34" charset="-34"/>
                <a:cs typeface="Browallia New" pitchFamily="34" charset="-34"/>
              </a:rPr>
              <a:t>(</a:t>
            </a:r>
            <a:r>
              <a:rPr lang="en-US" sz="1800" dirty="0">
                <a:solidFill>
                  <a:prstClr val="black"/>
                </a:solidFill>
                <a:latin typeface="Browallia New" pitchFamily="34" charset="-34"/>
                <a:cs typeface="Browallia New" pitchFamily="34" charset="-34"/>
              </a:rPr>
              <a:t>manual</a:t>
            </a:r>
            <a:r>
              <a:rPr lang="th-TH" sz="1800" dirty="0">
                <a:solidFill>
                  <a:prstClr val="black"/>
                </a:solidFill>
                <a:latin typeface="Browallia New" pitchFamily="34" charset="-34"/>
                <a:cs typeface="Browallia New" pitchFamily="34" charset="-34"/>
              </a:rPr>
              <a:t>)</a:t>
            </a:r>
          </a:p>
          <a:p>
            <a:pPr fontAlgn="base">
              <a:spcBef>
                <a:spcPct val="0"/>
              </a:spcBef>
              <a:spcAft>
                <a:spcPct val="0"/>
              </a:spcAft>
              <a:defRPr/>
            </a:pPr>
            <a:r>
              <a:rPr lang="th-TH" sz="1800" dirty="0">
                <a:solidFill>
                  <a:prstClr val="black"/>
                </a:solidFill>
                <a:latin typeface="Browallia New" pitchFamily="34" charset="-34"/>
                <a:cs typeface="Browallia New" pitchFamily="34" charset="-34"/>
              </a:rPr>
              <a:t>2. </a:t>
            </a:r>
            <a:r>
              <a:rPr lang="en-US" sz="1800" dirty="0">
                <a:solidFill>
                  <a:prstClr val="black"/>
                </a:solidFill>
                <a:latin typeface="Browallia New" pitchFamily="34" charset="-34"/>
                <a:cs typeface="Browallia New" pitchFamily="34" charset="-34"/>
              </a:rPr>
              <a:t>Approve &amp; Supervise</a:t>
            </a:r>
            <a:r>
              <a:rPr lang="th-TH" sz="1800" dirty="0">
                <a:solidFill>
                  <a:prstClr val="black"/>
                </a:solidFill>
                <a:latin typeface="Browallia New" pitchFamily="34" charset="-34"/>
                <a:cs typeface="Browallia New" pitchFamily="34" charset="-34"/>
              </a:rPr>
              <a:t> </a:t>
            </a:r>
            <a:r>
              <a:rPr lang="en-US" sz="1800" dirty="0">
                <a:solidFill>
                  <a:prstClr val="black"/>
                </a:solidFill>
                <a:latin typeface="Browallia New" pitchFamily="34" charset="-34"/>
                <a:cs typeface="Browallia New" pitchFamily="34" charset="-34"/>
              </a:rPr>
              <a:t>CB</a:t>
            </a:r>
            <a:endParaRPr lang="th-TH" sz="1800" dirty="0">
              <a:solidFill>
                <a:prstClr val="black"/>
              </a:solidFill>
              <a:latin typeface="Browallia New" pitchFamily="34" charset="-34"/>
              <a:cs typeface="Browallia New" pitchFamily="34" charset="-34"/>
            </a:endParaRPr>
          </a:p>
        </p:txBody>
      </p:sp>
      <p:sp>
        <p:nvSpPr>
          <p:cNvPr id="3079" name="Text Box 16"/>
          <p:cNvSpPr txBox="1">
            <a:spLocks noChangeArrowheads="1"/>
          </p:cNvSpPr>
          <p:nvPr/>
        </p:nvSpPr>
        <p:spPr bwMode="auto">
          <a:xfrm>
            <a:off x="4143377" y="1000125"/>
            <a:ext cx="1225551" cy="630942"/>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smtClean="0">
                <a:solidFill>
                  <a:prstClr val="black"/>
                </a:solidFill>
                <a:latin typeface="Arial" pitchFamily="34" charset="0"/>
                <a:cs typeface="Angsana New" pitchFamily="18" charset="-34"/>
              </a:rPr>
              <a:t>GI</a:t>
            </a:r>
          </a:p>
          <a:p>
            <a:pPr algn="ctr" fontAlgn="base">
              <a:spcBef>
                <a:spcPct val="50000"/>
              </a:spcBef>
              <a:spcAft>
                <a:spcPct val="0"/>
              </a:spcAft>
            </a:pPr>
            <a:r>
              <a:rPr lang="en-US" sz="1400" b="1" smtClean="0">
                <a:solidFill>
                  <a:prstClr val="black"/>
                </a:solidFill>
                <a:latin typeface="Arial" pitchFamily="34" charset="0"/>
                <a:cs typeface="Angsana New" pitchFamily="18" charset="-34"/>
              </a:rPr>
              <a:t>Board</a:t>
            </a:r>
            <a:endParaRPr lang="th-TH" sz="1400" b="1" smtClean="0">
              <a:solidFill>
                <a:prstClr val="black"/>
              </a:solidFill>
              <a:latin typeface="Arial" pitchFamily="34" charset="0"/>
              <a:cs typeface="Angsana New" pitchFamily="18" charset="-34"/>
            </a:endParaRPr>
          </a:p>
        </p:txBody>
      </p:sp>
      <p:sp>
        <p:nvSpPr>
          <p:cNvPr id="3080" name="Rectangle 19"/>
          <p:cNvSpPr>
            <a:spLocks noChangeArrowheads="1"/>
          </p:cNvSpPr>
          <p:nvPr/>
        </p:nvSpPr>
        <p:spPr bwMode="auto">
          <a:xfrm>
            <a:off x="3286127" y="1557340"/>
            <a:ext cx="2857500" cy="2585323"/>
          </a:xfrm>
          <a:prstGeom prst="rect">
            <a:avLst/>
          </a:prstGeom>
          <a:noFill/>
          <a:ln w="9525">
            <a:noFill/>
            <a:miter lim="800000"/>
            <a:headEnd/>
            <a:tailEnd/>
          </a:ln>
        </p:spPr>
        <p:txBody>
          <a:bodyPr>
            <a:spAutoFit/>
          </a:bodyPr>
          <a:lstStyle/>
          <a:p>
            <a:pPr algn="ctr" fontAlgn="base">
              <a:spcBef>
                <a:spcPct val="0"/>
              </a:spcBef>
              <a:spcAft>
                <a:spcPct val="0"/>
              </a:spcAft>
            </a:pPr>
            <a:r>
              <a:rPr lang="en-US" sz="1800" b="1" dirty="0" smtClean="0">
                <a:solidFill>
                  <a:srgbClr val="000000"/>
                </a:solidFill>
                <a:latin typeface="Browallia New" pitchFamily="34" charset="-34"/>
                <a:cs typeface="Browallia New" pitchFamily="34" charset="-34"/>
              </a:rPr>
              <a:t> CB    </a:t>
            </a:r>
          </a:p>
          <a:p>
            <a:pPr algn="ctr" fontAlgn="base">
              <a:spcBef>
                <a:spcPct val="0"/>
              </a:spcBef>
              <a:spcAft>
                <a:spcPct val="0"/>
              </a:spcAft>
            </a:pPr>
            <a:r>
              <a:rPr lang="en-US" sz="1800" b="1" dirty="0" smtClean="0">
                <a:solidFill>
                  <a:srgbClr val="000000"/>
                </a:solidFill>
                <a:latin typeface="Browallia New" pitchFamily="34" charset="-34"/>
                <a:cs typeface="Browallia New" pitchFamily="34" charset="-34"/>
              </a:rPr>
              <a:t>    External Control</a:t>
            </a:r>
          </a:p>
          <a:p>
            <a:pPr algn="ctr" fontAlgn="base">
              <a:spcBef>
                <a:spcPct val="0"/>
              </a:spcBef>
              <a:spcAft>
                <a:spcPct val="0"/>
              </a:spcAft>
            </a:pPr>
            <a:r>
              <a:rPr lang="en-US" sz="1400" b="1" dirty="0" smtClean="0">
                <a:solidFill>
                  <a:srgbClr val="000000"/>
                </a:solidFill>
                <a:latin typeface="Browallia New" pitchFamily="34" charset="-34"/>
                <a:cs typeface="Browallia New" pitchFamily="34" charset="-34"/>
              </a:rPr>
              <a:t>(Control Body /</a:t>
            </a:r>
          </a:p>
          <a:p>
            <a:pPr algn="ctr" fontAlgn="base">
              <a:spcBef>
                <a:spcPct val="0"/>
              </a:spcBef>
              <a:spcAft>
                <a:spcPct val="0"/>
              </a:spcAft>
            </a:pPr>
            <a:r>
              <a:rPr lang="en-US" sz="1400" b="1" dirty="0" smtClean="0">
                <a:solidFill>
                  <a:srgbClr val="000000"/>
                </a:solidFill>
                <a:latin typeface="Browallia New" pitchFamily="34" charset="-34"/>
                <a:cs typeface="Browallia New" pitchFamily="34" charset="-34"/>
              </a:rPr>
              <a:t>Certification Body) </a:t>
            </a:r>
            <a:endParaRPr lang="en-US" sz="1600" b="1" dirty="0" smtClean="0">
              <a:solidFill>
                <a:srgbClr val="000000"/>
              </a:solidFill>
              <a:latin typeface="Browallia New" pitchFamily="34" charset="-34"/>
              <a:cs typeface="Browallia New" pitchFamily="34" charset="-34"/>
            </a:endParaRPr>
          </a:p>
          <a:p>
            <a:pPr fontAlgn="base">
              <a:spcBef>
                <a:spcPct val="0"/>
              </a:spcBef>
              <a:spcAft>
                <a:spcPct val="0"/>
              </a:spcAft>
            </a:pPr>
            <a:r>
              <a:rPr lang="th-TH" sz="1400" b="1" dirty="0" smtClean="0">
                <a:solidFill>
                  <a:srgbClr val="000000"/>
                </a:solidFill>
                <a:latin typeface="Browallia New" pitchFamily="34" charset="-34"/>
                <a:cs typeface="Browallia New" pitchFamily="34" charset="-34"/>
              </a:rPr>
              <a:t>          </a:t>
            </a:r>
            <a:r>
              <a:rPr lang="en-US" sz="1400" b="1" dirty="0" smtClean="0">
                <a:solidFill>
                  <a:srgbClr val="000000"/>
                </a:solidFill>
                <a:latin typeface="Browallia New" pitchFamily="34" charset="-34"/>
                <a:cs typeface="Browallia New" pitchFamily="34" charset="-34"/>
              </a:rPr>
              <a:t>       DUTY </a:t>
            </a:r>
            <a:r>
              <a:rPr lang="en-US" sz="1400" dirty="0" smtClean="0">
                <a:solidFill>
                  <a:srgbClr val="000000"/>
                </a:solidFill>
                <a:latin typeface="Browallia New" pitchFamily="34" charset="-34"/>
                <a:cs typeface="Browallia New" pitchFamily="34" charset="-34"/>
              </a:rPr>
              <a:t>: to perform </a:t>
            </a:r>
            <a:r>
              <a:rPr lang="fr-FR" sz="1400" dirty="0" smtClean="0">
                <a:solidFill>
                  <a:prstClr val="black"/>
                </a:solidFill>
                <a:latin typeface="Browallia New" pitchFamily="34" charset="-34"/>
                <a:cs typeface="Browallia New" pitchFamily="34" charset="-34"/>
              </a:rPr>
              <a:t>GI control </a:t>
            </a:r>
            <a:endParaRPr lang="en-US" sz="1400" dirty="0" smtClean="0">
              <a:solidFill>
                <a:srgbClr val="000000"/>
              </a:solidFill>
              <a:latin typeface="Browallia New" pitchFamily="34" charset="-34"/>
              <a:cs typeface="Browallia New" pitchFamily="34" charset="-34"/>
            </a:endParaRPr>
          </a:p>
          <a:p>
            <a:pPr fontAlgn="base">
              <a:spcBef>
                <a:spcPct val="0"/>
              </a:spcBef>
              <a:spcAft>
                <a:spcPct val="0"/>
              </a:spcAft>
            </a:pPr>
            <a:r>
              <a:rPr lang="fr-FR" sz="1400" dirty="0" smtClean="0">
                <a:solidFill>
                  <a:prstClr val="black"/>
                </a:solidFill>
                <a:latin typeface="Browallia New" pitchFamily="34" charset="-34"/>
                <a:cs typeface="Browallia New" pitchFamily="34" charset="-34"/>
              </a:rPr>
              <a:t>                      on </a:t>
            </a:r>
            <a:r>
              <a:rPr lang="fr-FR" sz="1400" dirty="0" err="1" smtClean="0">
                <a:solidFill>
                  <a:prstClr val="black"/>
                </a:solidFill>
                <a:latin typeface="Browallia New" pitchFamily="34" charset="-34"/>
                <a:cs typeface="Browallia New" pitchFamily="34" charset="-34"/>
              </a:rPr>
              <a:t>behalf</a:t>
            </a:r>
            <a:r>
              <a:rPr lang="fr-FR" sz="1400" dirty="0" smtClean="0">
                <a:solidFill>
                  <a:prstClr val="black"/>
                </a:solidFill>
                <a:latin typeface="Browallia New" pitchFamily="34" charset="-34"/>
                <a:cs typeface="Browallia New" pitchFamily="34" charset="-34"/>
              </a:rPr>
              <a:t> of the CA</a:t>
            </a:r>
          </a:p>
          <a:p>
            <a:pPr fontAlgn="base">
              <a:spcBef>
                <a:spcPct val="0"/>
              </a:spcBef>
              <a:spcAft>
                <a:spcPct val="0"/>
              </a:spcAft>
            </a:pPr>
            <a:r>
              <a:rPr lang="fr-FR" sz="1400" dirty="0" smtClean="0">
                <a:solidFill>
                  <a:prstClr val="black"/>
                </a:solidFill>
                <a:latin typeface="Browallia New" pitchFamily="34" charset="-34"/>
                <a:cs typeface="Browallia New" pitchFamily="34" charset="-34"/>
              </a:rPr>
              <a:t>         -  </a:t>
            </a:r>
            <a:r>
              <a:rPr lang="en-US" sz="1400" u="sng" dirty="0" smtClean="0">
                <a:solidFill>
                  <a:srgbClr val="000000"/>
                </a:solidFill>
                <a:latin typeface="Browallia New" pitchFamily="34" charset="-34"/>
                <a:cs typeface="Browallia New" pitchFamily="34" charset="-34"/>
              </a:rPr>
              <a:t>on the producers </a:t>
            </a:r>
            <a:r>
              <a:rPr lang="en-US" sz="1400" dirty="0" smtClean="0">
                <a:solidFill>
                  <a:srgbClr val="000000"/>
                </a:solidFill>
                <a:latin typeface="Browallia New" pitchFamily="34" charset="-34"/>
                <a:cs typeface="Browallia New" pitchFamily="34" charset="-34"/>
              </a:rPr>
              <a:t>to verify compliance </a:t>
            </a:r>
          </a:p>
          <a:p>
            <a:pPr fontAlgn="base">
              <a:spcBef>
                <a:spcPct val="0"/>
              </a:spcBef>
              <a:spcAft>
                <a:spcPct val="0"/>
              </a:spcAft>
            </a:pPr>
            <a:r>
              <a:rPr lang="en-US" sz="1400" dirty="0" smtClean="0">
                <a:solidFill>
                  <a:srgbClr val="000000"/>
                </a:solidFill>
                <a:latin typeface="Browallia New" pitchFamily="34" charset="-34"/>
                <a:cs typeface="Browallia New" pitchFamily="34" charset="-34"/>
              </a:rPr>
              <a:t>       with specifications laid down and check   </a:t>
            </a:r>
          </a:p>
          <a:p>
            <a:pPr fontAlgn="base">
              <a:spcBef>
                <a:spcPct val="0"/>
              </a:spcBef>
              <a:spcAft>
                <a:spcPct val="0"/>
              </a:spcAft>
            </a:pPr>
            <a:r>
              <a:rPr lang="en-US" sz="1400" dirty="0" smtClean="0">
                <a:solidFill>
                  <a:srgbClr val="000000"/>
                </a:solidFill>
                <a:latin typeface="Browallia New" pitchFamily="34" charset="-34"/>
                <a:cs typeface="Browallia New" pitchFamily="34" charset="-34"/>
              </a:rPr>
              <a:t>    the running of </a:t>
            </a:r>
            <a:r>
              <a:rPr lang="en-US" sz="1400" dirty="0" err="1" smtClean="0">
                <a:solidFill>
                  <a:srgbClr val="000000"/>
                </a:solidFill>
                <a:latin typeface="Browallia New" pitchFamily="34" charset="-34"/>
                <a:cs typeface="Browallia New" pitchFamily="34" charset="-34"/>
              </a:rPr>
              <a:t>autocontrols</a:t>
            </a:r>
            <a:endParaRPr lang="en-US" sz="1400" dirty="0" smtClean="0">
              <a:solidFill>
                <a:srgbClr val="000000"/>
              </a:solidFill>
              <a:latin typeface="Browallia New" pitchFamily="34" charset="-34"/>
              <a:cs typeface="Browallia New" pitchFamily="34" charset="-34"/>
            </a:endParaRPr>
          </a:p>
          <a:p>
            <a:pPr fontAlgn="base">
              <a:spcBef>
                <a:spcPct val="0"/>
              </a:spcBef>
              <a:spcAft>
                <a:spcPct val="0"/>
              </a:spcAft>
              <a:buFontTx/>
              <a:buChar char="-"/>
            </a:pPr>
            <a:r>
              <a:rPr lang="en-US" sz="1400" u="sng" dirty="0" smtClean="0">
                <a:solidFill>
                  <a:srgbClr val="000000"/>
                </a:solidFill>
                <a:latin typeface="Browallia New" pitchFamily="34" charset="-34"/>
                <a:cs typeface="Browallia New" pitchFamily="34" charset="-34"/>
              </a:rPr>
              <a:t> on the group </a:t>
            </a:r>
            <a:r>
              <a:rPr lang="en-US" sz="1400" dirty="0" smtClean="0">
                <a:solidFill>
                  <a:srgbClr val="000000"/>
                </a:solidFill>
                <a:latin typeface="Browallia New" pitchFamily="34" charset="-34"/>
                <a:cs typeface="Browallia New" pitchFamily="34" charset="-34"/>
              </a:rPr>
              <a:t>to check the running of the internal     controls.  </a:t>
            </a:r>
          </a:p>
        </p:txBody>
      </p:sp>
      <p:sp>
        <p:nvSpPr>
          <p:cNvPr id="3081" name="Rectangle 20"/>
          <p:cNvSpPr>
            <a:spLocks noChangeArrowheads="1"/>
          </p:cNvSpPr>
          <p:nvPr/>
        </p:nvSpPr>
        <p:spPr bwMode="auto">
          <a:xfrm>
            <a:off x="2987677" y="4071940"/>
            <a:ext cx="3500439" cy="880241"/>
          </a:xfrm>
          <a:prstGeom prst="rect">
            <a:avLst/>
          </a:prstGeom>
          <a:noFill/>
          <a:ln w="9525">
            <a:noFill/>
            <a:miter lim="800000"/>
            <a:headEnd/>
            <a:tailEnd/>
          </a:ln>
        </p:spPr>
        <p:txBody>
          <a:bodyPr>
            <a:spAutoFit/>
          </a:bodyPr>
          <a:lstStyle/>
          <a:p>
            <a:pPr algn="ctr" fontAlgn="base">
              <a:lnSpc>
                <a:spcPct val="80000"/>
              </a:lnSpc>
              <a:spcBef>
                <a:spcPct val="0"/>
              </a:spcBef>
              <a:spcAft>
                <a:spcPct val="0"/>
              </a:spcAft>
            </a:pPr>
            <a:r>
              <a:rPr lang="en-US" sz="2000" b="1" dirty="0" smtClean="0">
                <a:solidFill>
                  <a:srgbClr val="000000"/>
                </a:solidFill>
                <a:latin typeface="Browallia New" pitchFamily="34" charset="-34"/>
                <a:cs typeface="Browallia New" pitchFamily="34" charset="-34"/>
              </a:rPr>
              <a:t>Internal Control </a:t>
            </a:r>
          </a:p>
          <a:p>
            <a:pPr algn="ctr" fontAlgn="base">
              <a:lnSpc>
                <a:spcPct val="80000"/>
              </a:lnSpc>
              <a:spcBef>
                <a:spcPct val="0"/>
              </a:spcBef>
              <a:spcAft>
                <a:spcPct val="0"/>
              </a:spcAft>
            </a:pPr>
            <a:r>
              <a:rPr lang="th-TH" sz="1600" b="1" dirty="0" smtClean="0">
                <a:solidFill>
                  <a:srgbClr val="000000"/>
                </a:solidFill>
                <a:latin typeface="Browallia New" pitchFamily="34" charset="-34"/>
                <a:cs typeface="Browallia New" pitchFamily="34" charset="-34"/>
              </a:rPr>
              <a:t>(</a:t>
            </a:r>
            <a:r>
              <a:rPr lang="en-US" sz="1600" b="1" dirty="0" smtClean="0">
                <a:solidFill>
                  <a:srgbClr val="000000"/>
                </a:solidFill>
                <a:latin typeface="Browallia New" pitchFamily="34" charset="-34"/>
                <a:cs typeface="Browallia New" pitchFamily="34" charset="-34"/>
              </a:rPr>
              <a:t> GI Committee at Provincial Level </a:t>
            </a:r>
            <a:r>
              <a:rPr lang="th-TH" sz="1600" b="1" dirty="0" smtClean="0">
                <a:solidFill>
                  <a:srgbClr val="000000"/>
                </a:solidFill>
                <a:latin typeface="Browallia New" pitchFamily="34" charset="-34"/>
                <a:cs typeface="Browallia New" pitchFamily="34" charset="-34"/>
              </a:rPr>
              <a:t>)</a:t>
            </a:r>
          </a:p>
          <a:p>
            <a:pPr fontAlgn="base">
              <a:lnSpc>
                <a:spcPct val="80000"/>
              </a:lnSpc>
              <a:spcBef>
                <a:spcPct val="0"/>
              </a:spcBef>
              <a:spcAft>
                <a:spcPct val="0"/>
              </a:spcAft>
            </a:pPr>
            <a:r>
              <a:rPr lang="en-US" sz="1400" b="1" dirty="0" smtClean="0">
                <a:solidFill>
                  <a:srgbClr val="000000"/>
                </a:solidFill>
                <a:latin typeface="Browallia New" pitchFamily="34" charset="-34"/>
                <a:cs typeface="Browallia New" pitchFamily="34" charset="-34"/>
              </a:rPr>
              <a:t>DUTY</a:t>
            </a:r>
            <a:r>
              <a:rPr lang="th-TH" sz="1400" dirty="0" smtClean="0">
                <a:solidFill>
                  <a:srgbClr val="000000"/>
                </a:solidFill>
                <a:latin typeface="Browallia New" pitchFamily="34" charset="-34"/>
                <a:cs typeface="Browallia New" pitchFamily="34" charset="-34"/>
              </a:rPr>
              <a:t> </a:t>
            </a:r>
            <a:r>
              <a:rPr lang="en-US" sz="1400" dirty="0" smtClean="0">
                <a:solidFill>
                  <a:srgbClr val="000000"/>
                </a:solidFill>
                <a:latin typeface="Browallia New" pitchFamily="34" charset="-34"/>
                <a:cs typeface="Browallia New" pitchFamily="34" charset="-34"/>
              </a:rPr>
              <a:t>: to check the running of </a:t>
            </a:r>
            <a:r>
              <a:rPr lang="en-US" sz="1400" dirty="0" err="1" smtClean="0">
                <a:solidFill>
                  <a:srgbClr val="000000"/>
                </a:solidFill>
                <a:latin typeface="Browallia New" pitchFamily="34" charset="-34"/>
                <a:cs typeface="Browallia New" pitchFamily="34" charset="-34"/>
              </a:rPr>
              <a:t>autocontrol</a:t>
            </a:r>
            <a:r>
              <a:rPr lang="en-US" sz="1400" dirty="0" smtClean="0">
                <a:solidFill>
                  <a:srgbClr val="000000"/>
                </a:solidFill>
                <a:latin typeface="Browallia New" pitchFamily="34" charset="-34"/>
                <a:cs typeface="Browallia New" pitchFamily="34" charset="-34"/>
              </a:rPr>
              <a:t> on the producers </a:t>
            </a:r>
          </a:p>
          <a:p>
            <a:pPr fontAlgn="base">
              <a:lnSpc>
                <a:spcPct val="80000"/>
              </a:lnSpc>
              <a:spcBef>
                <a:spcPct val="0"/>
              </a:spcBef>
              <a:spcAft>
                <a:spcPct val="0"/>
              </a:spcAft>
            </a:pPr>
            <a:r>
              <a:rPr lang="en-US" sz="1400" dirty="0" smtClean="0">
                <a:solidFill>
                  <a:srgbClr val="000000"/>
                </a:solidFill>
                <a:latin typeface="Browallia New" pitchFamily="34" charset="-34"/>
                <a:cs typeface="Browallia New" pitchFamily="34" charset="-34"/>
              </a:rPr>
              <a:t>           processors farmers industries.</a:t>
            </a:r>
          </a:p>
        </p:txBody>
      </p:sp>
      <p:sp>
        <p:nvSpPr>
          <p:cNvPr id="3082" name="Text Box 21"/>
          <p:cNvSpPr txBox="1">
            <a:spLocks noChangeArrowheads="1"/>
          </p:cNvSpPr>
          <p:nvPr/>
        </p:nvSpPr>
        <p:spPr bwMode="auto">
          <a:xfrm>
            <a:off x="2643190" y="4941890"/>
            <a:ext cx="3986212" cy="880241"/>
          </a:xfrm>
          <a:prstGeom prst="rect">
            <a:avLst/>
          </a:prstGeom>
          <a:noFill/>
          <a:ln w="9525">
            <a:noFill/>
            <a:miter lim="800000"/>
            <a:headEnd/>
            <a:tailEnd/>
          </a:ln>
        </p:spPr>
        <p:txBody>
          <a:bodyPr>
            <a:spAutoFit/>
          </a:bodyPr>
          <a:lstStyle/>
          <a:p>
            <a:pPr algn="ctr" fontAlgn="base">
              <a:lnSpc>
                <a:spcPct val="80000"/>
              </a:lnSpc>
              <a:spcBef>
                <a:spcPct val="0"/>
              </a:spcBef>
              <a:spcAft>
                <a:spcPct val="0"/>
              </a:spcAft>
            </a:pPr>
            <a:r>
              <a:rPr lang="en-US" sz="1800" b="1" dirty="0" smtClean="0">
                <a:solidFill>
                  <a:prstClr val="black"/>
                </a:solidFill>
                <a:latin typeface="Browallia New" pitchFamily="34" charset="-34"/>
                <a:cs typeface="Browallia New" pitchFamily="34" charset="-34"/>
              </a:rPr>
              <a:t>Self Control / </a:t>
            </a:r>
            <a:r>
              <a:rPr lang="en-US" sz="1800" b="1" dirty="0" err="1" smtClean="0">
                <a:solidFill>
                  <a:prstClr val="black"/>
                </a:solidFill>
                <a:latin typeface="Browallia New" pitchFamily="34" charset="-34"/>
                <a:cs typeface="Browallia New" pitchFamily="34" charset="-34"/>
              </a:rPr>
              <a:t>Autocontrol</a:t>
            </a:r>
            <a:endParaRPr lang="en-US" sz="1800" b="1" dirty="0" smtClean="0">
              <a:solidFill>
                <a:prstClr val="black"/>
              </a:solidFill>
              <a:latin typeface="Browallia New" pitchFamily="34" charset="-34"/>
              <a:cs typeface="Browallia New" pitchFamily="34" charset="-34"/>
            </a:endParaRPr>
          </a:p>
          <a:p>
            <a:pPr algn="ctr" fontAlgn="base">
              <a:lnSpc>
                <a:spcPct val="80000"/>
              </a:lnSpc>
              <a:spcBef>
                <a:spcPct val="0"/>
              </a:spcBef>
              <a:spcAft>
                <a:spcPct val="0"/>
              </a:spcAft>
            </a:pPr>
            <a:r>
              <a:rPr lang="en-US" sz="1800" dirty="0" smtClean="0">
                <a:solidFill>
                  <a:prstClr val="black"/>
                </a:solidFill>
                <a:latin typeface="Browallia New" pitchFamily="34" charset="-34"/>
                <a:cs typeface="Browallia New" pitchFamily="34" charset="-34"/>
              </a:rPr>
              <a:t>(Producers Processors Farmers Industries)</a:t>
            </a:r>
            <a:endParaRPr lang="th-TH" sz="1000" dirty="0" smtClean="0">
              <a:solidFill>
                <a:prstClr val="black"/>
              </a:solidFill>
              <a:latin typeface="Browallia New" pitchFamily="34" charset="-34"/>
              <a:cs typeface="Browallia New" pitchFamily="34" charset="-34"/>
            </a:endParaRPr>
          </a:p>
          <a:p>
            <a:pPr algn="ctr" fontAlgn="base">
              <a:lnSpc>
                <a:spcPct val="80000"/>
              </a:lnSpc>
              <a:spcBef>
                <a:spcPct val="0"/>
              </a:spcBef>
              <a:spcAft>
                <a:spcPct val="0"/>
              </a:spcAft>
            </a:pPr>
            <a:r>
              <a:rPr lang="en-US" sz="1400" b="1" dirty="0" smtClean="0">
                <a:solidFill>
                  <a:prstClr val="black"/>
                </a:solidFill>
                <a:latin typeface="Browallia New" pitchFamily="34" charset="-34"/>
                <a:cs typeface="Browallia New" pitchFamily="34" charset="-34"/>
              </a:rPr>
              <a:t>DUTY</a:t>
            </a:r>
            <a:r>
              <a:rPr lang="th-TH" sz="1400" dirty="0" smtClean="0">
                <a:solidFill>
                  <a:prstClr val="black"/>
                </a:solidFill>
                <a:latin typeface="Browallia New" pitchFamily="34" charset="-34"/>
                <a:cs typeface="Browallia New" pitchFamily="34" charset="-34"/>
              </a:rPr>
              <a:t> </a:t>
            </a:r>
            <a:r>
              <a:rPr lang="en-US" sz="1400" dirty="0" smtClean="0">
                <a:solidFill>
                  <a:prstClr val="black"/>
                </a:solidFill>
                <a:latin typeface="Browallia New" pitchFamily="34" charset="-34"/>
                <a:cs typeface="Browallia New" pitchFamily="34" charset="-34"/>
              </a:rPr>
              <a:t>: to control their product according to specification (manual) which can be modified by group members</a:t>
            </a:r>
            <a:endParaRPr lang="th-TH" sz="1400" dirty="0" smtClean="0">
              <a:solidFill>
                <a:prstClr val="black"/>
              </a:solidFill>
              <a:latin typeface="Browallia New" pitchFamily="34" charset="-34"/>
              <a:cs typeface="Browallia New" pitchFamily="34" charset="-34"/>
            </a:endParaRPr>
          </a:p>
        </p:txBody>
      </p:sp>
      <p:sp>
        <p:nvSpPr>
          <p:cNvPr id="2070" name="Rectangle 22"/>
          <p:cNvSpPr>
            <a:spLocks noChangeArrowheads="1"/>
          </p:cNvSpPr>
          <p:nvPr/>
        </p:nvSpPr>
        <p:spPr bwMode="auto">
          <a:xfrm>
            <a:off x="2" y="857250"/>
            <a:ext cx="2643188" cy="4443958"/>
          </a:xfrm>
          <a:prstGeom prst="rect">
            <a:avLst/>
          </a:prstGeom>
          <a:solidFill>
            <a:srgbClr val="FF9999"/>
          </a:soli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fontAlgn="base">
              <a:spcBef>
                <a:spcPct val="0"/>
              </a:spcBef>
              <a:spcAft>
                <a:spcPct val="0"/>
              </a:spcAft>
              <a:defRPr/>
            </a:pPr>
            <a:r>
              <a:rPr lang="en-US" b="1" dirty="0">
                <a:solidFill>
                  <a:prstClr val="black"/>
                </a:solidFill>
                <a:latin typeface="Browallia New" pitchFamily="34" charset="-34"/>
                <a:cs typeface="Browallia New" pitchFamily="34" charset="-34"/>
              </a:rPr>
              <a:t>AB </a:t>
            </a:r>
          </a:p>
          <a:p>
            <a:pPr algn="ctr" fontAlgn="base">
              <a:spcBef>
                <a:spcPct val="0"/>
              </a:spcBef>
              <a:spcAft>
                <a:spcPct val="0"/>
              </a:spcAft>
              <a:defRPr/>
            </a:pPr>
            <a:r>
              <a:rPr lang="en-US" b="1" dirty="0">
                <a:solidFill>
                  <a:prstClr val="black"/>
                </a:solidFill>
                <a:latin typeface="Browallia New" pitchFamily="34" charset="-34"/>
                <a:cs typeface="Browallia New" pitchFamily="34" charset="-34"/>
              </a:rPr>
              <a:t>(Accreditation Body</a:t>
            </a:r>
            <a:r>
              <a:rPr lang="en-US" b="1" dirty="0" smtClean="0">
                <a:solidFill>
                  <a:prstClr val="black"/>
                </a:solidFill>
                <a:latin typeface="Browallia New" pitchFamily="34" charset="-34"/>
                <a:cs typeface="Browallia New" pitchFamily="34" charset="-34"/>
              </a:rPr>
              <a:t>)</a:t>
            </a:r>
          </a:p>
          <a:p>
            <a:pPr algn="ctr" fontAlgn="base">
              <a:spcBef>
                <a:spcPct val="0"/>
              </a:spcBef>
              <a:spcAft>
                <a:spcPct val="0"/>
              </a:spcAft>
              <a:defRPr/>
            </a:pPr>
            <a:r>
              <a:rPr lang="en-US" sz="1800" b="1" dirty="0" smtClean="0">
                <a:solidFill>
                  <a:prstClr val="black"/>
                </a:solidFill>
                <a:latin typeface="Browallia New" pitchFamily="34" charset="-34"/>
                <a:cs typeface="Browallia New" pitchFamily="34" charset="-34"/>
              </a:rPr>
              <a:t>Thai </a:t>
            </a:r>
            <a:r>
              <a:rPr lang="en-US" sz="1800" b="1" dirty="0">
                <a:solidFill>
                  <a:prstClr val="black"/>
                </a:solidFill>
                <a:latin typeface="Browallia New" pitchFamily="34" charset="-34"/>
                <a:cs typeface="Browallia New" pitchFamily="34" charset="-34"/>
              </a:rPr>
              <a:t>Industrial Standards Institute </a:t>
            </a:r>
          </a:p>
          <a:p>
            <a:pPr algn="ctr" fontAlgn="base">
              <a:spcBef>
                <a:spcPct val="0"/>
              </a:spcBef>
              <a:spcAft>
                <a:spcPct val="0"/>
              </a:spcAft>
              <a:defRPr/>
            </a:pPr>
            <a:r>
              <a:rPr lang="en-US" sz="1800" b="1" dirty="0">
                <a:solidFill>
                  <a:prstClr val="black"/>
                </a:solidFill>
                <a:latin typeface="Browallia New" pitchFamily="34" charset="-34"/>
                <a:cs typeface="Browallia New" pitchFamily="34" charset="-34"/>
              </a:rPr>
              <a:t>(TISI)</a:t>
            </a:r>
          </a:p>
          <a:p>
            <a:pPr algn="ctr" fontAlgn="base">
              <a:spcBef>
                <a:spcPct val="0"/>
              </a:spcBef>
              <a:spcAft>
                <a:spcPct val="0"/>
              </a:spcAft>
              <a:defRPr/>
            </a:pPr>
            <a:r>
              <a:rPr lang="en-US" sz="1800" b="1" dirty="0">
                <a:solidFill>
                  <a:prstClr val="black"/>
                </a:solidFill>
                <a:latin typeface="Browallia New" pitchFamily="34" charset="-34"/>
                <a:cs typeface="Browallia New" pitchFamily="34" charset="-34"/>
              </a:rPr>
              <a:t>National Bureau of Agricultural </a:t>
            </a:r>
          </a:p>
          <a:p>
            <a:pPr algn="ctr" fontAlgn="base">
              <a:spcBef>
                <a:spcPct val="0"/>
              </a:spcBef>
              <a:spcAft>
                <a:spcPct val="0"/>
              </a:spcAft>
              <a:defRPr/>
            </a:pPr>
            <a:r>
              <a:rPr lang="en-US" sz="1800" b="1" dirty="0">
                <a:solidFill>
                  <a:prstClr val="black"/>
                </a:solidFill>
                <a:latin typeface="Browallia New" pitchFamily="34" charset="-34"/>
                <a:cs typeface="Browallia New" pitchFamily="34" charset="-34"/>
              </a:rPr>
              <a:t>Commodity and Food  Standard</a:t>
            </a:r>
          </a:p>
          <a:p>
            <a:pPr algn="ctr" fontAlgn="base">
              <a:spcBef>
                <a:spcPct val="0"/>
              </a:spcBef>
              <a:spcAft>
                <a:spcPct val="0"/>
              </a:spcAft>
              <a:defRPr/>
            </a:pPr>
            <a:r>
              <a:rPr lang="en-US" sz="1800" b="1" dirty="0">
                <a:solidFill>
                  <a:prstClr val="black"/>
                </a:solidFill>
                <a:latin typeface="Browallia New" pitchFamily="34" charset="-34"/>
                <a:cs typeface="Browallia New" pitchFamily="34" charset="-34"/>
              </a:rPr>
              <a:t> (ACFS)</a:t>
            </a:r>
          </a:p>
          <a:p>
            <a:pPr algn="ctr" fontAlgn="base">
              <a:spcBef>
                <a:spcPct val="0"/>
              </a:spcBef>
              <a:spcAft>
                <a:spcPct val="0"/>
              </a:spcAft>
              <a:defRPr/>
            </a:pPr>
            <a:r>
              <a:rPr lang="en-US" sz="1600" dirty="0">
                <a:solidFill>
                  <a:prstClr val="black"/>
                </a:solidFill>
                <a:latin typeface="Browallia New" pitchFamily="34" charset="-34"/>
                <a:cs typeface="Browallia New" pitchFamily="34" charset="-34"/>
              </a:rPr>
              <a:t>(example: </a:t>
            </a:r>
            <a:r>
              <a:rPr lang="en-US" sz="1600" dirty="0" err="1">
                <a:solidFill>
                  <a:prstClr val="black"/>
                </a:solidFill>
                <a:latin typeface="Browallia New" pitchFamily="34" charset="-34"/>
                <a:cs typeface="Browallia New" pitchFamily="34" charset="-34"/>
              </a:rPr>
              <a:t>Cofrac</a:t>
            </a:r>
            <a:r>
              <a:rPr lang="en-US" sz="1600" dirty="0">
                <a:solidFill>
                  <a:prstClr val="black"/>
                </a:solidFill>
                <a:latin typeface="Browallia New" pitchFamily="34" charset="-34"/>
                <a:cs typeface="Browallia New" pitchFamily="34" charset="-34"/>
              </a:rPr>
              <a:t> in France</a:t>
            </a:r>
            <a:r>
              <a:rPr lang="th-TH" sz="1600" dirty="0">
                <a:solidFill>
                  <a:prstClr val="black"/>
                </a:solidFill>
                <a:latin typeface="Browallia New" pitchFamily="34" charset="-34"/>
                <a:cs typeface="Browallia New" pitchFamily="34" charset="-34"/>
              </a:rPr>
              <a:t>)</a:t>
            </a:r>
          </a:p>
          <a:p>
            <a:pPr algn="ctr" fontAlgn="base">
              <a:spcBef>
                <a:spcPct val="0"/>
              </a:spcBef>
              <a:spcAft>
                <a:spcPct val="0"/>
              </a:spcAft>
              <a:defRPr/>
            </a:pPr>
            <a:endParaRPr lang="en-US" sz="800" dirty="0">
              <a:solidFill>
                <a:prstClr val="black"/>
              </a:solidFill>
              <a:latin typeface="Browallia New" pitchFamily="34" charset="-34"/>
              <a:cs typeface="Browallia New" pitchFamily="34" charset="-34"/>
            </a:endParaRPr>
          </a:p>
          <a:p>
            <a:pPr fontAlgn="base">
              <a:spcBef>
                <a:spcPct val="0"/>
              </a:spcBef>
              <a:spcAft>
                <a:spcPct val="0"/>
              </a:spcAft>
              <a:defRPr/>
            </a:pPr>
            <a:r>
              <a:rPr lang="en-US" sz="1800" b="1" dirty="0">
                <a:solidFill>
                  <a:prstClr val="black"/>
                </a:solidFill>
                <a:latin typeface="Browallia New" pitchFamily="34" charset="-34"/>
                <a:cs typeface="Browallia New" pitchFamily="34" charset="-34"/>
              </a:rPr>
              <a:t>DUTY</a:t>
            </a:r>
            <a:r>
              <a:rPr lang="th-TH" sz="1800" dirty="0">
                <a:solidFill>
                  <a:prstClr val="black"/>
                </a:solidFill>
                <a:latin typeface="Browallia New" pitchFamily="34" charset="-34"/>
                <a:cs typeface="Browallia New" pitchFamily="34" charset="-34"/>
              </a:rPr>
              <a:t> </a:t>
            </a:r>
            <a:r>
              <a:rPr lang="en-US" sz="1800" dirty="0">
                <a:solidFill>
                  <a:prstClr val="black"/>
                </a:solidFill>
                <a:latin typeface="Browallia New" pitchFamily="34" charset="-34"/>
                <a:cs typeface="Browallia New" pitchFamily="34" charset="-34"/>
              </a:rPr>
              <a:t>:  Accredits CB </a:t>
            </a:r>
            <a:endParaRPr lang="th-TH" sz="1800" dirty="0">
              <a:solidFill>
                <a:prstClr val="black"/>
              </a:solidFill>
              <a:latin typeface="Browallia New" pitchFamily="34" charset="-34"/>
              <a:cs typeface="Browallia New" pitchFamily="34" charset="-34"/>
            </a:endParaRPr>
          </a:p>
          <a:p>
            <a:pPr fontAlgn="base">
              <a:spcBef>
                <a:spcPct val="0"/>
              </a:spcBef>
              <a:spcAft>
                <a:spcPct val="0"/>
              </a:spcAft>
              <a:defRPr/>
            </a:pPr>
            <a:r>
              <a:rPr lang="th-TH" sz="1800" dirty="0">
                <a:solidFill>
                  <a:prstClr val="black"/>
                </a:solidFill>
                <a:latin typeface="Browallia New" pitchFamily="34" charset="-34"/>
                <a:cs typeface="Browallia New" pitchFamily="34" charset="-34"/>
              </a:rPr>
              <a:t>            </a:t>
            </a:r>
            <a:r>
              <a:rPr lang="en-US" sz="1800" dirty="0">
                <a:solidFill>
                  <a:prstClr val="black"/>
                </a:solidFill>
                <a:latin typeface="Browallia New" pitchFamily="34" charset="-34"/>
                <a:cs typeface="Browallia New" pitchFamily="34" charset="-34"/>
              </a:rPr>
              <a:t>According to ISO Guide 65 </a:t>
            </a:r>
            <a:endParaRPr lang="th-TH" sz="1800" dirty="0">
              <a:solidFill>
                <a:prstClr val="black"/>
              </a:solidFill>
              <a:latin typeface="Browallia New" pitchFamily="34" charset="-34"/>
              <a:cs typeface="Browallia New" pitchFamily="34" charset="-34"/>
            </a:endParaRPr>
          </a:p>
          <a:p>
            <a:pPr fontAlgn="base">
              <a:spcBef>
                <a:spcPct val="0"/>
              </a:spcBef>
              <a:spcAft>
                <a:spcPct val="0"/>
              </a:spcAft>
              <a:defRPr/>
            </a:pPr>
            <a:r>
              <a:rPr lang="th-TH" sz="1800" dirty="0">
                <a:solidFill>
                  <a:prstClr val="black"/>
                </a:solidFill>
                <a:latin typeface="Browallia New" pitchFamily="34" charset="-34"/>
                <a:cs typeface="Browallia New" pitchFamily="34" charset="-34"/>
              </a:rPr>
              <a:t>           </a:t>
            </a:r>
            <a:r>
              <a:rPr lang="en-US" sz="1800" dirty="0">
                <a:solidFill>
                  <a:prstClr val="black"/>
                </a:solidFill>
                <a:latin typeface="Browallia New" pitchFamily="34" charset="-34"/>
                <a:cs typeface="Browallia New" pitchFamily="34" charset="-34"/>
              </a:rPr>
              <a:t> and Specific requirements </a:t>
            </a:r>
          </a:p>
          <a:p>
            <a:pPr fontAlgn="base">
              <a:spcBef>
                <a:spcPct val="0"/>
              </a:spcBef>
              <a:spcAft>
                <a:spcPct val="0"/>
              </a:spcAft>
              <a:defRPr/>
            </a:pPr>
            <a:r>
              <a:rPr lang="en-US" sz="1800" dirty="0">
                <a:solidFill>
                  <a:prstClr val="black"/>
                </a:solidFill>
                <a:latin typeface="Browallia New" pitchFamily="34" charset="-34"/>
                <a:cs typeface="Browallia New" pitchFamily="34" charset="-34"/>
              </a:rPr>
              <a:t>            define by DIP</a:t>
            </a:r>
            <a:endParaRPr lang="th-TH" sz="1600" dirty="0">
              <a:solidFill>
                <a:prstClr val="black"/>
              </a:solidFill>
              <a:latin typeface="Browallia New" pitchFamily="34" charset="-34"/>
              <a:cs typeface="Browallia New" pitchFamily="34" charset="-34"/>
            </a:endParaRPr>
          </a:p>
        </p:txBody>
      </p:sp>
      <p:sp>
        <p:nvSpPr>
          <p:cNvPr id="2067" name="Oval 31"/>
          <p:cNvSpPr>
            <a:spLocks noChangeArrowheads="1"/>
          </p:cNvSpPr>
          <p:nvPr/>
        </p:nvSpPr>
        <p:spPr bwMode="auto">
          <a:xfrm>
            <a:off x="3419476" y="5929315"/>
            <a:ext cx="2447925" cy="928687"/>
          </a:xfrm>
          <a:prstGeom prst="ellipse">
            <a:avLst/>
          </a:prstGeom>
          <a:solidFill>
            <a:srgbClr val="FFCCFF"/>
          </a:solidFill>
          <a:ln w="9525">
            <a:solidFill>
              <a:schemeClr val="accent2">
                <a:lumMod val="75000"/>
              </a:schemeClr>
            </a:solidFill>
            <a:round/>
            <a:headEnd/>
            <a:tailEnd/>
          </a:ln>
        </p:spPr>
        <p:txBody>
          <a:bodyPr wrap="none" anchor="ctr"/>
          <a:lstStyle/>
          <a:p>
            <a:pPr fontAlgn="base">
              <a:spcBef>
                <a:spcPct val="0"/>
              </a:spcBef>
              <a:spcAft>
                <a:spcPct val="0"/>
              </a:spcAft>
              <a:defRPr/>
            </a:pPr>
            <a:endParaRPr lang="th-TH">
              <a:solidFill>
                <a:prstClr val="black"/>
              </a:solidFill>
              <a:latin typeface="Arial" pitchFamily="34" charset="0"/>
              <a:cs typeface="Angsana New" pitchFamily="18" charset="-34"/>
            </a:endParaRPr>
          </a:p>
        </p:txBody>
      </p:sp>
      <p:sp>
        <p:nvSpPr>
          <p:cNvPr id="3085" name="Line 33"/>
          <p:cNvSpPr>
            <a:spLocks noChangeShapeType="1"/>
          </p:cNvSpPr>
          <p:nvPr/>
        </p:nvSpPr>
        <p:spPr bwMode="auto">
          <a:xfrm>
            <a:off x="4643439" y="5805489"/>
            <a:ext cx="0" cy="1052512"/>
          </a:xfrm>
          <a:prstGeom prst="line">
            <a:avLst/>
          </a:prstGeom>
          <a:noFill/>
          <a:ln w="9525">
            <a:solidFill>
              <a:schemeClr val="bg1"/>
            </a:solidFill>
            <a:round/>
            <a:headEnd/>
            <a:tailEnd/>
          </a:ln>
        </p:spPr>
        <p:txBody>
          <a:bodyPr/>
          <a:lstStyle/>
          <a:p>
            <a:pPr fontAlgn="base">
              <a:spcBef>
                <a:spcPct val="0"/>
              </a:spcBef>
              <a:spcAft>
                <a:spcPct val="0"/>
              </a:spcAft>
            </a:pPr>
            <a:endParaRPr lang="th-TH" smtClean="0">
              <a:solidFill>
                <a:prstClr val="black"/>
              </a:solidFill>
              <a:latin typeface="Arial" pitchFamily="34" charset="0"/>
              <a:cs typeface="Angsana New" pitchFamily="18" charset="-34"/>
            </a:endParaRPr>
          </a:p>
        </p:txBody>
      </p:sp>
      <p:sp>
        <p:nvSpPr>
          <p:cNvPr id="3086" name="Line 32"/>
          <p:cNvSpPr>
            <a:spLocks noChangeShapeType="1"/>
          </p:cNvSpPr>
          <p:nvPr/>
        </p:nvSpPr>
        <p:spPr bwMode="auto">
          <a:xfrm>
            <a:off x="3419476" y="6357938"/>
            <a:ext cx="2447925" cy="0"/>
          </a:xfrm>
          <a:prstGeom prst="line">
            <a:avLst/>
          </a:prstGeom>
          <a:noFill/>
          <a:ln w="9525">
            <a:solidFill>
              <a:schemeClr val="bg1"/>
            </a:solidFill>
            <a:round/>
            <a:headEnd/>
            <a:tailEnd/>
          </a:ln>
        </p:spPr>
        <p:txBody>
          <a:bodyPr/>
          <a:lstStyle/>
          <a:p>
            <a:pPr fontAlgn="base">
              <a:spcBef>
                <a:spcPct val="0"/>
              </a:spcBef>
              <a:spcAft>
                <a:spcPct val="0"/>
              </a:spcAft>
            </a:pPr>
            <a:endParaRPr lang="th-TH" smtClean="0">
              <a:solidFill>
                <a:prstClr val="black"/>
              </a:solidFill>
              <a:latin typeface="Arial" pitchFamily="34" charset="0"/>
              <a:cs typeface="Angsana New" pitchFamily="18" charset="-34"/>
            </a:endParaRPr>
          </a:p>
        </p:txBody>
      </p:sp>
      <p:sp>
        <p:nvSpPr>
          <p:cNvPr id="3087" name="Text Box 34"/>
          <p:cNvSpPr txBox="1">
            <a:spLocks noChangeArrowheads="1"/>
          </p:cNvSpPr>
          <p:nvPr/>
        </p:nvSpPr>
        <p:spPr bwMode="auto">
          <a:xfrm>
            <a:off x="3787778" y="6055404"/>
            <a:ext cx="855663" cy="253916"/>
          </a:xfrm>
          <a:prstGeom prst="rect">
            <a:avLst/>
          </a:prstGeom>
          <a:noFill/>
          <a:ln w="9525">
            <a:noFill/>
            <a:miter lim="800000"/>
            <a:headEnd/>
            <a:tailEnd/>
          </a:ln>
        </p:spPr>
        <p:txBody>
          <a:bodyPr>
            <a:spAutoFit/>
          </a:bodyPr>
          <a:lstStyle/>
          <a:p>
            <a:pPr fontAlgn="base">
              <a:spcBef>
                <a:spcPct val="50000"/>
              </a:spcBef>
              <a:spcAft>
                <a:spcPct val="0"/>
              </a:spcAft>
            </a:pPr>
            <a:r>
              <a:rPr lang="en-US" sz="1050" dirty="0" smtClean="0">
                <a:solidFill>
                  <a:prstClr val="black"/>
                </a:solidFill>
                <a:latin typeface="Arial" pitchFamily="34" charset="0"/>
                <a:cs typeface="Angsana New" pitchFamily="18" charset="-34"/>
              </a:rPr>
              <a:t>Consumer</a:t>
            </a:r>
          </a:p>
        </p:txBody>
      </p:sp>
      <p:sp>
        <p:nvSpPr>
          <p:cNvPr id="3088" name="Text Box 35"/>
          <p:cNvSpPr txBox="1">
            <a:spLocks noChangeArrowheads="1"/>
          </p:cNvSpPr>
          <p:nvPr/>
        </p:nvSpPr>
        <p:spPr bwMode="auto">
          <a:xfrm>
            <a:off x="4714878" y="6381751"/>
            <a:ext cx="790575" cy="276999"/>
          </a:xfrm>
          <a:prstGeom prst="rect">
            <a:avLst/>
          </a:prstGeom>
          <a:solidFill>
            <a:srgbClr val="FFCCFF"/>
          </a:solidFill>
          <a:ln w="9525">
            <a:noFill/>
            <a:miter lim="800000"/>
            <a:headEnd/>
            <a:tailEnd/>
          </a:ln>
        </p:spPr>
        <p:txBody>
          <a:bodyPr>
            <a:spAutoFit/>
          </a:bodyPr>
          <a:lstStyle/>
          <a:p>
            <a:pPr fontAlgn="base">
              <a:spcBef>
                <a:spcPct val="50000"/>
              </a:spcBef>
              <a:spcAft>
                <a:spcPct val="0"/>
              </a:spcAft>
            </a:pPr>
            <a:r>
              <a:rPr lang="en-US" sz="1200" smtClean="0">
                <a:solidFill>
                  <a:prstClr val="black"/>
                </a:solidFill>
                <a:latin typeface="Arial" pitchFamily="34" charset="0"/>
                <a:cs typeface="Angsana New" pitchFamily="18" charset="-34"/>
              </a:rPr>
              <a:t>Exporter</a:t>
            </a:r>
            <a:endParaRPr lang="th-TH" sz="1200" smtClean="0">
              <a:solidFill>
                <a:prstClr val="black"/>
              </a:solidFill>
              <a:latin typeface="Arial" pitchFamily="34" charset="0"/>
              <a:cs typeface="Angsana New" pitchFamily="18" charset="-34"/>
            </a:endParaRPr>
          </a:p>
        </p:txBody>
      </p:sp>
      <p:sp>
        <p:nvSpPr>
          <p:cNvPr id="3089" name="Text Box 36"/>
          <p:cNvSpPr txBox="1">
            <a:spLocks noChangeArrowheads="1"/>
          </p:cNvSpPr>
          <p:nvPr/>
        </p:nvSpPr>
        <p:spPr bwMode="auto">
          <a:xfrm>
            <a:off x="4716464" y="6096002"/>
            <a:ext cx="712787" cy="261610"/>
          </a:xfrm>
          <a:prstGeom prst="rect">
            <a:avLst/>
          </a:prstGeom>
          <a:solidFill>
            <a:srgbClr val="FFCCFF"/>
          </a:solidFill>
          <a:ln w="9525">
            <a:noFill/>
            <a:miter lim="800000"/>
            <a:headEnd/>
            <a:tailEnd/>
          </a:ln>
        </p:spPr>
        <p:txBody>
          <a:bodyPr>
            <a:spAutoFit/>
          </a:bodyPr>
          <a:lstStyle/>
          <a:p>
            <a:pPr fontAlgn="base">
              <a:spcBef>
                <a:spcPct val="50000"/>
              </a:spcBef>
              <a:spcAft>
                <a:spcPct val="0"/>
              </a:spcAft>
            </a:pPr>
            <a:r>
              <a:rPr lang="en-US" sz="1100" smtClean="0">
                <a:solidFill>
                  <a:prstClr val="black"/>
                </a:solidFill>
                <a:latin typeface="Arial" pitchFamily="34" charset="0"/>
                <a:cs typeface="Angsana New" pitchFamily="18" charset="-34"/>
              </a:rPr>
              <a:t>Retailer</a:t>
            </a:r>
            <a:endParaRPr lang="th-TH" sz="1100" smtClean="0">
              <a:solidFill>
                <a:prstClr val="black"/>
              </a:solidFill>
              <a:latin typeface="Arial" pitchFamily="34" charset="0"/>
              <a:cs typeface="Angsana New" pitchFamily="18" charset="-34"/>
            </a:endParaRPr>
          </a:p>
        </p:txBody>
      </p:sp>
      <p:sp>
        <p:nvSpPr>
          <p:cNvPr id="3090" name="Text Box 37"/>
          <p:cNvSpPr txBox="1">
            <a:spLocks noChangeArrowheads="1"/>
          </p:cNvSpPr>
          <p:nvPr/>
        </p:nvSpPr>
        <p:spPr bwMode="auto">
          <a:xfrm>
            <a:off x="3714751" y="6381752"/>
            <a:ext cx="928688" cy="276999"/>
          </a:xfrm>
          <a:prstGeom prst="rect">
            <a:avLst/>
          </a:prstGeom>
          <a:solidFill>
            <a:srgbClr val="FFCCFF"/>
          </a:solidFill>
          <a:ln w="9525">
            <a:noFill/>
            <a:miter lim="800000"/>
            <a:headEnd/>
            <a:tailEnd/>
          </a:ln>
        </p:spPr>
        <p:txBody>
          <a:bodyPr>
            <a:spAutoFit/>
          </a:bodyPr>
          <a:lstStyle/>
          <a:p>
            <a:pPr fontAlgn="base">
              <a:spcBef>
                <a:spcPct val="50000"/>
              </a:spcBef>
              <a:spcAft>
                <a:spcPct val="0"/>
              </a:spcAft>
            </a:pPr>
            <a:r>
              <a:rPr lang="en-US" sz="1200" smtClean="0">
                <a:solidFill>
                  <a:prstClr val="black"/>
                </a:solidFill>
                <a:latin typeface="Arial" pitchFamily="34" charset="0"/>
                <a:cs typeface="Angsana New" pitchFamily="18" charset="-34"/>
              </a:rPr>
              <a:t>Distributor</a:t>
            </a:r>
            <a:endParaRPr lang="th-TH" sz="1200" smtClean="0">
              <a:solidFill>
                <a:prstClr val="black"/>
              </a:solidFill>
              <a:latin typeface="Arial" pitchFamily="34" charset="0"/>
              <a:cs typeface="Angsana New" pitchFamily="18" charset="-34"/>
            </a:endParaRPr>
          </a:p>
        </p:txBody>
      </p:sp>
      <p:sp>
        <p:nvSpPr>
          <p:cNvPr id="3091" name="Line 39"/>
          <p:cNvSpPr>
            <a:spLocks noChangeShapeType="1"/>
          </p:cNvSpPr>
          <p:nvPr/>
        </p:nvSpPr>
        <p:spPr bwMode="auto">
          <a:xfrm>
            <a:off x="4643439" y="5715001"/>
            <a:ext cx="0" cy="215900"/>
          </a:xfrm>
          <a:prstGeom prst="line">
            <a:avLst/>
          </a:prstGeom>
          <a:noFill/>
          <a:ln w="9525">
            <a:solidFill>
              <a:schemeClr val="bg1"/>
            </a:solidFill>
            <a:round/>
            <a:headEnd type="triangle" w="med" len="med"/>
            <a:tailEnd type="triangle" w="med" len="med"/>
          </a:ln>
        </p:spPr>
        <p:txBody>
          <a:bodyPr/>
          <a:lstStyle/>
          <a:p>
            <a:pPr fontAlgn="base">
              <a:spcBef>
                <a:spcPct val="0"/>
              </a:spcBef>
              <a:spcAft>
                <a:spcPct val="0"/>
              </a:spcAft>
            </a:pPr>
            <a:endParaRPr lang="th-TH" smtClean="0">
              <a:solidFill>
                <a:prstClr val="black"/>
              </a:solidFill>
              <a:latin typeface="Arial" pitchFamily="34" charset="0"/>
              <a:cs typeface="Angsana New" pitchFamily="18" charset="-34"/>
            </a:endParaRPr>
          </a:p>
        </p:txBody>
      </p:sp>
      <p:sp>
        <p:nvSpPr>
          <p:cNvPr id="2075" name="AutoShape 40"/>
          <p:cNvSpPr>
            <a:spLocks noChangeArrowheads="1"/>
          </p:cNvSpPr>
          <p:nvPr/>
        </p:nvSpPr>
        <p:spPr bwMode="auto">
          <a:xfrm rot="544063">
            <a:off x="3211515" y="3406777"/>
            <a:ext cx="220663" cy="882650"/>
          </a:xfrm>
          <a:prstGeom prst="curvedRightArrow">
            <a:avLst>
              <a:gd name="adj1" fmla="val 11815"/>
              <a:gd name="adj2" fmla="val 80147"/>
              <a:gd name="adj3" fmla="val 45994"/>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base">
              <a:spcBef>
                <a:spcPct val="0"/>
              </a:spcBef>
              <a:spcAft>
                <a:spcPct val="0"/>
              </a:spcAft>
              <a:defRPr/>
            </a:pPr>
            <a:endParaRPr lang="th-TH">
              <a:solidFill>
                <a:prstClr val="white"/>
              </a:solidFill>
            </a:endParaRPr>
          </a:p>
        </p:txBody>
      </p:sp>
      <p:sp>
        <p:nvSpPr>
          <p:cNvPr id="2076" name="Text Box 41"/>
          <p:cNvSpPr txBox="1">
            <a:spLocks noChangeArrowheads="1"/>
          </p:cNvSpPr>
          <p:nvPr/>
        </p:nvSpPr>
        <p:spPr bwMode="auto">
          <a:xfrm rot="18286568">
            <a:off x="2540797" y="3302896"/>
            <a:ext cx="1208087" cy="30777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fontAlgn="base">
              <a:spcBef>
                <a:spcPct val="50000"/>
              </a:spcBef>
              <a:spcAft>
                <a:spcPct val="0"/>
              </a:spcAft>
              <a:defRPr/>
            </a:pPr>
            <a:r>
              <a:rPr lang="en-US" sz="1400" dirty="0">
                <a:solidFill>
                  <a:prstClr val="black"/>
                </a:solidFill>
              </a:rPr>
              <a:t>certification</a:t>
            </a:r>
            <a:endParaRPr lang="th-TH" sz="1400" dirty="0">
              <a:solidFill>
                <a:prstClr val="black"/>
              </a:solidFill>
            </a:endParaRPr>
          </a:p>
        </p:txBody>
      </p:sp>
      <p:sp>
        <p:nvSpPr>
          <p:cNvPr id="2077" name="AutoShape 47"/>
          <p:cNvSpPr>
            <a:spLocks noChangeArrowheads="1"/>
          </p:cNvSpPr>
          <p:nvPr/>
        </p:nvSpPr>
        <p:spPr bwMode="auto">
          <a:xfrm rot="20668183" flipH="1">
            <a:off x="6146803" y="2884488"/>
            <a:ext cx="587375" cy="2736850"/>
          </a:xfrm>
          <a:prstGeom prst="curvedRightArrow">
            <a:avLst>
              <a:gd name="adj1" fmla="val 8838"/>
              <a:gd name="adj2" fmla="val 65803"/>
              <a:gd name="adj3" fmla="val 27945"/>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base">
              <a:spcBef>
                <a:spcPct val="0"/>
              </a:spcBef>
              <a:spcAft>
                <a:spcPct val="0"/>
              </a:spcAft>
              <a:defRPr/>
            </a:pPr>
            <a:endParaRPr lang="th-TH">
              <a:solidFill>
                <a:prstClr val="white"/>
              </a:solidFill>
            </a:endParaRPr>
          </a:p>
        </p:txBody>
      </p:sp>
      <p:sp>
        <p:nvSpPr>
          <p:cNvPr id="2078" name="Text Box 48"/>
          <p:cNvSpPr txBox="1">
            <a:spLocks noChangeArrowheads="1"/>
          </p:cNvSpPr>
          <p:nvPr/>
        </p:nvSpPr>
        <p:spPr bwMode="auto">
          <a:xfrm rot="3918684">
            <a:off x="5751513" y="3514826"/>
            <a:ext cx="1092200" cy="30777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fontAlgn="base">
              <a:spcBef>
                <a:spcPct val="50000"/>
              </a:spcBef>
              <a:spcAft>
                <a:spcPct val="0"/>
              </a:spcAft>
              <a:defRPr/>
            </a:pPr>
            <a:r>
              <a:rPr lang="en-US" sz="1400" dirty="0">
                <a:solidFill>
                  <a:prstClr val="black"/>
                </a:solidFill>
              </a:rPr>
              <a:t>certification</a:t>
            </a:r>
            <a:endParaRPr lang="th-TH" sz="1400" dirty="0">
              <a:solidFill>
                <a:prstClr val="black"/>
              </a:solidFill>
            </a:endParaRPr>
          </a:p>
        </p:txBody>
      </p:sp>
      <p:cxnSp>
        <p:nvCxnSpPr>
          <p:cNvPr id="37" name="ตัวเชื่อมต่อตรง 36"/>
          <p:cNvCxnSpPr/>
          <p:nvPr/>
        </p:nvCxnSpPr>
        <p:spPr>
          <a:xfrm>
            <a:off x="2843215" y="4941890"/>
            <a:ext cx="3787775"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p:cNvCxnSpPr/>
          <p:nvPr/>
        </p:nvCxnSpPr>
        <p:spPr>
          <a:xfrm>
            <a:off x="3286127" y="4070352"/>
            <a:ext cx="28575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ตัวเชื่อมต่อตรง 40"/>
          <p:cNvCxnSpPr/>
          <p:nvPr/>
        </p:nvCxnSpPr>
        <p:spPr>
          <a:xfrm>
            <a:off x="4357690" y="1571625"/>
            <a:ext cx="78581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ลูกศรขวา 42"/>
          <p:cNvSpPr/>
          <p:nvPr/>
        </p:nvSpPr>
        <p:spPr>
          <a:xfrm>
            <a:off x="2555777" y="1857377"/>
            <a:ext cx="1587600" cy="78581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50000"/>
              </a:spcBef>
              <a:spcAft>
                <a:spcPct val="0"/>
              </a:spcAft>
              <a:defRPr/>
            </a:pPr>
            <a:r>
              <a:rPr lang="en-US" sz="1600" dirty="0">
                <a:solidFill>
                  <a:prstClr val="white"/>
                </a:solidFill>
              </a:rPr>
              <a:t>accreditation</a:t>
            </a:r>
            <a:endParaRPr lang="th-TH" sz="1600" dirty="0">
              <a:solidFill>
                <a:prstClr val="white"/>
              </a:solidFill>
            </a:endParaRPr>
          </a:p>
        </p:txBody>
      </p:sp>
      <p:sp>
        <p:nvSpPr>
          <p:cNvPr id="44" name="ลูกศรซ้าย 43"/>
          <p:cNvSpPr/>
          <p:nvPr/>
        </p:nvSpPr>
        <p:spPr>
          <a:xfrm>
            <a:off x="5429252" y="1857377"/>
            <a:ext cx="1285875" cy="785813"/>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base">
              <a:spcBef>
                <a:spcPct val="50000"/>
              </a:spcBef>
              <a:spcAft>
                <a:spcPct val="0"/>
              </a:spcAft>
              <a:defRPr/>
            </a:pPr>
            <a:r>
              <a:rPr lang="en-US" sz="1800" dirty="0">
                <a:solidFill>
                  <a:prstClr val="white"/>
                </a:solidFill>
              </a:rPr>
              <a:t>approval</a:t>
            </a:r>
            <a:endParaRPr lang="th-TH" sz="1800" dirty="0">
              <a:solidFill>
                <a:prstClr val="white"/>
              </a:solidFill>
            </a:endParaRPr>
          </a:p>
        </p:txBody>
      </p:sp>
      <p:pic>
        <p:nvPicPr>
          <p:cNvPr id="32" name="Picture 3"/>
          <p:cNvPicPr>
            <a:picLocks noChangeAspect="1" noChangeArrowheads="1"/>
          </p:cNvPicPr>
          <p:nvPr/>
        </p:nvPicPr>
        <p:blipFill>
          <a:blip r:embed="rId3" cstate="print"/>
          <a:srcRect/>
          <a:stretch>
            <a:fillRect/>
          </a:stretch>
        </p:blipFill>
        <p:spPr bwMode="auto">
          <a:xfrm>
            <a:off x="-36512" y="6277933"/>
            <a:ext cx="755576" cy="60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67544" y="548680"/>
            <a:ext cx="8229600" cy="564672"/>
          </a:xfrm>
        </p:spPr>
        <p:txBody>
          <a:bodyPr/>
          <a:lstStyle/>
          <a:p>
            <a:r>
              <a:rPr lang="en-US" sz="3200" dirty="0" smtClean="0">
                <a:latin typeface="Cooper Black" pitchFamily="18" charset="0"/>
              </a:rPr>
              <a:t>Thailand’s Initiative</a:t>
            </a:r>
            <a:endParaRPr lang="en-US" dirty="0"/>
          </a:p>
        </p:txBody>
      </p:sp>
      <p:sp>
        <p:nvSpPr>
          <p:cNvPr id="114691" name="Rectangle 3"/>
          <p:cNvSpPr>
            <a:spLocks noGrp="1" noChangeArrowheads="1"/>
          </p:cNvSpPr>
          <p:nvPr>
            <p:ph idx="1"/>
          </p:nvPr>
        </p:nvSpPr>
        <p:spPr>
          <a:xfrm>
            <a:off x="0" y="1196752"/>
            <a:ext cx="8928993" cy="4186808"/>
          </a:xfrm>
        </p:spPr>
        <p:txBody>
          <a:bodyPr>
            <a:normAutofit/>
          </a:bodyPr>
          <a:lstStyle/>
          <a:p>
            <a:pPr>
              <a:buFont typeface="Wingdings" pitchFamily="2" charset="2"/>
              <a:buNone/>
            </a:pPr>
            <a:r>
              <a:rPr lang="en-US" b="1" dirty="0" smtClean="0">
                <a:solidFill>
                  <a:srgbClr val="FF6600"/>
                </a:solidFill>
              </a:rPr>
              <a:t> 4. Support </a:t>
            </a:r>
            <a:r>
              <a:rPr lang="en-US" b="1" dirty="0">
                <a:solidFill>
                  <a:srgbClr val="FF6600"/>
                </a:solidFill>
              </a:rPr>
              <a:t>Thai GIs </a:t>
            </a:r>
            <a:r>
              <a:rPr lang="en-US" b="1" dirty="0" smtClean="0">
                <a:solidFill>
                  <a:srgbClr val="FF6600"/>
                </a:solidFill>
              </a:rPr>
              <a:t>for overseas market</a:t>
            </a:r>
            <a:endParaRPr lang="en-US" b="1" dirty="0">
              <a:solidFill>
                <a:srgbClr val="FF6600"/>
              </a:solidFill>
            </a:endParaRPr>
          </a:p>
          <a:p>
            <a:pPr>
              <a:buFont typeface="Wingdings" pitchFamily="2" charset="2"/>
              <a:buNone/>
            </a:pPr>
            <a:r>
              <a:rPr lang="en-US" sz="2200" dirty="0" smtClean="0">
                <a:solidFill>
                  <a:schemeClr val="tx1"/>
                </a:solidFill>
              </a:rPr>
              <a:t>Twinning </a:t>
            </a:r>
            <a:r>
              <a:rPr lang="en-US" sz="2200" dirty="0">
                <a:solidFill>
                  <a:schemeClr val="tx1"/>
                </a:solidFill>
              </a:rPr>
              <a:t>products </a:t>
            </a:r>
            <a:r>
              <a:rPr lang="en-US" sz="2200" dirty="0" smtClean="0">
                <a:solidFill>
                  <a:schemeClr val="tx1"/>
                </a:solidFill>
              </a:rPr>
              <a:t>project; Champagne + </a:t>
            </a:r>
            <a:r>
              <a:rPr lang="en-US" sz="2200" dirty="0" err="1" smtClean="0">
                <a:solidFill>
                  <a:schemeClr val="tx1"/>
                </a:solidFill>
              </a:rPr>
              <a:t>Lamphun</a:t>
            </a:r>
            <a:r>
              <a:rPr lang="en-US" sz="2200" dirty="0" smtClean="0">
                <a:solidFill>
                  <a:schemeClr val="tx1"/>
                </a:solidFill>
              </a:rPr>
              <a:t> Brocade Thai Silk</a:t>
            </a:r>
          </a:p>
          <a:p>
            <a:pPr lvl="1">
              <a:buNone/>
            </a:pPr>
            <a:endParaRPr lang="en-US" dirty="0" smtClean="0">
              <a:solidFill>
                <a:schemeClr val="tx1"/>
              </a:solidFill>
            </a:endParaRPr>
          </a:p>
          <a:p>
            <a:pPr lvl="1">
              <a:buNone/>
            </a:pPr>
            <a:endParaRPr lang="en-US" dirty="0" smtClean="0">
              <a:solidFill>
                <a:schemeClr val="tx1"/>
              </a:solidFill>
            </a:endParaRPr>
          </a:p>
          <a:p>
            <a:pPr lvl="1">
              <a:buNone/>
            </a:pPr>
            <a:endParaRPr lang="en-US" dirty="0" smtClean="0">
              <a:solidFill>
                <a:schemeClr val="tx1"/>
              </a:solidFill>
            </a:endParaRPr>
          </a:p>
          <a:p>
            <a:pPr lvl="1">
              <a:buNone/>
            </a:pPr>
            <a:endParaRPr lang="en-US" dirty="0" smtClean="0">
              <a:solidFill>
                <a:schemeClr val="tx1"/>
              </a:solidFill>
            </a:endParaRPr>
          </a:p>
          <a:p>
            <a:pPr lvl="1">
              <a:buNone/>
            </a:pPr>
            <a:endParaRPr lang="en-US" sz="1400" dirty="0">
              <a:solidFill>
                <a:schemeClr val="tx1"/>
              </a:solidFill>
            </a:endParaRPr>
          </a:p>
          <a:p>
            <a:pPr marL="0" lvl="1" indent="0">
              <a:buNone/>
            </a:pPr>
            <a:r>
              <a:rPr lang="en-US" dirty="0" smtClean="0">
                <a:solidFill>
                  <a:schemeClr val="tx1"/>
                </a:solidFill>
              </a:rPr>
              <a:t>Overseas Exhibition; Japan, Vietnam, Hong Kong etc.</a:t>
            </a:r>
            <a:endParaRPr lang="en-US" dirty="0">
              <a:solidFill>
                <a:schemeClr val="tx1"/>
              </a:solidFill>
            </a:endParaRPr>
          </a:p>
        </p:txBody>
      </p:sp>
      <p:sp>
        <p:nvSpPr>
          <p:cNvPr id="10" name="ตัวยึดหมายเลขภาพนิ่ง 9"/>
          <p:cNvSpPr>
            <a:spLocks noGrp="1"/>
          </p:cNvSpPr>
          <p:nvPr>
            <p:ph type="sldNum" sz="quarter" idx="12"/>
          </p:nvPr>
        </p:nvSpPr>
        <p:spPr/>
        <p:txBody>
          <a:bodyPr/>
          <a:lstStyle/>
          <a:p>
            <a:fld id="{6B571582-5FB9-44F9-B005-5A4E15A63126}" type="slidenum">
              <a:rPr lang="th-TH" smtClean="0"/>
              <a:pPr/>
              <a:t>31</a:t>
            </a:fld>
            <a:endParaRPr lang="th-TH"/>
          </a:p>
        </p:txBody>
      </p:sp>
      <p:pic>
        <p:nvPicPr>
          <p:cNvPr id="114706" name="Picture 18" descr="champagne1"/>
          <p:cNvPicPr>
            <a:picLocks noChangeAspect="1" noChangeArrowheads="1"/>
          </p:cNvPicPr>
          <p:nvPr/>
        </p:nvPicPr>
        <p:blipFill>
          <a:blip r:embed="rId3" cstate="print"/>
          <a:srcRect/>
          <a:stretch>
            <a:fillRect/>
          </a:stretch>
        </p:blipFill>
        <p:spPr bwMode="auto">
          <a:xfrm>
            <a:off x="6588224" y="2348880"/>
            <a:ext cx="991311" cy="1728192"/>
          </a:xfrm>
          <a:prstGeom prst="rect">
            <a:avLst/>
          </a:prstGeom>
          <a:noFill/>
        </p:spPr>
      </p:pic>
      <p:pic>
        <p:nvPicPr>
          <p:cNvPr id="19" name="Picture 16" descr="DSC04983.jpg"/>
          <p:cNvPicPr>
            <a:picLocks noChangeAspect="1"/>
          </p:cNvPicPr>
          <p:nvPr/>
        </p:nvPicPr>
        <p:blipFill>
          <a:blip r:embed="rId4" cstate="print"/>
          <a:srcRect t="42534"/>
          <a:stretch>
            <a:fillRect/>
          </a:stretch>
        </p:blipFill>
        <p:spPr bwMode="auto">
          <a:xfrm>
            <a:off x="241548" y="2348880"/>
            <a:ext cx="4258444" cy="1738443"/>
          </a:xfrm>
          <a:prstGeom prst="rect">
            <a:avLst/>
          </a:prstGeom>
          <a:noFill/>
          <a:ln w="9525">
            <a:noFill/>
            <a:miter lim="800000"/>
            <a:headEnd/>
            <a:tailEnd/>
          </a:ln>
        </p:spPr>
      </p:pic>
      <p:pic>
        <p:nvPicPr>
          <p:cNvPr id="20" name="Picture 11" descr="a02.jpg"/>
          <p:cNvPicPr>
            <a:picLocks noChangeAspect="1"/>
          </p:cNvPicPr>
          <p:nvPr/>
        </p:nvPicPr>
        <p:blipFill>
          <a:blip r:embed="rId5" cstate="print"/>
          <a:srcRect/>
          <a:stretch>
            <a:fillRect/>
          </a:stretch>
        </p:blipFill>
        <p:spPr bwMode="auto">
          <a:xfrm>
            <a:off x="4480164" y="2348880"/>
            <a:ext cx="1027940" cy="1728191"/>
          </a:xfrm>
          <a:prstGeom prst="rect">
            <a:avLst/>
          </a:prstGeom>
          <a:noFill/>
          <a:ln w="9525">
            <a:noFill/>
            <a:miter lim="800000"/>
            <a:headEnd/>
            <a:tailEnd/>
          </a:ln>
        </p:spPr>
      </p:pic>
      <p:pic>
        <p:nvPicPr>
          <p:cNvPr id="21" name="Picture 12" descr="a03.jpg"/>
          <p:cNvPicPr>
            <a:picLocks noChangeAspect="1"/>
          </p:cNvPicPr>
          <p:nvPr/>
        </p:nvPicPr>
        <p:blipFill>
          <a:blip r:embed="rId6" cstate="print"/>
          <a:srcRect/>
          <a:stretch>
            <a:fillRect/>
          </a:stretch>
        </p:blipFill>
        <p:spPr bwMode="auto">
          <a:xfrm>
            <a:off x="5508104" y="2348881"/>
            <a:ext cx="1027941" cy="1728191"/>
          </a:xfrm>
          <a:prstGeom prst="rect">
            <a:avLst/>
          </a:prstGeom>
          <a:noFill/>
          <a:ln w="9525">
            <a:noFill/>
            <a:miter lim="800000"/>
            <a:headEnd/>
            <a:tailEnd/>
          </a:ln>
        </p:spPr>
      </p:pic>
      <p:pic>
        <p:nvPicPr>
          <p:cNvPr id="22" name="Picture 2"/>
          <p:cNvPicPr>
            <a:picLocks noChangeAspect="1" noChangeArrowheads="1"/>
          </p:cNvPicPr>
          <p:nvPr/>
        </p:nvPicPr>
        <p:blipFill>
          <a:blip r:embed="rId7" cstate="print"/>
          <a:srcRect/>
          <a:stretch>
            <a:fillRect/>
          </a:stretch>
        </p:blipFill>
        <p:spPr bwMode="auto">
          <a:xfrm>
            <a:off x="7524328" y="2348880"/>
            <a:ext cx="1324042" cy="1728192"/>
          </a:xfrm>
          <a:prstGeom prst="rect">
            <a:avLst/>
          </a:prstGeom>
          <a:noFill/>
          <a:ln w="12700">
            <a:solidFill>
              <a:schemeClr val="tx2"/>
            </a:solidFill>
            <a:miter lim="800000"/>
            <a:headEnd/>
            <a:tailEnd/>
          </a:ln>
        </p:spPr>
      </p:pic>
      <p:pic>
        <p:nvPicPr>
          <p:cNvPr id="24" name="Picture 7" descr="F:\เครื่องเจี๊ยบ\รูปญี่ปุ่น\รูปเลือก(ญึ่ปุ่น)\DSC03422.JPG"/>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137790" y="4550942"/>
            <a:ext cx="3210074" cy="2190426"/>
          </a:xfrm>
          <a:prstGeom prst="rect">
            <a:avLst/>
          </a:prstGeom>
          <a:noFill/>
        </p:spPr>
      </p:pic>
      <p:pic>
        <p:nvPicPr>
          <p:cNvPr id="25" name="Picture 2" descr="F:\เครื่องเจี๊ยบ\รวมรูปปี54\เวียดนาม(10-15สค.54)\คัดรูป1\เวียดนาม2 (186).JPG"/>
          <p:cNvPicPr>
            <a:picLocks noChangeAspect="1" noChangeArrowheads="1"/>
          </p:cNvPicPr>
          <p:nvPr/>
        </p:nvPicPr>
        <p:blipFill>
          <a:blip r:embed="rId9" cstate="screen">
            <a:extLst>
              <a:ext uri="{28A0092B-C50C-407E-A947-70E740481C1C}">
                <a14:useLocalDpi xmlns="" xmlns:a14="http://schemas.microsoft.com/office/drawing/2010/main"/>
              </a:ext>
            </a:extLst>
          </a:blip>
          <a:srcRect b="6217"/>
          <a:stretch>
            <a:fillRect/>
          </a:stretch>
        </p:blipFill>
        <p:spPr bwMode="auto">
          <a:xfrm>
            <a:off x="3347864" y="4568829"/>
            <a:ext cx="2971413" cy="2172539"/>
          </a:xfrm>
          <a:prstGeom prst="rect">
            <a:avLst/>
          </a:prstGeom>
          <a:noFill/>
        </p:spPr>
      </p:pic>
      <p:pic>
        <p:nvPicPr>
          <p:cNvPr id="26" name="Picture 3" descr="F:\เครื่องเจี๊ยบ\รูปญี่ปุ่น\รูปเลือก(ญึ่ปุ่น)\DSC03439.JPG"/>
          <p:cNvPicPr>
            <a:picLocks noChangeAspect="1" noChangeArrowheads="1"/>
          </p:cNvPicPr>
          <p:nvPr/>
        </p:nvPicPr>
        <p:blipFill>
          <a:blip r:embed="rId10" cstate="email">
            <a:extLst>
              <a:ext uri="{28A0092B-C50C-407E-A947-70E740481C1C}">
                <a14:useLocalDpi xmlns="" xmlns:a14="http://schemas.microsoft.com/office/drawing/2010/main"/>
              </a:ext>
            </a:extLst>
          </a:blip>
          <a:srcRect r="25734"/>
          <a:stretch>
            <a:fillRect/>
          </a:stretch>
        </p:blipFill>
        <p:spPr bwMode="auto">
          <a:xfrm>
            <a:off x="6300192" y="4581128"/>
            <a:ext cx="2664296" cy="2160240"/>
          </a:xfrm>
          <a:prstGeom prst="rect">
            <a:avLst/>
          </a:prstGeom>
          <a:noFill/>
        </p:spPr>
      </p:pic>
      <p:pic>
        <p:nvPicPr>
          <p:cNvPr id="27" name="Picture 3"/>
          <p:cNvPicPr>
            <a:picLocks noChangeAspect="1" noChangeArrowheads="1"/>
          </p:cNvPicPr>
          <p:nvPr/>
        </p:nvPicPr>
        <p:blipFill>
          <a:blip r:embed="rId11" cstate="print"/>
          <a:srcRect/>
          <a:stretch>
            <a:fillRect/>
          </a:stretch>
        </p:blipFill>
        <p:spPr bwMode="auto">
          <a:xfrm>
            <a:off x="-36512" y="6277933"/>
            <a:ext cx="755576" cy="6074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0.70"/>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32</a:t>
            </a:fld>
            <a:endParaRPr lang="th-TH"/>
          </a:p>
        </p:txBody>
      </p:sp>
      <p:sp>
        <p:nvSpPr>
          <p:cNvPr id="5" name="ชื่อเรื่อง 4"/>
          <p:cNvSpPr>
            <a:spLocks noGrp="1"/>
          </p:cNvSpPr>
          <p:nvPr>
            <p:ph type="title" idx="4294967295"/>
          </p:nvPr>
        </p:nvSpPr>
        <p:spPr>
          <a:xfrm>
            <a:off x="-36512" y="119720"/>
            <a:ext cx="5050983" cy="861008"/>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dirty="0" smtClean="0">
                <a:latin typeface="Cooper Black" pitchFamily="18" charset="0"/>
              </a:rPr>
              <a:t>Thai Festival in Japan</a:t>
            </a:r>
            <a:endParaRPr lang="th-TH" sz="3200" dirty="0">
              <a:latin typeface="Cooper Black" pitchFamily="18" charset="0"/>
            </a:endParaRPr>
          </a:p>
        </p:txBody>
      </p:sp>
      <p:pic>
        <p:nvPicPr>
          <p:cNvPr id="2055" name="Picture 7" descr="F:\เครื่องเจี๊ยบ\รูปญี่ปุ่น\รูปเลือก(ญึ่ปุ่น)\DSC03422.JPG"/>
          <p:cNvPicPr>
            <a:picLocks noGrp="1" noChangeAspect="1" noChangeArrowheads="1"/>
          </p:cNvPicPr>
          <p:nvPr>
            <p:ph sz="half" idx="4294967295"/>
          </p:nvPr>
        </p:nvPicPr>
        <p:blipFill>
          <a:blip r:embed="rId3" cstate="screen">
            <a:extLst>
              <a:ext uri="{28A0092B-C50C-407E-A947-70E740481C1C}">
                <a14:useLocalDpi xmlns:a14="http://schemas.microsoft.com/office/drawing/2010/main" xmlns=""/>
              </a:ext>
            </a:extLst>
          </a:blip>
          <a:srcRect/>
          <a:stretch>
            <a:fillRect/>
          </a:stretch>
        </p:blipFill>
        <p:spPr bwMode="auto">
          <a:xfrm>
            <a:off x="-36512" y="980728"/>
            <a:ext cx="5004048" cy="3414562"/>
          </a:xfrm>
          <a:prstGeom prst="rect">
            <a:avLst/>
          </a:prstGeom>
          <a:noFill/>
        </p:spPr>
      </p:pic>
      <p:pic>
        <p:nvPicPr>
          <p:cNvPr id="16" name="Picture 3" descr="F:\เครื่องเจี๊ยบ\รูปญี่ปุ่น\รูปเลือก(ญึ่ปุ่น)\DSC03439.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 y="4365104"/>
            <a:ext cx="4139952" cy="2492895"/>
          </a:xfrm>
          <a:prstGeom prst="rect">
            <a:avLst/>
          </a:prstGeom>
          <a:noFill/>
        </p:spPr>
      </p:pic>
      <p:pic>
        <p:nvPicPr>
          <p:cNvPr id="10" name="Picture 2" descr="F:\เครื่องเจี๊ยบ\รวมรูปปี54\เวียดนาม(10-15สค.54)\คัดรูป1\เวียดนาม2 (186).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139952" y="2996952"/>
            <a:ext cx="4987637" cy="3888432"/>
          </a:xfrm>
          <a:prstGeom prst="rect">
            <a:avLst/>
          </a:prstGeom>
          <a:noFill/>
        </p:spPr>
      </p:pic>
      <p:sp>
        <p:nvSpPr>
          <p:cNvPr id="11" name="ชื่อเรื่อง 1"/>
          <p:cNvSpPr txBox="1">
            <a:spLocks/>
          </p:cNvSpPr>
          <p:nvPr/>
        </p:nvSpPr>
        <p:spPr>
          <a:xfrm>
            <a:off x="5076056" y="1340768"/>
            <a:ext cx="4037298" cy="1656184"/>
          </a:xfrm>
          <a:prstGeom prst="rect">
            <a:avLst/>
          </a:prstGeom>
        </p:spPr>
        <p:style>
          <a:lnRef idx="1">
            <a:schemeClr val="accent6"/>
          </a:lnRef>
          <a:fillRef idx="2">
            <a:schemeClr val="accent6"/>
          </a:fillRef>
          <a:effectRef idx="1">
            <a:schemeClr val="accent6"/>
          </a:effectRef>
          <a:fontRef idx="minor">
            <a:schemeClr val="dk1"/>
          </a:fontRef>
        </p:style>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200" dirty="0" smtClean="0">
                <a:solidFill>
                  <a:schemeClr val="tx1"/>
                </a:solidFill>
                <a:latin typeface="Cooper Black" pitchFamily="18" charset="0"/>
              </a:rPr>
              <a:t>Thailand Trade Exhibition in Vietnam</a:t>
            </a:r>
            <a:endParaRPr lang="th-TH" sz="3200" dirty="0">
              <a:solidFill>
                <a:schemeClr val="tx1"/>
              </a:solidFill>
              <a:latin typeface="Cooper Black" pitchFamily="18" charset="0"/>
            </a:endParaRPr>
          </a:p>
        </p:txBody>
      </p:sp>
      <p:pic>
        <p:nvPicPr>
          <p:cNvPr id="13" name="Picture 3"/>
          <p:cNvPicPr>
            <a:picLocks noChangeAspect="1" noChangeArrowheads="1"/>
          </p:cNvPicPr>
          <p:nvPr/>
        </p:nvPicPr>
        <p:blipFill>
          <a:blip r:embed="rId6" cstate="print"/>
          <a:srcRect/>
          <a:stretch>
            <a:fillRect/>
          </a:stretch>
        </p:blipFill>
        <p:spPr bwMode="auto">
          <a:xfrm>
            <a:off x="-36512" y="6277933"/>
            <a:ext cx="755576" cy="607451"/>
          </a:xfrm>
          <a:prstGeom prst="rect">
            <a:avLst/>
          </a:prstGeom>
          <a:noFill/>
          <a:ln w="9525">
            <a:noFill/>
            <a:miter lim="800000"/>
            <a:headEnd/>
            <a:tailEnd/>
          </a:ln>
        </p:spPr>
      </p:pic>
    </p:spTree>
    <p:extLst>
      <p:ext uri="{BB962C8B-B14F-4D97-AF65-F5344CB8AC3E}">
        <p14:creationId xmlns:p14="http://schemas.microsoft.com/office/powerpoint/2010/main" xmlns="" val="15673516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404664"/>
            <a:ext cx="5122912" cy="708688"/>
          </a:xfrm>
        </p:spPr>
        <p:txBody>
          <a:bodyPr/>
          <a:lstStyle/>
          <a:p>
            <a:r>
              <a:rPr lang="en-US" sz="3200" dirty="0">
                <a:latin typeface="Cooper Black" pitchFamily="18" charset="0"/>
              </a:rPr>
              <a:t>Thailand’s Initiative</a:t>
            </a:r>
            <a:endParaRPr lang="en-US" dirty="0"/>
          </a:p>
        </p:txBody>
      </p:sp>
      <p:sp>
        <p:nvSpPr>
          <p:cNvPr id="4" name="Content Placeholder 3"/>
          <p:cNvSpPr>
            <a:spLocks noGrp="1"/>
          </p:cNvSpPr>
          <p:nvPr>
            <p:ph idx="1"/>
          </p:nvPr>
        </p:nvSpPr>
        <p:spPr>
          <a:xfrm>
            <a:off x="467544" y="1484784"/>
            <a:ext cx="8229600" cy="4389120"/>
          </a:xfrm>
        </p:spPr>
        <p:txBody>
          <a:bodyPr/>
          <a:lstStyle/>
          <a:p>
            <a:pPr>
              <a:buNone/>
            </a:pPr>
            <a:r>
              <a:rPr lang="en-US" sz="2400" b="1" dirty="0">
                <a:solidFill>
                  <a:srgbClr val="FF6600"/>
                </a:solidFill>
              </a:rPr>
              <a:t>5. Registration of Thai GI in foreign country</a:t>
            </a:r>
          </a:p>
          <a:p>
            <a:pPr lvl="1"/>
            <a:r>
              <a:rPr lang="en-US" sz="2400" dirty="0">
                <a:solidFill>
                  <a:schemeClr val="tx1"/>
                </a:solidFill>
              </a:rPr>
              <a:t>European Union PGI Registration </a:t>
            </a:r>
          </a:p>
          <a:p>
            <a:pPr lvl="2"/>
            <a:r>
              <a:rPr lang="en-US" dirty="0" err="1"/>
              <a:t>Khao</a:t>
            </a:r>
            <a:r>
              <a:rPr lang="en-US" dirty="0"/>
              <a:t> </a:t>
            </a:r>
            <a:r>
              <a:rPr lang="en-US" dirty="0" err="1"/>
              <a:t>Hom</a:t>
            </a:r>
            <a:r>
              <a:rPr lang="en-US" dirty="0"/>
              <a:t> Mali </a:t>
            </a:r>
            <a:r>
              <a:rPr lang="en-US" dirty="0" err="1"/>
              <a:t>Thung</a:t>
            </a:r>
            <a:r>
              <a:rPr lang="en-US" dirty="0"/>
              <a:t> Kula </a:t>
            </a:r>
            <a:r>
              <a:rPr lang="en-US" dirty="0" err="1"/>
              <a:t>Rong-Hai</a:t>
            </a:r>
            <a:r>
              <a:rPr lang="en-US" dirty="0"/>
              <a:t> (rice) : </a:t>
            </a:r>
          </a:p>
          <a:p>
            <a:pPr lvl="2"/>
            <a:r>
              <a:rPr lang="en-US" dirty="0" smtClean="0"/>
              <a:t>applied on 20</a:t>
            </a:r>
            <a:r>
              <a:rPr lang="en-US" baseline="30000" dirty="0" smtClean="0"/>
              <a:t>th</a:t>
            </a:r>
            <a:r>
              <a:rPr lang="en-US" dirty="0" smtClean="0"/>
              <a:t>  November 2008</a:t>
            </a:r>
          </a:p>
          <a:p>
            <a:pPr lvl="2"/>
            <a:r>
              <a:rPr lang="en-US" dirty="0" smtClean="0"/>
              <a:t>registered on 4</a:t>
            </a:r>
            <a:r>
              <a:rPr lang="en-US" baseline="30000" dirty="0" smtClean="0"/>
              <a:t>th </a:t>
            </a:r>
            <a:r>
              <a:rPr lang="en-US" dirty="0" smtClean="0"/>
              <a:t> March 2013</a:t>
            </a:r>
            <a:endParaRPr lang="en-US" dirty="0"/>
          </a:p>
          <a:p>
            <a:pPr lvl="2"/>
            <a:endParaRPr lang="en-US" dirty="0"/>
          </a:p>
          <a:p>
            <a:endParaRPr lang="en-US" dirty="0"/>
          </a:p>
        </p:txBody>
      </p:sp>
      <p:sp>
        <p:nvSpPr>
          <p:cNvPr id="3" name="Slide Number Placeholder 2"/>
          <p:cNvSpPr>
            <a:spLocks noGrp="1"/>
          </p:cNvSpPr>
          <p:nvPr>
            <p:ph type="sldNum" sz="quarter" idx="12"/>
          </p:nvPr>
        </p:nvSpPr>
        <p:spPr/>
        <p:txBody>
          <a:bodyPr/>
          <a:lstStyle/>
          <a:p>
            <a:fld id="{6B571582-5FB9-44F9-B005-5A4E15A63126}" type="slidenum">
              <a:rPr lang="th-TH" smtClean="0"/>
              <a:pPr/>
              <a:t>33</a:t>
            </a:fld>
            <a:endParaRPr lang="th-TH"/>
          </a:p>
        </p:txBody>
      </p:sp>
      <p:pic>
        <p:nvPicPr>
          <p:cNvPr id="5" name="Picture 2"/>
          <p:cNvPicPr>
            <a:picLocks noChangeAspect="1" noChangeArrowheads="1"/>
          </p:cNvPicPr>
          <p:nvPr/>
        </p:nvPicPr>
        <p:blipFill>
          <a:blip r:embed="rId3" cstate="print"/>
          <a:srcRect/>
          <a:stretch>
            <a:fillRect/>
          </a:stretch>
        </p:blipFill>
        <p:spPr bwMode="auto">
          <a:xfrm>
            <a:off x="467544" y="0"/>
            <a:ext cx="1368587" cy="1381067"/>
          </a:xfrm>
          <a:prstGeom prst="rect">
            <a:avLst/>
          </a:prstGeom>
          <a:noFill/>
          <a:ln w="9525">
            <a:noFill/>
            <a:miter lim="800000"/>
            <a:headEnd/>
            <a:tailEnd/>
          </a:ln>
        </p:spPr>
      </p:pic>
      <p:pic>
        <p:nvPicPr>
          <p:cNvPr id="2056" name="Picture 8" descr="https://fbcdn-sphotos-c-a.akamaihd.net/hphotos-ak-ash4/438_593908497305301_1997624846_n.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2900" t="15158" r="22387" b="14776"/>
          <a:stretch/>
        </p:blipFill>
        <p:spPr bwMode="auto">
          <a:xfrm>
            <a:off x="270556" y="3645025"/>
            <a:ext cx="3941404" cy="3200618"/>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C:\Users\Setup\Downloads\image.jpe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731" t="19103" r="3462"/>
          <a:stretch/>
        </p:blipFill>
        <p:spPr bwMode="auto">
          <a:xfrm>
            <a:off x="4211871" y="3645025"/>
            <a:ext cx="4915996" cy="320061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print"/>
          <a:srcRect/>
          <a:stretch>
            <a:fillRect/>
          </a:stretch>
        </p:blipFill>
        <p:spPr bwMode="auto">
          <a:xfrm>
            <a:off x="-36512" y="6277933"/>
            <a:ext cx="755576" cy="607451"/>
          </a:xfrm>
          <a:prstGeom prst="rect">
            <a:avLst/>
          </a:prstGeom>
          <a:noFill/>
          <a:ln w="9525">
            <a:noFill/>
            <a:miter lim="800000"/>
            <a:headEnd/>
            <a:tailEnd/>
          </a:ln>
        </p:spPr>
      </p:pic>
      <p:sp>
        <p:nvSpPr>
          <p:cNvPr id="10" name="AutoShape 11" descr="https://mail-attachment.googleusercontent.com/attachment/?ui=2&amp;ik=2f5ffb7566&amp;view=att&amp;th=13da7a382bb4a0dc&amp;attid=0.4&amp;disp=inline&amp;safe=1&amp;zw&amp;saduie=AG9B_P8VL8bma0Ti29ODBYy7lb9D&amp;sadet=1364317857560&amp;sads=a1_wUpd6Heq5t-CsJqVTfkFRkXw"/>
          <p:cNvSpPr>
            <a:spLocks noChangeAspect="1" noChangeArrowheads="1"/>
          </p:cNvSpPr>
          <p:nvPr/>
        </p:nvSpPr>
        <p:spPr bwMode="auto">
          <a:xfrm>
            <a:off x="155575" y="-3032125"/>
            <a:ext cx="8458200" cy="63246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C:\Users\Setup\Downloads\image(1).jpeg"/>
          <p:cNvPicPr>
            <a:picLocks noChangeAspect="1" noChangeArrowheads="1"/>
          </p:cNvPicPr>
          <p:nvPr/>
        </p:nvPicPr>
        <p:blipFill rotWithShape="1">
          <a:blip r:embed="rId7" cstate="print">
            <a:extLst>
              <a:ext uri="{BEBA8EAE-BF5A-486C-A8C5-ECC9F3942E4B}">
                <a14:imgProps xmlns="" xmlns:a14="http://schemas.microsoft.com/office/drawing/2010/main">
                  <a14:imgLayer r:embed="rId8">
                    <a14:imgEffect>
                      <a14:backgroundRemoval t="14514" b="84711" l="11960" r="83333"/>
                    </a14:imgEffect>
                    <a14:imgEffect>
                      <a14:brightnessContrast bright="40000"/>
                    </a14:imgEffect>
                  </a14:imgLayer>
                </a14:imgProps>
              </a:ext>
              <a:ext uri="{28A0092B-C50C-407E-A947-70E740481C1C}">
                <a14:useLocalDpi xmlns="" xmlns:a14="http://schemas.microsoft.com/office/drawing/2010/main" val="0"/>
              </a:ext>
            </a:extLst>
          </a:blip>
          <a:srcRect l="12597" t="14727" r="16538" b="14469"/>
          <a:stretch/>
        </p:blipFill>
        <p:spPr bwMode="auto">
          <a:xfrm rot="5691820">
            <a:off x="6940563" y="1430424"/>
            <a:ext cx="2410273" cy="17987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200301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704088"/>
            <a:ext cx="8229600" cy="564672"/>
          </a:xfrm>
        </p:spPr>
        <p:txBody>
          <a:bodyPr>
            <a:normAutofit fontScale="90000"/>
          </a:bodyPr>
          <a:lstStyle/>
          <a:p>
            <a:r>
              <a:rPr lang="en-US" sz="3600" dirty="0" smtClean="0">
                <a:latin typeface="Cooper Black" pitchFamily="18" charset="0"/>
              </a:rPr>
              <a:t>Thailand’s Initiative</a:t>
            </a:r>
            <a:endParaRPr lang="th-TH" dirty="0"/>
          </a:p>
        </p:txBody>
      </p:sp>
      <p:sp>
        <p:nvSpPr>
          <p:cNvPr id="4" name="ตัวยึดเนื้อหา 3"/>
          <p:cNvSpPr>
            <a:spLocks noGrp="1"/>
          </p:cNvSpPr>
          <p:nvPr>
            <p:ph idx="1"/>
          </p:nvPr>
        </p:nvSpPr>
        <p:spPr>
          <a:xfrm>
            <a:off x="395536" y="1340768"/>
            <a:ext cx="8229600" cy="4389120"/>
          </a:xfrm>
        </p:spPr>
        <p:txBody>
          <a:bodyPr/>
          <a:lstStyle/>
          <a:p>
            <a:pPr>
              <a:buNone/>
            </a:pPr>
            <a:r>
              <a:rPr lang="en-US" sz="2400" b="1" dirty="0" smtClean="0">
                <a:solidFill>
                  <a:srgbClr val="FF6600"/>
                </a:solidFill>
              </a:rPr>
              <a:t>5. Registration of Thai GI in foreign country (Cont.)</a:t>
            </a:r>
          </a:p>
          <a:p>
            <a:pPr lvl="1"/>
            <a:r>
              <a:rPr lang="en-US" sz="2400" dirty="0" smtClean="0">
                <a:solidFill>
                  <a:schemeClr val="tx1"/>
                </a:solidFill>
              </a:rPr>
              <a:t>European Union PGI Registration </a:t>
            </a:r>
            <a:endParaRPr lang="en-US" dirty="0" smtClean="0"/>
          </a:p>
          <a:p>
            <a:pPr lvl="2"/>
            <a:r>
              <a:rPr lang="en-US" dirty="0" err="1" smtClean="0"/>
              <a:t>Kafae</a:t>
            </a:r>
            <a:r>
              <a:rPr lang="en-US" dirty="0" smtClean="0"/>
              <a:t> </a:t>
            </a:r>
            <a:r>
              <a:rPr lang="en-US" dirty="0" err="1" smtClean="0"/>
              <a:t>Doi</a:t>
            </a:r>
            <a:r>
              <a:rPr lang="en-US" dirty="0" smtClean="0"/>
              <a:t> </a:t>
            </a:r>
            <a:r>
              <a:rPr lang="en-US" dirty="0" err="1" smtClean="0"/>
              <a:t>Chaang</a:t>
            </a:r>
            <a:r>
              <a:rPr lang="en-US" dirty="0" smtClean="0"/>
              <a:t> (Coffee) : applied in May 2010</a:t>
            </a:r>
          </a:p>
          <a:p>
            <a:pPr lvl="2"/>
            <a:r>
              <a:rPr lang="en-US" dirty="0" err="1" smtClean="0"/>
              <a:t>Kafae</a:t>
            </a:r>
            <a:r>
              <a:rPr lang="en-US" dirty="0" smtClean="0"/>
              <a:t> </a:t>
            </a:r>
            <a:r>
              <a:rPr lang="en-US" dirty="0" err="1" smtClean="0"/>
              <a:t>Doi</a:t>
            </a:r>
            <a:r>
              <a:rPr lang="en-US" dirty="0" smtClean="0"/>
              <a:t> Tung (Coffee) : applied in May 2010</a:t>
            </a:r>
          </a:p>
          <a:p>
            <a:pPr lvl="2"/>
            <a:r>
              <a:rPr lang="en-US" dirty="0" err="1" smtClean="0"/>
              <a:t>Khao</a:t>
            </a:r>
            <a:r>
              <a:rPr lang="en-US" dirty="0" smtClean="0"/>
              <a:t> </a:t>
            </a:r>
            <a:r>
              <a:rPr lang="en-US" dirty="0" err="1" smtClean="0"/>
              <a:t>Sungyod</a:t>
            </a:r>
            <a:r>
              <a:rPr lang="en-US" dirty="0" smtClean="0"/>
              <a:t> </a:t>
            </a:r>
            <a:r>
              <a:rPr lang="en-US" dirty="0" err="1" smtClean="0"/>
              <a:t>Muang</a:t>
            </a:r>
            <a:r>
              <a:rPr lang="en-US" dirty="0" smtClean="0"/>
              <a:t> </a:t>
            </a:r>
            <a:r>
              <a:rPr lang="en-US" dirty="0" err="1" smtClean="0"/>
              <a:t>Phattalung</a:t>
            </a:r>
            <a:r>
              <a:rPr lang="en-US" dirty="0" smtClean="0"/>
              <a:t>  (Rice) : drafting application </a:t>
            </a:r>
          </a:p>
          <a:p>
            <a:pPr lvl="1"/>
            <a:r>
              <a:rPr lang="en-US" sz="2400" dirty="0" smtClean="0">
                <a:solidFill>
                  <a:schemeClr val="tx1"/>
                </a:solidFill>
              </a:rPr>
              <a:t>Vietnam GI Registration</a:t>
            </a:r>
          </a:p>
          <a:p>
            <a:pPr lvl="2"/>
            <a:r>
              <a:rPr lang="en-US" dirty="0" smtClean="0"/>
              <a:t>Thai- </a:t>
            </a:r>
            <a:r>
              <a:rPr lang="en-US" dirty="0" err="1" smtClean="0"/>
              <a:t>Isan</a:t>
            </a:r>
            <a:r>
              <a:rPr lang="en-US" dirty="0" smtClean="0"/>
              <a:t> Indigenous Silk Yarn : drafting application </a:t>
            </a:r>
            <a:endParaRPr lang="en-US" dirty="0" smtClean="0">
              <a:solidFill>
                <a:schemeClr val="tx1"/>
              </a:solidFill>
            </a:endParaRPr>
          </a:p>
          <a:p>
            <a:endParaRPr lang="th-TH" dirty="0"/>
          </a:p>
        </p:txBody>
      </p:sp>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34</a:t>
            </a:fld>
            <a:endParaRPr lang="th-TH"/>
          </a:p>
        </p:txBody>
      </p:sp>
      <p:pic>
        <p:nvPicPr>
          <p:cNvPr id="5" name="Picture 2"/>
          <p:cNvPicPr>
            <a:picLocks noChangeAspect="1" noChangeArrowheads="1"/>
          </p:cNvPicPr>
          <p:nvPr/>
        </p:nvPicPr>
        <p:blipFill>
          <a:blip r:embed="rId3" cstate="print"/>
          <a:srcRect/>
          <a:stretch>
            <a:fillRect/>
          </a:stretch>
        </p:blipFill>
        <p:spPr bwMode="auto">
          <a:xfrm>
            <a:off x="2173424" y="4800834"/>
            <a:ext cx="1494855" cy="1508486"/>
          </a:xfrm>
          <a:prstGeom prst="rect">
            <a:avLst/>
          </a:prstGeom>
          <a:noFill/>
          <a:ln w="9525">
            <a:noFill/>
            <a:miter lim="800000"/>
            <a:headEnd/>
            <a:tailEnd/>
          </a:ln>
        </p:spPr>
      </p:pic>
      <p:pic>
        <p:nvPicPr>
          <p:cNvPr id="9" name="Picture 54" descr="DSC03182new"/>
          <p:cNvPicPr>
            <a:picLocks noChangeAspect="1" noChangeArrowheads="1"/>
          </p:cNvPicPr>
          <p:nvPr/>
        </p:nvPicPr>
        <p:blipFill>
          <a:blip r:embed="rId4" cstate="print"/>
          <a:srcRect l="6679" t="14230" r="6717" b="15468"/>
          <a:stretch>
            <a:fillRect/>
          </a:stretch>
        </p:blipFill>
        <p:spPr bwMode="auto">
          <a:xfrm>
            <a:off x="3707904" y="4869160"/>
            <a:ext cx="1622451" cy="1779728"/>
          </a:xfrm>
          <a:prstGeom prst="rect">
            <a:avLst/>
          </a:prstGeom>
          <a:noFill/>
          <a:ln w="9525">
            <a:noFill/>
            <a:miter lim="800000"/>
            <a:headEnd/>
            <a:tailEnd/>
          </a:ln>
        </p:spPr>
      </p:pic>
      <p:pic>
        <p:nvPicPr>
          <p:cNvPr id="10" name="Picture 3"/>
          <p:cNvPicPr>
            <a:picLocks noChangeAspect="1"/>
          </p:cNvPicPr>
          <p:nvPr/>
        </p:nvPicPr>
        <p:blipFill>
          <a:blip r:embed="rId5" cstate="print"/>
          <a:srcRect/>
          <a:stretch>
            <a:fillRect/>
          </a:stretch>
        </p:blipFill>
        <p:spPr bwMode="auto">
          <a:xfrm>
            <a:off x="5364088" y="4869160"/>
            <a:ext cx="1514055" cy="1783203"/>
          </a:xfrm>
          <a:prstGeom prst="rect">
            <a:avLst/>
          </a:prstGeom>
          <a:noFill/>
          <a:ln w="9525">
            <a:noFill/>
            <a:miter lim="800000"/>
            <a:headEnd/>
            <a:tailEnd/>
          </a:ln>
        </p:spPr>
      </p:pic>
      <p:pic>
        <p:nvPicPr>
          <p:cNvPr id="11" name="Picture 8" descr="_MG_0821"/>
          <p:cNvPicPr>
            <a:picLocks noChangeAspect="1" noChangeArrowheads="1"/>
          </p:cNvPicPr>
          <p:nvPr/>
        </p:nvPicPr>
        <p:blipFill>
          <a:blip r:embed="rId6" cstate="print"/>
          <a:srcRect/>
          <a:stretch>
            <a:fillRect/>
          </a:stretch>
        </p:blipFill>
        <p:spPr bwMode="auto">
          <a:xfrm>
            <a:off x="179512" y="4762247"/>
            <a:ext cx="1993912" cy="1495434"/>
          </a:xfrm>
          <a:prstGeom prst="rect">
            <a:avLst/>
          </a:prstGeom>
          <a:noFill/>
        </p:spPr>
      </p:pic>
      <p:pic>
        <p:nvPicPr>
          <p:cNvPr id="12" name="Picture 3"/>
          <p:cNvPicPr>
            <a:picLocks noChangeAspect="1" noChangeArrowheads="1"/>
          </p:cNvPicPr>
          <p:nvPr/>
        </p:nvPicPr>
        <p:blipFill>
          <a:blip r:embed="rId7" cstate="print"/>
          <a:srcRect/>
          <a:stretch>
            <a:fillRect/>
          </a:stretch>
        </p:blipFill>
        <p:spPr bwMode="auto">
          <a:xfrm>
            <a:off x="-36512" y="6277933"/>
            <a:ext cx="755576" cy="607451"/>
          </a:xfrm>
          <a:prstGeom prst="rect">
            <a:avLst/>
          </a:prstGeom>
          <a:noFill/>
          <a:ln w="9525">
            <a:noFill/>
            <a:miter lim="800000"/>
            <a:headEnd/>
            <a:tailEnd/>
          </a:ln>
        </p:spPr>
      </p:pic>
      <p:pic>
        <p:nvPicPr>
          <p:cNvPr id="1026" name="Picture 2" descr="C:\Users\Setup\Downloads\photo.JP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766" t="18192" r="50000"/>
          <a:stretch/>
        </p:blipFill>
        <p:spPr bwMode="auto">
          <a:xfrm>
            <a:off x="6948264" y="4509120"/>
            <a:ext cx="1924145" cy="228340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95536" y="188640"/>
            <a:ext cx="8229600" cy="852704"/>
          </a:xfrm>
        </p:spPr>
        <p:txBody>
          <a:bodyPr>
            <a:normAutofit fontScale="90000"/>
          </a:bodyPr>
          <a:lstStyle/>
          <a:p>
            <a:r>
              <a:rPr lang="en-US" dirty="0" smtClean="0"/>
              <a:t>Why Thailand has these initiatives?</a:t>
            </a:r>
            <a:endParaRPr lang="th-TH" dirty="0"/>
          </a:p>
        </p:txBody>
      </p:sp>
      <p:sp>
        <p:nvSpPr>
          <p:cNvPr id="4" name="ตัวยึดเนื้อหา 3"/>
          <p:cNvSpPr>
            <a:spLocks noGrp="1"/>
          </p:cNvSpPr>
          <p:nvPr>
            <p:ph idx="1"/>
          </p:nvPr>
        </p:nvSpPr>
        <p:spPr>
          <a:xfrm>
            <a:off x="179512" y="1124744"/>
            <a:ext cx="8712968" cy="4974304"/>
          </a:xfrm>
        </p:spPr>
        <p:txBody>
          <a:bodyPr>
            <a:normAutofit fontScale="92500" lnSpcReduction="10000"/>
          </a:bodyPr>
          <a:lstStyle/>
          <a:p>
            <a:pPr>
              <a:buNone/>
            </a:pPr>
            <a:r>
              <a:rPr lang="en-US" sz="2600" dirty="0" smtClean="0"/>
              <a:t>There are a lots of opportunities created when we use GI</a:t>
            </a:r>
          </a:p>
          <a:p>
            <a:r>
              <a:rPr lang="en-US" sz="2400" dirty="0" smtClean="0"/>
              <a:t>Add value to existing products; create niche market; moving toward blue ocean strategy</a:t>
            </a:r>
          </a:p>
          <a:p>
            <a:r>
              <a:rPr lang="en-US" sz="2400" dirty="0" smtClean="0"/>
              <a:t>Enhance food quality</a:t>
            </a:r>
          </a:p>
          <a:p>
            <a:r>
              <a:rPr lang="en-US" sz="2400" dirty="0" smtClean="0"/>
              <a:t>Create job opportunities and increase employment rate</a:t>
            </a:r>
          </a:p>
          <a:p>
            <a:r>
              <a:rPr lang="en-US" sz="2400" dirty="0" smtClean="0"/>
              <a:t>Maintain traditional knowledge, culture and know-how of the locality</a:t>
            </a:r>
          </a:p>
          <a:p>
            <a:r>
              <a:rPr lang="en-US" sz="2400" dirty="0" smtClean="0"/>
              <a:t>Environment-friendly</a:t>
            </a:r>
          </a:p>
          <a:p>
            <a:r>
              <a:rPr lang="en-US" sz="2400" dirty="0" smtClean="0"/>
              <a:t>Support other industries such as tourist industry</a:t>
            </a:r>
          </a:p>
          <a:p>
            <a:r>
              <a:rPr lang="en-US" sz="2400" dirty="0" smtClean="0"/>
              <a:t>Enhance networking among producers and suppliers in the supply chain</a:t>
            </a:r>
          </a:p>
          <a:p>
            <a:r>
              <a:rPr lang="en-US" sz="2400" dirty="0" smtClean="0"/>
              <a:t>Turning areas prone to drug manufacturing to commercially viable land of GI products</a:t>
            </a:r>
          </a:p>
          <a:p>
            <a:pPr>
              <a:buNone/>
            </a:pPr>
            <a:endParaRPr lang="th-TH" dirty="0"/>
          </a:p>
        </p:txBody>
      </p:sp>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35</a:t>
            </a:fld>
            <a:endParaRPr lang="th-TH"/>
          </a:p>
        </p:txBody>
      </p:sp>
      <p:pic>
        <p:nvPicPr>
          <p:cNvPr id="5" name="Picture 3" descr="Coffec"/>
          <p:cNvPicPr>
            <a:picLocks noChangeAspect="1" noChangeArrowheads="1"/>
          </p:cNvPicPr>
          <p:nvPr/>
        </p:nvPicPr>
        <p:blipFill>
          <a:blip r:embed="rId3" cstate="print"/>
          <a:srcRect l="4393" t="1376" r="7532" b="3006"/>
          <a:stretch>
            <a:fillRect/>
          </a:stretch>
        </p:blipFill>
        <p:spPr bwMode="auto">
          <a:xfrm>
            <a:off x="7234075" y="5489626"/>
            <a:ext cx="1730413" cy="1251742"/>
          </a:xfrm>
          <a:prstGeom prst="rect">
            <a:avLst/>
          </a:prstGeom>
          <a:noFill/>
          <a:ln w="9525">
            <a:noFill/>
            <a:miter lim="800000"/>
            <a:headEnd/>
            <a:tailEnd/>
          </a:ln>
          <a:effectLst/>
        </p:spPr>
      </p:pic>
      <p:pic>
        <p:nvPicPr>
          <p:cNvPr id="6" name="Picture 9" descr="ท่องเที่ยว2"/>
          <p:cNvPicPr>
            <a:picLocks noChangeAspect="1" noChangeArrowheads="1"/>
          </p:cNvPicPr>
          <p:nvPr/>
        </p:nvPicPr>
        <p:blipFill>
          <a:blip r:embed="rId4" cstate="print"/>
          <a:srcRect/>
          <a:stretch>
            <a:fillRect/>
          </a:stretch>
        </p:blipFill>
        <p:spPr bwMode="auto">
          <a:xfrm>
            <a:off x="4567519" y="5508737"/>
            <a:ext cx="2668777" cy="1232631"/>
          </a:xfrm>
          <a:prstGeom prst="rect">
            <a:avLst/>
          </a:prstGeom>
          <a:noFill/>
          <a:ln w="9525">
            <a:noFill/>
            <a:miter lim="800000"/>
            <a:headEnd/>
            <a:tailEnd/>
          </a:ln>
        </p:spPr>
      </p:pic>
      <p:pic>
        <p:nvPicPr>
          <p:cNvPr id="7" name="Picture 9" descr="DSCN2961"/>
          <p:cNvPicPr>
            <a:picLocks noChangeAspect="1" noChangeArrowheads="1"/>
          </p:cNvPicPr>
          <p:nvPr/>
        </p:nvPicPr>
        <p:blipFill>
          <a:blip r:embed="rId5" cstate="print"/>
          <a:srcRect/>
          <a:stretch>
            <a:fillRect/>
          </a:stretch>
        </p:blipFill>
        <p:spPr bwMode="auto">
          <a:xfrm>
            <a:off x="2915816" y="5499228"/>
            <a:ext cx="1656184" cy="1242139"/>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36512" y="6277933"/>
            <a:ext cx="755576" cy="6074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260648"/>
            <a:ext cx="8229600" cy="1586440"/>
          </a:xfrm>
        </p:spPr>
        <p:txBody>
          <a:bodyPr>
            <a:normAutofit fontScale="90000"/>
          </a:bodyPr>
          <a:lstStyle/>
          <a:p>
            <a:r>
              <a:rPr lang="en-US" sz="3600" b="1" dirty="0" err="1" smtClean="0"/>
              <a:t>Doi</a:t>
            </a:r>
            <a:r>
              <a:rPr lang="en-US" sz="3600" b="1" dirty="0" smtClean="0"/>
              <a:t> Tung Coffee</a:t>
            </a:r>
            <a:r>
              <a:rPr lang="en-US" sz="3600" dirty="0" smtClean="0"/>
              <a:t>: Turning areas prone to drug manufacturing to commercially viable land of GI products</a:t>
            </a:r>
            <a:endParaRPr lang="en-US" sz="3600" dirty="0"/>
          </a:p>
        </p:txBody>
      </p:sp>
      <p:pic>
        <p:nvPicPr>
          <p:cNvPr id="118792" name="Picture 8" descr="20093301827211"/>
          <p:cNvPicPr>
            <a:picLocks noChangeAspect="1" noChangeArrowheads="1"/>
          </p:cNvPicPr>
          <p:nvPr/>
        </p:nvPicPr>
        <p:blipFill>
          <a:blip r:embed="rId3" cstate="print"/>
          <a:srcRect/>
          <a:stretch>
            <a:fillRect/>
          </a:stretch>
        </p:blipFill>
        <p:spPr bwMode="auto">
          <a:xfrm>
            <a:off x="179512" y="2132856"/>
            <a:ext cx="3528392" cy="2850659"/>
          </a:xfrm>
          <a:prstGeom prst="rect">
            <a:avLst/>
          </a:prstGeom>
          <a:noFill/>
        </p:spPr>
      </p:pic>
      <p:pic>
        <p:nvPicPr>
          <p:cNvPr id="118807" name="Picture 23" descr="กาแฟดอยตุง"/>
          <p:cNvPicPr>
            <a:picLocks noChangeAspect="1" noChangeArrowheads="1"/>
          </p:cNvPicPr>
          <p:nvPr/>
        </p:nvPicPr>
        <p:blipFill>
          <a:blip r:embed="rId4" cstate="print"/>
          <a:srcRect/>
          <a:stretch>
            <a:fillRect/>
          </a:stretch>
        </p:blipFill>
        <p:spPr bwMode="auto">
          <a:xfrm>
            <a:off x="-7239000" y="7805738"/>
            <a:ext cx="4648200" cy="3090862"/>
          </a:xfrm>
          <a:prstGeom prst="rect">
            <a:avLst/>
          </a:prstGeom>
          <a:noFill/>
        </p:spPr>
      </p:pic>
      <p:pic>
        <p:nvPicPr>
          <p:cNvPr id="13" name="Picture 3" descr="P05"/>
          <p:cNvPicPr>
            <a:picLocks noChangeAspect="1" noChangeArrowheads="1"/>
          </p:cNvPicPr>
          <p:nvPr/>
        </p:nvPicPr>
        <p:blipFill>
          <a:blip r:embed="rId5" cstate="print">
            <a:lum contrast="24000"/>
          </a:blip>
          <a:srcRect/>
          <a:stretch>
            <a:fillRect/>
          </a:stretch>
        </p:blipFill>
        <p:spPr bwMode="auto">
          <a:xfrm>
            <a:off x="3131840" y="3356992"/>
            <a:ext cx="3254623" cy="2661542"/>
          </a:xfrm>
          <a:prstGeom prst="rect">
            <a:avLst/>
          </a:prstGeom>
          <a:noFill/>
          <a:ln w="9525">
            <a:noFill/>
            <a:miter lim="800000"/>
            <a:headEnd/>
            <a:tailEnd/>
          </a:ln>
        </p:spPr>
      </p:pic>
      <p:pic>
        <p:nvPicPr>
          <p:cNvPr id="14" name="Picture 22" descr="RA190059"/>
          <p:cNvPicPr>
            <a:picLocks noChangeAspect="1" noChangeArrowheads="1"/>
          </p:cNvPicPr>
          <p:nvPr/>
        </p:nvPicPr>
        <p:blipFill>
          <a:blip r:embed="rId6" cstate="print">
            <a:lum bright="18000" contrast="12000"/>
          </a:blip>
          <a:srcRect/>
          <a:stretch>
            <a:fillRect/>
          </a:stretch>
        </p:blipFill>
        <p:spPr bwMode="auto">
          <a:xfrm>
            <a:off x="5796136" y="4289692"/>
            <a:ext cx="3347864" cy="2568308"/>
          </a:xfrm>
          <a:prstGeom prst="rect">
            <a:avLst/>
          </a:prstGeom>
          <a:noFill/>
          <a:ln w="9525">
            <a:noFill/>
            <a:miter lim="800000"/>
            <a:headEnd/>
            <a:tailEnd/>
          </a:ln>
        </p:spPr>
      </p:pic>
      <p:sp>
        <p:nvSpPr>
          <p:cNvPr id="15" name="Curved Down Arrow 14"/>
          <p:cNvSpPr/>
          <p:nvPr/>
        </p:nvSpPr>
        <p:spPr>
          <a:xfrm rot="2274924">
            <a:off x="3216781" y="2300483"/>
            <a:ext cx="2229248" cy="807843"/>
          </a:xfrm>
          <a:prstGeom prst="curvedDownArrow">
            <a:avLst>
              <a:gd name="adj1" fmla="val 51289"/>
              <a:gd name="adj2" fmla="val 10503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Down Arrow 16"/>
          <p:cNvSpPr/>
          <p:nvPr/>
        </p:nvSpPr>
        <p:spPr>
          <a:xfrm rot="2274924">
            <a:off x="6313125" y="3236585"/>
            <a:ext cx="2229248" cy="807843"/>
          </a:xfrm>
          <a:prstGeom prst="curvedDownArrow">
            <a:avLst>
              <a:gd name="adj1" fmla="val 51289"/>
              <a:gd name="adj2" fmla="val 10503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3"/>
          <p:cNvPicPr>
            <a:picLocks noChangeAspect="1" noChangeArrowheads="1"/>
          </p:cNvPicPr>
          <p:nvPr/>
        </p:nvPicPr>
        <p:blipFill>
          <a:blip r:embed="rId7" cstate="print"/>
          <a:srcRect/>
          <a:stretch>
            <a:fillRect/>
          </a:stretch>
        </p:blipFill>
        <p:spPr bwMode="auto">
          <a:xfrm>
            <a:off x="-36512" y="6277933"/>
            <a:ext cx="755576" cy="60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37</a:t>
            </a:fld>
            <a:endParaRPr lang="th-TH"/>
          </a:p>
        </p:txBody>
      </p:sp>
      <p:pic>
        <p:nvPicPr>
          <p:cNvPr id="1027" name="Picture 3" descr="C:\Users\hp\Pictures\ลงพื้นที่ชมสินค้า GI 30-01-55\TOO_6166.JPG"/>
          <p:cNvPicPr>
            <a:picLocks noGrp="1" noChangeAspect="1" noChangeArrowheads="1"/>
          </p:cNvPicPr>
          <p:nvPr>
            <p:ph sz="half" idx="4294967295"/>
          </p:nvPr>
        </p:nvPicPr>
        <p:blipFill>
          <a:blip r:embed="rId3" cstate="print"/>
          <a:srcRect/>
          <a:stretch>
            <a:fillRect/>
          </a:stretch>
        </p:blipFill>
        <p:spPr bwMode="auto">
          <a:xfrm>
            <a:off x="4637856" y="1177925"/>
            <a:ext cx="4038600" cy="2682875"/>
          </a:xfrm>
          <a:prstGeom prst="rect">
            <a:avLst/>
          </a:prstGeom>
          <a:noFill/>
        </p:spPr>
      </p:pic>
      <p:pic>
        <p:nvPicPr>
          <p:cNvPr id="1030" name="Picture 6" descr="C:\Users\hp\Pictures\ลงพื้นที่ชมสินค้า GI 30-01-55\TOO_6039.JPG"/>
          <p:cNvPicPr>
            <a:picLocks noGrp="1" noChangeAspect="1" noChangeArrowheads="1"/>
          </p:cNvPicPr>
          <p:nvPr>
            <p:ph sz="half" idx="4294967295"/>
          </p:nvPr>
        </p:nvPicPr>
        <p:blipFill>
          <a:blip r:embed="rId4" cstate="print"/>
          <a:srcRect/>
          <a:stretch>
            <a:fillRect/>
          </a:stretch>
        </p:blipFill>
        <p:spPr bwMode="auto">
          <a:xfrm>
            <a:off x="533400" y="1196975"/>
            <a:ext cx="4038600" cy="2682875"/>
          </a:xfrm>
          <a:prstGeom prst="rect">
            <a:avLst/>
          </a:prstGeom>
          <a:noFill/>
        </p:spPr>
      </p:pic>
      <p:pic>
        <p:nvPicPr>
          <p:cNvPr id="9" name="Picture 2" descr="C:\Users\hp\Pictures\ลงพื้นที่ชมสินค้า GI 30-01-55\TOO_6392.JPG"/>
          <p:cNvPicPr>
            <a:picLocks noChangeAspect="1" noChangeArrowheads="1"/>
          </p:cNvPicPr>
          <p:nvPr/>
        </p:nvPicPr>
        <p:blipFill>
          <a:blip r:embed="rId5" cstate="print"/>
          <a:srcRect/>
          <a:stretch>
            <a:fillRect/>
          </a:stretch>
        </p:blipFill>
        <p:spPr bwMode="auto">
          <a:xfrm>
            <a:off x="4644008" y="3914998"/>
            <a:ext cx="4038600" cy="2682354"/>
          </a:xfrm>
          <a:prstGeom prst="rect">
            <a:avLst/>
          </a:prstGeom>
          <a:noFill/>
        </p:spPr>
      </p:pic>
      <p:pic>
        <p:nvPicPr>
          <p:cNvPr id="12" name="Picture 3" descr="C:\Users\hp\Pictures\ลงพื้นที่ชมสินค้า GI 30-01-55\TOO_6012.JPG"/>
          <p:cNvPicPr>
            <a:picLocks noChangeAspect="1" noChangeArrowheads="1"/>
          </p:cNvPicPr>
          <p:nvPr/>
        </p:nvPicPr>
        <p:blipFill>
          <a:blip r:embed="rId6" cstate="print"/>
          <a:srcRect/>
          <a:stretch>
            <a:fillRect/>
          </a:stretch>
        </p:blipFill>
        <p:spPr bwMode="auto">
          <a:xfrm>
            <a:off x="539552" y="3914998"/>
            <a:ext cx="4038600" cy="2682354"/>
          </a:xfrm>
          <a:prstGeom prst="rect">
            <a:avLst/>
          </a:prstGeom>
          <a:noFill/>
        </p:spPr>
      </p:pic>
      <p:pic>
        <p:nvPicPr>
          <p:cNvPr id="13" name="Picture 15" descr="Doi"/>
          <p:cNvPicPr>
            <a:picLocks noChangeAspect="1" noChangeArrowheads="1"/>
          </p:cNvPicPr>
          <p:nvPr/>
        </p:nvPicPr>
        <p:blipFill>
          <a:blip r:embed="rId7" cstate="print"/>
          <a:srcRect/>
          <a:stretch>
            <a:fillRect/>
          </a:stretch>
        </p:blipFill>
        <p:spPr bwMode="auto">
          <a:xfrm>
            <a:off x="8101013" y="44624"/>
            <a:ext cx="946150" cy="1079500"/>
          </a:xfrm>
          <a:prstGeom prst="rect">
            <a:avLst/>
          </a:prstGeom>
          <a:noFill/>
          <a:ln w="9525">
            <a:noFill/>
            <a:miter lim="800000"/>
            <a:headEnd/>
            <a:tailEnd/>
          </a:ln>
        </p:spPr>
      </p:pic>
      <p:sp>
        <p:nvSpPr>
          <p:cNvPr id="14" name="TextBox 13"/>
          <p:cNvSpPr txBox="1"/>
          <p:nvPr/>
        </p:nvSpPr>
        <p:spPr>
          <a:xfrm>
            <a:off x="2627784" y="404664"/>
            <a:ext cx="3960440" cy="584775"/>
          </a:xfrm>
          <a:prstGeom prst="rect">
            <a:avLst/>
          </a:prstGeom>
          <a:noFill/>
        </p:spPr>
        <p:txBody>
          <a:bodyPr wrap="square" rtlCol="0">
            <a:spAutoFit/>
          </a:bodyPr>
          <a:lstStyle/>
          <a:p>
            <a:r>
              <a:rPr lang="en-US" sz="3200" b="1" dirty="0" err="1" smtClean="0">
                <a:solidFill>
                  <a:schemeClr val="tx2"/>
                </a:solidFill>
                <a:latin typeface="Comic Sans MS" pitchFamily="66" charset="0"/>
              </a:rPr>
              <a:t>Doi</a:t>
            </a:r>
            <a:r>
              <a:rPr lang="en-US" sz="3200" b="1" dirty="0" smtClean="0">
                <a:solidFill>
                  <a:schemeClr val="tx2"/>
                </a:solidFill>
                <a:latin typeface="Comic Sans MS" pitchFamily="66" charset="0"/>
              </a:rPr>
              <a:t> </a:t>
            </a:r>
            <a:r>
              <a:rPr lang="en-US" sz="3200" b="1" dirty="0" err="1" smtClean="0">
                <a:solidFill>
                  <a:schemeClr val="tx2"/>
                </a:solidFill>
                <a:latin typeface="Comic Sans MS" pitchFamily="66" charset="0"/>
              </a:rPr>
              <a:t>Chaang</a:t>
            </a:r>
            <a:r>
              <a:rPr lang="en-US" sz="3200" b="1" dirty="0" smtClean="0">
                <a:solidFill>
                  <a:schemeClr val="tx2"/>
                </a:solidFill>
                <a:latin typeface="Comic Sans MS" pitchFamily="66" charset="0"/>
              </a:rPr>
              <a:t> Coffee</a:t>
            </a:r>
            <a:endParaRPr lang="th-TH" sz="3200" b="1" dirty="0">
              <a:solidFill>
                <a:schemeClr val="tx2"/>
              </a:solidFill>
              <a:latin typeface="Comic Sans MS" pitchFamily="66" charset="0"/>
            </a:endParaRPr>
          </a:p>
        </p:txBody>
      </p:sp>
      <p:pic>
        <p:nvPicPr>
          <p:cNvPr id="16" name="Picture 3"/>
          <p:cNvPicPr>
            <a:picLocks noChangeAspect="1" noChangeArrowheads="1"/>
          </p:cNvPicPr>
          <p:nvPr/>
        </p:nvPicPr>
        <p:blipFill>
          <a:blip r:embed="rId8" cstate="print"/>
          <a:srcRect/>
          <a:stretch>
            <a:fillRect/>
          </a:stretch>
        </p:blipFill>
        <p:spPr bwMode="auto">
          <a:xfrm>
            <a:off x="-36512" y="6277933"/>
            <a:ext cx="755576" cy="60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ชื่อเรื่อง 2"/>
          <p:cNvSpPr>
            <a:spLocks noGrp="1"/>
          </p:cNvSpPr>
          <p:nvPr>
            <p:ph type="title"/>
          </p:nvPr>
        </p:nvSpPr>
        <p:spPr>
          <a:xfrm>
            <a:off x="251520" y="620688"/>
            <a:ext cx="8136904" cy="758952"/>
          </a:xfrm>
        </p:spPr>
        <p:txBody>
          <a:bodyPr>
            <a:noAutofit/>
          </a:bodyPr>
          <a:lstStyle/>
          <a:p>
            <a:r>
              <a:rPr lang="en-US" sz="3800" dirty="0" smtClean="0"/>
              <a:t>Economical Differences for </a:t>
            </a:r>
            <a:r>
              <a:rPr lang="en-US" sz="3800" dirty="0" err="1" smtClean="0"/>
              <a:t>Doi</a:t>
            </a:r>
            <a:r>
              <a:rPr lang="en-US" sz="3800" dirty="0" smtClean="0"/>
              <a:t> </a:t>
            </a:r>
            <a:r>
              <a:rPr lang="en-US" sz="3800" dirty="0" err="1" smtClean="0"/>
              <a:t>Chaang</a:t>
            </a:r>
            <a:endParaRPr lang="th-TH" sz="3800" dirty="0"/>
          </a:p>
        </p:txBody>
      </p:sp>
      <p:sp>
        <p:nvSpPr>
          <p:cNvPr id="4" name="ตัวยึดเนื้อหา 3"/>
          <p:cNvSpPr>
            <a:spLocks noGrp="1"/>
          </p:cNvSpPr>
          <p:nvPr>
            <p:ph idx="1"/>
          </p:nvPr>
        </p:nvSpPr>
        <p:spPr>
          <a:xfrm>
            <a:off x="611560" y="1484784"/>
            <a:ext cx="8229600" cy="4389120"/>
          </a:xfrm>
        </p:spPr>
        <p:txBody>
          <a:bodyPr>
            <a:normAutofit fontScale="92500" lnSpcReduction="20000"/>
          </a:bodyPr>
          <a:lstStyle/>
          <a:p>
            <a:r>
              <a:rPr lang="en-US" dirty="0" smtClean="0"/>
              <a:t>Coffee Cherry Price</a:t>
            </a:r>
          </a:p>
          <a:p>
            <a:pPr>
              <a:buNone/>
            </a:pPr>
            <a:r>
              <a:rPr lang="en-US" dirty="0" smtClean="0"/>
              <a:t>4.50 baht/kg </a:t>
            </a:r>
            <a:r>
              <a:rPr lang="en-US" dirty="0" smtClean="0">
                <a:sym typeface="Wingdings" pitchFamily="2" charset="2"/>
              </a:rPr>
              <a:t>      15 baht/kg            28-32 baht/kg</a:t>
            </a:r>
          </a:p>
          <a:p>
            <a:pPr>
              <a:buNone/>
            </a:pPr>
            <a:r>
              <a:rPr lang="en-US" dirty="0" smtClean="0">
                <a:sym typeface="Wingdings" pitchFamily="2" charset="2"/>
              </a:rPr>
              <a:t>       Before       </a:t>
            </a:r>
            <a:r>
              <a:rPr lang="en-US" dirty="0" err="1" smtClean="0">
                <a:sym typeface="Wingdings" pitchFamily="2" charset="2"/>
              </a:rPr>
              <a:t>Doi</a:t>
            </a:r>
            <a:r>
              <a:rPr lang="en-US" dirty="0" smtClean="0">
                <a:sym typeface="Wingdings" pitchFamily="2" charset="2"/>
              </a:rPr>
              <a:t> </a:t>
            </a:r>
            <a:r>
              <a:rPr lang="en-US" dirty="0" err="1" smtClean="0">
                <a:sym typeface="Wingdings" pitchFamily="2" charset="2"/>
              </a:rPr>
              <a:t>Chaang</a:t>
            </a:r>
            <a:r>
              <a:rPr lang="en-US" dirty="0" smtClean="0">
                <a:sym typeface="Wingdings" pitchFamily="2" charset="2"/>
              </a:rPr>
              <a:t> Start    Now</a:t>
            </a:r>
          </a:p>
          <a:p>
            <a:pPr>
              <a:buNone/>
            </a:pPr>
            <a:endParaRPr lang="en-US" dirty="0" smtClean="0">
              <a:sym typeface="Wingdings" pitchFamily="2" charset="2"/>
            </a:endParaRPr>
          </a:p>
          <a:p>
            <a:r>
              <a:rPr lang="en-US" dirty="0" smtClean="0">
                <a:sym typeface="Wingdings" pitchFamily="2" charset="2"/>
              </a:rPr>
              <a:t>Green Bean Price</a:t>
            </a:r>
          </a:p>
          <a:p>
            <a:pPr>
              <a:buNone/>
            </a:pPr>
            <a:r>
              <a:rPr lang="en-US" dirty="0" smtClean="0">
                <a:sym typeface="Wingdings" pitchFamily="2" charset="2"/>
              </a:rPr>
              <a:t>    12 USD/kg    65 USD/kg</a:t>
            </a:r>
          </a:p>
          <a:p>
            <a:pPr>
              <a:buNone/>
            </a:pPr>
            <a:endParaRPr lang="en-US" dirty="0" smtClean="0">
              <a:sym typeface="Wingdings" pitchFamily="2" charset="2"/>
            </a:endParaRPr>
          </a:p>
          <a:p>
            <a:r>
              <a:rPr lang="en-US" dirty="0" smtClean="0">
                <a:sym typeface="Wingdings" pitchFamily="2" charset="2"/>
              </a:rPr>
              <a:t>Contract Farming</a:t>
            </a:r>
          </a:p>
          <a:p>
            <a:pPr>
              <a:buNone/>
            </a:pPr>
            <a:r>
              <a:rPr lang="en-US" dirty="0" smtClean="0">
                <a:sym typeface="Wingdings" pitchFamily="2" charset="2"/>
              </a:rPr>
              <a:t>    Coffee Contract of 5 year + 5 year + 5 year from all over the world</a:t>
            </a:r>
          </a:p>
          <a:p>
            <a:pPr>
              <a:buNone/>
            </a:pPr>
            <a:endParaRPr lang="en-US" dirty="0" smtClean="0">
              <a:sym typeface="Wingdings" pitchFamily="2" charset="2"/>
            </a:endParaRPr>
          </a:p>
          <a:p>
            <a:r>
              <a:rPr lang="en-US" dirty="0" smtClean="0">
                <a:sym typeface="Wingdings" pitchFamily="2" charset="2"/>
              </a:rPr>
              <a:t>Applied for GI protection in EU</a:t>
            </a:r>
          </a:p>
          <a:p>
            <a:endParaRPr lang="th-TH" dirty="0"/>
          </a:p>
        </p:txBody>
      </p:sp>
      <p:sp>
        <p:nvSpPr>
          <p:cNvPr id="2" name="ตัวยึดหมายเลขภาพนิ่ง 1"/>
          <p:cNvSpPr>
            <a:spLocks noGrp="1"/>
          </p:cNvSpPr>
          <p:nvPr>
            <p:ph type="sldNum" sz="quarter" idx="12"/>
          </p:nvPr>
        </p:nvSpPr>
        <p:spPr/>
        <p:txBody>
          <a:bodyPr/>
          <a:lstStyle/>
          <a:p>
            <a:fld id="{6B571582-5FB9-44F9-B005-5A4E15A63126}" type="slidenum">
              <a:rPr lang="th-TH" smtClean="0"/>
              <a:pPr/>
              <a:t>38</a:t>
            </a:fld>
            <a:endParaRPr lang="th-TH"/>
          </a:p>
        </p:txBody>
      </p:sp>
      <p:pic>
        <p:nvPicPr>
          <p:cNvPr id="5" name="Picture 15" descr="Doi"/>
          <p:cNvPicPr>
            <a:picLocks noChangeAspect="1" noChangeArrowheads="1"/>
          </p:cNvPicPr>
          <p:nvPr/>
        </p:nvPicPr>
        <p:blipFill>
          <a:blip r:embed="rId3" cstate="print"/>
          <a:srcRect/>
          <a:stretch>
            <a:fillRect/>
          </a:stretch>
        </p:blipFill>
        <p:spPr bwMode="auto">
          <a:xfrm>
            <a:off x="8028384" y="189260"/>
            <a:ext cx="946150" cy="1079500"/>
          </a:xfrm>
          <a:prstGeom prst="rect">
            <a:avLst/>
          </a:prstGeom>
          <a:noFill/>
          <a:ln w="9525">
            <a:noFill/>
            <a:miter lim="800000"/>
            <a:headEnd/>
            <a:tailEnd/>
          </a:ln>
        </p:spPr>
      </p:pic>
      <p:pic>
        <p:nvPicPr>
          <p:cNvPr id="12" name="Picture 6" descr="C:\Users\hp\Pictures\ลงพื้นที่ชมสินค้า GI 30-01-55\TOO_6039.JPG"/>
          <p:cNvPicPr>
            <a:picLocks noChangeAspect="1" noChangeArrowheads="1"/>
          </p:cNvPicPr>
          <p:nvPr/>
        </p:nvPicPr>
        <p:blipFill>
          <a:blip r:embed="rId4" cstate="print"/>
          <a:srcRect/>
          <a:stretch>
            <a:fillRect/>
          </a:stretch>
        </p:blipFill>
        <p:spPr bwMode="auto">
          <a:xfrm>
            <a:off x="5751312" y="2636912"/>
            <a:ext cx="2493096" cy="1656184"/>
          </a:xfrm>
          <a:prstGeom prst="rect">
            <a:avLst/>
          </a:prstGeom>
          <a:noFill/>
        </p:spPr>
      </p:pic>
      <p:pic>
        <p:nvPicPr>
          <p:cNvPr id="13" name="Picture 3" descr="C:\Users\hp\Pictures\ลงพื้นที่ชมสินค้า GI 30-01-55\TOO_6012.JPG"/>
          <p:cNvPicPr>
            <a:picLocks noChangeAspect="1" noChangeArrowheads="1"/>
          </p:cNvPicPr>
          <p:nvPr/>
        </p:nvPicPr>
        <p:blipFill>
          <a:blip r:embed="rId5" cstate="print"/>
          <a:srcRect/>
          <a:stretch>
            <a:fillRect/>
          </a:stretch>
        </p:blipFill>
        <p:spPr bwMode="auto">
          <a:xfrm>
            <a:off x="6228184" y="5012101"/>
            <a:ext cx="2061532" cy="1369227"/>
          </a:xfrm>
          <a:prstGeom prst="rect">
            <a:avLst/>
          </a:prstGeom>
          <a:noFill/>
        </p:spPr>
      </p:pic>
      <p:pic>
        <p:nvPicPr>
          <p:cNvPr id="14" name="Picture 3"/>
          <p:cNvPicPr>
            <a:picLocks noChangeAspect="1" noChangeArrowheads="1"/>
          </p:cNvPicPr>
          <p:nvPr/>
        </p:nvPicPr>
        <p:blipFill>
          <a:blip r:embed="rId6" cstate="print"/>
          <a:srcRect/>
          <a:stretch>
            <a:fillRect/>
          </a:stretch>
        </p:blipFill>
        <p:spPr bwMode="auto">
          <a:xfrm>
            <a:off x="-36512" y="6277933"/>
            <a:ext cx="755576" cy="607451"/>
          </a:xfrm>
          <a:prstGeom prst="rect">
            <a:avLst/>
          </a:prstGeom>
          <a:noFill/>
          <a:ln w="9525">
            <a:noFill/>
            <a:miter lim="800000"/>
            <a:headEnd/>
            <a:tailEnd/>
          </a:ln>
        </p:spPr>
      </p:pic>
      <p:sp>
        <p:nvSpPr>
          <p:cNvPr id="9" name="TextBox 8"/>
          <p:cNvSpPr txBox="1"/>
          <p:nvPr/>
        </p:nvSpPr>
        <p:spPr>
          <a:xfrm>
            <a:off x="1619672" y="6334780"/>
            <a:ext cx="3503588" cy="523220"/>
          </a:xfrm>
          <a:prstGeom prst="rect">
            <a:avLst/>
          </a:prstGeom>
          <a:solidFill>
            <a:schemeClr val="accent2"/>
          </a:solidFill>
        </p:spPr>
        <p:txBody>
          <a:bodyPr wrap="none" rtlCol="0">
            <a:spAutoFit/>
          </a:bodyPr>
          <a:lstStyle/>
          <a:p>
            <a:r>
              <a:rPr lang="en-US" dirty="0" smtClean="0"/>
              <a:t>* 1 US$ = 29 – 30 THB</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67544" y="332656"/>
            <a:ext cx="8229600" cy="780696"/>
          </a:xfrm>
        </p:spPr>
        <p:txBody>
          <a:bodyPr>
            <a:normAutofit fontScale="90000"/>
          </a:bodyPr>
          <a:lstStyle/>
          <a:p>
            <a:r>
              <a:rPr lang="en-US" sz="3200" b="1" dirty="0" smtClean="0">
                <a:solidFill>
                  <a:schemeClr val="accent3"/>
                </a:solidFill>
              </a:rPr>
              <a:t> </a:t>
            </a:r>
            <a:r>
              <a:rPr lang="en-US" b="1" dirty="0" smtClean="0"/>
              <a:t>Chiang </a:t>
            </a:r>
            <a:r>
              <a:rPr lang="en-US" b="1" dirty="0" err="1" smtClean="0"/>
              <a:t>Rai</a:t>
            </a:r>
            <a:r>
              <a:rPr lang="en-US" b="1" dirty="0" smtClean="0"/>
              <a:t> </a:t>
            </a:r>
            <a:r>
              <a:rPr lang="en-US" b="1" dirty="0" err="1" smtClean="0"/>
              <a:t>Phulae</a:t>
            </a:r>
            <a:r>
              <a:rPr lang="en-US" b="1" dirty="0" smtClean="0"/>
              <a:t> Pineapple</a:t>
            </a:r>
            <a:endParaRPr lang="th-TH" b="1" dirty="0"/>
          </a:p>
        </p:txBody>
      </p:sp>
      <p:pic>
        <p:nvPicPr>
          <p:cNvPr id="3074" name="Picture 2" descr="C:\Users\hp\Pictures\ลงพื้นที่ชมสินค้า GI 30-01-55\TOO_6497.JPG"/>
          <p:cNvPicPr>
            <a:picLocks noGrp="1" noChangeAspect="1" noChangeArrowheads="1"/>
          </p:cNvPicPr>
          <p:nvPr>
            <p:ph sz="half" idx="1"/>
          </p:nvPr>
        </p:nvPicPr>
        <p:blipFill>
          <a:blip r:embed="rId3" cstate="print"/>
          <a:srcRect/>
          <a:stretch>
            <a:fillRect/>
          </a:stretch>
        </p:blipFill>
        <p:spPr bwMode="auto">
          <a:xfrm>
            <a:off x="179512" y="4090792"/>
            <a:ext cx="3960440" cy="2630442"/>
          </a:xfrm>
          <a:prstGeom prst="rect">
            <a:avLst/>
          </a:prstGeom>
          <a:noFill/>
        </p:spPr>
      </p:pic>
      <p:pic>
        <p:nvPicPr>
          <p:cNvPr id="3075" name="Picture 3" descr="C:\Users\hp\Pictures\ลงพื้นที่ชมสินค้า GI 30-01-55\TOO_6547.JPG"/>
          <p:cNvPicPr>
            <a:picLocks noGrp="1" noChangeAspect="1" noChangeArrowheads="1"/>
          </p:cNvPicPr>
          <p:nvPr>
            <p:ph sz="half" idx="2"/>
          </p:nvPr>
        </p:nvPicPr>
        <p:blipFill>
          <a:blip r:embed="rId4" cstate="print"/>
          <a:srcRect/>
          <a:stretch>
            <a:fillRect/>
          </a:stretch>
        </p:blipFill>
        <p:spPr bwMode="auto">
          <a:xfrm>
            <a:off x="179514" y="1124744"/>
            <a:ext cx="3936437" cy="2952328"/>
          </a:xfrm>
          <a:prstGeom prst="rect">
            <a:avLst/>
          </a:prstGeom>
          <a:noFill/>
        </p:spPr>
      </p:pic>
      <p:sp>
        <p:nvSpPr>
          <p:cNvPr id="3" name="ตัวยึดหมายเลขภาพนิ่ง 2"/>
          <p:cNvSpPr>
            <a:spLocks noGrp="1"/>
          </p:cNvSpPr>
          <p:nvPr>
            <p:ph type="sldNum" sz="quarter" idx="12"/>
          </p:nvPr>
        </p:nvSpPr>
        <p:spPr/>
        <p:txBody>
          <a:bodyPr/>
          <a:lstStyle/>
          <a:p>
            <a:fld id="{6B571582-5FB9-44F9-B005-5A4E15A63126}" type="slidenum">
              <a:rPr lang="th-TH" smtClean="0"/>
              <a:pPr/>
              <a:t>39</a:t>
            </a:fld>
            <a:endParaRPr lang="th-TH"/>
          </a:p>
        </p:txBody>
      </p:sp>
      <p:sp>
        <p:nvSpPr>
          <p:cNvPr id="11" name="TextBox 10"/>
          <p:cNvSpPr txBox="1"/>
          <p:nvPr/>
        </p:nvSpPr>
        <p:spPr>
          <a:xfrm>
            <a:off x="4283968" y="1412776"/>
            <a:ext cx="4680520" cy="4770537"/>
          </a:xfrm>
          <a:prstGeom prst="rect">
            <a:avLst/>
          </a:prstGeom>
          <a:noFill/>
        </p:spPr>
        <p:txBody>
          <a:bodyPr wrap="square" rtlCol="0">
            <a:spAutoFit/>
          </a:bodyPr>
          <a:lstStyle/>
          <a:p>
            <a:r>
              <a:rPr lang="en-US" u="sng" dirty="0" smtClean="0"/>
              <a:t>Price Comparison Between  </a:t>
            </a:r>
            <a:r>
              <a:rPr lang="en-US" sz="2400" dirty="0" smtClean="0"/>
              <a:t>year 2004 (before  registered as a GI) </a:t>
            </a:r>
            <a:r>
              <a:rPr lang="en-US" dirty="0" smtClean="0">
                <a:sym typeface="Wingdings" pitchFamily="2" charset="2"/>
              </a:rPr>
              <a:t> </a:t>
            </a:r>
            <a:r>
              <a:rPr lang="en-US" sz="2400" dirty="0" smtClean="0">
                <a:sym typeface="Wingdings" pitchFamily="2" charset="2"/>
              </a:rPr>
              <a:t>year 2012 (now)</a:t>
            </a:r>
            <a:endParaRPr lang="en-US" dirty="0" smtClean="0"/>
          </a:p>
          <a:p>
            <a:pPr>
              <a:buFont typeface="Wingdings" pitchFamily="2" charset="2"/>
              <a:buChar char="Ø"/>
            </a:pPr>
            <a:endParaRPr lang="en-US" dirty="0" smtClean="0"/>
          </a:p>
          <a:p>
            <a:pPr>
              <a:buFont typeface="Wingdings" pitchFamily="2" charset="2"/>
              <a:buChar char="Ø"/>
            </a:pPr>
            <a:r>
              <a:rPr lang="en-US" dirty="0" smtClean="0"/>
              <a:t> </a:t>
            </a:r>
            <a:r>
              <a:rPr lang="en-US" u="sng" dirty="0" smtClean="0"/>
              <a:t>Price at Farm  </a:t>
            </a:r>
          </a:p>
          <a:p>
            <a:r>
              <a:rPr lang="en-US" dirty="0" smtClean="0"/>
              <a:t>8 baht/kg </a:t>
            </a:r>
            <a:r>
              <a:rPr lang="en-US" dirty="0" smtClean="0">
                <a:sym typeface="Wingdings" pitchFamily="2" charset="2"/>
              </a:rPr>
              <a:t> 23 baht/kg</a:t>
            </a:r>
          </a:p>
          <a:p>
            <a:pPr>
              <a:buFont typeface="Wingdings" pitchFamily="2" charset="2"/>
              <a:buChar char="Ø"/>
            </a:pPr>
            <a:endParaRPr lang="en-US" dirty="0" smtClean="0">
              <a:sym typeface="Wingdings" pitchFamily="2" charset="2"/>
            </a:endParaRPr>
          </a:p>
          <a:p>
            <a:pPr>
              <a:buFont typeface="Wingdings" pitchFamily="2" charset="2"/>
              <a:buChar char="Ø"/>
            </a:pPr>
            <a:r>
              <a:rPr lang="en-US" u="sng" dirty="0" smtClean="0">
                <a:sym typeface="Wingdings" pitchFamily="2" charset="2"/>
              </a:rPr>
              <a:t>Retail Price</a:t>
            </a:r>
          </a:p>
          <a:p>
            <a:r>
              <a:rPr lang="en-US" dirty="0" smtClean="0"/>
              <a:t>35 baht/kg </a:t>
            </a:r>
            <a:r>
              <a:rPr lang="en-US" dirty="0" smtClean="0">
                <a:sym typeface="Wingdings" pitchFamily="2" charset="2"/>
              </a:rPr>
              <a:t> 50 baht/kg</a:t>
            </a:r>
          </a:p>
          <a:p>
            <a:r>
              <a:rPr lang="en-US" dirty="0" smtClean="0">
                <a:sym typeface="Wingdings" pitchFamily="2" charset="2"/>
              </a:rPr>
              <a:t>Going to be 60 baht/kg soon </a:t>
            </a:r>
            <a:endParaRPr lang="en-US" dirty="0" smtClean="0"/>
          </a:p>
          <a:p>
            <a:endParaRPr lang="th-TH" dirty="0" smtClean="0"/>
          </a:p>
        </p:txBody>
      </p:sp>
      <p:pic>
        <p:nvPicPr>
          <p:cNvPr id="10" name="Picture 3"/>
          <p:cNvPicPr>
            <a:picLocks noChangeAspect="1" noChangeArrowheads="1"/>
          </p:cNvPicPr>
          <p:nvPr/>
        </p:nvPicPr>
        <p:blipFill>
          <a:blip r:embed="rId5" cstate="print"/>
          <a:srcRect/>
          <a:stretch>
            <a:fillRect/>
          </a:stretch>
        </p:blipFill>
        <p:spPr bwMode="auto">
          <a:xfrm>
            <a:off x="8388424" y="6250549"/>
            <a:ext cx="755576" cy="607451"/>
          </a:xfrm>
          <a:prstGeom prst="rect">
            <a:avLst/>
          </a:prstGeom>
          <a:noFill/>
          <a:ln w="9525">
            <a:noFill/>
            <a:miter lim="800000"/>
            <a:headEnd/>
            <a:tailEnd/>
          </a:ln>
        </p:spPr>
      </p:pic>
      <p:sp>
        <p:nvSpPr>
          <p:cNvPr id="8" name="TextBox 7"/>
          <p:cNvSpPr txBox="1"/>
          <p:nvPr/>
        </p:nvSpPr>
        <p:spPr>
          <a:xfrm>
            <a:off x="4283968" y="6334780"/>
            <a:ext cx="3503588" cy="523220"/>
          </a:xfrm>
          <a:prstGeom prst="rect">
            <a:avLst/>
          </a:prstGeom>
          <a:solidFill>
            <a:schemeClr val="accent2"/>
          </a:solidFill>
        </p:spPr>
        <p:txBody>
          <a:bodyPr wrap="none" rtlCol="0">
            <a:spAutoFit/>
          </a:bodyPr>
          <a:lstStyle/>
          <a:p>
            <a:r>
              <a:rPr lang="en-US" dirty="0" smtClean="0"/>
              <a:t>* 1 US$ = 29 – 30 THB</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23528" y="548680"/>
            <a:ext cx="8534400" cy="1080120"/>
          </a:xfrm>
        </p:spPr>
        <p:txBody>
          <a:bodyPr>
            <a:normAutofit fontScale="90000"/>
          </a:bodyPr>
          <a:lstStyle/>
          <a:p>
            <a:pPr lvl="1" algn="ctr" rtl="0">
              <a:spcBef>
                <a:spcPct val="0"/>
              </a:spcBef>
            </a:pPr>
            <a:r>
              <a:rPr lang="en-US" sz="3600" dirty="0" smtClean="0">
                <a:solidFill>
                  <a:schemeClr val="accent3">
                    <a:lumMod val="75000"/>
                  </a:schemeClr>
                </a:solidFill>
                <a:latin typeface="Cooper Black" pitchFamily="18" charset="0"/>
                <a:ea typeface="Osaka" pitchFamily="-128" charset="-128"/>
                <a:cs typeface="Angsana New" pitchFamily="18" charset="-34"/>
              </a:rPr>
              <a:t>Qualification for GI Registration</a:t>
            </a:r>
            <a:br>
              <a:rPr lang="en-US" sz="3600" dirty="0" smtClean="0">
                <a:solidFill>
                  <a:schemeClr val="accent3">
                    <a:lumMod val="75000"/>
                  </a:schemeClr>
                </a:solidFill>
                <a:latin typeface="Cooper Black" pitchFamily="18" charset="0"/>
                <a:ea typeface="Osaka" pitchFamily="-128" charset="-128"/>
                <a:cs typeface="Angsana New" pitchFamily="18" charset="-34"/>
              </a:rPr>
            </a:br>
            <a:r>
              <a:rPr lang="en-US" dirty="0" smtClean="0">
                <a:solidFill>
                  <a:schemeClr val="accent3">
                    <a:lumMod val="75000"/>
                  </a:schemeClr>
                </a:solidFill>
              </a:rPr>
              <a:t>Geographical Indication Act 2003</a:t>
            </a:r>
            <a:r>
              <a:rPr lang="en-US" dirty="0" smtClean="0">
                <a:solidFill>
                  <a:schemeClr val="accent6">
                    <a:lumMod val="50000"/>
                  </a:schemeClr>
                </a:solidFill>
              </a:rPr>
              <a:t/>
            </a:r>
            <a:br>
              <a:rPr lang="en-US" dirty="0" smtClean="0">
                <a:solidFill>
                  <a:schemeClr val="accent6">
                    <a:lumMod val="50000"/>
                  </a:schemeClr>
                </a:solidFill>
              </a:rPr>
            </a:br>
            <a:endParaRPr lang="th-TH" dirty="0">
              <a:solidFill>
                <a:schemeClr val="accent6">
                  <a:lumMod val="50000"/>
                </a:schemeClr>
              </a:solidFill>
            </a:endParaRPr>
          </a:p>
        </p:txBody>
      </p:sp>
      <p:sp>
        <p:nvSpPr>
          <p:cNvPr id="3" name="ตัวยึดเนื้อหา 2"/>
          <p:cNvSpPr>
            <a:spLocks noGrp="1"/>
          </p:cNvSpPr>
          <p:nvPr>
            <p:ph idx="1"/>
          </p:nvPr>
        </p:nvSpPr>
        <p:spPr>
          <a:xfrm>
            <a:off x="457200" y="1700808"/>
            <a:ext cx="8229600" cy="4623792"/>
          </a:xfrm>
        </p:spPr>
        <p:txBody>
          <a:bodyPr>
            <a:normAutofit/>
          </a:bodyPr>
          <a:lstStyle/>
          <a:p>
            <a:pPr marL="58738" indent="566738" eaLnBrk="0" hangingPunct="0">
              <a:lnSpc>
                <a:spcPts val="4325"/>
              </a:lnSpc>
            </a:pPr>
            <a:r>
              <a:rPr lang="en-US" dirty="0" smtClean="0">
                <a:ea typeface="Osaka" pitchFamily="-128" charset="-128"/>
              </a:rPr>
              <a:t>Name symbol or any other  thing  which is used for calling  or  representing  a  geographical origin</a:t>
            </a:r>
          </a:p>
          <a:p>
            <a:pPr marL="58738" indent="566738" eaLnBrk="0" hangingPunct="0">
              <a:lnSpc>
                <a:spcPts val="4325"/>
              </a:lnSpc>
            </a:pPr>
            <a:r>
              <a:rPr lang="en-US" dirty="0" smtClean="0">
                <a:ea typeface="Osaka" pitchFamily="-128" charset="-128"/>
              </a:rPr>
              <a:t>The goods originating from such geographical origin</a:t>
            </a:r>
          </a:p>
          <a:p>
            <a:pPr marL="58738" indent="566738" eaLnBrk="0" hangingPunct="0">
              <a:lnSpc>
                <a:spcPts val="4325"/>
              </a:lnSpc>
            </a:pPr>
            <a:r>
              <a:rPr lang="en-US" dirty="0" smtClean="0">
                <a:ea typeface="Osaka" pitchFamily="-128" charset="-128"/>
              </a:rPr>
              <a:t>Details of the particular quality, reputation or other characteristic of the goods is attribute to the geographical origin </a:t>
            </a:r>
          </a:p>
          <a:p>
            <a:endParaRPr lang="th-TH" dirty="0"/>
          </a:p>
        </p:txBody>
      </p:sp>
      <p:sp>
        <p:nvSpPr>
          <p:cNvPr id="4" name="ตัวยึดหมายเลขภาพนิ่ง 3"/>
          <p:cNvSpPr>
            <a:spLocks noGrp="1"/>
          </p:cNvSpPr>
          <p:nvPr>
            <p:ph type="sldNum" sz="quarter" idx="12"/>
          </p:nvPr>
        </p:nvSpPr>
        <p:spPr/>
        <p:txBody>
          <a:bodyPr/>
          <a:lstStyle/>
          <a:p>
            <a:fld id="{6B571582-5FB9-44F9-B005-5A4E15A63126}" type="slidenum">
              <a:rPr lang="th-TH" smtClean="0"/>
              <a:pPr/>
              <a:t>4</a:t>
            </a:fld>
            <a:endParaRPr lang="th-TH" dirty="0"/>
          </a:p>
        </p:txBody>
      </p:sp>
      <p:pic>
        <p:nvPicPr>
          <p:cNvPr id="8" name="Picture 3"/>
          <p:cNvPicPr>
            <a:picLocks noChangeAspect="1" noChangeArrowheads="1"/>
          </p:cNvPicPr>
          <p:nvPr/>
        </p:nvPicPr>
        <p:blipFill>
          <a:blip r:embed="rId3" cstate="print"/>
          <a:srcRect/>
          <a:stretch>
            <a:fillRect/>
          </a:stretch>
        </p:blipFill>
        <p:spPr bwMode="auto">
          <a:xfrm>
            <a:off x="153936" y="6008595"/>
            <a:ext cx="889672" cy="715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descr="GI"/>
          <p:cNvPicPr>
            <a:picLocks noChangeAspect="1" noChangeArrowheads="1"/>
          </p:cNvPicPr>
          <p:nvPr/>
        </p:nvPicPr>
        <p:blipFill>
          <a:blip r:embed="rId3" cstate="print"/>
          <a:srcRect/>
          <a:stretch>
            <a:fillRect/>
          </a:stretch>
        </p:blipFill>
        <p:spPr bwMode="auto">
          <a:xfrm>
            <a:off x="467544" y="1811070"/>
            <a:ext cx="3732224" cy="4138210"/>
          </a:xfrm>
          <a:prstGeom prst="rect">
            <a:avLst/>
          </a:prstGeom>
          <a:noFill/>
          <a:ln w="9525">
            <a:noFill/>
            <a:miter lim="800000"/>
            <a:headEnd/>
            <a:tailEnd/>
          </a:ln>
        </p:spPr>
      </p:pic>
      <p:sp>
        <p:nvSpPr>
          <p:cNvPr id="457731" name="Text Box 3"/>
          <p:cNvSpPr txBox="1">
            <a:spLocks noChangeArrowheads="1"/>
          </p:cNvSpPr>
          <p:nvPr/>
        </p:nvSpPr>
        <p:spPr bwMode="auto">
          <a:xfrm>
            <a:off x="4572000" y="1840758"/>
            <a:ext cx="4320480" cy="2308324"/>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cs typeface="Angsana New" pitchFamily="18" charset="-34"/>
              </a:rPr>
              <a:t>Department of Intellectual Property</a:t>
            </a:r>
          </a:p>
          <a:p>
            <a:pPr algn="ctr">
              <a:spcBef>
                <a:spcPct val="50000"/>
              </a:spcBef>
            </a:pPr>
            <a:r>
              <a:rPr lang="en-US" sz="2400" b="1" dirty="0" smtClean="0">
                <a:cs typeface="Angsana New" pitchFamily="18" charset="-34"/>
              </a:rPr>
              <a:t>www.ipthailand.go.th</a:t>
            </a:r>
            <a:endParaRPr lang="th-TH" sz="2400" b="1" dirty="0">
              <a:cs typeface="Angsana New" pitchFamily="18" charset="-34"/>
            </a:endParaRPr>
          </a:p>
          <a:p>
            <a:pPr algn="ctr">
              <a:spcBef>
                <a:spcPct val="50000"/>
              </a:spcBef>
            </a:pPr>
            <a:r>
              <a:rPr lang="en-US" sz="2000" dirty="0" smtClean="0">
                <a:cs typeface="Angsana New" pitchFamily="18" charset="-34"/>
              </a:rPr>
              <a:t>Tel.  (66)2-5474700 </a:t>
            </a:r>
            <a:r>
              <a:rPr lang="th-TH" sz="2000" dirty="0" smtClean="0">
                <a:cs typeface="Angsana New" pitchFamily="18" charset="-34"/>
              </a:rPr>
              <a:t>        </a:t>
            </a:r>
            <a:endParaRPr lang="en-US" sz="2000" dirty="0" smtClean="0">
              <a:cs typeface="Angsana New" pitchFamily="18" charset="-34"/>
            </a:endParaRPr>
          </a:p>
          <a:p>
            <a:pPr algn="ctr">
              <a:spcBef>
                <a:spcPct val="50000"/>
              </a:spcBef>
            </a:pPr>
            <a:r>
              <a:rPr lang="en-US" sz="2000" dirty="0" smtClean="0">
                <a:cs typeface="Angsana New" pitchFamily="18" charset="-34"/>
              </a:rPr>
              <a:t>Fax. (66)2-5474681</a:t>
            </a:r>
            <a:endParaRPr lang="th-TH" sz="2000" dirty="0">
              <a:cs typeface="Angsana New" pitchFamily="18" charset="-34"/>
            </a:endParaRPr>
          </a:p>
        </p:txBody>
      </p:sp>
      <p:pic>
        <p:nvPicPr>
          <p:cNvPr id="457738" name="Picture 10"/>
          <p:cNvPicPr>
            <a:picLocks noChangeAspect="1" noChangeArrowheads="1"/>
          </p:cNvPicPr>
          <p:nvPr/>
        </p:nvPicPr>
        <p:blipFill>
          <a:blip r:embed="rId4" cstate="print"/>
          <a:srcRect/>
          <a:stretch>
            <a:fillRect/>
          </a:stretch>
        </p:blipFill>
        <p:spPr bwMode="auto">
          <a:xfrm>
            <a:off x="6012161" y="4149080"/>
            <a:ext cx="1692275" cy="2448272"/>
          </a:xfrm>
          <a:prstGeom prst="rect">
            <a:avLst/>
          </a:prstGeom>
          <a:solidFill>
            <a:schemeClr val="bg1"/>
          </a:solidFill>
          <a:ln w="76200">
            <a:noFill/>
            <a:miter lim="800000"/>
            <a:headEnd/>
            <a:tailEnd/>
          </a:ln>
          <a:effectLst/>
        </p:spPr>
      </p:pic>
      <p:sp>
        <p:nvSpPr>
          <p:cNvPr id="7" name="TextBox 6"/>
          <p:cNvSpPr txBox="1"/>
          <p:nvPr/>
        </p:nvSpPr>
        <p:spPr>
          <a:xfrm>
            <a:off x="1571605" y="377369"/>
            <a:ext cx="5643603" cy="1200329"/>
          </a:xfrm>
          <a:prstGeom prst="rect">
            <a:avLst/>
          </a:prstGeom>
          <a:noFill/>
        </p:spPr>
        <p:txBody>
          <a:bodyPr wrap="square" rtlCol="0">
            <a:spAutoFit/>
          </a:bodyPr>
          <a:lstStyle/>
          <a:p>
            <a:pPr algn="ctr"/>
            <a:r>
              <a:rPr lang="en-US" sz="7200" dirty="0" smtClean="0">
                <a:solidFill>
                  <a:schemeClr val="accent3">
                    <a:lumMod val="75000"/>
                  </a:schemeClr>
                </a:solidFill>
                <a:latin typeface="Cooper Black" pitchFamily="18" charset="0"/>
              </a:rPr>
              <a:t>Thank you</a:t>
            </a:r>
            <a:endParaRPr lang="th-TH" sz="7200" dirty="0">
              <a:solidFill>
                <a:schemeClr val="accent3">
                  <a:lumMod val="75000"/>
                </a:schemeClr>
              </a:solidFill>
              <a:latin typeface="Cooper Black" pitchFamily="18" charset="0"/>
            </a:endParaRPr>
          </a:p>
        </p:txBody>
      </p:sp>
      <p:sp>
        <p:nvSpPr>
          <p:cNvPr id="8" name="ตัวยึดหมายเลขภาพนิ่ง 7"/>
          <p:cNvSpPr>
            <a:spLocks noGrp="1"/>
          </p:cNvSpPr>
          <p:nvPr>
            <p:ph type="sldNum" sz="quarter" idx="12"/>
          </p:nvPr>
        </p:nvSpPr>
        <p:spPr/>
        <p:txBody>
          <a:bodyPr/>
          <a:lstStyle/>
          <a:p>
            <a:pPr>
              <a:defRPr/>
            </a:pPr>
            <a:fld id="{E9571FCD-93A0-4230-B0C8-3CABD64DF910}" type="slidenum">
              <a:rPr lang="en-US" smtClean="0"/>
              <a:pPr>
                <a:defRPr/>
              </a:pPr>
              <a:t>40</a:t>
            </a:fld>
            <a:endParaRPr lang="th-TH"/>
          </a:p>
        </p:txBody>
      </p:sp>
      <p:pic>
        <p:nvPicPr>
          <p:cNvPr id="9" name="Picture 3"/>
          <p:cNvPicPr>
            <a:picLocks noChangeAspect="1" noChangeArrowheads="1"/>
          </p:cNvPicPr>
          <p:nvPr/>
        </p:nvPicPr>
        <p:blipFill>
          <a:blip r:embed="rId5" cstate="print"/>
          <a:srcRect/>
          <a:stretch>
            <a:fillRect/>
          </a:stretch>
        </p:blipFill>
        <p:spPr bwMode="auto">
          <a:xfrm>
            <a:off x="8388424" y="0"/>
            <a:ext cx="755576" cy="60745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3781425" y="2700338"/>
            <a:ext cx="9144000" cy="523220"/>
          </a:xfrm>
          <a:prstGeom prst="rect">
            <a:avLst/>
          </a:prstGeom>
          <a:noFill/>
          <a:ln w="9525">
            <a:noFill/>
            <a:miter lim="800000"/>
            <a:headEnd/>
            <a:tailEnd/>
          </a:ln>
        </p:spPr>
        <p:txBody>
          <a:bodyPr>
            <a:spAutoFit/>
          </a:bodyPr>
          <a:lstStyle/>
          <a:p>
            <a:endParaRPr lang="th-TH"/>
          </a:p>
        </p:txBody>
      </p:sp>
      <p:sp>
        <p:nvSpPr>
          <p:cNvPr id="360455" name="Oval 7" descr="ลายคลื่น"/>
          <p:cNvSpPr>
            <a:spLocks noChangeArrowheads="1"/>
          </p:cNvSpPr>
          <p:nvPr/>
        </p:nvSpPr>
        <p:spPr bwMode="auto">
          <a:xfrm>
            <a:off x="4932363" y="4221089"/>
            <a:ext cx="3313112" cy="1152525"/>
          </a:xfrm>
          <a:prstGeom prst="ellipse">
            <a:avLst/>
          </a:prstGeom>
          <a:solidFill>
            <a:schemeClr val="accent2"/>
          </a:solidFill>
          <a:ln>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dirty="0" smtClean="0">
                <a:solidFill>
                  <a:schemeClr val="bg1"/>
                </a:solidFill>
              </a:rPr>
              <a:t>Know-how</a:t>
            </a:r>
            <a:endParaRPr lang="th-TH" sz="3600" dirty="0">
              <a:solidFill>
                <a:schemeClr val="bg1"/>
              </a:solidFill>
            </a:endParaRPr>
          </a:p>
        </p:txBody>
      </p:sp>
      <p:sp>
        <p:nvSpPr>
          <p:cNvPr id="360456" name="Oval 8" descr="Divot"/>
          <p:cNvSpPr>
            <a:spLocks noChangeArrowheads="1"/>
          </p:cNvSpPr>
          <p:nvPr/>
        </p:nvSpPr>
        <p:spPr bwMode="auto">
          <a:xfrm>
            <a:off x="1835696" y="358306"/>
            <a:ext cx="5400600" cy="838446"/>
          </a:xfrm>
          <a:prstGeom prst="ellipse">
            <a:avLst/>
          </a:prstGeom>
          <a:noFill/>
          <a:ln w="9525">
            <a:solidFill>
              <a:schemeClr val="tx1"/>
            </a:solidFill>
            <a:miter lim="800000"/>
            <a:headEnd/>
            <a:tailEnd/>
          </a:ln>
          <a:effectLst/>
        </p:spPr>
        <p:txBody>
          <a:bodyPr wrap="none" anchor="ctr"/>
          <a:lstStyle/>
          <a:p>
            <a:pPr algn="ctr">
              <a:defRPr/>
            </a:pPr>
            <a:r>
              <a:rPr lang="en-US" sz="3200" b="1" dirty="0" smtClean="0">
                <a:solidFill>
                  <a:srgbClr val="C00000"/>
                </a:solidFill>
                <a:latin typeface="Times New Roman" pitchFamily="18" charset="0"/>
              </a:rPr>
              <a:t>Geographical Indication</a:t>
            </a:r>
            <a:endParaRPr lang="th-TH" sz="3200" b="1" dirty="0">
              <a:solidFill>
                <a:srgbClr val="C00000"/>
              </a:solidFill>
              <a:latin typeface="Times New Roman" pitchFamily="18" charset="0"/>
            </a:endParaRPr>
          </a:p>
        </p:txBody>
      </p:sp>
      <p:sp>
        <p:nvSpPr>
          <p:cNvPr id="360457" name="Oval 9"/>
          <p:cNvSpPr>
            <a:spLocks noChangeArrowheads="1"/>
          </p:cNvSpPr>
          <p:nvPr/>
        </p:nvSpPr>
        <p:spPr bwMode="auto">
          <a:xfrm>
            <a:off x="323528" y="1859074"/>
            <a:ext cx="8496944" cy="1785950"/>
          </a:xfrm>
          <a:prstGeom prst="ellipse">
            <a:avLst/>
          </a:prstGeom>
          <a:noFill/>
          <a:ln w="9525">
            <a:solidFill>
              <a:schemeClr val="tx1"/>
            </a:solidFill>
            <a:miter lim="800000"/>
            <a:headEnd/>
            <a:tailEnd/>
          </a:ln>
          <a:effectLst/>
        </p:spPr>
        <p:txBody>
          <a:bodyPr wrap="none" anchor="ctr"/>
          <a:lstStyle/>
          <a:p>
            <a:pPr algn="ctr">
              <a:defRPr/>
            </a:pPr>
            <a:r>
              <a:rPr lang="en-US" sz="3200" b="1" dirty="0" smtClean="0">
                <a:solidFill>
                  <a:srgbClr val="C00000"/>
                </a:solidFill>
                <a:latin typeface="Times New Roman" pitchFamily="18" charset="0"/>
              </a:rPr>
              <a:t>A product called by</a:t>
            </a:r>
          </a:p>
          <a:p>
            <a:pPr algn="ctr">
              <a:defRPr/>
            </a:pPr>
            <a:r>
              <a:rPr lang="en-US" sz="3200" b="1" dirty="0" smtClean="0">
                <a:solidFill>
                  <a:srgbClr val="C00000"/>
                </a:solidFill>
                <a:latin typeface="Times New Roman" pitchFamily="18" charset="0"/>
              </a:rPr>
              <a:t> its geographical origin with specific quality,</a:t>
            </a:r>
          </a:p>
          <a:p>
            <a:pPr algn="ctr">
              <a:defRPr/>
            </a:pPr>
            <a:r>
              <a:rPr lang="en-US" sz="3200" b="1" dirty="0" smtClean="0">
                <a:solidFill>
                  <a:srgbClr val="C00000"/>
                </a:solidFill>
                <a:latin typeface="Times New Roman" pitchFamily="18" charset="0"/>
              </a:rPr>
              <a:t> reputation ,and characteristic.</a:t>
            </a:r>
            <a:endParaRPr lang="th-TH" sz="3200" b="1" dirty="0">
              <a:solidFill>
                <a:srgbClr val="C00000"/>
              </a:solidFill>
              <a:latin typeface="Times New Roman" pitchFamily="18" charset="0"/>
            </a:endParaRPr>
          </a:p>
        </p:txBody>
      </p:sp>
      <p:sp>
        <p:nvSpPr>
          <p:cNvPr id="360458" name="Oval 10"/>
          <p:cNvSpPr>
            <a:spLocks noChangeArrowheads="1"/>
          </p:cNvSpPr>
          <p:nvPr/>
        </p:nvSpPr>
        <p:spPr bwMode="auto">
          <a:xfrm>
            <a:off x="758823" y="4221088"/>
            <a:ext cx="3384551" cy="1149350"/>
          </a:xfrm>
          <a:prstGeom prst="ellipse">
            <a:avLst/>
          </a:prstGeom>
          <a:solidFill>
            <a:schemeClr val="accent2"/>
          </a:solidFill>
          <a:ln>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dirty="0" smtClean="0">
                <a:solidFill>
                  <a:schemeClr val="bg1"/>
                </a:solidFill>
              </a:rPr>
              <a:t>Geography</a:t>
            </a:r>
            <a:endParaRPr lang="th-TH" sz="3600" dirty="0">
              <a:solidFill>
                <a:schemeClr val="bg1"/>
              </a:solidFill>
            </a:endParaRPr>
          </a:p>
        </p:txBody>
      </p:sp>
      <p:sp>
        <p:nvSpPr>
          <p:cNvPr id="4105" name="AutoShape 12"/>
          <p:cNvSpPr>
            <a:spLocks noChangeArrowheads="1"/>
          </p:cNvSpPr>
          <p:nvPr/>
        </p:nvSpPr>
        <p:spPr bwMode="auto">
          <a:xfrm rot="5400000">
            <a:off x="4313418" y="1298335"/>
            <a:ext cx="445729" cy="503237"/>
          </a:xfrm>
          <a:custGeom>
            <a:avLst/>
            <a:gdLst>
              <a:gd name="T0" fmla="*/ 647700 w 21600"/>
              <a:gd name="T1" fmla="*/ 0 h 21600"/>
              <a:gd name="T2" fmla="*/ 0 w 21600"/>
              <a:gd name="T3" fmla="*/ 251619 h 21600"/>
              <a:gd name="T4" fmla="*/ 647700 w 21600"/>
              <a:gd name="T5" fmla="*/ 503237 h 21600"/>
              <a:gd name="T6" fmla="*/ 863600 w 21600"/>
              <a:gd name="T7" fmla="*/ 25161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th-TH"/>
          </a:p>
        </p:txBody>
      </p:sp>
      <p:sp>
        <p:nvSpPr>
          <p:cNvPr id="4108" name="AutoShape 16"/>
          <p:cNvSpPr>
            <a:spLocks noChangeArrowheads="1"/>
          </p:cNvSpPr>
          <p:nvPr/>
        </p:nvSpPr>
        <p:spPr bwMode="auto">
          <a:xfrm rot="5400000">
            <a:off x="4250528" y="3748888"/>
            <a:ext cx="571506" cy="503237"/>
          </a:xfrm>
          <a:custGeom>
            <a:avLst/>
            <a:gdLst>
              <a:gd name="T0" fmla="*/ 647700 w 21600"/>
              <a:gd name="T1" fmla="*/ 0 h 21600"/>
              <a:gd name="T2" fmla="*/ 0 w 21600"/>
              <a:gd name="T3" fmla="*/ 251619 h 21600"/>
              <a:gd name="T4" fmla="*/ 647700 w 21600"/>
              <a:gd name="T5" fmla="*/ 503237 h 21600"/>
              <a:gd name="T6" fmla="*/ 863600 w 21600"/>
              <a:gd name="T7" fmla="*/ 25161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th-TH"/>
          </a:p>
        </p:txBody>
      </p:sp>
      <p:sp>
        <p:nvSpPr>
          <p:cNvPr id="13" name="กากบาท 12"/>
          <p:cNvSpPr/>
          <p:nvPr/>
        </p:nvSpPr>
        <p:spPr>
          <a:xfrm>
            <a:off x="4286249" y="4581130"/>
            <a:ext cx="500067" cy="500066"/>
          </a:xfrm>
          <a:prstGeom prst="plus">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th-TH" dirty="0">
              <a:solidFill>
                <a:srgbClr val="C00000"/>
              </a:solidFill>
            </a:endParaRPr>
          </a:p>
        </p:txBody>
      </p:sp>
      <p:sp>
        <p:nvSpPr>
          <p:cNvPr id="14" name="วงรี 13"/>
          <p:cNvSpPr/>
          <p:nvPr/>
        </p:nvSpPr>
        <p:spPr>
          <a:xfrm>
            <a:off x="2714613" y="5229200"/>
            <a:ext cx="3643339" cy="1071570"/>
          </a:xfrm>
          <a:prstGeom prst="ellipse">
            <a:avLst/>
          </a:prstGeom>
          <a:solidFill>
            <a:schemeClr val="accent2"/>
          </a:solidFill>
          <a:ln>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smtClean="0">
                <a:solidFill>
                  <a:schemeClr val="bg1"/>
                </a:solidFill>
              </a:rPr>
              <a:t>Quality</a:t>
            </a:r>
            <a:endParaRPr lang="th-TH" sz="3600" dirty="0">
              <a:solidFill>
                <a:schemeClr val="bg1"/>
              </a:solidFill>
            </a:endParaRPr>
          </a:p>
        </p:txBody>
      </p:sp>
      <p:sp>
        <p:nvSpPr>
          <p:cNvPr id="15" name="ตัวยึดหมายเลขภาพนิ่ง 14"/>
          <p:cNvSpPr>
            <a:spLocks noGrp="1"/>
          </p:cNvSpPr>
          <p:nvPr>
            <p:ph type="sldNum" sz="quarter" idx="12"/>
          </p:nvPr>
        </p:nvSpPr>
        <p:spPr/>
        <p:txBody>
          <a:bodyPr/>
          <a:lstStyle/>
          <a:p>
            <a:pPr>
              <a:defRPr/>
            </a:pPr>
            <a:fld id="{9939A76A-0D44-4727-A7C4-088148ED2D93}" type="slidenum">
              <a:rPr lang="en-US" smtClean="0"/>
              <a:pPr>
                <a:defRPr/>
              </a:pPr>
              <a:t>5</a:t>
            </a:fld>
            <a:endParaRPr lang="th-TH"/>
          </a:p>
        </p:txBody>
      </p:sp>
      <p:pic>
        <p:nvPicPr>
          <p:cNvPr id="18" name="Picture 3"/>
          <p:cNvPicPr>
            <a:picLocks noChangeAspect="1" noChangeArrowheads="1"/>
          </p:cNvPicPr>
          <p:nvPr/>
        </p:nvPicPr>
        <p:blipFill>
          <a:blip r:embed="rId3" cstate="print"/>
          <a:srcRect/>
          <a:stretch>
            <a:fillRect/>
          </a:stretch>
        </p:blipFill>
        <p:spPr bwMode="auto">
          <a:xfrm>
            <a:off x="153936" y="6008595"/>
            <a:ext cx="889672" cy="715258"/>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ชื่อเรื่อง 16"/>
          <p:cNvSpPr>
            <a:spLocks noGrp="1"/>
          </p:cNvSpPr>
          <p:nvPr>
            <p:ph type="title"/>
          </p:nvPr>
        </p:nvSpPr>
        <p:spPr>
          <a:xfrm>
            <a:off x="539552" y="188640"/>
            <a:ext cx="8229600" cy="1143000"/>
          </a:xfrm>
        </p:spPr>
        <p:txBody>
          <a:bodyPr>
            <a:normAutofit/>
          </a:bodyPr>
          <a:lstStyle/>
          <a:p>
            <a:r>
              <a:rPr lang="en-US" sz="3200" dirty="0" smtClean="0">
                <a:solidFill>
                  <a:schemeClr val="accent3">
                    <a:lumMod val="75000"/>
                  </a:schemeClr>
                </a:solidFill>
                <a:latin typeface="Cooper Black" pitchFamily="18" charset="0"/>
                <a:ea typeface="Osaka" pitchFamily="-128" charset="-128"/>
                <a:cs typeface="Angsana New" pitchFamily="18" charset="-34"/>
              </a:rPr>
              <a:t>Thai GI Protection </a:t>
            </a:r>
            <a:endParaRPr lang="th-TH" sz="3200" dirty="0">
              <a:solidFill>
                <a:schemeClr val="accent3">
                  <a:lumMod val="75000"/>
                </a:schemeClr>
              </a:solidFill>
              <a:latin typeface="Cooper Black" pitchFamily="18" charset="0"/>
              <a:ea typeface="Osaka" pitchFamily="-128" charset="-128"/>
              <a:cs typeface="Angsana New" pitchFamily="18" charset="-34"/>
            </a:endParaRPr>
          </a:p>
        </p:txBody>
      </p:sp>
      <p:sp>
        <p:nvSpPr>
          <p:cNvPr id="13" name="ตัวยึดหมายเลขภาพนิ่ง 1"/>
          <p:cNvSpPr>
            <a:spLocks noGrp="1"/>
          </p:cNvSpPr>
          <p:nvPr>
            <p:ph type="sldNum" sz="quarter" idx="12"/>
          </p:nvPr>
        </p:nvSpPr>
        <p:spPr/>
        <p:txBody>
          <a:bodyPr/>
          <a:lstStyle/>
          <a:p>
            <a:fld id="{41D53D9A-97D6-4EFE-B601-40B7AAB10F44}" type="slidenum">
              <a:rPr lang="en-US"/>
              <a:pPr/>
              <a:t>6</a:t>
            </a:fld>
            <a:endParaRPr lang="th-TH"/>
          </a:p>
        </p:txBody>
      </p:sp>
      <p:sp>
        <p:nvSpPr>
          <p:cNvPr id="45058" name="Text Box 2"/>
          <p:cNvSpPr txBox="1">
            <a:spLocks noChangeArrowheads="1"/>
          </p:cNvSpPr>
          <p:nvPr/>
        </p:nvSpPr>
        <p:spPr bwMode="auto">
          <a:xfrm>
            <a:off x="1476375" y="1412776"/>
            <a:ext cx="1655763" cy="630942"/>
          </a:xfrm>
          <a:prstGeom prst="rect">
            <a:avLst/>
          </a:prstGeom>
          <a:noFill/>
          <a:ln w="9525">
            <a:noFill/>
            <a:miter lim="800000"/>
            <a:headEnd/>
            <a:tailEnd/>
          </a:ln>
          <a:effectLst/>
        </p:spPr>
        <p:txBody>
          <a:bodyPr>
            <a:spAutoFit/>
          </a:bodyPr>
          <a:lstStyle/>
          <a:p>
            <a:r>
              <a:rPr kumimoji="1" lang="en-US" sz="3500" b="1" dirty="0">
                <a:solidFill>
                  <a:srgbClr val="FF0000"/>
                </a:solidFill>
              </a:rPr>
              <a:t>Goods </a:t>
            </a:r>
            <a:r>
              <a:rPr kumimoji="1" lang="en-US" sz="3000" b="1" dirty="0" smtClean="0">
                <a:solidFill>
                  <a:srgbClr val="FF0000"/>
                </a:solidFill>
              </a:rPr>
              <a:t> </a:t>
            </a:r>
            <a:endParaRPr kumimoji="1" lang="th-TH" sz="3000" b="1" dirty="0">
              <a:solidFill>
                <a:srgbClr val="FF0000"/>
              </a:solidFill>
            </a:endParaRPr>
          </a:p>
        </p:txBody>
      </p:sp>
      <p:grpSp>
        <p:nvGrpSpPr>
          <p:cNvPr id="2" name="Group 11"/>
          <p:cNvGrpSpPr>
            <a:grpSpLocks/>
          </p:cNvGrpSpPr>
          <p:nvPr/>
        </p:nvGrpSpPr>
        <p:grpSpPr bwMode="auto">
          <a:xfrm>
            <a:off x="1331913" y="1916113"/>
            <a:ext cx="6840538" cy="1349375"/>
            <a:chOff x="839" y="1207"/>
            <a:chExt cx="4309" cy="850"/>
          </a:xfrm>
        </p:grpSpPr>
        <p:sp>
          <p:nvSpPr>
            <p:cNvPr id="45063" name="Rectangle 7"/>
            <p:cNvSpPr>
              <a:spLocks noChangeArrowheads="1"/>
            </p:cNvSpPr>
            <p:nvPr/>
          </p:nvSpPr>
          <p:spPr bwMode="auto">
            <a:xfrm>
              <a:off x="839" y="1496"/>
              <a:ext cx="2974" cy="349"/>
            </a:xfrm>
            <a:prstGeom prst="rect">
              <a:avLst/>
            </a:prstGeom>
            <a:noFill/>
            <a:ln w="12700" cap="sq">
              <a:noFill/>
              <a:miter lim="800000"/>
              <a:headEnd type="none" w="sm" len="sm"/>
              <a:tailEnd type="none" w="sm" len="sm"/>
            </a:ln>
            <a:effectLst/>
          </p:spPr>
          <p:txBody>
            <a:bodyPr wrap="none">
              <a:spAutoFit/>
            </a:bodyPr>
            <a:lstStyle/>
            <a:p>
              <a:pPr>
                <a:buClr>
                  <a:srgbClr val="F91D1D"/>
                </a:buClr>
                <a:buFontTx/>
                <a:buChar char="•"/>
              </a:pPr>
              <a:r>
                <a:rPr kumimoji="1" lang="en-US" sz="3000" b="1" dirty="0">
                  <a:solidFill>
                    <a:srgbClr val="FFFFFF"/>
                  </a:solidFill>
                </a:rPr>
                <a:t> </a:t>
              </a:r>
              <a:r>
                <a:rPr kumimoji="1" lang="en-US" sz="3000" b="1" dirty="0">
                  <a:solidFill>
                    <a:srgbClr val="00B050"/>
                  </a:solidFill>
                </a:rPr>
                <a:t>Agricultural products</a:t>
              </a:r>
              <a:endParaRPr kumimoji="1" lang="th-TH" sz="3000" b="1" dirty="0">
                <a:solidFill>
                  <a:srgbClr val="00B050"/>
                </a:solidFill>
              </a:endParaRPr>
            </a:p>
          </p:txBody>
        </p:sp>
        <p:pic>
          <p:nvPicPr>
            <p:cNvPr id="45064" name="Picture 8" descr="Copy of สำเนา ของ DSC00127"/>
            <p:cNvPicPr>
              <a:picLocks noChangeAspect="1" noChangeArrowheads="1"/>
            </p:cNvPicPr>
            <p:nvPr/>
          </p:nvPicPr>
          <p:blipFill>
            <a:blip r:embed="rId3" cstate="print"/>
            <a:srcRect l="12230" t="18674" r="17747" b="11368"/>
            <a:stretch>
              <a:fillRect/>
            </a:stretch>
          </p:blipFill>
          <p:spPr bwMode="auto">
            <a:xfrm>
              <a:off x="4014" y="1207"/>
              <a:ext cx="1134" cy="850"/>
            </a:xfrm>
            <a:prstGeom prst="rect">
              <a:avLst/>
            </a:prstGeom>
            <a:noFill/>
          </p:spPr>
        </p:pic>
      </p:grpSp>
      <p:grpSp>
        <p:nvGrpSpPr>
          <p:cNvPr id="3" name="Group 12"/>
          <p:cNvGrpSpPr>
            <a:grpSpLocks/>
          </p:cNvGrpSpPr>
          <p:nvPr/>
        </p:nvGrpSpPr>
        <p:grpSpPr bwMode="auto">
          <a:xfrm>
            <a:off x="1287463" y="3429000"/>
            <a:ext cx="6988175" cy="1482725"/>
            <a:chOff x="811" y="2160"/>
            <a:chExt cx="4402" cy="934"/>
          </a:xfrm>
        </p:grpSpPr>
        <p:sp>
          <p:nvSpPr>
            <p:cNvPr id="45062" name="Rectangle 6"/>
            <p:cNvSpPr>
              <a:spLocks noChangeArrowheads="1"/>
            </p:cNvSpPr>
            <p:nvPr/>
          </p:nvSpPr>
          <p:spPr bwMode="auto">
            <a:xfrm>
              <a:off x="811" y="2296"/>
              <a:ext cx="2708" cy="349"/>
            </a:xfrm>
            <a:prstGeom prst="rect">
              <a:avLst/>
            </a:prstGeom>
            <a:noFill/>
            <a:ln w="12700" cap="sq">
              <a:noFill/>
              <a:miter lim="800000"/>
              <a:headEnd type="none" w="sm" len="sm"/>
              <a:tailEnd type="none" w="sm" len="sm"/>
            </a:ln>
            <a:effectLst/>
          </p:spPr>
          <p:txBody>
            <a:bodyPr wrap="none">
              <a:spAutoFit/>
            </a:bodyPr>
            <a:lstStyle/>
            <a:p>
              <a:pPr>
                <a:buClr>
                  <a:srgbClr val="F91D1D"/>
                </a:buClr>
                <a:buFontTx/>
                <a:buChar char="•"/>
              </a:pPr>
              <a:r>
                <a:rPr kumimoji="1" lang="en-US" sz="3000" b="1" dirty="0">
                  <a:solidFill>
                    <a:srgbClr val="FFFFFF"/>
                  </a:solidFill>
                </a:rPr>
                <a:t> </a:t>
              </a:r>
              <a:r>
                <a:rPr kumimoji="1" lang="en-US" sz="3000" b="1" dirty="0">
                  <a:solidFill>
                    <a:srgbClr val="0070C0"/>
                  </a:solidFill>
                </a:rPr>
                <a:t>Industrial products</a:t>
              </a:r>
            </a:p>
          </p:txBody>
        </p:sp>
        <p:pic>
          <p:nvPicPr>
            <p:cNvPr id="45065" name="Picture 9" descr="ไวน์ภูเรือ"/>
            <p:cNvPicPr>
              <a:picLocks noChangeAspect="1" noChangeArrowheads="1"/>
            </p:cNvPicPr>
            <p:nvPr/>
          </p:nvPicPr>
          <p:blipFill>
            <a:blip r:embed="rId4" cstate="print"/>
            <a:srcRect t="22066"/>
            <a:stretch>
              <a:fillRect/>
            </a:stretch>
          </p:blipFill>
          <p:spPr bwMode="auto">
            <a:xfrm>
              <a:off x="3515" y="2160"/>
              <a:ext cx="1698" cy="934"/>
            </a:xfrm>
            <a:prstGeom prst="rect">
              <a:avLst/>
            </a:prstGeom>
            <a:noFill/>
          </p:spPr>
        </p:pic>
      </p:grpSp>
      <p:grpSp>
        <p:nvGrpSpPr>
          <p:cNvPr id="4" name="Group 13"/>
          <p:cNvGrpSpPr>
            <a:grpSpLocks/>
          </p:cNvGrpSpPr>
          <p:nvPr/>
        </p:nvGrpSpPr>
        <p:grpSpPr bwMode="auto">
          <a:xfrm>
            <a:off x="1285852" y="4929198"/>
            <a:ext cx="5806428" cy="1484312"/>
            <a:chOff x="834" y="3203"/>
            <a:chExt cx="3086" cy="935"/>
          </a:xfrm>
        </p:grpSpPr>
        <p:sp>
          <p:nvSpPr>
            <p:cNvPr id="45061" name="Rectangle 5"/>
            <p:cNvSpPr>
              <a:spLocks noChangeArrowheads="1"/>
            </p:cNvSpPr>
            <p:nvPr/>
          </p:nvSpPr>
          <p:spPr bwMode="auto">
            <a:xfrm>
              <a:off x="834" y="3402"/>
              <a:ext cx="1826" cy="349"/>
            </a:xfrm>
            <a:prstGeom prst="rect">
              <a:avLst/>
            </a:prstGeom>
            <a:noFill/>
            <a:ln w="12700" cap="sq">
              <a:noFill/>
              <a:miter lim="800000"/>
              <a:headEnd type="none" w="sm" len="sm"/>
              <a:tailEnd type="none" w="sm" len="sm"/>
            </a:ln>
            <a:effectLst/>
          </p:spPr>
          <p:txBody>
            <a:bodyPr wrap="none">
              <a:spAutoFit/>
            </a:bodyPr>
            <a:lstStyle/>
            <a:p>
              <a:pPr>
                <a:buClr>
                  <a:srgbClr val="FF0000"/>
                </a:buClr>
                <a:buFontTx/>
                <a:buChar char="•"/>
              </a:pPr>
              <a:r>
                <a:rPr kumimoji="1" lang="en-US" sz="3000" b="1" dirty="0">
                  <a:solidFill>
                    <a:srgbClr val="FFFFFF"/>
                  </a:solidFill>
                </a:rPr>
                <a:t> </a:t>
              </a:r>
              <a:r>
                <a:rPr kumimoji="1" lang="en-US" sz="3000" b="1" dirty="0">
                  <a:solidFill>
                    <a:schemeClr val="accent3">
                      <a:lumMod val="60000"/>
                      <a:lumOff val="40000"/>
                    </a:schemeClr>
                  </a:solidFill>
                </a:rPr>
                <a:t>Handicrafts</a:t>
              </a:r>
              <a:r>
                <a:rPr kumimoji="1" lang="en-US" sz="3000" dirty="0"/>
                <a:t> </a:t>
              </a:r>
              <a:endParaRPr kumimoji="1" lang="th-TH" sz="3000" dirty="0"/>
            </a:p>
          </p:txBody>
        </p:sp>
        <p:pic>
          <p:nvPicPr>
            <p:cNvPr id="45066" name="Picture 10" descr="ผ้าไหมแพรวา"/>
            <p:cNvPicPr>
              <a:picLocks noChangeAspect="1" noChangeArrowheads="1"/>
            </p:cNvPicPr>
            <p:nvPr/>
          </p:nvPicPr>
          <p:blipFill>
            <a:blip r:embed="rId5" cstate="print"/>
            <a:srcRect l="18875"/>
            <a:stretch>
              <a:fillRect/>
            </a:stretch>
          </p:blipFill>
          <p:spPr bwMode="auto">
            <a:xfrm>
              <a:off x="2517" y="3203"/>
              <a:ext cx="1403" cy="935"/>
            </a:xfrm>
            <a:prstGeom prst="rect">
              <a:avLst/>
            </a:prstGeom>
            <a:noFill/>
          </p:spPr>
        </p:pic>
      </p:grpSp>
      <p:pic>
        <p:nvPicPr>
          <p:cNvPr id="18" name="Picture 3"/>
          <p:cNvPicPr>
            <a:picLocks noChangeAspect="1" noChangeArrowheads="1"/>
          </p:cNvPicPr>
          <p:nvPr/>
        </p:nvPicPr>
        <p:blipFill>
          <a:blip r:embed="rId6" cstate="print"/>
          <a:srcRect/>
          <a:stretch>
            <a:fillRect/>
          </a:stretch>
        </p:blipFill>
        <p:spPr bwMode="auto">
          <a:xfrm>
            <a:off x="153936" y="6008595"/>
            <a:ext cx="889672" cy="71525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fltVal val="0"/>
                                          </p:val>
                                        </p:tav>
                                        <p:tav tm="100000">
                                          <p:val>
                                            <p:strVal val="#ppt_w"/>
                                          </p:val>
                                        </p:tav>
                                      </p:tavLst>
                                    </p:anim>
                                    <p:anim calcmode="lin" valueType="num">
                                      <p:cBhvr>
                                        <p:cTn id="20"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ตัวยึดข้อความ 4"/>
          <p:cNvSpPr>
            <a:spLocks noGrp="1"/>
          </p:cNvSpPr>
          <p:nvPr>
            <p:ph type="body" idx="1"/>
          </p:nvPr>
        </p:nvSpPr>
        <p:spPr>
          <a:xfrm>
            <a:off x="457200" y="1428736"/>
            <a:ext cx="4040188" cy="659352"/>
          </a:xfrm>
        </p:spPr>
        <p:txBody>
          <a:bodyPr/>
          <a:lstStyle/>
          <a:p>
            <a:r>
              <a:rPr lang="en-US" sz="2400" b="0" dirty="0" smtClean="0">
                <a:latin typeface="Cooper Black" pitchFamily="18" charset="0"/>
                <a:ea typeface="Osaka" pitchFamily="-128" charset="-128"/>
                <a:cs typeface="Angsana New" pitchFamily="18" charset="-34"/>
              </a:rPr>
              <a:t>Eligible  </a:t>
            </a:r>
            <a:r>
              <a:rPr lang="en-US" sz="2400" b="0" dirty="0">
                <a:latin typeface="Cooper Black" pitchFamily="18" charset="0"/>
                <a:ea typeface="Osaka" pitchFamily="-128" charset="-128"/>
                <a:cs typeface="Angsana New" pitchFamily="18" charset="-34"/>
              </a:rPr>
              <a:t>Goods </a:t>
            </a:r>
            <a:endParaRPr lang="en-US" sz="2400" b="0" dirty="0">
              <a:latin typeface="Comic Sans MS" pitchFamily="66" charset="0"/>
              <a:ea typeface="Osaka" pitchFamily="-128" charset="-128"/>
              <a:cs typeface="AngsanaUPC" pitchFamily="18" charset="-34"/>
            </a:endParaRPr>
          </a:p>
        </p:txBody>
      </p:sp>
      <p:sp>
        <p:nvSpPr>
          <p:cNvPr id="7" name="ตัวยึดข้อความ 6"/>
          <p:cNvSpPr>
            <a:spLocks noGrp="1"/>
          </p:cNvSpPr>
          <p:nvPr>
            <p:ph type="body" sz="half" idx="3"/>
          </p:nvPr>
        </p:nvSpPr>
        <p:spPr>
          <a:xfrm>
            <a:off x="4645025" y="1433245"/>
            <a:ext cx="4041775" cy="654843"/>
          </a:xfrm>
        </p:spPr>
        <p:txBody>
          <a:bodyPr/>
          <a:lstStyle/>
          <a:p>
            <a:r>
              <a:rPr lang="en-US" sz="2400" b="0" dirty="0" smtClean="0">
                <a:latin typeface="Cooper Black" pitchFamily="18" charset="0"/>
                <a:ea typeface="Osaka" pitchFamily="-128" charset="-128"/>
                <a:cs typeface="Angsana New" pitchFamily="18" charset="-34"/>
              </a:rPr>
              <a:t>Ineligible  Goods </a:t>
            </a:r>
            <a:endParaRPr lang="en-US" sz="2400" b="0" dirty="0" smtClean="0">
              <a:latin typeface="Comic Sans MS" pitchFamily="66" charset="0"/>
              <a:ea typeface="Osaka" pitchFamily="-128" charset="-128"/>
              <a:cs typeface="AngsanaUPC" pitchFamily="18" charset="-34"/>
            </a:endParaRPr>
          </a:p>
        </p:txBody>
      </p:sp>
      <p:sp>
        <p:nvSpPr>
          <p:cNvPr id="6" name="ตัวยึดเนื้อหา 5"/>
          <p:cNvSpPr>
            <a:spLocks noGrp="1"/>
          </p:cNvSpPr>
          <p:nvPr>
            <p:ph sz="quarter" idx="2"/>
          </p:nvPr>
        </p:nvSpPr>
        <p:spPr>
          <a:xfrm>
            <a:off x="457200" y="2088088"/>
            <a:ext cx="4040188" cy="1840978"/>
          </a:xfrm>
        </p:spPr>
        <p:txBody>
          <a:bodyPr/>
          <a:lstStyle/>
          <a:p>
            <a:pPr eaLnBrk="0" hangingPunct="0">
              <a:lnSpc>
                <a:spcPts val="4325"/>
              </a:lnSpc>
            </a:pPr>
            <a:r>
              <a:rPr lang="en-US" dirty="0" smtClean="0">
                <a:latin typeface="Comic Sans MS" pitchFamily="66" charset="0"/>
                <a:ea typeface="Osaka" pitchFamily="-128" charset="-128"/>
              </a:rPr>
              <a:t>Agricultural products</a:t>
            </a:r>
          </a:p>
          <a:p>
            <a:pPr eaLnBrk="0" hangingPunct="0">
              <a:lnSpc>
                <a:spcPts val="4325"/>
              </a:lnSpc>
            </a:pPr>
            <a:r>
              <a:rPr lang="en-US" dirty="0" smtClean="0">
                <a:latin typeface="Comic Sans MS" pitchFamily="66" charset="0"/>
                <a:ea typeface="Osaka" pitchFamily="-128" charset="-128"/>
              </a:rPr>
              <a:t>Industrial products</a:t>
            </a:r>
          </a:p>
          <a:p>
            <a:pPr eaLnBrk="0" hangingPunct="0">
              <a:lnSpc>
                <a:spcPts val="4325"/>
              </a:lnSpc>
            </a:pPr>
            <a:r>
              <a:rPr lang="en-US" dirty="0" smtClean="0">
                <a:latin typeface="Comic Sans MS" pitchFamily="66" charset="0"/>
                <a:ea typeface="Osaka" pitchFamily="-128" charset="-128"/>
              </a:rPr>
              <a:t>Handicrafts</a:t>
            </a:r>
          </a:p>
          <a:p>
            <a:endParaRPr lang="th-TH" dirty="0"/>
          </a:p>
        </p:txBody>
      </p:sp>
      <p:sp>
        <p:nvSpPr>
          <p:cNvPr id="8" name="ตัวยึดเนื้อหา 7"/>
          <p:cNvSpPr>
            <a:spLocks noGrp="1"/>
          </p:cNvSpPr>
          <p:nvPr>
            <p:ph sz="quarter" idx="4"/>
          </p:nvPr>
        </p:nvSpPr>
        <p:spPr>
          <a:xfrm>
            <a:off x="4645025" y="2088088"/>
            <a:ext cx="4041775" cy="1840978"/>
          </a:xfrm>
        </p:spPr>
        <p:txBody>
          <a:bodyPr/>
          <a:lstStyle/>
          <a:p>
            <a:pPr marL="58738" eaLnBrk="0" hangingPunct="0">
              <a:lnSpc>
                <a:spcPts val="4325"/>
              </a:lnSpc>
            </a:pPr>
            <a:r>
              <a:rPr lang="en-US" dirty="0" smtClean="0">
                <a:latin typeface="Comic Sans MS" pitchFamily="66" charset="0"/>
                <a:ea typeface="Osaka" pitchFamily="-128" charset="-128"/>
              </a:rPr>
              <a:t>generic name</a:t>
            </a:r>
          </a:p>
          <a:p>
            <a:pPr marL="58738" eaLnBrk="0" hangingPunct="0">
              <a:lnSpc>
                <a:spcPts val="4325"/>
              </a:lnSpc>
            </a:pPr>
            <a:r>
              <a:rPr lang="en-US" dirty="0" smtClean="0">
                <a:latin typeface="Comic Sans MS" pitchFamily="66" charset="0"/>
                <a:ea typeface="Osaka" pitchFamily="-128" charset="-128"/>
              </a:rPr>
              <a:t>contrary to public order, morality or public policy</a:t>
            </a:r>
          </a:p>
          <a:p>
            <a:endParaRPr lang="th-TH" dirty="0"/>
          </a:p>
        </p:txBody>
      </p:sp>
      <p:sp>
        <p:nvSpPr>
          <p:cNvPr id="9" name="ตัวยึดหมายเลขภาพนิ่ง 8"/>
          <p:cNvSpPr>
            <a:spLocks noGrp="1"/>
          </p:cNvSpPr>
          <p:nvPr>
            <p:ph type="sldNum" sz="quarter" idx="12"/>
          </p:nvPr>
        </p:nvSpPr>
        <p:spPr/>
        <p:txBody>
          <a:bodyPr/>
          <a:lstStyle/>
          <a:p>
            <a:fld id="{6B571582-5FB9-44F9-B005-5A4E15A63126}" type="slidenum">
              <a:rPr lang="th-TH" smtClean="0"/>
              <a:pPr/>
              <a:t>7</a:t>
            </a:fld>
            <a:endParaRPr lang="th-TH"/>
          </a:p>
        </p:txBody>
      </p:sp>
      <p:sp>
        <p:nvSpPr>
          <p:cNvPr id="4" name="ชื่อเรื่อง 3"/>
          <p:cNvSpPr>
            <a:spLocks noGrp="1"/>
          </p:cNvSpPr>
          <p:nvPr>
            <p:ph type="title"/>
          </p:nvPr>
        </p:nvSpPr>
        <p:spPr>
          <a:xfrm>
            <a:off x="457200" y="704088"/>
            <a:ext cx="8229600" cy="724648"/>
          </a:xfrm>
        </p:spPr>
        <p:txBody>
          <a:bodyPr/>
          <a:lstStyle/>
          <a:p>
            <a:r>
              <a:rPr lang="en-US" sz="3200" dirty="0" smtClean="0">
                <a:solidFill>
                  <a:schemeClr val="accent3">
                    <a:lumMod val="75000"/>
                  </a:schemeClr>
                </a:solidFill>
                <a:latin typeface="Cooper Black" pitchFamily="18" charset="0"/>
                <a:ea typeface="Osaka" pitchFamily="-128" charset="-128"/>
                <a:cs typeface="Angsana New" pitchFamily="18" charset="-34"/>
              </a:rPr>
              <a:t>Goods for GI Registration</a:t>
            </a:r>
            <a:endParaRPr lang="th-TH" dirty="0">
              <a:solidFill>
                <a:schemeClr val="accent3">
                  <a:lumMod val="75000"/>
                </a:schemeClr>
              </a:solidFill>
            </a:endParaRPr>
          </a:p>
        </p:txBody>
      </p:sp>
      <p:pic>
        <p:nvPicPr>
          <p:cNvPr id="12" name="Picture 4"/>
          <p:cNvPicPr>
            <a:picLocks noChangeAspect="1"/>
          </p:cNvPicPr>
          <p:nvPr/>
        </p:nvPicPr>
        <p:blipFill>
          <a:blip r:embed="rId3" cstate="print"/>
          <a:srcRect b="6172"/>
          <a:stretch>
            <a:fillRect/>
          </a:stretch>
        </p:blipFill>
        <p:spPr bwMode="auto">
          <a:xfrm>
            <a:off x="7087856" y="4286256"/>
            <a:ext cx="1237003" cy="1728192"/>
          </a:xfrm>
          <a:prstGeom prst="rect">
            <a:avLst/>
          </a:prstGeom>
          <a:noFill/>
          <a:ln w="9525">
            <a:noFill/>
            <a:miter lim="800000"/>
            <a:headEnd/>
            <a:tailEnd/>
          </a:ln>
        </p:spPr>
      </p:pic>
      <p:pic>
        <p:nvPicPr>
          <p:cNvPr id="13" name="Picture 24" descr="4369068"/>
          <p:cNvPicPr>
            <a:picLocks noChangeAspect="1" noChangeArrowheads="1"/>
          </p:cNvPicPr>
          <p:nvPr/>
        </p:nvPicPr>
        <p:blipFill>
          <a:blip r:embed="rId4" cstate="print"/>
          <a:srcRect t="6328" b="10408"/>
          <a:stretch>
            <a:fillRect/>
          </a:stretch>
        </p:blipFill>
        <p:spPr bwMode="auto">
          <a:xfrm>
            <a:off x="5395901" y="4286256"/>
            <a:ext cx="1365275" cy="1728192"/>
          </a:xfrm>
          <a:prstGeom prst="rect">
            <a:avLst/>
          </a:prstGeom>
          <a:noFill/>
          <a:ln w="9525">
            <a:noFill/>
            <a:miter lim="800000"/>
            <a:headEnd/>
            <a:tailEnd/>
          </a:ln>
        </p:spPr>
      </p:pic>
      <p:pic>
        <p:nvPicPr>
          <p:cNvPr id="16" name="Picture 3"/>
          <p:cNvPicPr>
            <a:picLocks noChangeAspect="1" noChangeArrowheads="1"/>
          </p:cNvPicPr>
          <p:nvPr/>
        </p:nvPicPr>
        <p:blipFill>
          <a:blip r:embed="rId5" cstate="print"/>
          <a:srcRect/>
          <a:stretch>
            <a:fillRect/>
          </a:stretch>
        </p:blipFill>
        <p:spPr bwMode="auto">
          <a:xfrm>
            <a:off x="0" y="6227443"/>
            <a:ext cx="784317" cy="630557"/>
          </a:xfrm>
          <a:prstGeom prst="rect">
            <a:avLst/>
          </a:prstGeom>
          <a:noFill/>
          <a:ln w="9525">
            <a:noFill/>
            <a:miter lim="800000"/>
            <a:headEnd/>
            <a:tailEnd/>
          </a:ln>
        </p:spPr>
      </p:pic>
      <p:pic>
        <p:nvPicPr>
          <p:cNvPr id="14" name="Picture 13" descr="nanglae01.jpg"/>
          <p:cNvPicPr>
            <a:picLocks noChangeAspect="1"/>
          </p:cNvPicPr>
          <p:nvPr/>
        </p:nvPicPr>
        <p:blipFill>
          <a:blip r:embed="rId6"/>
          <a:stretch>
            <a:fillRect/>
          </a:stretch>
        </p:blipFill>
        <p:spPr>
          <a:xfrm>
            <a:off x="3214678" y="3786190"/>
            <a:ext cx="2038350" cy="2238375"/>
          </a:xfrm>
          <a:prstGeom prst="rect">
            <a:avLst/>
          </a:prstGeom>
        </p:spPr>
      </p:pic>
      <p:pic>
        <p:nvPicPr>
          <p:cNvPr id="15" name="Picture 14" descr="phulae001.jpg"/>
          <p:cNvPicPr>
            <a:picLocks noChangeAspect="1"/>
          </p:cNvPicPr>
          <p:nvPr/>
        </p:nvPicPr>
        <p:blipFill>
          <a:blip r:embed="rId7"/>
          <a:stretch>
            <a:fillRect/>
          </a:stretch>
        </p:blipFill>
        <p:spPr>
          <a:xfrm>
            <a:off x="571472" y="4143380"/>
            <a:ext cx="2466975" cy="1847850"/>
          </a:xfrm>
          <a:prstGeom prst="rect">
            <a:avLst/>
          </a:prstGeom>
        </p:spPr>
      </p:pic>
      <p:sp>
        <p:nvSpPr>
          <p:cNvPr id="17" name="TextBox 16"/>
          <p:cNvSpPr txBox="1"/>
          <p:nvPr/>
        </p:nvSpPr>
        <p:spPr>
          <a:xfrm>
            <a:off x="1181059" y="6143644"/>
            <a:ext cx="1276311" cy="646331"/>
          </a:xfrm>
          <a:prstGeom prst="rect">
            <a:avLst/>
          </a:prstGeom>
          <a:noFill/>
        </p:spPr>
        <p:txBody>
          <a:bodyPr wrap="none" rtlCol="0">
            <a:spAutoFit/>
          </a:bodyPr>
          <a:lstStyle/>
          <a:p>
            <a:pPr algn="ctr"/>
            <a:r>
              <a:rPr lang="en-US" sz="1800" dirty="0" err="1" smtClean="0"/>
              <a:t>Phulae</a:t>
            </a:r>
            <a:endParaRPr lang="en-US" sz="1800" dirty="0" smtClean="0"/>
          </a:p>
          <a:p>
            <a:pPr algn="ctr"/>
            <a:r>
              <a:rPr lang="en-US" sz="1800" dirty="0" smtClean="0"/>
              <a:t>Chiang </a:t>
            </a:r>
            <a:r>
              <a:rPr lang="en-US" sz="1800" dirty="0" err="1" smtClean="0"/>
              <a:t>Rai</a:t>
            </a:r>
            <a:endParaRPr lang="th-TH" sz="1800" dirty="0"/>
          </a:p>
        </p:txBody>
      </p:sp>
      <p:sp>
        <p:nvSpPr>
          <p:cNvPr id="18" name="TextBox 17"/>
          <p:cNvSpPr txBox="1"/>
          <p:nvPr/>
        </p:nvSpPr>
        <p:spPr>
          <a:xfrm>
            <a:off x="3681389" y="6140255"/>
            <a:ext cx="998671" cy="646331"/>
          </a:xfrm>
          <a:prstGeom prst="rect">
            <a:avLst/>
          </a:prstGeom>
          <a:noFill/>
        </p:spPr>
        <p:txBody>
          <a:bodyPr wrap="none" rtlCol="0">
            <a:spAutoFit/>
          </a:bodyPr>
          <a:lstStyle/>
          <a:p>
            <a:pPr algn="ctr"/>
            <a:r>
              <a:rPr lang="en-US" sz="1800" dirty="0" err="1" smtClean="0"/>
              <a:t>Nanglae</a:t>
            </a:r>
            <a:endParaRPr lang="en-US" sz="1800" dirty="0" smtClean="0"/>
          </a:p>
          <a:p>
            <a:pPr algn="ctr"/>
            <a:r>
              <a:rPr lang="en-US" sz="1800" dirty="0" err="1" smtClean="0"/>
              <a:t>Phuket</a:t>
            </a:r>
            <a:endParaRPr lang="th-TH" sz="1800" dirty="0"/>
          </a:p>
        </p:txBody>
      </p:sp>
      <p:sp>
        <p:nvSpPr>
          <p:cNvPr id="19" name="TextBox 18"/>
          <p:cNvSpPr txBox="1"/>
          <p:nvPr/>
        </p:nvSpPr>
        <p:spPr>
          <a:xfrm>
            <a:off x="5253025" y="6143644"/>
            <a:ext cx="1706493" cy="646331"/>
          </a:xfrm>
          <a:prstGeom prst="rect">
            <a:avLst/>
          </a:prstGeom>
          <a:noFill/>
        </p:spPr>
        <p:txBody>
          <a:bodyPr wrap="none" rtlCol="0">
            <a:spAutoFit/>
          </a:bodyPr>
          <a:lstStyle/>
          <a:p>
            <a:pPr algn="ctr"/>
            <a:r>
              <a:rPr lang="en-US" sz="1800" dirty="0" err="1" smtClean="0"/>
              <a:t>Phurua</a:t>
            </a:r>
            <a:r>
              <a:rPr lang="en-US" sz="1800" dirty="0" smtClean="0"/>
              <a:t> Plateau</a:t>
            </a:r>
          </a:p>
          <a:p>
            <a:pPr algn="ctr"/>
            <a:r>
              <a:rPr lang="en-US" sz="1800" dirty="0" err="1" smtClean="0"/>
              <a:t>Loei</a:t>
            </a:r>
            <a:endParaRPr lang="th-TH" sz="1800" dirty="0"/>
          </a:p>
        </p:txBody>
      </p:sp>
      <p:sp>
        <p:nvSpPr>
          <p:cNvPr id="20" name="TextBox 19"/>
          <p:cNvSpPr txBox="1"/>
          <p:nvPr/>
        </p:nvSpPr>
        <p:spPr>
          <a:xfrm>
            <a:off x="7038975" y="6143644"/>
            <a:ext cx="1337161" cy="646331"/>
          </a:xfrm>
          <a:prstGeom prst="rect">
            <a:avLst/>
          </a:prstGeom>
          <a:noFill/>
        </p:spPr>
        <p:txBody>
          <a:bodyPr wrap="none" rtlCol="0">
            <a:spAutoFit/>
          </a:bodyPr>
          <a:lstStyle/>
          <a:p>
            <a:pPr algn="ctr"/>
            <a:r>
              <a:rPr lang="en-US" sz="1800" dirty="0" smtClean="0"/>
              <a:t>Celadon</a:t>
            </a:r>
          </a:p>
          <a:p>
            <a:pPr algn="ctr"/>
            <a:r>
              <a:rPr lang="en-US" sz="1800" dirty="0" smtClean="0"/>
              <a:t>Chiang Mai</a:t>
            </a:r>
            <a:endParaRPr lang="th-TH"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ชื่อเรื่อง 6"/>
          <p:cNvSpPr>
            <a:spLocks noGrp="1"/>
          </p:cNvSpPr>
          <p:nvPr>
            <p:ph type="title"/>
          </p:nvPr>
        </p:nvSpPr>
        <p:spPr/>
        <p:txBody>
          <a:bodyPr>
            <a:normAutofit/>
          </a:bodyPr>
          <a:lstStyle/>
          <a:p>
            <a:r>
              <a:rPr lang="en-GB" sz="3200" dirty="0" smtClean="0">
                <a:solidFill>
                  <a:schemeClr val="accent3">
                    <a:lumMod val="75000"/>
                  </a:schemeClr>
                </a:solidFill>
                <a:latin typeface="Cooper Black" pitchFamily="18" charset="0"/>
              </a:rPr>
              <a:t>Who Can Apply?</a:t>
            </a:r>
            <a:endParaRPr lang="th-TH" dirty="0">
              <a:solidFill>
                <a:schemeClr val="accent3">
                  <a:lumMod val="75000"/>
                </a:schemeClr>
              </a:solidFill>
            </a:endParaRPr>
          </a:p>
        </p:txBody>
      </p:sp>
      <p:sp>
        <p:nvSpPr>
          <p:cNvPr id="4" name="ตัวยึดหมายเลขภาพนิ่ง 3"/>
          <p:cNvSpPr>
            <a:spLocks noGrp="1"/>
          </p:cNvSpPr>
          <p:nvPr>
            <p:ph type="sldNum" sz="quarter" idx="12"/>
          </p:nvPr>
        </p:nvSpPr>
        <p:spPr/>
        <p:txBody>
          <a:bodyPr/>
          <a:lstStyle/>
          <a:p>
            <a:fld id="{6B571582-5FB9-44F9-B005-5A4E15A63126}" type="slidenum">
              <a:rPr lang="th-TH" smtClean="0"/>
              <a:pPr/>
              <a:t>8</a:t>
            </a:fld>
            <a:endParaRPr lang="th-TH"/>
          </a:p>
        </p:txBody>
      </p:sp>
      <p:sp>
        <p:nvSpPr>
          <p:cNvPr id="8" name="ตัวยึดเนื้อหา 7"/>
          <p:cNvSpPr>
            <a:spLocks noGrp="1"/>
          </p:cNvSpPr>
          <p:nvPr>
            <p:ph sz="quarter" idx="1"/>
          </p:nvPr>
        </p:nvSpPr>
        <p:spPr/>
        <p:txBody>
          <a:bodyPr/>
          <a:lstStyle/>
          <a:p>
            <a:pPr>
              <a:lnSpc>
                <a:spcPts val="4325"/>
              </a:lnSpc>
              <a:spcBef>
                <a:spcPct val="50000"/>
              </a:spcBef>
            </a:pPr>
            <a:r>
              <a:rPr lang="en-US" dirty="0" smtClean="0">
                <a:ea typeface="Osaka" pitchFamily="-128" charset="-128"/>
              </a:rPr>
              <a:t>Government Agency  whose area of responsibility embraces the geographical origin of the goods;</a:t>
            </a:r>
            <a:endParaRPr lang="th-TH" dirty="0" smtClean="0">
              <a:ea typeface="Osaka" pitchFamily="-128" charset="-128"/>
            </a:endParaRPr>
          </a:p>
          <a:p>
            <a:pPr>
              <a:lnSpc>
                <a:spcPts val="4325"/>
              </a:lnSpc>
              <a:spcBef>
                <a:spcPct val="50000"/>
              </a:spcBef>
            </a:pPr>
            <a:r>
              <a:rPr lang="th-TH" dirty="0" err="1" smtClean="0">
                <a:ea typeface="Osaka" pitchFamily="-128" charset="-128"/>
                <a:cs typeface="AngsanaUPC" pitchFamily="18" charset="-34"/>
              </a:rPr>
              <a:t>Producer</a:t>
            </a:r>
            <a:r>
              <a:rPr lang="en-US" dirty="0" smtClean="0">
                <a:ea typeface="Osaka" pitchFamily="-128" charset="-128"/>
                <a:cs typeface="AngsanaUPC" pitchFamily="18" charset="-34"/>
              </a:rPr>
              <a:t>s</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or</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traders</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domiciled</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in</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the</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geographical</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origin</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of</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the</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goods</a:t>
            </a:r>
            <a:r>
              <a:rPr lang="en-US" dirty="0" smtClean="0">
                <a:ea typeface="Osaka" pitchFamily="-128" charset="-128"/>
                <a:cs typeface="AngsanaUPC" pitchFamily="18" charset="-34"/>
              </a:rPr>
              <a:t>;</a:t>
            </a:r>
            <a:endParaRPr lang="th-TH" dirty="0" smtClean="0">
              <a:ea typeface="Osaka" pitchFamily="-128" charset="-128"/>
              <a:cs typeface="AngsanaUPC" pitchFamily="18" charset="-34"/>
            </a:endParaRPr>
          </a:p>
          <a:p>
            <a:pPr>
              <a:lnSpc>
                <a:spcPts val="4325"/>
              </a:lnSpc>
              <a:spcBef>
                <a:spcPct val="50000"/>
              </a:spcBef>
            </a:pPr>
            <a:r>
              <a:rPr lang="th-TH" dirty="0" err="1" smtClean="0">
                <a:ea typeface="Osaka" pitchFamily="-128" charset="-128"/>
                <a:cs typeface="AngsanaUPC" pitchFamily="18" charset="-34"/>
              </a:rPr>
              <a:t>Consumers</a:t>
            </a:r>
            <a:r>
              <a:rPr lang="en-US" dirty="0" smtClean="0">
                <a:ea typeface="Osaka" pitchFamily="-128" charset="-128"/>
                <a:cs typeface="AngsanaUPC" pitchFamily="18" charset="-34"/>
              </a:rPr>
              <a:t> (groups or organization)</a:t>
            </a:r>
            <a:r>
              <a:rPr lang="th-TH" dirty="0" smtClean="0">
                <a:ea typeface="Osaka" pitchFamily="-128" charset="-128"/>
                <a:cs typeface="AngsanaUPC" pitchFamily="18" charset="-34"/>
              </a:rPr>
              <a:t> </a:t>
            </a:r>
            <a:r>
              <a:rPr lang="th-TH" dirty="0" err="1" smtClean="0">
                <a:ea typeface="Osaka" pitchFamily="-128" charset="-128"/>
                <a:cs typeface="AngsanaUPC" pitchFamily="18" charset="-34"/>
              </a:rPr>
              <a:t>using</a:t>
            </a:r>
            <a:r>
              <a:rPr lang="th-TH" dirty="0" smtClean="0">
                <a:ea typeface="Osaka" pitchFamily="-128" charset="-128"/>
                <a:cs typeface="AngsanaUPC" pitchFamily="18" charset="-34"/>
              </a:rPr>
              <a:t> </a:t>
            </a:r>
            <a:r>
              <a:rPr lang="en-US" dirty="0" smtClean="0">
                <a:ea typeface="Osaka" pitchFamily="-128" charset="-128"/>
                <a:cs typeface="AngsanaUPC" pitchFamily="18" charset="-34"/>
              </a:rPr>
              <a:t>GI</a:t>
            </a:r>
          </a:p>
          <a:p>
            <a:endParaRPr lang="th-TH" dirty="0"/>
          </a:p>
        </p:txBody>
      </p:sp>
      <p:pic>
        <p:nvPicPr>
          <p:cNvPr id="10" name="Picture 3"/>
          <p:cNvPicPr>
            <a:picLocks noChangeAspect="1" noChangeArrowheads="1"/>
          </p:cNvPicPr>
          <p:nvPr/>
        </p:nvPicPr>
        <p:blipFill>
          <a:blip r:embed="rId3" cstate="print"/>
          <a:srcRect/>
          <a:stretch>
            <a:fillRect/>
          </a:stretch>
        </p:blipFill>
        <p:spPr bwMode="auto">
          <a:xfrm>
            <a:off x="153936" y="6093295"/>
            <a:ext cx="784317" cy="6305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3600" dirty="0" smtClean="0">
                <a:solidFill>
                  <a:schemeClr val="accent3">
                    <a:lumMod val="75000"/>
                  </a:schemeClr>
                </a:solidFill>
                <a:latin typeface="Cooper Black" pitchFamily="18" charset="0"/>
                <a:ea typeface="Osaka" pitchFamily="-128" charset="-128"/>
                <a:cs typeface="Angsana New" pitchFamily="18" charset="-34"/>
              </a:rPr>
              <a:t>Foreign GI Registration</a:t>
            </a:r>
            <a:endParaRPr lang="th-TH" dirty="0">
              <a:solidFill>
                <a:schemeClr val="accent3">
                  <a:lumMod val="75000"/>
                </a:schemeClr>
              </a:solidFill>
            </a:endParaRPr>
          </a:p>
        </p:txBody>
      </p:sp>
      <p:sp>
        <p:nvSpPr>
          <p:cNvPr id="4" name="ตัวยึดหมายเลขภาพนิ่ง 3"/>
          <p:cNvSpPr>
            <a:spLocks noGrp="1"/>
          </p:cNvSpPr>
          <p:nvPr>
            <p:ph type="sldNum" sz="quarter" idx="12"/>
          </p:nvPr>
        </p:nvSpPr>
        <p:spPr/>
        <p:txBody>
          <a:bodyPr/>
          <a:lstStyle/>
          <a:p>
            <a:fld id="{6B571582-5FB9-44F9-B005-5A4E15A63126}" type="slidenum">
              <a:rPr lang="th-TH" smtClean="0"/>
              <a:pPr/>
              <a:t>9</a:t>
            </a:fld>
            <a:endParaRPr lang="th-TH"/>
          </a:p>
        </p:txBody>
      </p:sp>
      <p:sp>
        <p:nvSpPr>
          <p:cNvPr id="3" name="ตัวยึดเนื้อหา 2"/>
          <p:cNvSpPr>
            <a:spLocks noGrp="1"/>
          </p:cNvSpPr>
          <p:nvPr>
            <p:ph sz="quarter" idx="1"/>
          </p:nvPr>
        </p:nvSpPr>
        <p:spPr/>
        <p:txBody>
          <a:bodyPr/>
          <a:lstStyle/>
          <a:p>
            <a:pPr marL="58738" eaLnBrk="0" hangingPunct="0">
              <a:lnSpc>
                <a:spcPts val="4325"/>
              </a:lnSpc>
            </a:pPr>
            <a:r>
              <a:rPr lang="en-US" dirty="0" smtClean="0">
                <a:latin typeface="Constantia" pitchFamily="18" charset="0"/>
                <a:ea typeface="Osaka" pitchFamily="-128" charset="-128"/>
                <a:cs typeface="Angsana New" pitchFamily="18" charset="-34"/>
              </a:rPr>
              <a:t>Must be explicit evidence that such geographical indication is protected under the law of such country</a:t>
            </a:r>
          </a:p>
          <a:p>
            <a:pPr marL="58738" eaLnBrk="0" hangingPunct="0">
              <a:lnSpc>
                <a:spcPts val="4325"/>
              </a:lnSpc>
            </a:pPr>
            <a:r>
              <a:rPr lang="en-US" dirty="0" smtClean="0">
                <a:latin typeface="Constantia" pitchFamily="18" charset="0"/>
                <a:ea typeface="Osaka" pitchFamily="-128" charset="-128"/>
                <a:cs typeface="Angsana New" pitchFamily="18" charset="-34"/>
              </a:rPr>
              <a:t>Has been used continuously until the date of filing an application for registration in Thailand </a:t>
            </a:r>
          </a:p>
          <a:p>
            <a:endParaRPr lang="th-TH" dirty="0">
              <a:latin typeface="Constantia" pitchFamily="18" charset="0"/>
            </a:endParaRPr>
          </a:p>
        </p:txBody>
      </p:sp>
      <p:pic>
        <p:nvPicPr>
          <p:cNvPr id="8" name="Picture 3"/>
          <p:cNvPicPr>
            <a:picLocks noChangeAspect="1" noChangeArrowheads="1"/>
          </p:cNvPicPr>
          <p:nvPr/>
        </p:nvPicPr>
        <p:blipFill>
          <a:blip r:embed="rId3" cstate="print"/>
          <a:srcRect/>
          <a:stretch>
            <a:fillRect/>
          </a:stretch>
        </p:blipFill>
        <p:spPr bwMode="auto">
          <a:xfrm>
            <a:off x="153936" y="6093295"/>
            <a:ext cx="784317" cy="6305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3476</TotalTime>
  <Words>3935</Words>
  <Application>Microsoft Office PowerPoint</Application>
  <PresentationFormat>On-screen Show (4:3)</PresentationFormat>
  <Paragraphs>662</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Flow</vt:lpstr>
      <vt:lpstr>Geographical Indications (GIs) in the Implementation of Public Policies:  Best Practices and the Socio-Economic Dimension of GIs</vt:lpstr>
      <vt:lpstr>Slide 2</vt:lpstr>
      <vt:lpstr>Legal System; Sui Generis Law</vt:lpstr>
      <vt:lpstr>Qualification for GI Registration Geographical Indication Act 2003 </vt:lpstr>
      <vt:lpstr>Slide 5</vt:lpstr>
      <vt:lpstr>Thai GI Protection </vt:lpstr>
      <vt:lpstr>Goods for GI Registration</vt:lpstr>
      <vt:lpstr>Who Can Apply?</vt:lpstr>
      <vt:lpstr>Foreign GI Registration</vt:lpstr>
      <vt:lpstr>Slide 10</vt:lpstr>
      <vt:lpstr>Pre-registration Activities</vt:lpstr>
      <vt:lpstr>Slide 12</vt:lpstr>
      <vt:lpstr>Thai GI Symbol DIP Notification 2004</vt:lpstr>
      <vt:lpstr>GI Registration in Thailand</vt:lpstr>
      <vt:lpstr>GI Registration in Thailand</vt:lpstr>
      <vt:lpstr>Thai GIs Agricultural and food products</vt:lpstr>
      <vt:lpstr>Thai Gis Handicrafts</vt:lpstr>
      <vt:lpstr>Thai Gis fruit and industrial products</vt:lpstr>
      <vt:lpstr>Foreign GI Products  (Registered in Thailand)</vt:lpstr>
      <vt:lpstr>Slide 20</vt:lpstr>
      <vt:lpstr>Silk Cycle : Lamphun Brocade Thai Silk</vt:lpstr>
      <vt:lpstr>Slide 22</vt:lpstr>
      <vt:lpstr>International Level</vt:lpstr>
      <vt:lpstr>ASEAN  Level</vt:lpstr>
      <vt:lpstr>Bilateral Cooperation  </vt:lpstr>
      <vt:lpstr>WIPO Product Branding Project</vt:lpstr>
      <vt:lpstr>National Level  Thailand’s Initiative</vt:lpstr>
      <vt:lpstr>Thailand’s Initiative</vt:lpstr>
      <vt:lpstr>Thailand’s Initiative</vt:lpstr>
      <vt:lpstr>Slide 30</vt:lpstr>
      <vt:lpstr>Thailand’s Initiative</vt:lpstr>
      <vt:lpstr>Thai Festival in Japan</vt:lpstr>
      <vt:lpstr>Thailand’s Initiative</vt:lpstr>
      <vt:lpstr>Thailand’s Initiative</vt:lpstr>
      <vt:lpstr>Why Thailand has these initiatives?</vt:lpstr>
      <vt:lpstr>Doi Tung Coffee: Turning areas prone to drug manufacturing to commercially viable land of GI products</vt:lpstr>
      <vt:lpstr>Slide 37</vt:lpstr>
      <vt:lpstr>Economical Differences for Doi Chaang</vt:lpstr>
      <vt:lpstr> Chiang Rai Phulae Pineapple</vt:lpstr>
      <vt:lpstr>Slide 40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 System in Thailand</dc:title>
  <dc:creator>hp</dc:creator>
  <cp:lastModifiedBy>toshiba</cp:lastModifiedBy>
  <cp:revision>409</cp:revision>
  <dcterms:created xsi:type="dcterms:W3CDTF">2012-02-03T06:33:52Z</dcterms:created>
  <dcterms:modified xsi:type="dcterms:W3CDTF">2013-05-07T00:11:48Z</dcterms:modified>
</cp:coreProperties>
</file>