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8" r:id="rId1"/>
  </p:sldMasterIdLst>
  <p:notesMasterIdLst>
    <p:notesMasterId r:id="rId17"/>
  </p:notesMasterIdLst>
  <p:sldIdLst>
    <p:sldId id="313" r:id="rId2"/>
    <p:sldId id="339" r:id="rId3"/>
    <p:sldId id="315" r:id="rId4"/>
    <p:sldId id="351" r:id="rId5"/>
    <p:sldId id="353" r:id="rId6"/>
    <p:sldId id="342" r:id="rId7"/>
    <p:sldId id="343" r:id="rId8"/>
    <p:sldId id="347" r:id="rId9"/>
    <p:sldId id="354" r:id="rId10"/>
    <p:sldId id="318" r:id="rId11"/>
    <p:sldId id="327" r:id="rId12"/>
    <p:sldId id="350" r:id="rId13"/>
    <p:sldId id="355" r:id="rId14"/>
    <p:sldId id="356" r:id="rId15"/>
    <p:sldId id="33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BFE0"/>
    <a:srgbClr val="8B10EC"/>
    <a:srgbClr val="CCFF99"/>
    <a:srgbClr val="FFFF66"/>
    <a:srgbClr val="FF3300"/>
    <a:srgbClr val="FFCC00"/>
    <a:srgbClr val="99FF99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65" autoAdjust="0"/>
    <p:restoredTop sz="92185" autoAdjust="0"/>
  </p:normalViewPr>
  <p:slideViewPr>
    <p:cSldViewPr>
      <p:cViewPr>
        <p:scale>
          <a:sx n="100" d="100"/>
          <a:sy n="100" d="100"/>
        </p:scale>
        <p:origin x="-972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4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96B57-C1D8-4A06-86D6-4F025C6EE725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B8FEC-51F6-4C38-83B1-DD3F6EA1816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39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South-South</a:t>
            </a:r>
            <a:r>
              <a:rPr lang="en-US" baseline="0" dirty="0" smtClean="0"/>
              <a:t> Cooperation?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000" dirty="0" smtClean="0">
                <a:solidFill>
                  <a:srgbClr val="000000"/>
                </a:solidFill>
              </a:rPr>
              <a:t>It offers development solutions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000" dirty="0" smtClean="0">
                <a:solidFill>
                  <a:srgbClr val="000000"/>
                </a:solidFill>
              </a:rPr>
              <a:t>that are: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 defTabSz="457200">
              <a:spcBef>
                <a:spcPct val="20000"/>
              </a:spcBef>
              <a:buFont typeface="Wingdings" charset="2"/>
              <a:buChar char="§"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Appropriate</a:t>
            </a:r>
          </a:p>
          <a:p>
            <a:pPr marL="800100" lvl="1" indent="-342900" defTabSz="457200">
              <a:spcBef>
                <a:spcPct val="20000"/>
              </a:spcBef>
              <a:buFont typeface="Wingdings" charset="2"/>
              <a:buChar char="§"/>
              <a:defRPr/>
            </a:pPr>
            <a:r>
              <a:rPr lang="en-US" sz="3000" dirty="0" smtClean="0">
                <a:solidFill>
                  <a:srgbClr val="000000"/>
                </a:solidFill>
              </a:rPr>
              <a:t>Adaptable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 defTabSz="457200">
              <a:spcBef>
                <a:spcPct val="20000"/>
              </a:spcBef>
              <a:buFont typeface="Wingdings" charset="2"/>
              <a:buChar char="§"/>
              <a:defRPr/>
            </a:pPr>
            <a:r>
              <a:rPr lang="en-US" sz="3000" dirty="0" smtClean="0">
                <a:solidFill>
                  <a:srgbClr val="000000"/>
                </a:solidFill>
              </a:rPr>
              <a:t>Affordable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B8FEC-51F6-4C38-83B1-DD3F6EA18160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§"/>
            </a:pPr>
            <a:r>
              <a:rPr lang="en-US" sz="2919" dirty="0" smtClean="0"/>
              <a:t> Facilitates </a:t>
            </a:r>
            <a:r>
              <a:rPr lang="en-US" sz="2919" b="1" dirty="0" smtClean="0"/>
              <a:t>market-driven </a:t>
            </a:r>
            <a:r>
              <a:rPr lang="en-US" sz="2919" dirty="0" smtClean="0"/>
              <a:t>and </a:t>
            </a:r>
            <a:r>
              <a:rPr lang="en-US" sz="2919" b="1" dirty="0" smtClean="0"/>
              <a:t>transparent</a:t>
            </a:r>
            <a:r>
              <a:rPr lang="en-US" sz="2919" dirty="0" smtClean="0"/>
              <a:t> exchanges.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§"/>
            </a:pPr>
            <a:r>
              <a:rPr lang="en-US" sz="2919" dirty="0" smtClean="0"/>
              <a:t> Supports </a:t>
            </a:r>
            <a:r>
              <a:rPr lang="en-US" sz="2919" b="1" dirty="0" smtClean="0"/>
              <a:t>capacity building </a:t>
            </a:r>
            <a:r>
              <a:rPr lang="en-US" sz="2919" dirty="0" smtClean="0"/>
              <a:t>efforts.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§"/>
            </a:pPr>
            <a:r>
              <a:rPr lang="en-US" sz="2919" dirty="0" smtClean="0"/>
              <a:t> Engages </a:t>
            </a:r>
            <a:r>
              <a:rPr lang="en-US" sz="2919" b="1" dirty="0" smtClean="0"/>
              <a:t>private </a:t>
            </a:r>
            <a:r>
              <a:rPr lang="en-US" sz="2919" dirty="0" smtClean="0"/>
              <a:t>sector, </a:t>
            </a:r>
            <a:r>
              <a:rPr lang="en-US" sz="2919" b="1" dirty="0" smtClean="0"/>
              <a:t>public </a:t>
            </a:r>
            <a:r>
              <a:rPr lang="en-US" sz="2919" dirty="0" smtClean="0"/>
              <a:t>sector and civil society.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B8FEC-51F6-4C38-83B1-DD3F6EA18160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B8FEC-51F6-4C38-83B1-DD3F6EA18160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§"/>
            </a:pPr>
            <a:r>
              <a:rPr lang="en-US" sz="2919" b="1" dirty="0" smtClean="0"/>
              <a:t>Global Network</a:t>
            </a:r>
            <a:r>
              <a:rPr lang="en-US" sz="2919" dirty="0" smtClean="0"/>
              <a:t>:</a:t>
            </a:r>
          </a:p>
          <a:p>
            <a:pPr lvl="2"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§"/>
            </a:pPr>
            <a:r>
              <a:rPr lang="en-US" sz="2919" dirty="0" smtClean="0"/>
              <a:t> UN agencies</a:t>
            </a:r>
          </a:p>
          <a:p>
            <a:pPr lvl="2"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§"/>
            </a:pPr>
            <a:r>
              <a:rPr lang="en-US" sz="2919" dirty="0" smtClean="0"/>
              <a:t> Public </a:t>
            </a:r>
            <a:r>
              <a:rPr lang="en-US" sz="2600" dirty="0" smtClean="0"/>
              <a:t>&amp;</a:t>
            </a:r>
            <a:r>
              <a:rPr lang="en-US" sz="2919" dirty="0" smtClean="0"/>
              <a:t> private sector</a:t>
            </a:r>
          </a:p>
          <a:p>
            <a:pPr lvl="2"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§"/>
            </a:pPr>
            <a:r>
              <a:rPr lang="en-US" sz="2919" dirty="0" smtClean="0"/>
              <a:t> International orgs </a:t>
            </a:r>
          </a:p>
          <a:p>
            <a:pPr lvl="2"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§"/>
            </a:pPr>
            <a:r>
              <a:rPr lang="en-US" sz="2919" dirty="0" smtClean="0"/>
              <a:t> Civil society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B8FEC-51F6-4C38-83B1-DD3F6EA18160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A12DC-58D6-4858-A74D-CD68BDF9D3A8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‹Nº›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A12DC-58D6-4858-A74D-CD68BDF9D3A8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0C4A-A944-409E-BD8B-E08CCCBAD33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A12DC-58D6-4858-A74D-CD68BDF9D3A8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0C4A-A944-409E-BD8B-E08CCCBAD33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A12DC-58D6-4858-A74D-CD68BDF9D3A8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0C4A-A944-409E-BD8B-E08CCCBAD33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D87C-65A5-496D-87B3-2194CD1739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A12DC-58D6-4858-A74D-CD68BDF9D3A8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0C4A-A944-409E-BD8B-E08CCCBAD33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A12DC-58D6-4858-A74D-CD68BDF9D3A8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0C4A-A944-409E-BD8B-E08CCCBAD33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A12DC-58D6-4858-A74D-CD68BDF9D3A8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0C4A-A944-409E-BD8B-E08CCCBAD33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A12DC-58D6-4858-A74D-CD68BDF9D3A8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0C4A-A944-409E-BD8B-E08CCCBAD33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A12DC-58D6-4858-A74D-CD68BDF9D3A8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‹Nº›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A12DC-58D6-4858-A74D-CD68BDF9D3A8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0C4A-A944-409E-BD8B-E08CCCBAD33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A12DC-58D6-4858-A74D-CD68BDF9D3A8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D0C4A-A944-409E-BD8B-E08CCCBAD33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  <p:sldLayoutId id="2147484127" r:id="rId9"/>
    <p:sldLayoutId id="2147484128" r:id="rId10"/>
    <p:sldLayoutId id="214748412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18" Type="http://schemas.openxmlformats.org/officeDocument/2006/relationships/image" Target="../media/image27.jpeg"/><Relationship Id="rId26" Type="http://schemas.openxmlformats.org/officeDocument/2006/relationships/image" Target="../media/image35.gif"/><Relationship Id="rId3" Type="http://schemas.openxmlformats.org/officeDocument/2006/relationships/image" Target="../media/image12.jpeg"/><Relationship Id="rId21" Type="http://schemas.openxmlformats.org/officeDocument/2006/relationships/image" Target="../media/image30.pn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17" Type="http://schemas.openxmlformats.org/officeDocument/2006/relationships/image" Target="../media/image26.jpeg"/><Relationship Id="rId25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5.jpe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24" Type="http://schemas.openxmlformats.org/officeDocument/2006/relationships/image" Target="../media/image33.png"/><Relationship Id="rId5" Type="http://schemas.openxmlformats.org/officeDocument/2006/relationships/image" Target="../media/image14.jpeg"/><Relationship Id="rId15" Type="http://schemas.openxmlformats.org/officeDocument/2006/relationships/image" Target="../media/image24.jpeg"/><Relationship Id="rId23" Type="http://schemas.openxmlformats.org/officeDocument/2006/relationships/image" Target="../media/image32.png"/><Relationship Id="rId10" Type="http://schemas.openxmlformats.org/officeDocument/2006/relationships/image" Target="../media/image19.png"/><Relationship Id="rId19" Type="http://schemas.openxmlformats.org/officeDocument/2006/relationships/image" Target="../media/image28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Relationship Id="rId22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572000" y="5791200"/>
            <a:ext cx="45720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876800" y="609600"/>
            <a:ext cx="3886200" cy="44196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Fostering  sustainable development through technology transfer among developing countries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9" r="33333" b="17949"/>
          <a:stretch>
            <a:fillRect/>
          </a:stretch>
        </p:blipFill>
        <p:spPr>
          <a:xfrm>
            <a:off x="6324600" y="5867400"/>
            <a:ext cx="990600" cy="76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26605" y="6519446"/>
            <a:ext cx="423963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>
                <a:solidFill>
                  <a:schemeClr val="accent1"/>
                </a:solidFill>
              </a:rPr>
              <a:t>United Nations Office for South-South Cooperation</a:t>
            </a:r>
            <a:endParaRPr lang="en-US" sz="1500" b="1" dirty="0">
              <a:solidFill>
                <a:schemeClr val="accent1"/>
              </a:solidFill>
            </a:endParaRPr>
          </a:p>
        </p:txBody>
      </p:sp>
      <p:pic>
        <p:nvPicPr>
          <p:cNvPr id="2051" name="Picture 3" descr="F:\UN work\2014\WIPO\wastewater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572000" cy="684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chemeClr val="bg1"/>
                </a:solidFill>
                <a:latin typeface="Arial"/>
                <a:cs typeface="Arial"/>
              </a:rPr>
              <a:t>SS-GATE: Global Scope</a:t>
            </a:r>
            <a:endParaRPr lang="en-US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562600"/>
          </a:xfrm>
          <a:solidFill>
            <a:schemeClr val="bg1">
              <a:alpha val="85000"/>
            </a:schemeClr>
          </a:solidFill>
        </p:spPr>
        <p:txBody>
          <a:bodyPr>
            <a:normAutofit/>
          </a:bodyPr>
          <a:lstStyle/>
          <a:p>
            <a:pPr marL="514350" indent="-514350">
              <a:buClr>
                <a:schemeClr val="tx1">
                  <a:lumMod val="50000"/>
                  <a:lumOff val="50000"/>
                </a:schemeClr>
              </a:buClr>
              <a:buNone/>
            </a:pPr>
            <a:r>
              <a:rPr lang="en-US" b="1" dirty="0" smtClean="0"/>
              <a:t>SS-GATE on the ground </a:t>
            </a:r>
            <a:r>
              <a:rPr lang="en-US" b="1" dirty="0" smtClean="0"/>
              <a:t>Partnerships</a:t>
            </a:r>
            <a:endParaRPr lang="en-US" b="1" dirty="0" smtClean="0"/>
          </a:p>
          <a:p>
            <a:pPr marL="514350" indent="-514350">
              <a:buClr>
                <a:schemeClr val="tx1">
                  <a:lumMod val="50000"/>
                  <a:lumOff val="50000"/>
                </a:schemeClr>
              </a:buClr>
              <a:buNone/>
            </a:pPr>
            <a:endParaRPr lang="en-US" dirty="0" smtClean="0"/>
          </a:p>
          <a:p>
            <a:pPr marL="514350" indent="-514350"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558ED5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64859" y="5849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t="17663" b="19411"/>
          <a:stretch>
            <a:fillRect/>
          </a:stretch>
        </p:blipFill>
        <p:spPr bwMode="auto">
          <a:xfrm>
            <a:off x="0" y="1666875"/>
            <a:ext cx="9144001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257800" y="5798403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50</a:t>
            </a:r>
            <a:r>
              <a:rPr lang="en-US" sz="2400" b="1" dirty="0" smtClean="0"/>
              <a:t> centers in </a:t>
            </a:r>
            <a:r>
              <a:rPr lang="en-US" sz="2400" b="1" dirty="0" smtClean="0">
                <a:solidFill>
                  <a:srgbClr val="558ED5"/>
                </a:solidFill>
              </a:rPr>
              <a:t>37</a:t>
            </a:r>
            <a:r>
              <a:rPr lang="en-US" sz="2400" b="1" dirty="0" smtClean="0"/>
              <a:t> Countries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495800" y="6103203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558ED5"/>
                </a:solidFill>
              </a:rPr>
              <a:t>1000+ </a:t>
            </a:r>
            <a:r>
              <a:rPr lang="en-US" sz="2400" b="1" dirty="0" smtClean="0"/>
              <a:t>beneficiary organizations</a:t>
            </a:r>
          </a:p>
          <a:p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chemeClr val="bg1"/>
                </a:solidFill>
                <a:latin typeface="Arial"/>
                <a:cs typeface="Arial"/>
              </a:rPr>
              <a:t>SS-GATE: Partnerships</a:t>
            </a:r>
            <a:endParaRPr lang="en-US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  <a:solidFill>
            <a:schemeClr val="bg1">
              <a:alpha val="85000"/>
            </a:schemeClr>
          </a:solidFill>
        </p:spPr>
        <p:txBody>
          <a:bodyPr>
            <a:normAutofit/>
          </a:bodyPr>
          <a:lstStyle/>
          <a:p>
            <a:pPr marL="514350" indent="-514350">
              <a:buClr>
                <a:schemeClr val="tx1">
                  <a:lumMod val="50000"/>
                  <a:lumOff val="50000"/>
                </a:schemeClr>
              </a:buClr>
              <a:buNone/>
            </a:pPr>
            <a:endParaRPr lang="en-US" dirty="0" smtClean="0"/>
          </a:p>
          <a:p>
            <a:pPr marL="514350" indent="-514350"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864859" y="5849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0" name="Picture 10" descr="C:\Users\Mirriah Vitale\Desktop\UNDP\GSSD Expo\logos\PAFNC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2190750" cy="1076325"/>
          </a:xfrm>
          <a:prstGeom prst="rect">
            <a:avLst/>
          </a:prstGeom>
          <a:noFill/>
        </p:spPr>
      </p:pic>
      <p:pic>
        <p:nvPicPr>
          <p:cNvPr id="31" name="Picture 13" descr="C:\Users\Mirriah Vitale\Desktop\UNDP\GSSD Expo\logos\rockefeller founda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3600"/>
            <a:ext cx="1885950" cy="1247775"/>
          </a:xfrm>
          <a:prstGeom prst="rect">
            <a:avLst/>
          </a:prstGeom>
          <a:noFill/>
        </p:spPr>
      </p:pic>
      <p:pic>
        <p:nvPicPr>
          <p:cNvPr id="32" name="Picture 14" descr="C:\Users\Mirriah Vitale\Desktop\UNDP\GSSD Expo\logos\Un Foundat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05200"/>
            <a:ext cx="2019300" cy="495300"/>
          </a:xfrm>
          <a:prstGeom prst="rect">
            <a:avLst/>
          </a:prstGeom>
          <a:noFill/>
        </p:spPr>
      </p:pic>
      <p:pic>
        <p:nvPicPr>
          <p:cNvPr id="33" name="Picture 15" descr="C:\Users\Mirriah Vitale\Desktop\UNDP\GSSD Expo\logos\UN wom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114800"/>
            <a:ext cx="2209800" cy="1094510"/>
          </a:xfrm>
          <a:prstGeom prst="rect">
            <a:avLst/>
          </a:prstGeom>
          <a:noFill/>
        </p:spPr>
      </p:pic>
      <p:pic>
        <p:nvPicPr>
          <p:cNvPr id="34" name="Picture 18" descr="C:\Users\Mirriah Vitale\Desktop\UNDP\GSSD Expo\logos\unicef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334000"/>
            <a:ext cx="2714627" cy="814388"/>
          </a:xfrm>
          <a:prstGeom prst="rect">
            <a:avLst/>
          </a:prstGeom>
          <a:noFill/>
        </p:spPr>
      </p:pic>
      <p:pic>
        <p:nvPicPr>
          <p:cNvPr id="35" name="Picture 2" descr="C:\Users\Mirriah Vitale\Desktop\UNDP\GSSD Expo\logos\world bank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62200" y="3886200"/>
            <a:ext cx="1207984" cy="1095375"/>
          </a:xfrm>
          <a:prstGeom prst="rect">
            <a:avLst/>
          </a:prstGeom>
          <a:noFill/>
        </p:spPr>
      </p:pic>
      <p:pic>
        <p:nvPicPr>
          <p:cNvPr id="36" name="Picture 3" descr="C:\Users\Mirriah Vitale\Desktop\UNDP\GSSD Expo\logos\brazil-government-log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33600" y="2209800"/>
            <a:ext cx="2762250" cy="1530287"/>
          </a:xfrm>
          <a:prstGeom prst="rect">
            <a:avLst/>
          </a:prstGeom>
          <a:noFill/>
        </p:spPr>
      </p:pic>
      <p:pic>
        <p:nvPicPr>
          <p:cNvPr id="37" name="Picture 4" descr="C:\Users\Mirriah Vitale\Desktop\UNDP\GSSD Expo\logos\chmi_logo_final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19400" y="5181600"/>
            <a:ext cx="2114550" cy="929289"/>
          </a:xfrm>
          <a:prstGeom prst="rect">
            <a:avLst/>
          </a:prstGeom>
          <a:noFill/>
        </p:spPr>
      </p:pic>
      <p:pic>
        <p:nvPicPr>
          <p:cNvPr id="38" name="Picture 5" descr="C:\Users\Mirriah Vitale\Desktop\UNDP\GSSD Expo\logos\Every Woman Every Child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86000" y="990600"/>
            <a:ext cx="3429000" cy="539750"/>
          </a:xfrm>
          <a:prstGeom prst="rect">
            <a:avLst/>
          </a:prstGeom>
          <a:noFill/>
        </p:spPr>
      </p:pic>
      <p:pic>
        <p:nvPicPr>
          <p:cNvPr id="39" name="Picture 6" descr="C:\Users\Mirriah Vitale\Desktop\UNDP\GSSD Expo\logos\johnson and johnson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86000" y="1600200"/>
            <a:ext cx="2647950" cy="548965"/>
          </a:xfrm>
          <a:prstGeom prst="rect">
            <a:avLst/>
          </a:prstGeom>
          <a:noFill/>
        </p:spPr>
      </p:pic>
      <p:pic>
        <p:nvPicPr>
          <p:cNvPr id="41" name="Picture 9" descr="C:\Users\Mirriah Vitale\Desktop\UNDP\GSSD Expo\logos\merck for mothers.jpg"/>
          <p:cNvPicPr>
            <a:picLocks noChangeAspect="1" noChangeArrowheads="1"/>
          </p:cNvPicPr>
          <p:nvPr/>
        </p:nvPicPr>
        <p:blipFill>
          <a:blip r:embed="rId13" cstate="print"/>
          <a:srcRect l="5128" t="20513" b="12820"/>
          <a:stretch>
            <a:fillRect/>
          </a:stretch>
        </p:blipFill>
        <p:spPr bwMode="auto">
          <a:xfrm>
            <a:off x="6324600" y="4114800"/>
            <a:ext cx="2819400" cy="990600"/>
          </a:xfrm>
          <a:prstGeom prst="rect">
            <a:avLst/>
          </a:prstGeom>
          <a:noFill/>
        </p:spPr>
      </p:pic>
      <p:pic>
        <p:nvPicPr>
          <p:cNvPr id="42" name="Picture 8" descr="C:\Users\Mirriah Vitale\Desktop\UNDP\GSSD Expo\logos\Logo_ISAGS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00600" y="1778000"/>
            <a:ext cx="1244600" cy="1270000"/>
          </a:xfrm>
          <a:prstGeom prst="rect">
            <a:avLst/>
          </a:prstGeom>
          <a:noFill/>
        </p:spPr>
      </p:pic>
      <p:pic>
        <p:nvPicPr>
          <p:cNvPr id="43" name="Picture 11" descr="C:\Users\Mirriah Vitale\Desktop\UNDP\GSSD Expo\logos\PAHO%20LOGO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733800" y="4038600"/>
            <a:ext cx="2347913" cy="884614"/>
          </a:xfrm>
          <a:prstGeom prst="rect">
            <a:avLst/>
          </a:prstGeom>
          <a:noFill/>
        </p:spPr>
      </p:pic>
      <p:pic>
        <p:nvPicPr>
          <p:cNvPr id="44" name="Picture 12" descr="C:\Users\Mirriah Vitale\Desktop\UNDP\GSSD Expo\logos\PMNCH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019800" y="3352800"/>
            <a:ext cx="2047875" cy="707643"/>
          </a:xfrm>
          <a:prstGeom prst="rect">
            <a:avLst/>
          </a:prstGeom>
          <a:noFill/>
        </p:spPr>
      </p:pic>
      <p:pic>
        <p:nvPicPr>
          <p:cNvPr id="45" name="Picture 16" descr="C:\Users\Mirriah Vitale\Desktop\UNDP\GSSD Expo\logos\UNDP logo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229600" y="2895600"/>
            <a:ext cx="671513" cy="1368689"/>
          </a:xfrm>
          <a:prstGeom prst="rect">
            <a:avLst/>
          </a:prstGeom>
          <a:noFill/>
        </p:spPr>
      </p:pic>
      <p:pic>
        <p:nvPicPr>
          <p:cNvPr id="46" name="Picture 17" descr="C:\Users\Mirriah Vitale\Desktop\UNDP\GSSD Expo\logos\unfpa-logo1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867400" y="990600"/>
            <a:ext cx="1741235" cy="790575"/>
          </a:xfrm>
          <a:prstGeom prst="rect">
            <a:avLst/>
          </a:prstGeom>
          <a:noFill/>
        </p:spPr>
      </p:pic>
      <p:pic>
        <p:nvPicPr>
          <p:cNvPr id="47" name="Picture 19" descr="C:\Users\Mirriah Vitale\Desktop\UNDP\GSSD Expo\logos\WHO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477000" y="1905000"/>
            <a:ext cx="1219200" cy="1238250"/>
          </a:xfrm>
          <a:prstGeom prst="rect">
            <a:avLst/>
          </a:prstGeom>
          <a:noFill/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0" y="6330950"/>
            <a:ext cx="774700" cy="527050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762000" y="6324600"/>
            <a:ext cx="2133600" cy="5334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Government of Mali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95600" y="6305550"/>
            <a:ext cx="774700" cy="552450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3657600" y="6324600"/>
            <a:ext cx="2438400" cy="5334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Government of Norway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029200" y="5334000"/>
            <a:ext cx="685800" cy="470425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5715000" y="5334000"/>
            <a:ext cx="2514600" cy="4572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Government of Tanzania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99" y="6330950"/>
            <a:ext cx="807983" cy="527050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6858000" y="6330950"/>
            <a:ext cx="2286000" cy="52705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Government of Kenya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293100" y="5132219"/>
            <a:ext cx="850900" cy="111618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114799" y="3429000"/>
            <a:ext cx="1905001" cy="485775"/>
          </a:xfrm>
          <a:prstGeom prst="rect">
            <a:avLst/>
          </a:prstGeom>
        </p:spPr>
      </p:pic>
      <p:pic>
        <p:nvPicPr>
          <p:cNvPr id="1027" name="Picture 3" descr="F:\UN work\2014\WIPO\WIPO logo.gif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400" y="1021556"/>
            <a:ext cx="1295400" cy="139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chemeClr val="bg1"/>
                </a:solidFill>
                <a:latin typeface="Arial"/>
                <a:cs typeface="Arial"/>
              </a:rPr>
              <a:t>Partnership  </a:t>
            </a:r>
            <a:r>
              <a:rPr lang="en-US" sz="4000" b="1" dirty="0">
                <a:solidFill>
                  <a:schemeClr val="bg1"/>
                </a:solidFill>
                <a:latin typeface="Arial"/>
                <a:cs typeface="Arial"/>
              </a:rPr>
              <a:t>H</a:t>
            </a:r>
            <a:r>
              <a:rPr lang="en-US" sz="4000" b="1" dirty="0" smtClean="0">
                <a:solidFill>
                  <a:schemeClr val="bg1"/>
                </a:solidFill>
                <a:latin typeface="Arial"/>
                <a:cs typeface="Arial"/>
              </a:rPr>
              <a:t>ighlights</a:t>
            </a:r>
            <a:endParaRPr lang="en-US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715000"/>
          </a:xfrm>
          <a:solidFill>
            <a:schemeClr val="bg2">
              <a:alpha val="85000"/>
            </a:schemeClr>
          </a:solidFill>
        </p:spPr>
        <p:txBody>
          <a:bodyPr>
            <a:normAutofit/>
          </a:bodyPr>
          <a:lstStyle/>
          <a:p>
            <a:pPr marL="514350" indent="-514350">
              <a:buClr>
                <a:schemeClr val="tx1">
                  <a:lumMod val="50000"/>
                  <a:lumOff val="50000"/>
                </a:schemeClr>
              </a:buClr>
              <a:buNone/>
            </a:pPr>
            <a:endParaRPr lang="en-US" sz="3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indent="-514350">
              <a:buClr>
                <a:schemeClr val="tx1">
                  <a:lumMod val="50000"/>
                  <a:lumOff val="50000"/>
                </a:schemeClr>
              </a:buClr>
              <a:buNone/>
            </a:pPr>
            <a:endParaRPr lang="en-US" dirty="0" smtClean="0"/>
          </a:p>
          <a:p>
            <a:pPr marL="514350" indent="-514350">
              <a:buClr>
                <a:schemeClr val="tx1">
                  <a:lumMod val="50000"/>
                  <a:lumOff val="50000"/>
                </a:schemeClr>
              </a:buClr>
              <a:buNone/>
            </a:pPr>
            <a:endParaRPr lang="en-US" dirty="0" smtClean="0"/>
          </a:p>
          <a:p>
            <a:pPr marL="514350" indent="-514350">
              <a:buClr>
                <a:schemeClr val="tx1">
                  <a:lumMod val="50000"/>
                  <a:lumOff val="50000"/>
                </a:schemeClr>
              </a:buClr>
              <a:buNone/>
            </a:pP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558ED5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64859" y="5849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34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228600" y="1676400"/>
            <a:ext cx="4191000" cy="4267200"/>
          </a:xfrm>
          <a:prstGeom prst="rect">
            <a:avLst/>
          </a:prstGeom>
          <a:solidFill>
            <a:schemeClr val="accent5">
              <a:lumMod val="60000"/>
              <a:lumOff val="40000"/>
              <a:alpha val="84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 typeface="Arial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4724400" y="1676400"/>
            <a:ext cx="4191000" cy="4267200"/>
          </a:xfrm>
          <a:prstGeom prst="rect">
            <a:avLst/>
          </a:prstGeom>
          <a:solidFill>
            <a:schemeClr val="bg2">
              <a:lumMod val="50000"/>
              <a:alpha val="84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 typeface="Arial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1828800"/>
            <a:ext cx="37338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Georgia"/>
                <a:cs typeface="Georgia"/>
              </a:rPr>
              <a:t>Aquaculture</a:t>
            </a:r>
          </a:p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Georgia"/>
                <a:cs typeface="Georgia"/>
              </a:rPr>
              <a:t>Vietnam-Benin</a:t>
            </a:r>
          </a:p>
          <a:p>
            <a:endParaRPr lang="en-US" altLang="en-US" dirty="0" smtClean="0">
              <a:solidFill>
                <a:schemeClr val="tx2">
                  <a:lumMod val="75000"/>
                </a:schemeClr>
              </a:solidFill>
              <a:latin typeface="Georgia"/>
              <a:ea typeface="ＭＳ Ｐゴシック" pitchFamily="34" charset="-128"/>
              <a:cs typeface="Georgia"/>
            </a:endParaRPr>
          </a:p>
          <a:p>
            <a:r>
              <a:rPr lang="en-US" altLang="en-US" sz="2000" dirty="0" smtClean="0">
                <a:solidFill>
                  <a:schemeClr val="tx2">
                    <a:lumMod val="75000"/>
                  </a:schemeClr>
                </a:solidFill>
                <a:latin typeface="Georgia"/>
                <a:ea typeface="ＭＳ Ｐゴシック" pitchFamily="34" charset="-128"/>
                <a:cs typeface="Georgia"/>
              </a:rPr>
              <a:t>Tilapia (8,000)</a:t>
            </a:r>
          </a:p>
          <a:p>
            <a:r>
              <a:rPr lang="en-US" altLang="en-US" sz="2000" dirty="0" smtClean="0">
                <a:solidFill>
                  <a:schemeClr val="tx2">
                    <a:lumMod val="75000"/>
                  </a:schemeClr>
                </a:solidFill>
                <a:latin typeface="Georgia"/>
                <a:ea typeface="ＭＳ Ｐゴシック" pitchFamily="34" charset="-128"/>
                <a:cs typeface="Georgia"/>
              </a:rPr>
              <a:t>Carp (6000) fingering initially</a:t>
            </a:r>
          </a:p>
          <a:p>
            <a:pPr>
              <a:spcBef>
                <a:spcPct val="0"/>
              </a:spcBef>
            </a:pPr>
            <a:endParaRPr lang="en-US" sz="2000" dirty="0" smtClean="0">
              <a:solidFill>
                <a:schemeClr val="tx2">
                  <a:lumMod val="75000"/>
                </a:schemeClr>
              </a:solidFill>
              <a:latin typeface="Georgia"/>
              <a:ea typeface="ＭＳ Ｐゴシック" pitchFamily="34" charset="-128"/>
              <a:cs typeface="Georgia"/>
            </a:endParaRPr>
          </a:p>
          <a:p>
            <a:pPr>
              <a:spcBef>
                <a:spcPct val="0"/>
              </a:spcBef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Georgia"/>
                <a:ea typeface="ＭＳ Ｐゴシック" pitchFamily="34" charset="-128"/>
                <a:cs typeface="Georgia"/>
              </a:rPr>
              <a:t>Results: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Georgia"/>
                <a:ea typeface="ＭＳ Ｐゴシック" pitchFamily="34" charset="-128"/>
                <a:cs typeface="Georgia"/>
              </a:rPr>
              <a:t> 10 big farms in Nigeria and 6 big farm in Benin. 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Georgia"/>
                <a:ea typeface="ＭＳ Ｐゴシック" pitchFamily="34" charset="-128"/>
                <a:cs typeface="Georgia"/>
              </a:rPr>
              <a:t> More than 100 young Tilapia farmers now using Songhai fingerling with growing demand</a:t>
            </a:r>
            <a:endParaRPr lang="en-US" altLang="en-US" sz="2000" dirty="0" smtClean="0">
              <a:solidFill>
                <a:schemeClr val="tx2">
                  <a:lumMod val="75000"/>
                </a:schemeClr>
              </a:solidFill>
              <a:latin typeface="Georgia"/>
              <a:ea typeface="ＭＳ Ｐゴシック" pitchFamily="34" charset="-128"/>
              <a:cs typeface="Georgia"/>
            </a:endParaRP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  <a:latin typeface="Georgia"/>
              <a:cs typeface="Georgia"/>
            </a:endParaRP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  <a:latin typeface="Georgia"/>
              <a:cs typeface="Georgia"/>
            </a:endParaRP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  <a:latin typeface="Georgia"/>
              <a:cs typeface="Georgia"/>
            </a:endParaRP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  <a:latin typeface="Georgia"/>
              <a:cs typeface="Georgia"/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  <a:latin typeface="Georgia"/>
              <a:cs typeface="Georgi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76800" y="1803261"/>
            <a:ext cx="3954929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17375E"/>
                </a:solidFill>
                <a:latin typeface="Georgia"/>
                <a:cs typeface="Georgia"/>
              </a:rPr>
              <a:t>Housing project</a:t>
            </a:r>
          </a:p>
          <a:p>
            <a:r>
              <a:rPr lang="en-US" sz="2400" b="1" dirty="0" smtClean="0">
                <a:solidFill>
                  <a:srgbClr val="17375E"/>
                </a:solidFill>
                <a:latin typeface="Georgia"/>
                <a:cs typeface="Georgia"/>
              </a:rPr>
              <a:t>Zambia</a:t>
            </a:r>
          </a:p>
          <a:p>
            <a:endParaRPr lang="en-US" sz="2400" b="1" dirty="0" smtClean="0">
              <a:solidFill>
                <a:srgbClr val="17375E"/>
              </a:solidFill>
              <a:latin typeface="Georgia"/>
              <a:cs typeface="Georgia"/>
            </a:endParaRPr>
          </a:p>
          <a:p>
            <a:r>
              <a:rPr lang="en-US" sz="2000" dirty="0" smtClean="0">
                <a:solidFill>
                  <a:srgbClr val="17375E"/>
                </a:solidFill>
                <a:latin typeface="Georgia"/>
                <a:cs typeface="Georgia"/>
              </a:rPr>
              <a:t>US$30 million</a:t>
            </a:r>
          </a:p>
          <a:p>
            <a:r>
              <a:rPr lang="en-US" sz="2000" dirty="0" smtClean="0">
                <a:solidFill>
                  <a:srgbClr val="17375E"/>
                </a:solidFill>
                <a:latin typeface="Georgia"/>
                <a:cs typeface="Georgia"/>
              </a:rPr>
              <a:t>First phase 400 houses</a:t>
            </a:r>
          </a:p>
          <a:p>
            <a:endParaRPr lang="en-US" sz="2000" dirty="0" smtClean="0">
              <a:solidFill>
                <a:srgbClr val="17375E"/>
              </a:solidFill>
              <a:latin typeface="Georgia"/>
              <a:cs typeface="Georgia"/>
            </a:endParaRPr>
          </a:p>
          <a:p>
            <a:r>
              <a:rPr lang="en-US" sz="2000" b="1" dirty="0" smtClean="0">
                <a:solidFill>
                  <a:srgbClr val="17375E"/>
                </a:solidFill>
                <a:latin typeface="Georgia"/>
                <a:cs typeface="Georgia"/>
              </a:rPr>
              <a:t>Results: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rgbClr val="17375E"/>
                </a:solidFill>
                <a:latin typeface="Georgia"/>
                <a:cs typeface="Georgia"/>
              </a:rPr>
              <a:t> Expanded to other countries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rgbClr val="17375E"/>
                </a:solidFill>
                <a:latin typeface="Georgia"/>
                <a:cs typeface="Georgia"/>
              </a:rPr>
              <a:t> More than 8 countries benefited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rgbClr val="17375E"/>
                </a:solidFill>
                <a:latin typeface="Georgia"/>
                <a:cs typeface="Georgia"/>
              </a:rPr>
              <a:t> One million houses per country</a:t>
            </a:r>
          </a:p>
          <a:p>
            <a:r>
              <a:rPr lang="en-US" sz="2000" dirty="0" smtClean="0">
                <a:solidFill>
                  <a:srgbClr val="17375E"/>
                </a:solidFill>
                <a:latin typeface="Georgia"/>
                <a:cs typeface="Georgia"/>
              </a:rPr>
              <a:t>in 10 years</a:t>
            </a:r>
          </a:p>
          <a:p>
            <a:r>
              <a:rPr lang="en-US" sz="2000" dirty="0" smtClean="0">
                <a:solidFill>
                  <a:srgbClr val="17375E"/>
                </a:solidFill>
                <a:latin typeface="Georgia"/>
                <a:cs typeface="Georgia"/>
              </a:rPr>
              <a:t>- Skills transfer and training </a:t>
            </a:r>
          </a:p>
          <a:p>
            <a:endParaRPr lang="en-US" sz="2000" dirty="0">
              <a:solidFill>
                <a:srgbClr val="17375E"/>
              </a:solidFill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558ED5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64859" y="5849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19269"/>
            <a:ext cx="9144000" cy="914400"/>
          </a:xfrm>
          <a:solidFill>
            <a:srgbClr val="558ED5"/>
          </a:solidFill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  </a:t>
            </a:r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WIPO Green Partnership</a:t>
            </a:r>
            <a:endParaRPr lang="en-US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4236"/>
            <a:ext cx="9144000" cy="5675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211763"/>
          </a:xfrm>
        </p:spPr>
        <p:txBody>
          <a:bodyPr/>
          <a:lstStyle/>
          <a:p>
            <a:r>
              <a:rPr lang="es-PE" dirty="0" err="1" smtClean="0"/>
              <a:t>Matchmaking</a:t>
            </a:r>
            <a:r>
              <a:rPr lang="es-PE" dirty="0" smtClean="0"/>
              <a:t> event</a:t>
            </a:r>
            <a:r>
              <a:rPr lang="es-PE" dirty="0"/>
              <a:t>,</a:t>
            </a:r>
            <a:r>
              <a:rPr lang="es-PE" dirty="0" smtClean="0"/>
              <a:t>16 </a:t>
            </a:r>
            <a:r>
              <a:rPr lang="es-PE" dirty="0" err="1" smtClean="0"/>
              <a:t>letters</a:t>
            </a:r>
            <a:r>
              <a:rPr lang="es-PE" dirty="0" smtClean="0"/>
              <a:t> of </a:t>
            </a:r>
            <a:r>
              <a:rPr lang="es-PE" dirty="0" err="1" smtClean="0"/>
              <a:t>intent</a:t>
            </a:r>
            <a:r>
              <a:rPr lang="es-PE" dirty="0" smtClean="0"/>
              <a:t> </a:t>
            </a:r>
            <a:r>
              <a:rPr lang="es-PE" dirty="0" err="1" smtClean="0"/>
              <a:t>signed</a:t>
            </a:r>
            <a:endParaRPr lang="es-PE" dirty="0" smtClean="0"/>
          </a:p>
          <a:p>
            <a:r>
              <a:rPr lang="es-PE" dirty="0" err="1" smtClean="0"/>
              <a:t>Conducted</a:t>
            </a:r>
            <a:r>
              <a:rPr lang="es-PE" dirty="0" smtClean="0"/>
              <a:t> </a:t>
            </a:r>
            <a:r>
              <a:rPr lang="es-PE" dirty="0" err="1" smtClean="0"/>
              <a:t>joint</a:t>
            </a:r>
            <a:r>
              <a:rPr lang="es-PE" dirty="0" smtClean="0"/>
              <a:t> </a:t>
            </a:r>
            <a:r>
              <a:rPr lang="es-PE" dirty="0" err="1" smtClean="0"/>
              <a:t>workshops</a:t>
            </a:r>
            <a:r>
              <a:rPr lang="es-PE" dirty="0" smtClean="0"/>
              <a:t> </a:t>
            </a:r>
            <a:r>
              <a:rPr lang="es-PE" dirty="0" err="1" smtClean="0"/>
              <a:t>on</a:t>
            </a:r>
            <a:r>
              <a:rPr lang="es-PE" dirty="0" smtClean="0"/>
              <a:t> IP and </a:t>
            </a:r>
            <a:r>
              <a:rPr lang="es-PE" dirty="0" err="1" smtClean="0"/>
              <a:t>tech</a:t>
            </a:r>
            <a:r>
              <a:rPr lang="es-PE" dirty="0" smtClean="0"/>
              <a:t>-transfer</a:t>
            </a:r>
          </a:p>
          <a:p>
            <a:r>
              <a:rPr lang="es-PE" dirty="0" err="1" smtClean="0"/>
              <a:t>Shared</a:t>
            </a:r>
            <a:r>
              <a:rPr lang="es-PE" dirty="0" smtClean="0"/>
              <a:t> and </a:t>
            </a:r>
            <a:r>
              <a:rPr lang="es-PE" dirty="0" err="1" smtClean="0"/>
              <a:t>showcased</a:t>
            </a:r>
            <a:r>
              <a:rPr lang="es-PE" dirty="0" smtClean="0"/>
              <a:t> </a:t>
            </a:r>
            <a:r>
              <a:rPr lang="es-PE" dirty="0" err="1" smtClean="0"/>
              <a:t>southern</a:t>
            </a:r>
            <a:r>
              <a:rPr lang="es-PE" dirty="0" smtClean="0"/>
              <a:t> </a:t>
            </a:r>
            <a:r>
              <a:rPr lang="es-PE" dirty="0" err="1" smtClean="0"/>
              <a:t>solutions</a:t>
            </a:r>
            <a:endParaRPr lang="es-PE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4572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48000"/>
            <a:ext cx="4572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171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361" y="838200"/>
            <a:ext cx="9379168" cy="58674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113361" y="954236"/>
            <a:ext cx="9379167" cy="5675164"/>
          </a:xfrm>
          <a:solidFill>
            <a:schemeClr val="accent4">
              <a:lumMod val="40000"/>
              <a:lumOff val="60000"/>
              <a:alpha val="62000"/>
            </a:schemeClr>
          </a:solidFill>
        </p:spPr>
        <p:txBody>
          <a:bodyPr>
            <a:normAutofit/>
          </a:bodyPr>
          <a:lstStyle/>
          <a:p>
            <a:pPr marL="571500" indent="-5715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romanUcPeriod"/>
            </a:pPr>
            <a:endParaRPr lang="en-US" sz="2800" dirty="0" smtClean="0">
              <a:solidFill>
                <a:srgbClr val="000000"/>
              </a:solidFill>
            </a:endParaRPr>
          </a:p>
          <a:p>
            <a:pPr marL="0" indent="0"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	Strong partnership</a:t>
            </a:r>
          </a:p>
          <a:p>
            <a:pPr marL="0" indent="0">
              <a:buClr>
                <a:schemeClr val="tx1">
                  <a:lumMod val="75000"/>
                  <a:lumOff val="25000"/>
                </a:schemeClr>
              </a:buClr>
              <a:buNone/>
            </a:pPr>
            <a:endParaRPr lang="en-US" sz="2800" dirty="0" smtClean="0">
              <a:solidFill>
                <a:srgbClr val="000000"/>
              </a:solidFill>
            </a:endParaRPr>
          </a:p>
          <a:p>
            <a:pPr marL="0" indent="0"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						Effective collaboration</a:t>
            </a:r>
          </a:p>
          <a:p>
            <a:pPr marL="0" indent="0">
              <a:buClr>
                <a:schemeClr val="tx1">
                  <a:lumMod val="75000"/>
                  <a:lumOff val="25000"/>
                </a:schemeClr>
              </a:buClr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marL="0" indent="0"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													Better cooperation</a:t>
            </a:r>
          </a:p>
          <a:p>
            <a:pPr marL="571500" indent="-571500">
              <a:buClr>
                <a:schemeClr val="tx1">
                  <a:lumMod val="75000"/>
                  <a:lumOff val="25000"/>
                </a:schemeClr>
              </a:buClr>
              <a:buNone/>
            </a:pPr>
            <a:endParaRPr lang="en-US" sz="2800" dirty="0" smtClean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558ED5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64859" y="5849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rgbClr val="558ED5"/>
          </a:solidFill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  </a:t>
            </a:r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Conclusion</a:t>
            </a:r>
            <a:endParaRPr lang="en-US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595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2057400"/>
            <a:ext cx="9144000" cy="4800600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19400" y="1143000"/>
            <a:ext cx="3505200" cy="828675"/>
          </a:xfrm>
        </p:spPr>
        <p:txBody>
          <a:bodyPr>
            <a:no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</a:rPr>
              <a:t>Thank </a:t>
            </a:r>
            <a:r>
              <a:rPr lang="en-US" sz="5000" dirty="0" smtClean="0">
                <a:solidFill>
                  <a:schemeClr val="accent6"/>
                </a:solidFill>
              </a:rPr>
              <a:t>You</a:t>
            </a:r>
            <a:endParaRPr lang="en-US" sz="5000" dirty="0">
              <a:solidFill>
                <a:schemeClr val="accent6"/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9" r="33333" b="17949"/>
          <a:stretch>
            <a:fillRect/>
          </a:stretch>
        </p:blipFill>
        <p:spPr>
          <a:xfrm>
            <a:off x="4292558" y="5654189"/>
            <a:ext cx="990600" cy="762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94563" y="6306235"/>
            <a:ext cx="423963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>
                <a:solidFill>
                  <a:schemeClr val="accent1"/>
                </a:solidFill>
              </a:rPr>
              <a:t>United Nations Office for South-South Cooperation</a:t>
            </a:r>
            <a:endParaRPr lang="en-US" sz="1500" b="1" dirty="0">
              <a:solidFill>
                <a:schemeClr val="accent1"/>
              </a:solidFill>
            </a:endParaRPr>
          </a:p>
        </p:txBody>
      </p:sp>
      <p:pic>
        <p:nvPicPr>
          <p:cNvPr id="17" name="Picture 16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2057400"/>
            <a:ext cx="4876800" cy="3352800"/>
          </a:xfrm>
          <a:prstGeom prst="rect">
            <a:avLst/>
          </a:prstGeom>
        </p:spPr>
      </p:pic>
      <p:pic>
        <p:nvPicPr>
          <p:cNvPr id="3075" name="Picture 3" descr="F:\UN work\2014\WIPO\wat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399"/>
            <a:ext cx="2971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057400"/>
            <a:ext cx="3962400" cy="335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361" y="838200"/>
            <a:ext cx="9379168" cy="58674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57600" y="685800"/>
            <a:ext cx="5486400" cy="2667000"/>
          </a:xfrm>
          <a:solidFill>
            <a:schemeClr val="accent4">
              <a:lumMod val="40000"/>
              <a:lumOff val="60000"/>
              <a:alpha val="62000"/>
            </a:schemeClr>
          </a:solidFill>
        </p:spPr>
        <p:txBody>
          <a:bodyPr>
            <a:normAutofit/>
          </a:bodyPr>
          <a:lstStyle/>
          <a:p>
            <a:pPr marL="571500" indent="-5715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romanUcPeriod"/>
            </a:pPr>
            <a:endParaRPr lang="en-US" sz="2800" dirty="0" smtClean="0">
              <a:solidFill>
                <a:srgbClr val="000000"/>
              </a:solidFill>
            </a:endParaRPr>
          </a:p>
          <a:p>
            <a:pPr marL="571500" indent="-5715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romanUcPeriod"/>
            </a:pPr>
            <a:r>
              <a:rPr lang="en-US" sz="2800" dirty="0" smtClean="0">
                <a:solidFill>
                  <a:srgbClr val="000000"/>
                </a:solidFill>
              </a:rPr>
              <a:t>UN Office for South-South Cooperation </a:t>
            </a:r>
          </a:p>
          <a:p>
            <a:pPr marL="571500" indent="-5715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romanUcPeriod"/>
            </a:pPr>
            <a:r>
              <a:rPr lang="en-US" sz="2800" dirty="0" smtClean="0">
                <a:solidFill>
                  <a:srgbClr val="000000"/>
                </a:solidFill>
              </a:rPr>
              <a:t>SS-GATE: Assets and Technology</a:t>
            </a:r>
          </a:p>
          <a:p>
            <a:pPr marL="571500" indent="-5715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romanUcPeriod"/>
            </a:pPr>
            <a:r>
              <a:rPr lang="en-US" sz="2800" dirty="0" smtClean="0">
                <a:solidFill>
                  <a:srgbClr val="000000"/>
                </a:solidFill>
              </a:rPr>
              <a:t>Sustainable Partnerships</a:t>
            </a:r>
          </a:p>
          <a:p>
            <a:pPr marL="571500" indent="-571500">
              <a:buClr>
                <a:schemeClr val="tx1">
                  <a:lumMod val="75000"/>
                  <a:lumOff val="25000"/>
                </a:schemeClr>
              </a:buClr>
              <a:buNone/>
            </a:pPr>
            <a:endParaRPr lang="en-US" sz="2800" dirty="0" smtClean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558ED5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64859" y="5849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rgbClr val="558ED5"/>
          </a:solidFill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  </a:t>
            </a:r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Outline</a:t>
            </a:r>
            <a:endParaRPr lang="en-US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838200"/>
            <a:ext cx="9372600" cy="6019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558ED5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64859" y="5849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76800" y="914400"/>
            <a:ext cx="4267200" cy="4724400"/>
          </a:xfrm>
          <a:solidFill>
            <a:schemeClr val="accent1">
              <a:lumMod val="40000"/>
              <a:lumOff val="60000"/>
              <a:alpha val="78000"/>
            </a:schemeClr>
          </a:solidFill>
        </p:spPr>
        <p:txBody>
          <a:bodyPr>
            <a:normAutofit fontScale="92500"/>
          </a:bodyPr>
          <a:lstStyle/>
          <a:p>
            <a:pPr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Established in 1978 by </a:t>
            </a:r>
          </a:p>
          <a:p>
            <a:pPr>
              <a:buClr>
                <a:schemeClr val="bg1">
                  <a:lumMod val="50000"/>
                </a:schemeClr>
              </a:buClr>
              <a:buNone/>
            </a:pPr>
            <a:r>
              <a:rPr lang="en-US" dirty="0" smtClean="0">
                <a:solidFill>
                  <a:srgbClr val="000000"/>
                </a:solidFill>
              </a:rPr>
              <a:t>    UN General Assembly</a:t>
            </a:r>
            <a:endParaRPr lang="en-US" u="sng" dirty="0" smtClean="0">
              <a:solidFill>
                <a:srgbClr val="000000"/>
              </a:solidFill>
            </a:endParaRPr>
          </a:p>
          <a:p>
            <a:pPr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Facilitates South-South </a:t>
            </a:r>
          </a:p>
          <a:p>
            <a:pPr>
              <a:buClr>
                <a:schemeClr val="bg1">
                  <a:lumMod val="50000"/>
                </a:schemeClr>
              </a:buClr>
              <a:buNone/>
            </a:pPr>
            <a:r>
              <a:rPr lang="en-US" dirty="0" smtClean="0">
                <a:solidFill>
                  <a:srgbClr val="000000"/>
                </a:solidFill>
              </a:rPr>
              <a:t>    Cooperation</a:t>
            </a:r>
          </a:p>
          <a:p>
            <a:pPr lvl="2"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en-US" sz="3200" dirty="0" smtClean="0">
                <a:solidFill>
                  <a:srgbClr val="000000"/>
                </a:solidFill>
              </a:rPr>
              <a:t>Convener</a:t>
            </a:r>
          </a:p>
          <a:p>
            <a:pPr lvl="2"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en-US" sz="3200" dirty="0" smtClean="0">
                <a:solidFill>
                  <a:srgbClr val="000000"/>
                </a:solidFill>
              </a:rPr>
              <a:t>Knowledge Broker</a:t>
            </a:r>
          </a:p>
          <a:p>
            <a:pPr lvl="2"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en-US" sz="3200" dirty="0" smtClean="0">
                <a:solidFill>
                  <a:srgbClr val="000000"/>
                </a:solidFill>
              </a:rPr>
              <a:t>Capacity Builder</a:t>
            </a:r>
          </a:p>
          <a:p>
            <a:pPr lvl="2"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en-US" sz="3200" dirty="0" smtClean="0">
                <a:solidFill>
                  <a:srgbClr val="000000"/>
                </a:solidFill>
              </a:rPr>
              <a:t>Communicator</a:t>
            </a:r>
          </a:p>
          <a:p>
            <a:pPr marL="514350" indent="-514350"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</a:pP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558ED5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4000" b="1" dirty="0" smtClean="0">
                <a:solidFill>
                  <a:schemeClr val="bg1"/>
                </a:solidFill>
                <a:latin typeface="Arial"/>
                <a:cs typeface="Arial"/>
              </a:rPr>
              <a:t>UN Office for South-South Cooperation</a:t>
            </a:r>
            <a:endParaRPr lang="en-US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chemeClr val="bg1"/>
                </a:solidFill>
                <a:latin typeface="Arial"/>
                <a:cs typeface="Arial"/>
              </a:rPr>
              <a:t>SS-GATE: Overview</a:t>
            </a:r>
            <a:endParaRPr lang="en-US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715000"/>
          </a:xfrm>
          <a:solidFill>
            <a:schemeClr val="bg2">
              <a:alpha val="85000"/>
            </a:schemeClr>
          </a:solidFill>
        </p:spPr>
        <p:txBody>
          <a:bodyPr>
            <a:normAutofit/>
          </a:bodyPr>
          <a:lstStyle/>
          <a:p>
            <a:pPr marL="514350" indent="-514350">
              <a:buClr>
                <a:schemeClr val="tx1">
                  <a:lumMod val="50000"/>
                  <a:lumOff val="50000"/>
                </a:schemeClr>
              </a:buClr>
              <a:buNone/>
            </a:pPr>
            <a:endParaRPr lang="en-US" sz="3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indent="-514350">
              <a:buClr>
                <a:schemeClr val="tx1">
                  <a:lumMod val="50000"/>
                  <a:lumOff val="50000"/>
                </a:schemeClr>
              </a:buClr>
              <a:buNone/>
            </a:pPr>
            <a:r>
              <a:rPr lang="en-US" dirty="0" smtClean="0"/>
              <a:t>In support of UN Secretary General’s Special Initiatives</a:t>
            </a:r>
          </a:p>
          <a:p>
            <a:pPr marL="514350" indent="-514350">
              <a:buClr>
                <a:schemeClr val="tx1">
                  <a:lumMod val="50000"/>
                  <a:lumOff val="50000"/>
                </a:schemeClr>
              </a:buClr>
              <a:buNone/>
            </a:pPr>
            <a:endParaRPr lang="en-US" dirty="0" smtClean="0"/>
          </a:p>
          <a:p>
            <a:pPr marL="514350" indent="-514350"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558ED5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64859" y="5849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34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457200">
              <a:spcBef>
                <a:spcPct val="20000"/>
              </a:spcBef>
              <a:buFont typeface="Arial"/>
              <a:buNone/>
              <a:defRPr/>
            </a:pPr>
            <a:endParaRPr lang="en-US" sz="30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76600" y="2819400"/>
            <a:ext cx="2590800" cy="1981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</a:rPr>
              <a:t>Global Health</a:t>
            </a:r>
          </a:p>
          <a:p>
            <a:pPr algn="ctr"/>
            <a:r>
              <a:rPr lang="en-US" b="1" i="1" dirty="0" smtClean="0">
                <a:solidFill>
                  <a:prstClr val="white"/>
                </a:solidFill>
              </a:rPr>
              <a:t>Global Health Exchange</a:t>
            </a:r>
            <a:endParaRPr lang="en-US" i="1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2819400"/>
            <a:ext cx="2590800" cy="19812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</a:rPr>
              <a:t>Zero-Hunger </a:t>
            </a:r>
          </a:p>
          <a:p>
            <a:pPr algn="ctr"/>
            <a:r>
              <a:rPr lang="en-US" b="1" i="1" dirty="0" smtClean="0">
                <a:solidFill>
                  <a:prstClr val="white"/>
                </a:solidFill>
              </a:rPr>
              <a:t>Agriculture Exchange</a:t>
            </a:r>
            <a:endParaRPr lang="en-US" i="1" dirty="0" smtClean="0">
              <a:solidFill>
                <a:prstClr val="white"/>
              </a:solidFill>
            </a:endParaRPr>
          </a:p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00800" y="2819400"/>
            <a:ext cx="2590800" cy="1981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</a:rPr>
              <a:t>Energy for All </a:t>
            </a:r>
          </a:p>
          <a:p>
            <a:pPr algn="ctr"/>
            <a:r>
              <a:rPr lang="en-US" b="1" i="1" dirty="0" smtClean="0">
                <a:solidFill>
                  <a:prstClr val="white"/>
                </a:solidFill>
              </a:rPr>
              <a:t>Energy &amp; Environment Exchange</a:t>
            </a:r>
            <a:endParaRPr lang="en-US" i="1" dirty="0">
              <a:solidFill>
                <a:prstClr val="white"/>
              </a:solidFill>
            </a:endParaRPr>
          </a:p>
        </p:txBody>
      </p:sp>
      <p:sp>
        <p:nvSpPr>
          <p:cNvPr id="18" name="Plus 17"/>
          <p:cNvSpPr/>
          <p:nvPr/>
        </p:nvSpPr>
        <p:spPr>
          <a:xfrm>
            <a:off x="2743200" y="3505200"/>
            <a:ext cx="533400" cy="457200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59595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Plus 18"/>
          <p:cNvSpPr/>
          <p:nvPr/>
        </p:nvSpPr>
        <p:spPr>
          <a:xfrm>
            <a:off x="5867400" y="3505200"/>
            <a:ext cx="533400" cy="457200"/>
          </a:xfrm>
          <a:prstGeom prst="mathPlus">
            <a:avLst/>
          </a:prstGeom>
          <a:solidFill>
            <a:srgbClr val="595959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61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chemeClr val="bg1"/>
                </a:solidFill>
              </a:rPr>
              <a:t>SS-GATE: Model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715000"/>
          </a:xfrm>
          <a:solidFill>
            <a:schemeClr val="bg2">
              <a:alpha val="85000"/>
            </a:schemeClr>
          </a:solidFill>
        </p:spPr>
        <p:txBody>
          <a:bodyPr anchor="t">
            <a:normAutofit/>
          </a:bodyPr>
          <a:lstStyle/>
          <a:p>
            <a:pPr marL="514350" indent="-514350">
              <a:buClr>
                <a:schemeClr val="tx1">
                  <a:lumMod val="50000"/>
                  <a:lumOff val="50000"/>
                </a:schemeClr>
              </a:buClr>
              <a:buNone/>
            </a:pPr>
            <a:r>
              <a:rPr lang="en-US" dirty="0" smtClean="0">
                <a:solidFill>
                  <a:schemeClr val="accent2"/>
                </a:solidFill>
              </a:rPr>
              <a:t>              </a:t>
            </a:r>
            <a:endParaRPr lang="en-US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64859" y="5849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1" name="Picture 20" descr="7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14551"/>
            <a:ext cx="9144000" cy="3024249"/>
          </a:xfrm>
          <a:prstGeom prst="rect">
            <a:avLst/>
          </a:prstGeom>
        </p:spPr>
      </p:pic>
      <p:pic>
        <p:nvPicPr>
          <p:cNvPr id="22" name="Picture 2" descr="C:\Users\Mirriah Vitale\Desktop\UNDP\Track V Training\Track V Website and Communication Materials\SS-GATE 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371600"/>
            <a:ext cx="838200" cy="838200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1219200" y="1419761"/>
            <a:ext cx="632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</a:rPr>
              <a:t>Market Driven Mechanism</a:t>
            </a:r>
          </a:p>
          <a:p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1000" y="5634335"/>
            <a:ext cx="5233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Online and Offline Transaction Platform</a:t>
            </a:r>
            <a:endParaRPr 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8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838200"/>
            <a:ext cx="9448800" cy="631371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chemeClr val="bg1"/>
                </a:solidFill>
                <a:latin typeface="Arial"/>
                <a:cs typeface="Arial"/>
              </a:rPr>
              <a:t>Global Health Exchange (SS-GHX)</a:t>
            </a:r>
            <a:endParaRPr lang="en-US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67200" y="914400"/>
            <a:ext cx="4876800" cy="4572000"/>
          </a:xfrm>
          <a:solidFill>
            <a:srgbClr val="B7DEE8">
              <a:alpha val="75000"/>
            </a:srgbClr>
          </a:solidFill>
        </p:spPr>
        <p:txBody>
          <a:bodyPr>
            <a:normAutofit/>
          </a:bodyPr>
          <a:lstStyle/>
          <a:p>
            <a:pPr marL="514350" indent="-514350">
              <a:buClr>
                <a:schemeClr val="tx1">
                  <a:lumMod val="50000"/>
                  <a:lumOff val="50000"/>
                </a:schemeClr>
              </a:buClr>
              <a:buNone/>
            </a:pPr>
            <a:endParaRPr lang="en-US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marL="514350" indent="-514350"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</a:pPr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558ED5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64859" y="5849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419600" y="533400"/>
            <a:ext cx="4724400" cy="495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</a:pPr>
            <a:endParaRPr lang="en-US" sz="2600" dirty="0" smtClean="0"/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§"/>
            </a:pPr>
            <a:r>
              <a:rPr lang="en-US" sz="3200" dirty="0" smtClean="0"/>
              <a:t> </a:t>
            </a:r>
            <a:r>
              <a:rPr lang="en-US" sz="3200" b="1" dirty="0" smtClean="0"/>
              <a:t>Created 2011 </a:t>
            </a:r>
            <a:r>
              <a:rPr lang="en-US" sz="3200" dirty="0" smtClean="0"/>
              <a:t>in collaboration with </a:t>
            </a:r>
            <a:r>
              <a:rPr lang="en-US" sz="3200" b="1" dirty="0" smtClean="0"/>
              <a:t>PAHO</a:t>
            </a:r>
            <a:r>
              <a:rPr lang="en-US" sz="3200" dirty="0" smtClean="0"/>
              <a:t> and </a:t>
            </a:r>
            <a:r>
              <a:rPr lang="en-US" sz="3200" b="1" dirty="0" smtClean="0"/>
              <a:t>WHO</a:t>
            </a:r>
            <a:r>
              <a:rPr lang="en-US" sz="3200" dirty="0" smtClean="0"/>
              <a:t>.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§"/>
            </a:pPr>
            <a:r>
              <a:rPr lang="en-US" sz="3200" dirty="0" smtClean="0"/>
              <a:t> Builds upon successful SS-GATE business model.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§"/>
            </a:pPr>
            <a:r>
              <a:rPr lang="en-US" sz="3200" dirty="0" smtClean="0"/>
              <a:t> Endorsed as a </a:t>
            </a:r>
            <a:r>
              <a:rPr lang="en-US" sz="3200" b="1" dirty="0" smtClean="0"/>
              <a:t>Sustainable Business Model </a:t>
            </a:r>
            <a:r>
              <a:rPr lang="en-US" sz="3200" dirty="0" smtClean="0"/>
              <a:t>by the General Assembly.</a:t>
            </a:r>
          </a:p>
          <a:p>
            <a:pPr lvl="1"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endParaRPr 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chemeClr val="bg1"/>
                </a:solidFill>
                <a:latin typeface="Arial"/>
                <a:cs typeface="Arial"/>
              </a:rPr>
              <a:t>SS-GHX: Focus Areas</a:t>
            </a:r>
            <a:endParaRPr lang="en-US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715000"/>
          </a:xfrm>
          <a:solidFill>
            <a:schemeClr val="bg2">
              <a:alpha val="85000"/>
            </a:schemeClr>
          </a:solidFill>
        </p:spPr>
        <p:txBody>
          <a:bodyPr>
            <a:normAutofit/>
          </a:bodyPr>
          <a:lstStyle/>
          <a:p>
            <a:pPr marL="514350" indent="-514350">
              <a:buClr>
                <a:schemeClr val="tx1">
                  <a:lumMod val="50000"/>
                  <a:lumOff val="50000"/>
                </a:schemeClr>
              </a:buClr>
              <a:buNone/>
            </a:pPr>
            <a:endParaRPr lang="en-US" sz="3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indent="-514350">
              <a:buClr>
                <a:schemeClr val="tx1">
                  <a:lumMod val="50000"/>
                  <a:lumOff val="50000"/>
                </a:schemeClr>
              </a:buClr>
              <a:buNone/>
            </a:pPr>
            <a:r>
              <a:rPr lang="en-US" sz="3300" dirty="0" smtClean="0"/>
              <a:t>South-South Global Health Exchange</a:t>
            </a:r>
          </a:p>
          <a:p>
            <a:pPr marL="514350" indent="-514350">
              <a:buClr>
                <a:schemeClr val="tx1">
                  <a:lumMod val="50000"/>
                  <a:lumOff val="50000"/>
                </a:schemeClr>
              </a:buClr>
              <a:buNone/>
            </a:pPr>
            <a:endParaRPr lang="en-US" sz="3300" dirty="0" smtClean="0"/>
          </a:p>
          <a:p>
            <a:pPr marL="514350" indent="-514350">
              <a:buClr>
                <a:schemeClr val="tx1">
                  <a:lumMod val="50000"/>
                  <a:lumOff val="50000"/>
                </a:schemeClr>
              </a:buClr>
              <a:buNone/>
            </a:pPr>
            <a:endParaRPr lang="en-US" sz="3300" dirty="0" smtClean="0"/>
          </a:p>
          <a:p>
            <a:pPr marL="514350" indent="-514350">
              <a:buClr>
                <a:schemeClr val="tx1">
                  <a:lumMod val="50000"/>
                  <a:lumOff val="50000"/>
                </a:schemeClr>
              </a:buClr>
              <a:buNone/>
            </a:pPr>
            <a:endParaRPr lang="en-US" dirty="0" smtClean="0"/>
          </a:p>
          <a:p>
            <a:pPr marL="514350" indent="-514350"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558ED5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64859" y="5849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34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76600" y="3124200"/>
            <a:ext cx="2590800" cy="1981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NCDs</a:t>
            </a:r>
            <a:endParaRPr lang="en-US" sz="3200" i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3124200"/>
            <a:ext cx="2590800" cy="19812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Maternal &amp; Child Health</a:t>
            </a:r>
            <a:endParaRPr lang="en-US" i="1" dirty="0" smtClean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400800" y="3124200"/>
            <a:ext cx="2590800" cy="1981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HIV/AIDS</a:t>
            </a:r>
            <a:endParaRPr lang="en-US" sz="3200" i="1" dirty="0">
              <a:solidFill>
                <a:schemeClr val="bg1"/>
              </a:solidFill>
            </a:endParaRPr>
          </a:p>
        </p:txBody>
      </p:sp>
      <p:sp>
        <p:nvSpPr>
          <p:cNvPr id="18" name="Plus 17"/>
          <p:cNvSpPr/>
          <p:nvPr/>
        </p:nvSpPr>
        <p:spPr>
          <a:xfrm>
            <a:off x="2743200" y="3810000"/>
            <a:ext cx="533400" cy="457200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59595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Plus 18"/>
          <p:cNvSpPr/>
          <p:nvPr/>
        </p:nvSpPr>
        <p:spPr>
          <a:xfrm>
            <a:off x="5867400" y="3810000"/>
            <a:ext cx="533400" cy="457200"/>
          </a:xfrm>
          <a:prstGeom prst="mathPlus">
            <a:avLst/>
          </a:prstGeom>
          <a:solidFill>
            <a:srgbClr val="595959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chemeClr val="bg1"/>
                </a:solidFill>
              </a:rPr>
              <a:t>SS-GATE: Matchmaking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715000"/>
          </a:xfrm>
          <a:solidFill>
            <a:schemeClr val="bg2">
              <a:alpha val="85000"/>
            </a:schemeClr>
          </a:solidFill>
        </p:spPr>
        <p:txBody>
          <a:bodyPr anchor="t">
            <a:normAutofit/>
          </a:bodyPr>
          <a:lstStyle/>
          <a:p>
            <a:pPr marL="514350" indent="-514350">
              <a:buClr>
                <a:schemeClr val="tx1">
                  <a:lumMod val="50000"/>
                  <a:lumOff val="50000"/>
                </a:schemeClr>
              </a:buClr>
              <a:buNone/>
            </a:pPr>
            <a:r>
              <a:rPr lang="en-US" dirty="0" smtClean="0">
                <a:solidFill>
                  <a:schemeClr val="accent2"/>
                </a:solidFill>
              </a:rPr>
              <a:t>              </a:t>
            </a:r>
            <a:endParaRPr lang="en-US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64859" y="5849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9" name="Picture 18" descr="5.jpg"/>
          <p:cNvPicPr>
            <a:picLocks noChangeAspect="1"/>
          </p:cNvPicPr>
          <p:nvPr/>
        </p:nvPicPr>
        <p:blipFill>
          <a:blip r:embed="rId3"/>
          <a:srcRect l="10833" r="4167"/>
          <a:stretch>
            <a:fillRect/>
          </a:stretch>
        </p:blipFill>
        <p:spPr>
          <a:xfrm>
            <a:off x="685800" y="1262750"/>
            <a:ext cx="7772400" cy="4909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chemeClr val="bg1"/>
                </a:solidFill>
                <a:latin typeface="Arial"/>
                <a:cs typeface="Arial"/>
              </a:rPr>
              <a:t>SS-GATE by the numbers</a:t>
            </a:r>
            <a:endParaRPr lang="en-US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715000"/>
          </a:xfrm>
          <a:solidFill>
            <a:schemeClr val="bg2">
              <a:alpha val="85000"/>
            </a:schemeClr>
          </a:solidFill>
        </p:spPr>
        <p:txBody>
          <a:bodyPr>
            <a:normAutofit/>
          </a:bodyPr>
          <a:lstStyle/>
          <a:p>
            <a:pPr marL="514350" indent="-514350">
              <a:buClr>
                <a:schemeClr val="tx1">
                  <a:lumMod val="50000"/>
                  <a:lumOff val="50000"/>
                </a:schemeClr>
              </a:buClr>
              <a:buNone/>
            </a:pPr>
            <a:endParaRPr lang="en-US" sz="3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indent="-514350">
              <a:buClr>
                <a:schemeClr val="tx1">
                  <a:lumMod val="50000"/>
                  <a:lumOff val="50000"/>
                </a:schemeClr>
              </a:buClr>
              <a:buNone/>
            </a:pPr>
            <a:endParaRPr lang="en-US" dirty="0" smtClean="0"/>
          </a:p>
          <a:p>
            <a:pPr marL="514350" indent="-514350">
              <a:buClr>
                <a:schemeClr val="tx1">
                  <a:lumMod val="50000"/>
                  <a:lumOff val="50000"/>
                </a:schemeClr>
              </a:buClr>
              <a:buNone/>
            </a:pPr>
            <a:endParaRPr lang="en-US" dirty="0" smtClean="0"/>
          </a:p>
          <a:p>
            <a:pPr marL="514350" indent="-514350"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558ED5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64859" y="5849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34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457200">
              <a:spcBef>
                <a:spcPct val="20000"/>
              </a:spcBef>
              <a:buFont typeface="Arial"/>
              <a:buNone/>
              <a:defRPr/>
            </a:pPr>
            <a:endParaRPr lang="en-US" sz="30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179035"/>
              </p:ext>
            </p:extLst>
          </p:nvPr>
        </p:nvGraphicFramePr>
        <p:xfrm>
          <a:off x="736600" y="1515538"/>
          <a:ext cx="4064000" cy="237066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32000"/>
                <a:gridCol w="2032000"/>
              </a:tblGrid>
              <a:tr h="724742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Liste</a:t>
                      </a:r>
                      <a:r>
                        <a:rPr lang="en-US" sz="2400" b="1" baseline="0" dirty="0" smtClean="0"/>
                        <a:t>d Projects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7,087</a:t>
                      </a:r>
                      <a:endParaRPr lang="en-US" sz="2400" dirty="0"/>
                    </a:p>
                  </a:txBody>
                  <a:tcPr/>
                </a:tc>
              </a:tr>
              <a:tr h="819649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Matched</a:t>
                      </a:r>
                      <a:r>
                        <a:rPr lang="en-US" sz="2400" b="1" baseline="0" dirty="0" smtClean="0"/>
                        <a:t> Projects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2304</a:t>
                      </a:r>
                      <a:endParaRPr lang="en-US" sz="2400" dirty="0"/>
                    </a:p>
                  </a:txBody>
                  <a:tcPr/>
                </a:tc>
              </a:tr>
              <a:tr h="819649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Transacted</a:t>
                      </a:r>
                      <a:r>
                        <a:rPr lang="en-US" sz="2400" b="1" baseline="0" dirty="0" smtClean="0"/>
                        <a:t> Projects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957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" name="Picture 6" descr="https://photos-2.dropbox.com/t/0/AADob2Chd3i1_Px2s2cVqH1cbXLP8K3C0TdTLPMmnqcExA/10/129607193/jpeg/32x32/2/1358323200/0/2/Photo1020.jpg/GhAg06NG5a3hGYYk7O3QZQlkqCPHZ1S71r7yCI4Ajv4?size=1024x7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248140"/>
            <a:ext cx="2868612" cy="2151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 descr="MDG-033HR-02.jpg"/>
          <p:cNvPicPr>
            <a:picLocks noChangeAspect="1"/>
          </p:cNvPicPr>
          <p:nvPr/>
        </p:nvPicPr>
        <p:blipFill>
          <a:blip r:embed="rId3"/>
          <a:srcRect t="13181" b="39542"/>
          <a:stretch>
            <a:fillRect/>
          </a:stretch>
        </p:blipFill>
        <p:spPr bwMode="auto">
          <a:xfrm>
            <a:off x="381000" y="4648200"/>
            <a:ext cx="4733925" cy="1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775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12090</TotalTime>
  <Words>361</Words>
  <Application>Microsoft Office PowerPoint</Application>
  <PresentationFormat>Presentación en pantalla (4:3)</PresentationFormat>
  <Paragraphs>122</Paragraphs>
  <Slides>15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Office Theme</vt:lpstr>
      <vt:lpstr>Fostering  sustainable development through technology transfer among developing countries</vt:lpstr>
      <vt:lpstr>  Outline</vt:lpstr>
      <vt:lpstr>UN Office for South-South Cooperation</vt:lpstr>
      <vt:lpstr>SS-GATE: Overview</vt:lpstr>
      <vt:lpstr>SS-GATE: Model</vt:lpstr>
      <vt:lpstr>Global Health Exchange (SS-GHX)</vt:lpstr>
      <vt:lpstr>SS-GHX: Focus Areas</vt:lpstr>
      <vt:lpstr>SS-GATE: Matchmaking</vt:lpstr>
      <vt:lpstr>SS-GATE by the numbers</vt:lpstr>
      <vt:lpstr>SS-GATE: Global Scope</vt:lpstr>
      <vt:lpstr>SS-GATE: Partnerships</vt:lpstr>
      <vt:lpstr>Partnership  Highlights</vt:lpstr>
      <vt:lpstr>  WIPO Green Partnership</vt:lpstr>
      <vt:lpstr>  Conclusion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challenge:</dc:title>
  <dc:creator>Mirriah Vitale</dc:creator>
  <cp:lastModifiedBy>usuario2</cp:lastModifiedBy>
  <cp:revision>267</cp:revision>
  <dcterms:created xsi:type="dcterms:W3CDTF">2014-08-16T07:46:11Z</dcterms:created>
  <dcterms:modified xsi:type="dcterms:W3CDTF">2015-05-06T00:54:41Z</dcterms:modified>
</cp:coreProperties>
</file>