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1"/>
  </p:notesMasterIdLst>
  <p:sldIdLst>
    <p:sldId id="274" r:id="rId2"/>
    <p:sldId id="257" r:id="rId3"/>
    <p:sldId id="1134" r:id="rId4"/>
    <p:sldId id="1130" r:id="rId5"/>
    <p:sldId id="277" r:id="rId6"/>
    <p:sldId id="1131" r:id="rId7"/>
    <p:sldId id="1132" r:id="rId8"/>
    <p:sldId id="1133" r:id="rId9"/>
    <p:sldId id="285" r:id="rId10"/>
  </p:sldIdLst>
  <p:sldSz cx="9144000" cy="5143500" type="screen16x9"/>
  <p:notesSz cx="6797675" cy="9928225"/>
  <p:embeddedFontLst>
    <p:embeddedFont>
      <p:font typeface="Calibri Light" panose="020F0302020204030204" pitchFamily="34" charset="0"/>
      <p:regular r:id="rId12"/>
      <p:italic r:id="rId13"/>
    </p:embeddedFont>
    <p:embeddedFont>
      <p:font typeface="Microsoft Sans Serif" panose="020B0604020202020204" pitchFamily="34" charset="0"/>
      <p:regular r:id="rId14"/>
    </p:embeddedFont>
    <p:embeddedFont>
      <p:font typeface="Montserrat"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Bitter" panose="020B0604020202020204" charset="0"/>
      <p:regular r:id="rId23"/>
      <p:bold r:id="rId24"/>
      <p:italic r:id="rId25"/>
    </p:embeddedFont>
    <p:embeddedFont>
      <p:font typeface="Work Sans" panose="020B0604020202020204" charset="0"/>
      <p:regular r:id="rId26"/>
      <p:bold r:id="rId27"/>
      <p:italic r:id="rId28"/>
      <p:boldItalic r:id="rId29"/>
    </p:embeddedFon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33">
          <p15:clr>
            <a:srgbClr val="A4A3A4"/>
          </p15:clr>
        </p15:guide>
        <p15:guide id="2" orient="horz" pos="2835">
          <p15:clr>
            <a:srgbClr val="9AA0A6"/>
          </p15:clr>
        </p15:guide>
        <p15:guide id="3" pos="538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50"/>
    <a:srgbClr val="00D553"/>
    <a:srgbClr val="FFED85"/>
    <a:srgbClr val="EE6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ADB92-911B-4DF2-9A6C-67C9BD99B4C0}" v="71" dt="2022-04-26T06:39:13.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648"/>
  </p:normalViewPr>
  <p:slideViewPr>
    <p:cSldViewPr snapToGrid="0">
      <p:cViewPr varScale="1">
        <p:scale>
          <a:sx n="110" d="100"/>
          <a:sy n="110" d="100"/>
        </p:scale>
        <p:origin x="811" y="67"/>
      </p:cViewPr>
      <p:guideLst>
        <p:guide pos="333"/>
        <p:guide orient="horz" pos="2835"/>
        <p:guide pos="53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f87997393_0_78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f87997393_0_78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f87997393_0_78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f87997393_0_78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09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33FD-3931-486B-9709-177DA0AD549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KE"/>
          </a:p>
        </p:txBody>
      </p:sp>
      <p:sp>
        <p:nvSpPr>
          <p:cNvPr id="3" name="Subtitle 2">
            <a:extLst>
              <a:ext uri="{FF2B5EF4-FFF2-40B4-BE49-F238E27FC236}">
                <a16:creationId xmlns:a16="http://schemas.microsoft.com/office/drawing/2014/main" id="{31213131-D6B3-4294-88DE-B6A28F5794E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4A678E05-64B8-413A-9480-D6AE718355D2}"/>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5" name="Footer Placeholder 4">
            <a:extLst>
              <a:ext uri="{FF2B5EF4-FFF2-40B4-BE49-F238E27FC236}">
                <a16:creationId xmlns:a16="http://schemas.microsoft.com/office/drawing/2014/main" id="{C5B6868E-762F-4F1E-AD5A-AADD0C6F1B41}"/>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35CBD03-8ABC-4471-A78C-F1236B4527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519369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31B2-728D-4B82-AF5B-27397E229240}"/>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320BAB4C-CA03-4A47-8D63-6F8639F39F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7F8BA0C3-F941-4C1D-9908-C58F552F193A}"/>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5" name="Footer Placeholder 4">
            <a:extLst>
              <a:ext uri="{FF2B5EF4-FFF2-40B4-BE49-F238E27FC236}">
                <a16:creationId xmlns:a16="http://schemas.microsoft.com/office/drawing/2014/main" id="{47032615-ACDC-47EA-9D8D-F25D993F408B}"/>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F85C73FB-4F68-461E-83D3-4559728A71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189402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3A30EB-C747-4103-ABFF-A5FFA7D06E1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48F4907E-6133-4026-8AB2-73769593973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A45145C3-02F0-49F6-B74D-0EAD5EFEB36C}"/>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5" name="Footer Placeholder 4">
            <a:extLst>
              <a:ext uri="{FF2B5EF4-FFF2-40B4-BE49-F238E27FC236}">
                <a16:creationId xmlns:a16="http://schemas.microsoft.com/office/drawing/2014/main" id="{01CB7F87-29EB-433C-8BBC-5796DE7D3963}"/>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060835C9-7C60-4D36-98C9-685496625B0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097734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C">
  <p:cSld name="TOC">
    <p:spTree>
      <p:nvGrpSpPr>
        <p:cNvPr id="1" name="Shape 43"/>
        <p:cNvGrpSpPr/>
        <p:nvPr/>
      </p:nvGrpSpPr>
      <p:grpSpPr>
        <a:xfrm>
          <a:off x="0" y="0"/>
          <a:ext cx="0" cy="0"/>
          <a:chOff x="0" y="0"/>
          <a:chExt cx="0" cy="0"/>
        </a:xfrm>
      </p:grpSpPr>
      <p:sp>
        <p:nvSpPr>
          <p:cNvPr id="63" name="Google Shape;6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chemeClr val="bg2">
                    <a:lumMod val="25000"/>
                  </a:schemeClr>
                </a:solidFill>
                <a:latin typeface="Work Sans" pitchFamily="2" charset="77"/>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Tree>
    <p:extLst>
      <p:ext uri="{BB962C8B-B14F-4D97-AF65-F5344CB8AC3E}">
        <p14:creationId xmlns:p14="http://schemas.microsoft.com/office/powerpoint/2010/main" val="4277221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
        <p:cNvGrpSpPr/>
        <p:nvPr/>
      </p:nvGrpSpPr>
      <p:grpSpPr>
        <a:xfrm>
          <a:off x="0" y="0"/>
          <a:ext cx="0" cy="0"/>
          <a:chOff x="0" y="0"/>
          <a:chExt cx="0" cy="0"/>
        </a:xfrm>
      </p:grpSpPr>
      <p:sp>
        <p:nvSpPr>
          <p:cNvPr id="73" name="Google Shape;73;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solidFill>
                  <a:schemeClr val="bg2">
                    <a:lumMod val="25000"/>
                  </a:schemeClr>
                </a:solidFill>
                <a:latin typeface="Work Sans" pitchFamily="2" charset="77"/>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74" name="Google Shape;74;p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solidFill>
                  <a:schemeClr val="bg2">
                    <a:lumMod val="25000"/>
                  </a:schemeClr>
                </a:solidFill>
                <a:latin typeface="Bitter" panose="02000000000000000000" pitchFamily="2" charset="77"/>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dirty="0"/>
          </a:p>
        </p:txBody>
      </p:sp>
      <p:sp>
        <p:nvSpPr>
          <p:cNvPr id="75" name="Google Shape;7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3842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_alt3">
  <p:cSld name="Title and body_alt3">
    <p:spTree>
      <p:nvGrpSpPr>
        <p:cNvPr id="1" name="Shape 212"/>
        <p:cNvGrpSpPr/>
        <p:nvPr/>
      </p:nvGrpSpPr>
      <p:grpSpPr>
        <a:xfrm>
          <a:off x="0" y="0"/>
          <a:ext cx="0" cy="0"/>
          <a:chOff x="0" y="0"/>
          <a:chExt cx="0" cy="0"/>
        </a:xfrm>
      </p:grpSpPr>
      <p:sp>
        <p:nvSpPr>
          <p:cNvPr id="214" name="Google Shape;214;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chemeClr val="bg2">
                    <a:lumMod val="25000"/>
                  </a:schemeClr>
                </a:solidFill>
                <a:latin typeface="Work Sans" pitchFamily="2" charset="77"/>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215" name="Google Shape;215;p16"/>
          <p:cNvSpPr txBox="1">
            <a:spLocks noGrp="1"/>
          </p:cNvSpPr>
          <p:nvPr>
            <p:ph type="body" idx="1"/>
          </p:nvPr>
        </p:nvSpPr>
        <p:spPr>
          <a:xfrm>
            <a:off x="4018025" y="1567550"/>
            <a:ext cx="4318500" cy="17667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dk2"/>
              </a:buClr>
              <a:buSzPts val="1300"/>
              <a:buChar char="●"/>
              <a:defRPr>
                <a:solidFill>
                  <a:schemeClr val="bg2">
                    <a:lumMod val="25000"/>
                  </a:schemeClr>
                </a:solidFill>
              </a:defRPr>
            </a:lvl1pPr>
            <a:lvl2pPr marL="914400" lvl="1" indent="-298450" rtl="0">
              <a:spcBef>
                <a:spcPts val="1600"/>
              </a:spcBef>
              <a:spcAft>
                <a:spcPts val="0"/>
              </a:spcAft>
              <a:buClr>
                <a:schemeClr val="dk2"/>
              </a:buClr>
              <a:buSzPts val="1100"/>
              <a:buChar char="○"/>
              <a:defRPr>
                <a:solidFill>
                  <a:schemeClr val="dk2"/>
                </a:solidFill>
              </a:defRPr>
            </a:lvl2pPr>
            <a:lvl3pPr marL="1371600" lvl="2" indent="-298450" rtl="0">
              <a:spcBef>
                <a:spcPts val="1600"/>
              </a:spcBef>
              <a:spcAft>
                <a:spcPts val="0"/>
              </a:spcAft>
              <a:buClr>
                <a:schemeClr val="dk2"/>
              </a:buClr>
              <a:buSzPts val="1100"/>
              <a:buChar char="■"/>
              <a:defRPr>
                <a:solidFill>
                  <a:schemeClr val="dk2"/>
                </a:solidFill>
              </a:defRPr>
            </a:lvl3pPr>
            <a:lvl4pPr marL="1828800" lvl="3" indent="-298450" rtl="0">
              <a:spcBef>
                <a:spcPts val="1600"/>
              </a:spcBef>
              <a:spcAft>
                <a:spcPts val="0"/>
              </a:spcAft>
              <a:buClr>
                <a:schemeClr val="dk2"/>
              </a:buClr>
              <a:buSzPts val="1100"/>
              <a:buChar char="●"/>
              <a:defRPr>
                <a:solidFill>
                  <a:schemeClr val="dk2"/>
                </a:solidFill>
              </a:defRPr>
            </a:lvl4pPr>
            <a:lvl5pPr marL="2286000" lvl="4" indent="-298450" rtl="0">
              <a:spcBef>
                <a:spcPts val="1600"/>
              </a:spcBef>
              <a:spcAft>
                <a:spcPts val="0"/>
              </a:spcAft>
              <a:buClr>
                <a:schemeClr val="dk2"/>
              </a:buClr>
              <a:buSzPts val="1100"/>
              <a:buChar char="○"/>
              <a:defRPr>
                <a:solidFill>
                  <a:schemeClr val="dk2"/>
                </a:solidFill>
              </a:defRPr>
            </a:lvl5pPr>
            <a:lvl6pPr marL="2743200" lvl="5" indent="-298450" rtl="0">
              <a:spcBef>
                <a:spcPts val="1600"/>
              </a:spcBef>
              <a:spcAft>
                <a:spcPts val="0"/>
              </a:spcAft>
              <a:buClr>
                <a:schemeClr val="dk2"/>
              </a:buClr>
              <a:buSzPts val="1100"/>
              <a:buChar char="■"/>
              <a:defRPr>
                <a:solidFill>
                  <a:schemeClr val="dk2"/>
                </a:solidFill>
              </a:defRPr>
            </a:lvl6pPr>
            <a:lvl7pPr marL="3200400" lvl="6" indent="-298450" rtl="0">
              <a:spcBef>
                <a:spcPts val="1600"/>
              </a:spcBef>
              <a:spcAft>
                <a:spcPts val="0"/>
              </a:spcAft>
              <a:buClr>
                <a:schemeClr val="dk2"/>
              </a:buClr>
              <a:buSzPts val="1100"/>
              <a:buChar char="●"/>
              <a:defRPr>
                <a:solidFill>
                  <a:schemeClr val="dk2"/>
                </a:solidFill>
              </a:defRPr>
            </a:lvl7pPr>
            <a:lvl8pPr marL="3657600" lvl="7" indent="-298450" rtl="0">
              <a:spcBef>
                <a:spcPts val="1600"/>
              </a:spcBef>
              <a:spcAft>
                <a:spcPts val="0"/>
              </a:spcAft>
              <a:buClr>
                <a:schemeClr val="dk2"/>
              </a:buClr>
              <a:buSzPts val="1100"/>
              <a:buChar char="○"/>
              <a:defRPr>
                <a:solidFill>
                  <a:schemeClr val="dk2"/>
                </a:solidFill>
              </a:defRPr>
            </a:lvl8pPr>
            <a:lvl9pPr marL="4114800" lvl="8" indent="-298450" rtl="0">
              <a:spcBef>
                <a:spcPts val="1600"/>
              </a:spcBef>
              <a:spcAft>
                <a:spcPts val="1600"/>
              </a:spcAft>
              <a:buClr>
                <a:schemeClr val="dk2"/>
              </a:buClr>
              <a:buSzPts val="1100"/>
              <a:buChar char="■"/>
              <a:defRPr>
                <a:solidFill>
                  <a:schemeClr val="dk2"/>
                </a:solidFill>
              </a:defRPr>
            </a:lvl9pPr>
          </a:lstStyle>
          <a:p>
            <a:endParaRPr/>
          </a:p>
        </p:txBody>
      </p:sp>
      <p:sp>
        <p:nvSpPr>
          <p:cNvPr id="216" name="Google Shape;21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148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92D2-A9D0-4179-A3AC-218CBFC021DD}"/>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D906D2B7-F486-4EDB-90F8-B20C6E7596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8278FBCD-4FCB-4A4C-BF2F-5337A092D598}"/>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5" name="Footer Placeholder 4">
            <a:extLst>
              <a:ext uri="{FF2B5EF4-FFF2-40B4-BE49-F238E27FC236}">
                <a16:creationId xmlns:a16="http://schemas.microsoft.com/office/drawing/2014/main" id="{00CEE879-2C0D-4138-AA65-5E9262443795}"/>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21B509D7-A86C-49FF-A5A1-E18E4CB5F46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703331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3889-9F1D-4399-9990-1AD7340BD23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387566F6-2F75-402A-8DAE-CC5001ABE86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0C09B6-B754-4037-BFA6-AD99F8F4663F}"/>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5" name="Footer Placeholder 4">
            <a:extLst>
              <a:ext uri="{FF2B5EF4-FFF2-40B4-BE49-F238E27FC236}">
                <a16:creationId xmlns:a16="http://schemas.microsoft.com/office/drawing/2014/main" id="{B89FDC61-59A4-4D75-BD19-A96B9324BF47}"/>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A9C50AD8-4DD2-4381-B649-95CFF47919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40058672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C1AC-0449-4B2C-BAC7-7F4FE0247B93}"/>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5BFCADF0-696B-491A-84D3-6B73855E153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9EE4F922-B469-4C1E-B939-FF6CFCC9C01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914555BF-D49A-45E1-9EDC-0F192F369CA3}"/>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6" name="Footer Placeholder 5">
            <a:extLst>
              <a:ext uri="{FF2B5EF4-FFF2-40B4-BE49-F238E27FC236}">
                <a16:creationId xmlns:a16="http://schemas.microsoft.com/office/drawing/2014/main" id="{7D87EED8-3BB1-4F96-8B5B-E4251D6B2B1B}"/>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49508FEA-9C5D-462E-9C29-483ACC4FD8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759545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2081-ACBA-47B6-952E-F497E5428F58}"/>
              </a:ext>
            </a:extLst>
          </p:cNvPr>
          <p:cNvSpPr>
            <a:spLocks noGrp="1"/>
          </p:cNvSpPr>
          <p:nvPr>
            <p:ph type="title"/>
          </p:nvPr>
        </p:nvSpPr>
        <p:spPr>
          <a:xfrm>
            <a:off x="629841" y="273844"/>
            <a:ext cx="7886700" cy="994172"/>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12995E22-CA5C-4B25-A07C-87A5AF17695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8C352E-E995-4D37-BD3F-99914007840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AD63E6B3-CD39-491F-9602-04766254802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888A4-E57B-4BC7-8DB9-0CCB39A3C67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7187177A-E99B-436E-9A8E-6781A85C48F2}"/>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8" name="Footer Placeholder 7">
            <a:extLst>
              <a:ext uri="{FF2B5EF4-FFF2-40B4-BE49-F238E27FC236}">
                <a16:creationId xmlns:a16="http://schemas.microsoft.com/office/drawing/2014/main" id="{41718EDD-ECCD-458F-A875-BD4478EB6C54}"/>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C02EB72E-3ED2-4E42-BAE7-C02E13B12A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576714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B8C8-1042-4978-83E6-E0D8E85B064F}"/>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5ACFEFBB-0D9B-45E6-BAD7-4F63019602FA}"/>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4" name="Footer Placeholder 3">
            <a:extLst>
              <a:ext uri="{FF2B5EF4-FFF2-40B4-BE49-F238E27FC236}">
                <a16:creationId xmlns:a16="http://schemas.microsoft.com/office/drawing/2014/main" id="{A28C64B8-96B0-4230-BB40-F63FE8CF7CEB}"/>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A42AF261-8F5F-40B8-AD06-C183669B72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331521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330CA-FA47-43C5-B485-A6F9D487A0CF}"/>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3" name="Footer Placeholder 2">
            <a:extLst>
              <a:ext uri="{FF2B5EF4-FFF2-40B4-BE49-F238E27FC236}">
                <a16:creationId xmlns:a16="http://schemas.microsoft.com/office/drawing/2014/main" id="{67091FB0-8697-43C6-9F3E-E12939FC847B}"/>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A2FCA43D-88B7-4D89-B50A-6B6FE8B83F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5781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DCE2-0DCB-46F2-8E94-846864CEDFD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518526B2-A783-4967-8FE1-B19A45F3111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CB46326C-E2BA-43B2-B323-508915E9B87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652F108-83BA-4339-A287-FE9A2738D603}"/>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6" name="Footer Placeholder 5">
            <a:extLst>
              <a:ext uri="{FF2B5EF4-FFF2-40B4-BE49-F238E27FC236}">
                <a16:creationId xmlns:a16="http://schemas.microsoft.com/office/drawing/2014/main" id="{74755ACE-323C-41D1-8279-305946406522}"/>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9C3407DA-514B-4B52-91C7-8473A7A1E01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853638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8C77-3E25-436A-B091-CA867913137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73C1C9D0-E460-425F-9D81-4D04A51136B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KE"/>
          </a:p>
        </p:txBody>
      </p:sp>
      <p:sp>
        <p:nvSpPr>
          <p:cNvPr id="4" name="Text Placeholder 3">
            <a:extLst>
              <a:ext uri="{FF2B5EF4-FFF2-40B4-BE49-F238E27FC236}">
                <a16:creationId xmlns:a16="http://schemas.microsoft.com/office/drawing/2014/main" id="{A30643F9-647B-4AFB-928A-592A841FB02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2F1FA3-ACB9-4434-8910-EFD9F3936143}"/>
              </a:ext>
            </a:extLst>
          </p:cNvPr>
          <p:cNvSpPr>
            <a:spLocks noGrp="1"/>
          </p:cNvSpPr>
          <p:nvPr>
            <p:ph type="dt" sz="half" idx="10"/>
          </p:nvPr>
        </p:nvSpPr>
        <p:spPr/>
        <p:txBody>
          <a:bodyPr/>
          <a:lstStyle/>
          <a:p>
            <a:fld id="{71A22089-8F82-403E-8480-904A00BC9F2A}" type="datetimeFigureOut">
              <a:rPr lang="en-KE" smtClean="0"/>
              <a:t>05/03/2022</a:t>
            </a:fld>
            <a:endParaRPr lang="en-KE"/>
          </a:p>
        </p:txBody>
      </p:sp>
      <p:sp>
        <p:nvSpPr>
          <p:cNvPr id="6" name="Footer Placeholder 5">
            <a:extLst>
              <a:ext uri="{FF2B5EF4-FFF2-40B4-BE49-F238E27FC236}">
                <a16:creationId xmlns:a16="http://schemas.microsoft.com/office/drawing/2014/main" id="{9D196437-37B6-4B8B-BC22-B4A4DBC75E70}"/>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13389B5E-2724-4A4F-AAA7-936523A016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20070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A6692-735F-41A9-A4B3-3E4C31E178B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2D236B4C-6D1E-4473-B16B-643AEF46D7F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678B464C-7A9F-4C66-B014-B23512010D3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A22089-8F82-403E-8480-904A00BC9F2A}" type="datetimeFigureOut">
              <a:rPr lang="en-KE" smtClean="0"/>
              <a:t>05/03/2022</a:t>
            </a:fld>
            <a:endParaRPr lang="en-KE"/>
          </a:p>
        </p:txBody>
      </p:sp>
      <p:sp>
        <p:nvSpPr>
          <p:cNvPr id="5" name="Footer Placeholder 4">
            <a:extLst>
              <a:ext uri="{FF2B5EF4-FFF2-40B4-BE49-F238E27FC236}">
                <a16:creationId xmlns:a16="http://schemas.microsoft.com/office/drawing/2014/main" id="{C03820BE-114A-427B-9BFB-7D4B039F424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F99CB98D-77D9-4620-9509-7774CBB4B0B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8" name="fc" descr="WIPO FOR OFFICIAL USE ONLY"/>
          <p:cNvSpPr txBox="1"/>
          <p:nvPr userDrawn="1"/>
        </p:nvSpPr>
        <p:spPr>
          <a:xfrm>
            <a:off x="0" y="48234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3091941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K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wanda logo">
            <a:extLst>
              <a:ext uri="{FF2B5EF4-FFF2-40B4-BE49-F238E27FC236}">
                <a16:creationId xmlns:a16="http://schemas.microsoft.com/office/drawing/2014/main" id="{692BB00E-C908-46ED-8A80-1F66F50DF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9" y="5774"/>
            <a:ext cx="11430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STECO Homepage - easteco">
            <a:extLst>
              <a:ext uri="{FF2B5EF4-FFF2-40B4-BE49-F238E27FC236}">
                <a16:creationId xmlns:a16="http://schemas.microsoft.com/office/drawing/2014/main" id="{40EBE411-C45C-41C4-98E8-BC1E5A9D7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385" y="129384"/>
            <a:ext cx="2236599" cy="7769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ffice of the Special Adviser on Africa, OSAA | socialprotection.org">
            <a:extLst>
              <a:ext uri="{FF2B5EF4-FFF2-40B4-BE49-F238E27FC236}">
                <a16:creationId xmlns:a16="http://schemas.microsoft.com/office/drawing/2014/main" id="{60D7CB13-48A4-4DF5-97CC-94D3253C45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678" r="45903"/>
          <a:stretch/>
        </p:blipFill>
        <p:spPr bwMode="auto">
          <a:xfrm>
            <a:off x="3850136" y="284969"/>
            <a:ext cx="2155305" cy="689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6364249-98B7-4B90-B629-0C33C6D5A1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5441" y="8658"/>
            <a:ext cx="1362961" cy="10209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1D94589-25BF-4D1E-B0C8-9156CC8190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7644" y="38330"/>
            <a:ext cx="1926809" cy="106902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A89F12F-A072-46BF-8B6C-A1E22383A41B}"/>
              </a:ext>
            </a:extLst>
          </p:cNvPr>
          <p:cNvSpPr txBox="1">
            <a:spLocks/>
          </p:cNvSpPr>
          <p:nvPr/>
        </p:nvSpPr>
        <p:spPr>
          <a:xfrm>
            <a:off x="695914" y="1328390"/>
            <a:ext cx="8448085" cy="1578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000"/>
              <a:buFont typeface="Montserrat"/>
              <a:buNone/>
              <a:defRPr sz="4000" b="0" i="0" u="none" strike="noStrike" cap="none">
                <a:solidFill>
                  <a:schemeClr val="bg2">
                    <a:lumMod val="25000"/>
                  </a:schemeClr>
                </a:solidFill>
                <a:latin typeface="Work Sans" pitchFamily="2" charset="77"/>
                <a:ea typeface="Montserrat"/>
                <a:cs typeface="Montserrat"/>
                <a:sym typeface="Montserrat"/>
              </a:defRPr>
            </a:lvl1pPr>
            <a:lvl2pPr marR="0" lvl="1"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9pPr>
          </a:lstStyle>
          <a:p>
            <a:r>
              <a:rPr lang="en-US" sz="2800" b="1" dirty="0">
                <a:latin typeface="Arial" panose="020B0604020202020204" pitchFamily="34" charset="0"/>
                <a:cs typeface="Arial" panose="020B0604020202020204" pitchFamily="34" charset="0"/>
              </a:rPr>
              <a:t>How policy makers can facilitate the establishment of an IP Ecosystem for the growth of youth entrepreneurship and start-up</a:t>
            </a:r>
          </a:p>
          <a:p>
            <a:endParaRPr lang="en-US" sz="2400" b="1" dirty="0">
              <a:latin typeface="+mj-lt"/>
            </a:endParaRPr>
          </a:p>
        </p:txBody>
      </p:sp>
      <p:sp>
        <p:nvSpPr>
          <p:cNvPr id="13" name="Title 1">
            <a:extLst>
              <a:ext uri="{FF2B5EF4-FFF2-40B4-BE49-F238E27FC236}">
                <a16:creationId xmlns:a16="http://schemas.microsoft.com/office/drawing/2014/main" id="{5A7607CA-026C-4F77-ACF8-3A19D3C6AFC0}"/>
              </a:ext>
            </a:extLst>
          </p:cNvPr>
          <p:cNvSpPr txBox="1">
            <a:spLocks/>
          </p:cNvSpPr>
          <p:nvPr/>
        </p:nvSpPr>
        <p:spPr>
          <a:xfrm>
            <a:off x="2368247" y="3022591"/>
            <a:ext cx="4649746" cy="1578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000"/>
              <a:buFont typeface="Montserrat"/>
              <a:buNone/>
              <a:defRPr sz="4000" b="0" i="0" u="none" strike="noStrike" cap="none">
                <a:solidFill>
                  <a:schemeClr val="bg2">
                    <a:lumMod val="25000"/>
                  </a:schemeClr>
                </a:solidFill>
                <a:latin typeface="Work Sans" pitchFamily="2" charset="77"/>
                <a:ea typeface="Montserrat"/>
                <a:cs typeface="Montserrat"/>
                <a:sym typeface="Montserrat"/>
              </a:defRPr>
            </a:lvl1pPr>
            <a:lvl2pPr marR="0" lvl="1"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4000"/>
              <a:buFont typeface="Montserrat"/>
              <a:buNone/>
              <a:defRPr sz="4000" b="0" i="0" u="none" strike="noStrike" cap="none">
                <a:solidFill>
                  <a:schemeClr val="lt1"/>
                </a:solidFill>
                <a:latin typeface="Montserrat"/>
                <a:ea typeface="Montserrat"/>
                <a:cs typeface="Montserrat"/>
                <a:sym typeface="Montserrat"/>
              </a:defRPr>
            </a:lvl9pPr>
          </a:lstStyle>
          <a:p>
            <a:pPr algn="ctr"/>
            <a:r>
              <a:rPr lang="en-US" sz="2800" b="1" dirty="0">
                <a:solidFill>
                  <a:srgbClr val="002060"/>
                </a:solidFill>
                <a:latin typeface="Arial" panose="020B0604020202020204" pitchFamily="34" charset="0"/>
                <a:cs typeface="Arial" panose="020B0604020202020204" pitchFamily="34" charset="0"/>
              </a:rPr>
              <a:t>By Tom Ogada</a:t>
            </a:r>
          </a:p>
          <a:p>
            <a:pPr algn="ctr"/>
            <a:r>
              <a:rPr lang="en-US" sz="2400" b="1" dirty="0">
                <a:solidFill>
                  <a:srgbClr val="002060"/>
                </a:solidFill>
                <a:latin typeface="Arial" panose="020B0604020202020204" pitchFamily="34" charset="0"/>
                <a:cs typeface="Arial" panose="020B0604020202020204" pitchFamily="34" charset="0"/>
              </a:rPr>
              <a:t>Representing Office of Special Advisor on Africa (OSAA)</a:t>
            </a:r>
          </a:p>
          <a:p>
            <a:endParaRPr lang="en-US" sz="1200" b="1" dirty="0">
              <a:solidFill>
                <a:srgbClr val="002060"/>
              </a:solidFill>
              <a:latin typeface="Arial" panose="020B0604020202020204" pitchFamily="34" charset="0"/>
              <a:cs typeface="Arial" panose="020B0604020202020204" pitchFamily="34" charset="0"/>
            </a:endParaRPr>
          </a:p>
          <a:p>
            <a:r>
              <a:rPr lang="en-US" sz="2400" b="1" dirty="0">
                <a:solidFill>
                  <a:srgbClr val="002060"/>
                </a:solidFill>
                <a:latin typeface="Arial" panose="020B0604020202020204" pitchFamily="34" charset="0"/>
                <a:cs typeface="Arial" panose="020B0604020202020204" pitchFamily="34" charset="0"/>
              </a:rPr>
              <a:t>April 25-26, Kigali, Rwanda</a:t>
            </a:r>
          </a:p>
        </p:txBody>
      </p:sp>
    </p:spTree>
    <p:extLst>
      <p:ext uri="{BB962C8B-B14F-4D97-AF65-F5344CB8AC3E}">
        <p14:creationId xmlns:p14="http://schemas.microsoft.com/office/powerpoint/2010/main" val="409617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6" name="TextBox 5">
            <a:extLst>
              <a:ext uri="{FF2B5EF4-FFF2-40B4-BE49-F238E27FC236}">
                <a16:creationId xmlns:a16="http://schemas.microsoft.com/office/drawing/2014/main" id="{68DFCA93-E70C-40A6-83A4-C45E5B6DA947}"/>
              </a:ext>
            </a:extLst>
          </p:cNvPr>
          <p:cNvSpPr txBox="1"/>
          <p:nvPr/>
        </p:nvSpPr>
        <p:spPr>
          <a:xfrm>
            <a:off x="388417" y="218486"/>
            <a:ext cx="8164864" cy="4657365"/>
          </a:xfrm>
          <a:prstGeom prst="rect">
            <a:avLst/>
          </a:prstGeom>
          <a:noFill/>
        </p:spPr>
        <p:txBody>
          <a:bodyPr wrap="square">
            <a:spAutoFit/>
          </a:bodyPr>
          <a:lstStyle/>
          <a:p>
            <a:pPr marL="342900" lvl="0" indent="-342900" algn="just">
              <a:lnSpc>
                <a:spcPct val="107000"/>
              </a:lnSpc>
              <a:spcBef>
                <a:spcPts val="600"/>
              </a:spcBef>
              <a:spcAft>
                <a:spcPts val="600"/>
              </a:spcAft>
              <a:buFont typeface="Symbol" panose="05050102010706020507" pitchFamily="18" charset="2"/>
              <a:buChar char=""/>
            </a:pPr>
            <a:r>
              <a:rPr lang="en-US" sz="2000" dirty="0">
                <a:effectLst/>
                <a:latin typeface="Arial" panose="020B0604020202020204" pitchFamily="34" charset="0"/>
                <a:ea typeface="DengXian" panose="02010600030101010101" pitchFamily="2" charset="-122"/>
                <a:cs typeface="Arial" panose="020B0604020202020204" pitchFamily="34" charset="0"/>
              </a:rPr>
              <a:t>I am a member of the IPR Working Group under the Africa Knowledge Network of UN Office of the Special Adviser on Africa (OSAA), which is located in UNHQ.      </a:t>
            </a:r>
            <a:endParaRPr lang="en-KE" sz="2000" dirty="0">
              <a:effectLst/>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Bef>
                <a:spcPts val="600"/>
              </a:spcBef>
              <a:spcAft>
                <a:spcPts val="600"/>
              </a:spcAft>
              <a:buFont typeface="Symbol" panose="05050102010706020507" pitchFamily="18" charset="2"/>
              <a:buChar char=""/>
            </a:pPr>
            <a:r>
              <a:rPr lang="en-US" sz="2000" dirty="0">
                <a:latin typeface="Arial" panose="020B0604020202020204" pitchFamily="34" charset="0"/>
                <a:ea typeface="DengXian" panose="02010600030101010101" pitchFamily="2" charset="-122"/>
                <a:cs typeface="Arial" panose="020B0604020202020204" pitchFamily="34" charset="0"/>
              </a:rPr>
              <a:t>The </a:t>
            </a:r>
            <a:r>
              <a:rPr lang="en-US" sz="2000" dirty="0">
                <a:effectLst/>
                <a:latin typeface="Arial" panose="020B0604020202020204" pitchFamily="34" charset="0"/>
                <a:ea typeface="DengXian" panose="02010600030101010101" pitchFamily="2" charset="-122"/>
                <a:cs typeface="Arial" panose="020B0604020202020204" pitchFamily="34" charset="0"/>
              </a:rPr>
              <a:t>Africa Knowledge Network was launched in June 2021 to advance Africa’s priorities, amplify Africa’s voice, in particular those of academics and practitioners, and promote a new narrative on Africa from Africa at the global arena.</a:t>
            </a:r>
            <a:r>
              <a:rPr lang="en-US" sz="2000" dirty="0">
                <a:effectLst/>
                <a:highlight>
                  <a:srgbClr val="FFFF00"/>
                </a:highlight>
                <a:latin typeface="Arial" panose="020B0604020202020204" pitchFamily="34" charset="0"/>
                <a:ea typeface="DengXian" panose="02010600030101010101" pitchFamily="2" charset="-122"/>
                <a:cs typeface="Arial" panose="020B0604020202020204" pitchFamily="34" charset="0"/>
              </a:rPr>
              <a:t> </a:t>
            </a:r>
            <a:endParaRPr lang="en-KE" sz="2000" dirty="0">
              <a:effectLst/>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Bef>
                <a:spcPts val="600"/>
              </a:spcBef>
              <a:spcAft>
                <a:spcPts val="600"/>
              </a:spcAft>
              <a:buFont typeface="Symbol" panose="05050102010706020507" pitchFamily="18" charset="2"/>
              <a:buChar char=""/>
            </a:pPr>
            <a:r>
              <a:rPr lang="en-US" sz="2000" dirty="0">
                <a:effectLst/>
                <a:latin typeface="Arial" panose="020B0604020202020204" pitchFamily="34" charset="0"/>
                <a:ea typeface="DengXian" panose="02010600030101010101" pitchFamily="2" charset="-122"/>
                <a:cs typeface="Arial" panose="020B0604020202020204" pitchFamily="34" charset="0"/>
              </a:rPr>
              <a:t>Science, Technology and Innovation (STI) is one of six priorities of OSAA’s strategic agenda and the IPR working group strives to promote better understanding of African policy makers of the role of IP in sustainable development as well as challenges and opportunities of intellectual property rights (IPR), including through producing knowledge products.</a:t>
            </a:r>
            <a:endParaRPr lang="en-KE" sz="2000" dirty="0">
              <a:effectLst/>
              <a:latin typeface="Arial" panose="020B0604020202020204" pitchFamily="34" charset="0"/>
              <a:ea typeface="DengXian" panose="02010600030101010101" pitchFamily="2"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1297500" y="15023"/>
            <a:ext cx="7038900" cy="48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200" b="1" dirty="0">
                <a:solidFill>
                  <a:srgbClr val="005450"/>
                </a:solidFill>
                <a:latin typeface="Arial" panose="020B0604020202020204" pitchFamily="34" charset="0"/>
                <a:ea typeface="Raleway"/>
                <a:cs typeface="Arial" panose="020B0604020202020204" pitchFamily="34" charset="0"/>
                <a:sym typeface="Raleway"/>
              </a:rPr>
              <a:t>My interventions</a:t>
            </a:r>
            <a:endParaRPr sz="3200" b="1" dirty="0">
              <a:solidFill>
                <a:srgbClr val="005450"/>
              </a:solidFill>
              <a:latin typeface="Arial" panose="020B0604020202020204" pitchFamily="34" charset="0"/>
              <a:ea typeface="Raleway"/>
              <a:cs typeface="Arial" panose="020B0604020202020204" pitchFamily="34" charset="0"/>
              <a:sym typeface="Raleway"/>
            </a:endParaRPr>
          </a:p>
        </p:txBody>
      </p:sp>
      <p:sp>
        <p:nvSpPr>
          <p:cNvPr id="238" name="Google Shape;238;p18"/>
          <p:cNvSpPr txBox="1">
            <a:spLocks noGrp="1"/>
          </p:cNvSpPr>
          <p:nvPr>
            <p:ph type="body" idx="4294967295"/>
          </p:nvPr>
        </p:nvSpPr>
        <p:spPr>
          <a:xfrm>
            <a:off x="1020346" y="1228276"/>
            <a:ext cx="8261217" cy="356393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b="1" dirty="0">
                <a:latin typeface="Arial" panose="020B0604020202020204" pitchFamily="34" charset="0"/>
                <a:ea typeface="Raleway"/>
                <a:cs typeface="Arial" panose="020B0604020202020204" pitchFamily="34" charset="0"/>
                <a:sym typeface="Raleway"/>
              </a:rPr>
              <a:t>Revisit the IP Ecosystem</a:t>
            </a:r>
          </a:p>
          <a:p>
            <a:pPr marL="0" lvl="0" indent="0" algn="l" rtl="0">
              <a:lnSpc>
                <a:spcPct val="100000"/>
              </a:lnSpc>
              <a:spcBef>
                <a:spcPts val="0"/>
              </a:spcBef>
              <a:spcAft>
                <a:spcPts val="0"/>
              </a:spcAft>
              <a:buNone/>
            </a:pPr>
            <a:endParaRPr lang="en-GB" sz="2400" b="1" dirty="0">
              <a:latin typeface="Arial" panose="020B0604020202020204" pitchFamily="34" charset="0"/>
              <a:ea typeface="Raleway"/>
              <a:cs typeface="Arial" panose="020B0604020202020204" pitchFamily="34" charset="0"/>
              <a:sym typeface="Raleway"/>
            </a:endParaRPr>
          </a:p>
          <a:p>
            <a:pPr marL="0" lvl="0" indent="0" algn="l" rtl="0">
              <a:lnSpc>
                <a:spcPct val="100000"/>
              </a:lnSpc>
              <a:spcBef>
                <a:spcPts val="0"/>
              </a:spcBef>
              <a:spcAft>
                <a:spcPts val="0"/>
              </a:spcAft>
              <a:buNone/>
            </a:pPr>
            <a:r>
              <a:rPr lang="en-GB" sz="2400" b="1" dirty="0">
                <a:latin typeface="Arial" panose="020B0604020202020204" pitchFamily="34" charset="0"/>
                <a:ea typeface="Raleway"/>
                <a:cs typeface="Arial" panose="020B0604020202020204" pitchFamily="34" charset="0"/>
                <a:sym typeface="Raleway"/>
              </a:rPr>
              <a:t>Need for evidence for policy makers</a:t>
            </a:r>
          </a:p>
          <a:p>
            <a:pPr marL="0" lvl="0" indent="0" algn="l" rtl="0">
              <a:lnSpc>
                <a:spcPct val="100000"/>
              </a:lnSpc>
              <a:spcBef>
                <a:spcPts val="0"/>
              </a:spcBef>
              <a:spcAft>
                <a:spcPts val="0"/>
              </a:spcAft>
              <a:buNone/>
            </a:pPr>
            <a:endParaRPr lang="en-US" sz="2400"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2400" b="1" dirty="0">
                <a:latin typeface="Arial" panose="020B0604020202020204" pitchFamily="34" charset="0"/>
                <a:cs typeface="Arial" panose="020B0604020202020204" pitchFamily="34" charset="0"/>
              </a:rPr>
              <a:t>Need for startups policies and legislations</a:t>
            </a:r>
          </a:p>
          <a:p>
            <a:pPr marL="0" lvl="0" indent="0" algn="l" rtl="0">
              <a:lnSpc>
                <a:spcPct val="100000"/>
              </a:lnSpc>
              <a:spcBef>
                <a:spcPts val="0"/>
              </a:spcBef>
              <a:spcAft>
                <a:spcPts val="0"/>
              </a:spcAft>
              <a:buNone/>
            </a:pPr>
            <a:endParaRPr lang="en-US" sz="2400"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2400" b="1" dirty="0">
                <a:latin typeface="Arial" panose="020B0604020202020204" pitchFamily="34" charset="0"/>
                <a:cs typeface="Arial" panose="020B0604020202020204" pitchFamily="34" charset="0"/>
              </a:rPr>
              <a:t>IP challenges: Perspectives of innovators and startups </a:t>
            </a:r>
            <a:endParaRPr sz="2400" dirty="0">
              <a:solidFill>
                <a:schemeClr val="bg2">
                  <a:lumMod val="25000"/>
                </a:schemeClr>
              </a:solidFill>
              <a:latin typeface="Arial" panose="020B0604020202020204" pitchFamily="34" charset="0"/>
              <a:ea typeface="Raleway"/>
              <a:cs typeface="Arial" panose="020B0604020202020204" pitchFamily="34" charset="0"/>
              <a:sym typeface="Raleway"/>
            </a:endParaRPr>
          </a:p>
          <a:p>
            <a:pPr marL="0" lvl="0" indent="0" algn="l" rtl="0">
              <a:lnSpc>
                <a:spcPct val="100000"/>
              </a:lnSpc>
              <a:spcBef>
                <a:spcPts val="0"/>
              </a:spcBef>
              <a:spcAft>
                <a:spcPts val="0"/>
              </a:spcAft>
              <a:buNone/>
            </a:pPr>
            <a:endParaRPr lang="en-US" sz="2400"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2400" b="1" dirty="0">
                <a:latin typeface="Arial" panose="020B0604020202020204" pitchFamily="34" charset="0"/>
                <a:cs typeface="Arial" panose="020B0604020202020204" pitchFamily="34" charset="0"/>
              </a:rPr>
              <a:t>Possible policy/strategy intervention areas</a:t>
            </a:r>
            <a:endParaRPr sz="2400" b="1" dirty="0">
              <a:solidFill>
                <a:schemeClr val="bg2">
                  <a:lumMod val="25000"/>
                </a:schemeClr>
              </a:solidFill>
              <a:latin typeface="Arial" panose="020B0604020202020204" pitchFamily="34" charset="0"/>
              <a:ea typeface="Raleway"/>
              <a:cs typeface="Arial" panose="020B0604020202020204" pitchFamily="34" charset="0"/>
              <a:sym typeface="Raleway"/>
            </a:endParaRPr>
          </a:p>
        </p:txBody>
      </p:sp>
      <p:sp>
        <p:nvSpPr>
          <p:cNvPr id="237" name="Google Shape;237;p18"/>
          <p:cNvSpPr txBox="1"/>
          <p:nvPr/>
        </p:nvSpPr>
        <p:spPr>
          <a:xfrm>
            <a:off x="227331" y="1228276"/>
            <a:ext cx="732900" cy="35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rgbClr val="00B050"/>
                </a:solidFill>
                <a:latin typeface="Arial" panose="020B0604020202020204" pitchFamily="34" charset="0"/>
                <a:ea typeface="Montserrat"/>
                <a:cs typeface="Arial" panose="020B0604020202020204" pitchFamily="34" charset="0"/>
                <a:sym typeface="Montserrat"/>
              </a:rPr>
              <a:t>01</a:t>
            </a:r>
            <a:endParaRPr sz="2400" b="1" dirty="0">
              <a:solidFill>
                <a:srgbClr val="00B050"/>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endParaRPr lang="en-GB" sz="2400" b="1" dirty="0">
              <a:solidFill>
                <a:srgbClr val="00B050"/>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GB" sz="2400" b="1" dirty="0">
                <a:solidFill>
                  <a:srgbClr val="00B050"/>
                </a:solidFill>
                <a:latin typeface="Arial" panose="020B0604020202020204" pitchFamily="34" charset="0"/>
                <a:ea typeface="Montserrat"/>
                <a:cs typeface="Arial" panose="020B0604020202020204" pitchFamily="34" charset="0"/>
                <a:sym typeface="Montserrat"/>
              </a:rPr>
              <a:t>02</a:t>
            </a:r>
            <a:endParaRPr sz="2400" b="1" dirty="0">
              <a:solidFill>
                <a:srgbClr val="00B050"/>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endParaRPr lang="en-GB" sz="2400" b="1" dirty="0">
              <a:solidFill>
                <a:srgbClr val="00B050"/>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GB" sz="2400" b="1" dirty="0">
                <a:solidFill>
                  <a:srgbClr val="00B050"/>
                </a:solidFill>
                <a:latin typeface="Arial" panose="020B0604020202020204" pitchFamily="34" charset="0"/>
                <a:ea typeface="Montserrat"/>
                <a:cs typeface="Arial" panose="020B0604020202020204" pitchFamily="34" charset="0"/>
                <a:sym typeface="Montserrat"/>
              </a:rPr>
              <a:t>03</a:t>
            </a:r>
            <a:endParaRPr sz="2400" b="1" dirty="0">
              <a:solidFill>
                <a:srgbClr val="00B050"/>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endParaRPr lang="en-GB" sz="2400" b="1" dirty="0">
              <a:solidFill>
                <a:srgbClr val="00B050"/>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GB" sz="2400" b="1" dirty="0">
                <a:solidFill>
                  <a:srgbClr val="00B050"/>
                </a:solidFill>
                <a:latin typeface="Arial" panose="020B0604020202020204" pitchFamily="34" charset="0"/>
                <a:ea typeface="Montserrat"/>
                <a:cs typeface="Arial" panose="020B0604020202020204" pitchFamily="34" charset="0"/>
                <a:sym typeface="Montserrat"/>
              </a:rPr>
              <a:t>04</a:t>
            </a:r>
            <a:endParaRPr sz="2400" b="1" dirty="0">
              <a:solidFill>
                <a:srgbClr val="00B050"/>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endParaRPr lang="en-GB" sz="2400" b="1" dirty="0">
              <a:solidFill>
                <a:srgbClr val="00B050"/>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GB" sz="2400" b="1" dirty="0">
                <a:solidFill>
                  <a:srgbClr val="00B050"/>
                </a:solidFill>
                <a:latin typeface="Arial" panose="020B0604020202020204" pitchFamily="34" charset="0"/>
                <a:ea typeface="Montserrat"/>
                <a:cs typeface="Arial" panose="020B0604020202020204" pitchFamily="34" charset="0"/>
                <a:sym typeface="Montserrat"/>
              </a:rPr>
              <a:t>05</a:t>
            </a:r>
            <a:endParaRPr sz="2400" b="1" dirty="0">
              <a:solidFill>
                <a:srgbClr val="00B050"/>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endParaRPr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83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4BEC-0FD3-DC48-8B85-82C620ADDD5F}"/>
              </a:ext>
            </a:extLst>
          </p:cNvPr>
          <p:cNvSpPr>
            <a:spLocks noGrp="1"/>
          </p:cNvSpPr>
          <p:nvPr>
            <p:ph type="title"/>
          </p:nvPr>
        </p:nvSpPr>
        <p:spPr>
          <a:xfrm>
            <a:off x="1009026" y="-48552"/>
            <a:ext cx="7301493" cy="706033"/>
          </a:xfrm>
        </p:spPr>
        <p:txBody>
          <a:bodyPr/>
          <a:lstStyle/>
          <a:p>
            <a:r>
              <a:rPr lang="en-US" sz="4000" b="1" dirty="0"/>
              <a:t>1</a:t>
            </a:r>
            <a:r>
              <a:rPr lang="en-US" sz="3200" b="1" dirty="0"/>
              <a:t>: Revisiting</a:t>
            </a:r>
            <a:r>
              <a:rPr lang="en-US" sz="2800" b="1" dirty="0"/>
              <a:t> IP Ecosystem</a:t>
            </a:r>
          </a:p>
        </p:txBody>
      </p:sp>
      <p:sp>
        <p:nvSpPr>
          <p:cNvPr id="4" name="Google Shape;288;p22">
            <a:extLst>
              <a:ext uri="{FF2B5EF4-FFF2-40B4-BE49-F238E27FC236}">
                <a16:creationId xmlns:a16="http://schemas.microsoft.com/office/drawing/2014/main" id="{3B67A476-AD4E-A944-9418-A11AC90548CF}"/>
              </a:ext>
            </a:extLst>
          </p:cNvPr>
          <p:cNvSpPr txBox="1"/>
          <p:nvPr/>
        </p:nvSpPr>
        <p:spPr>
          <a:xfrm>
            <a:off x="5977395" y="626851"/>
            <a:ext cx="2177290" cy="93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005450"/>
                </a:solidFill>
                <a:latin typeface="Bitter" panose="02000000000000000000" pitchFamily="2" charset="77"/>
                <a:ea typeface="Montserrat"/>
                <a:cs typeface="Montserrat"/>
                <a:sym typeface="Montserrat"/>
              </a:rPr>
              <a:t>IP Creation</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Academia</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Innovators</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sym typeface="Montserrat"/>
              </a:rPr>
              <a:t>SMEs and start-ups</a:t>
            </a:r>
            <a:endParaRPr dirty="0">
              <a:solidFill>
                <a:schemeClr val="bg2">
                  <a:lumMod val="25000"/>
                </a:schemeClr>
              </a:solidFill>
              <a:latin typeface="Bitter" panose="02000000000000000000" pitchFamily="2" charset="77"/>
            </a:endParaRPr>
          </a:p>
        </p:txBody>
      </p:sp>
      <p:sp>
        <p:nvSpPr>
          <p:cNvPr id="6" name="Google Shape;306;p22">
            <a:extLst>
              <a:ext uri="{FF2B5EF4-FFF2-40B4-BE49-F238E27FC236}">
                <a16:creationId xmlns:a16="http://schemas.microsoft.com/office/drawing/2014/main" id="{2270C2EB-5342-0241-A597-CDC7FA416E14}"/>
              </a:ext>
            </a:extLst>
          </p:cNvPr>
          <p:cNvSpPr txBox="1"/>
          <p:nvPr/>
        </p:nvSpPr>
        <p:spPr>
          <a:xfrm>
            <a:off x="6085020" y="3576631"/>
            <a:ext cx="3058980" cy="73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600" b="1" dirty="0">
                <a:solidFill>
                  <a:srgbClr val="005450"/>
                </a:solidFill>
                <a:latin typeface="Bitter" panose="02000000000000000000" pitchFamily="2" charset="77"/>
                <a:ea typeface="Montserrat"/>
                <a:cs typeface="Montserrat"/>
                <a:sym typeface="Montserrat"/>
              </a:rPr>
              <a:t>IP Commercialization</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Commercialization Structures</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Business and other IP commercial users</a:t>
            </a:r>
          </a:p>
          <a:p>
            <a:pPr marL="285750" lvl="0" indent="-285750" rtl="0">
              <a:spcBef>
                <a:spcPts val="0"/>
              </a:spcBef>
              <a:spcAft>
                <a:spcPts val="0"/>
              </a:spcAft>
              <a:buFont typeface="Wingdings" panose="05000000000000000000" pitchFamily="2" charset="2"/>
              <a:buChar char="ü"/>
            </a:pPr>
            <a:r>
              <a:rPr lang="en-GB" dirty="0" err="1">
                <a:solidFill>
                  <a:schemeClr val="bg2">
                    <a:lumMod val="25000"/>
                  </a:schemeClr>
                </a:solidFill>
                <a:latin typeface="Bitter" panose="02000000000000000000" pitchFamily="2" charset="77"/>
                <a:ea typeface="Montserrat"/>
                <a:cs typeface="Montserrat"/>
                <a:sym typeface="Montserrat"/>
              </a:rPr>
              <a:t>Startups</a:t>
            </a:r>
            <a:endParaRPr lang="en-GB" dirty="0">
              <a:solidFill>
                <a:schemeClr val="bg2">
                  <a:lumMod val="25000"/>
                </a:schemeClr>
              </a:solidFill>
              <a:latin typeface="Bitter" panose="02000000000000000000" pitchFamily="2" charset="77"/>
              <a:ea typeface="Montserrat"/>
              <a:cs typeface="Montserrat"/>
              <a:sym typeface="Montserrat"/>
            </a:endParaRP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Innovation hubs, accelerators and incubation services</a:t>
            </a:r>
          </a:p>
        </p:txBody>
      </p:sp>
      <p:grpSp>
        <p:nvGrpSpPr>
          <p:cNvPr id="7" name="Google Shape;292;p22">
            <a:extLst>
              <a:ext uri="{FF2B5EF4-FFF2-40B4-BE49-F238E27FC236}">
                <a16:creationId xmlns:a16="http://schemas.microsoft.com/office/drawing/2014/main" id="{6E7DD7C4-A235-E642-87CE-42653D8F3B8D}"/>
              </a:ext>
            </a:extLst>
          </p:cNvPr>
          <p:cNvGrpSpPr/>
          <p:nvPr/>
        </p:nvGrpSpPr>
        <p:grpSpPr>
          <a:xfrm>
            <a:off x="3013951" y="854530"/>
            <a:ext cx="737729" cy="737729"/>
            <a:chOff x="2920647" y="2157958"/>
            <a:chExt cx="827700" cy="827700"/>
          </a:xfrm>
        </p:grpSpPr>
        <p:sp>
          <p:nvSpPr>
            <p:cNvPr id="8" name="Google Shape;293;p22">
              <a:extLst>
                <a:ext uri="{FF2B5EF4-FFF2-40B4-BE49-F238E27FC236}">
                  <a16:creationId xmlns:a16="http://schemas.microsoft.com/office/drawing/2014/main" id="{5EB1985D-0DDD-564E-AEBC-0387C745783E}"/>
                </a:ext>
              </a:extLst>
            </p:cNvPr>
            <p:cNvSpPr/>
            <p:nvPr/>
          </p:nvSpPr>
          <p:spPr>
            <a:xfrm rot="2368348">
              <a:off x="3040494" y="2277805"/>
              <a:ext cx="588007" cy="588007"/>
            </a:xfrm>
            <a:prstGeom prst="pie">
              <a:avLst>
                <a:gd name="adj1" fmla="val 18953478"/>
                <a:gd name="adj2" fmla="val 8381030"/>
              </a:avLst>
            </a:prstGeom>
            <a:solidFill>
              <a:srgbClr val="9BC5E9"/>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sp>
          <p:nvSpPr>
            <p:cNvPr id="9" name="Google Shape;294;p22">
              <a:extLst>
                <a:ext uri="{FF2B5EF4-FFF2-40B4-BE49-F238E27FC236}">
                  <a16:creationId xmlns:a16="http://schemas.microsoft.com/office/drawing/2014/main" id="{57A4AF60-E6A0-E84E-95E4-BCBAB42C5078}"/>
                </a:ext>
              </a:extLst>
            </p:cNvPr>
            <p:cNvSpPr/>
            <p:nvPr/>
          </p:nvSpPr>
          <p:spPr>
            <a:xfrm rot="248723">
              <a:off x="3023158" y="2234335"/>
              <a:ext cx="655715" cy="655993"/>
            </a:xfrm>
            <a:prstGeom prst="chord">
              <a:avLst>
                <a:gd name="adj1" fmla="val 2500565"/>
                <a:gd name="adj2" fmla="val 1811979"/>
              </a:avLst>
            </a:prstGeom>
            <a:solidFill>
              <a:srgbClr val="00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grpSp>
      <p:sp>
        <p:nvSpPr>
          <p:cNvPr id="10" name="Google Shape;295;p22">
            <a:extLst>
              <a:ext uri="{FF2B5EF4-FFF2-40B4-BE49-F238E27FC236}">
                <a16:creationId xmlns:a16="http://schemas.microsoft.com/office/drawing/2014/main" id="{358D3329-5AB3-4C48-A0F2-B66F4F28C54A}"/>
              </a:ext>
            </a:extLst>
          </p:cNvPr>
          <p:cNvSpPr txBox="1"/>
          <p:nvPr/>
        </p:nvSpPr>
        <p:spPr>
          <a:xfrm>
            <a:off x="3134458" y="1036529"/>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solidFill>
                  <a:schemeClr val="tx1"/>
                </a:solidFill>
                <a:latin typeface="Bitter" panose="02000000000000000000" pitchFamily="2" charset="77"/>
                <a:ea typeface="Montserrat Medium"/>
                <a:cs typeface="Montserrat Medium"/>
                <a:sym typeface="Montserrat Medium"/>
              </a:rPr>
              <a:t>06</a:t>
            </a:r>
            <a:endParaRPr sz="1600" dirty="0">
              <a:solidFill>
                <a:schemeClr val="tx1"/>
              </a:solidFill>
              <a:latin typeface="Bitter" panose="02000000000000000000" pitchFamily="2" charset="77"/>
              <a:ea typeface="Montserrat Medium"/>
              <a:cs typeface="Montserrat Medium"/>
              <a:sym typeface="Montserrat Medium"/>
            </a:endParaRPr>
          </a:p>
        </p:txBody>
      </p:sp>
      <p:grpSp>
        <p:nvGrpSpPr>
          <p:cNvPr id="11" name="Google Shape;296;p22">
            <a:extLst>
              <a:ext uri="{FF2B5EF4-FFF2-40B4-BE49-F238E27FC236}">
                <a16:creationId xmlns:a16="http://schemas.microsoft.com/office/drawing/2014/main" id="{5F9FBA2E-CCA2-694E-9ED6-3AC757499054}"/>
              </a:ext>
            </a:extLst>
          </p:cNvPr>
          <p:cNvGrpSpPr/>
          <p:nvPr/>
        </p:nvGrpSpPr>
        <p:grpSpPr>
          <a:xfrm rot="-5400000">
            <a:off x="5374402" y="2870997"/>
            <a:ext cx="737729" cy="737729"/>
            <a:chOff x="2920647" y="2157958"/>
            <a:chExt cx="827700" cy="827700"/>
          </a:xfrm>
        </p:grpSpPr>
        <p:sp>
          <p:nvSpPr>
            <p:cNvPr id="12" name="Google Shape;297;p22">
              <a:extLst>
                <a:ext uri="{FF2B5EF4-FFF2-40B4-BE49-F238E27FC236}">
                  <a16:creationId xmlns:a16="http://schemas.microsoft.com/office/drawing/2014/main" id="{8B873211-FB0D-0746-93D1-1AAC92553725}"/>
                </a:ext>
              </a:extLst>
            </p:cNvPr>
            <p:cNvSpPr/>
            <p:nvPr/>
          </p:nvSpPr>
          <p:spPr>
            <a:xfrm rot="2368348">
              <a:off x="3040494" y="2277805"/>
              <a:ext cx="588007" cy="588007"/>
            </a:xfrm>
            <a:prstGeom prst="pie">
              <a:avLst>
                <a:gd name="adj1" fmla="val 18953478"/>
                <a:gd name="adj2" fmla="val 8381030"/>
              </a:avLst>
            </a:prstGeom>
            <a:solidFill>
              <a:schemeClr val="l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sp>
          <p:nvSpPr>
            <p:cNvPr id="13" name="Google Shape;298;p22">
              <a:extLst>
                <a:ext uri="{FF2B5EF4-FFF2-40B4-BE49-F238E27FC236}">
                  <a16:creationId xmlns:a16="http://schemas.microsoft.com/office/drawing/2014/main" id="{D9942C80-1C5B-2746-8500-DA857531FC93}"/>
                </a:ext>
              </a:extLst>
            </p:cNvPr>
            <p:cNvSpPr/>
            <p:nvPr/>
          </p:nvSpPr>
          <p:spPr>
            <a:xfrm rot="248723">
              <a:off x="3023158" y="2234335"/>
              <a:ext cx="655715" cy="655993"/>
            </a:xfrm>
            <a:prstGeom prst="chord">
              <a:avLst>
                <a:gd name="adj1" fmla="val 2500565"/>
                <a:gd name="adj2" fmla="val 1811979"/>
              </a:avLst>
            </a:prstGeom>
            <a:solidFill>
              <a:srgbClr val="00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grpSp>
      <p:sp>
        <p:nvSpPr>
          <p:cNvPr id="14" name="Google Shape;299;p22">
            <a:extLst>
              <a:ext uri="{FF2B5EF4-FFF2-40B4-BE49-F238E27FC236}">
                <a16:creationId xmlns:a16="http://schemas.microsoft.com/office/drawing/2014/main" id="{47E15CA9-E5E3-4B40-8E10-E1489592C2A1}"/>
              </a:ext>
            </a:extLst>
          </p:cNvPr>
          <p:cNvSpPr txBox="1"/>
          <p:nvPr/>
        </p:nvSpPr>
        <p:spPr>
          <a:xfrm>
            <a:off x="5469495" y="303901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solidFill>
                  <a:schemeClr val="tx1"/>
                </a:solidFill>
                <a:latin typeface="Bitter" panose="02000000000000000000" pitchFamily="2" charset="77"/>
                <a:ea typeface="Montserrat Medium"/>
                <a:cs typeface="Montserrat Medium"/>
                <a:sym typeface="Montserrat Medium"/>
              </a:rPr>
              <a:t>03</a:t>
            </a:r>
            <a:endParaRPr sz="1600" dirty="0">
              <a:solidFill>
                <a:schemeClr val="tx1"/>
              </a:solidFill>
              <a:latin typeface="Bitter" panose="02000000000000000000" pitchFamily="2" charset="77"/>
              <a:ea typeface="Montserrat Medium"/>
              <a:cs typeface="Montserrat Medium"/>
              <a:sym typeface="Montserrat Medium"/>
            </a:endParaRPr>
          </a:p>
        </p:txBody>
      </p:sp>
      <p:grpSp>
        <p:nvGrpSpPr>
          <p:cNvPr id="15" name="Google Shape;300;p22">
            <a:extLst>
              <a:ext uri="{FF2B5EF4-FFF2-40B4-BE49-F238E27FC236}">
                <a16:creationId xmlns:a16="http://schemas.microsoft.com/office/drawing/2014/main" id="{E50E3DEB-912B-7944-A43F-FDC3832D5A38}"/>
              </a:ext>
            </a:extLst>
          </p:cNvPr>
          <p:cNvGrpSpPr/>
          <p:nvPr/>
        </p:nvGrpSpPr>
        <p:grpSpPr>
          <a:xfrm>
            <a:off x="5029873" y="773407"/>
            <a:ext cx="737804" cy="737804"/>
            <a:chOff x="5428888" y="2158023"/>
            <a:chExt cx="828900" cy="828900"/>
          </a:xfrm>
        </p:grpSpPr>
        <p:sp>
          <p:nvSpPr>
            <p:cNvPr id="16" name="Google Shape;301;p22">
              <a:extLst>
                <a:ext uri="{FF2B5EF4-FFF2-40B4-BE49-F238E27FC236}">
                  <a16:creationId xmlns:a16="http://schemas.microsoft.com/office/drawing/2014/main" id="{B10D5F98-CF29-D94E-B82B-E2B78FE33135}"/>
                </a:ext>
              </a:extLst>
            </p:cNvPr>
            <p:cNvSpPr/>
            <p:nvPr/>
          </p:nvSpPr>
          <p:spPr>
            <a:xfrm rot="-8431175">
              <a:off x="5548912" y="2278047"/>
              <a:ext cx="588851" cy="588851"/>
            </a:xfrm>
            <a:prstGeom prst="pie">
              <a:avLst>
                <a:gd name="adj1" fmla="val 19686997"/>
                <a:gd name="adj2" fmla="val 7771013"/>
              </a:avLst>
            </a:prstGeom>
            <a:solidFill>
              <a:srgbClr val="1976D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sp>
          <p:nvSpPr>
            <p:cNvPr id="17" name="Google Shape;302;p22">
              <a:extLst>
                <a:ext uri="{FF2B5EF4-FFF2-40B4-BE49-F238E27FC236}">
                  <a16:creationId xmlns:a16="http://schemas.microsoft.com/office/drawing/2014/main" id="{DD936C06-6EE3-774B-8DEB-135087BE0414}"/>
                </a:ext>
              </a:extLst>
            </p:cNvPr>
            <p:cNvSpPr/>
            <p:nvPr/>
          </p:nvSpPr>
          <p:spPr>
            <a:xfrm rot="-10551618">
              <a:off x="5498383" y="2253584"/>
              <a:ext cx="656613" cy="656891"/>
            </a:xfrm>
            <a:prstGeom prst="chord">
              <a:avLst>
                <a:gd name="adj1" fmla="val 2500565"/>
                <a:gd name="adj2" fmla="val 1811979"/>
              </a:avLst>
            </a:prstGeom>
            <a:solidFill>
              <a:srgbClr val="00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grpSp>
      <p:sp>
        <p:nvSpPr>
          <p:cNvPr id="18" name="Google Shape;303;p22">
            <a:extLst>
              <a:ext uri="{FF2B5EF4-FFF2-40B4-BE49-F238E27FC236}">
                <a16:creationId xmlns:a16="http://schemas.microsoft.com/office/drawing/2014/main" id="{F8601223-F18B-9B4C-BA23-14D8A1AD9B9C}"/>
              </a:ext>
            </a:extLst>
          </p:cNvPr>
          <p:cNvSpPr txBox="1"/>
          <p:nvPr/>
        </p:nvSpPr>
        <p:spPr>
          <a:xfrm>
            <a:off x="5120863" y="955609"/>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solidFill>
                  <a:schemeClr val="tx1"/>
                </a:solidFill>
                <a:latin typeface="Bitter" panose="02000000000000000000" pitchFamily="2" charset="77"/>
                <a:ea typeface="Montserrat Medium"/>
                <a:cs typeface="Montserrat Medium"/>
                <a:sym typeface="Montserrat Medium"/>
              </a:rPr>
              <a:t>01</a:t>
            </a:r>
            <a:endParaRPr sz="1600" dirty="0">
              <a:solidFill>
                <a:schemeClr val="tx1"/>
              </a:solidFill>
              <a:latin typeface="Bitter" panose="02000000000000000000" pitchFamily="2" charset="77"/>
              <a:ea typeface="Montserrat Medium"/>
              <a:cs typeface="Montserrat Medium"/>
              <a:sym typeface="Montserrat Medium"/>
            </a:endParaRPr>
          </a:p>
        </p:txBody>
      </p:sp>
      <p:sp>
        <p:nvSpPr>
          <p:cNvPr id="19" name="Google Shape;304;p22">
            <a:extLst>
              <a:ext uri="{FF2B5EF4-FFF2-40B4-BE49-F238E27FC236}">
                <a16:creationId xmlns:a16="http://schemas.microsoft.com/office/drawing/2014/main" id="{CE7F6920-F7F8-7B4F-8D7C-14F18F3A811A}"/>
              </a:ext>
            </a:extLst>
          </p:cNvPr>
          <p:cNvSpPr/>
          <p:nvPr/>
        </p:nvSpPr>
        <p:spPr>
          <a:xfrm>
            <a:off x="3451474" y="1221700"/>
            <a:ext cx="2177289" cy="2005035"/>
          </a:xfrm>
          <a:prstGeom prst="ellipse">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dirty="0">
                <a:solidFill>
                  <a:schemeClr val="bg1"/>
                </a:solidFill>
              </a:rPr>
              <a:t>Structures, Policies, Legislations and Actors</a:t>
            </a:r>
            <a:endParaRPr sz="2000" dirty="0">
              <a:solidFill>
                <a:schemeClr val="bg1"/>
              </a:solidFill>
            </a:endParaRPr>
          </a:p>
        </p:txBody>
      </p:sp>
      <p:sp>
        <p:nvSpPr>
          <p:cNvPr id="21" name="Google Shape;306;p22">
            <a:extLst>
              <a:ext uri="{FF2B5EF4-FFF2-40B4-BE49-F238E27FC236}">
                <a16:creationId xmlns:a16="http://schemas.microsoft.com/office/drawing/2014/main" id="{F0B95666-F2A3-4858-B79F-240F941E5101}"/>
              </a:ext>
            </a:extLst>
          </p:cNvPr>
          <p:cNvSpPr txBox="1"/>
          <p:nvPr/>
        </p:nvSpPr>
        <p:spPr>
          <a:xfrm>
            <a:off x="101354" y="1501536"/>
            <a:ext cx="3123171" cy="73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600" b="1" dirty="0">
                <a:solidFill>
                  <a:srgbClr val="005450"/>
                </a:solidFill>
                <a:latin typeface="Bitter" panose="02000000000000000000" pitchFamily="2" charset="77"/>
                <a:ea typeface="Montserrat"/>
                <a:cs typeface="Montserrat"/>
                <a:sym typeface="Montserrat"/>
              </a:rPr>
              <a:t>Financial Capital for IP Exploitation</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National Finance support</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Venture fundings</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Policy incentives for existing banks to support access to finance</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Skills for proposal development and pitching</a:t>
            </a:r>
          </a:p>
        </p:txBody>
      </p:sp>
      <p:sp>
        <p:nvSpPr>
          <p:cNvPr id="22" name="Google Shape;306;p22">
            <a:extLst>
              <a:ext uri="{FF2B5EF4-FFF2-40B4-BE49-F238E27FC236}">
                <a16:creationId xmlns:a16="http://schemas.microsoft.com/office/drawing/2014/main" id="{2D8F6066-564A-4984-835F-F3891A3B2D4B}"/>
              </a:ext>
            </a:extLst>
          </p:cNvPr>
          <p:cNvSpPr txBox="1"/>
          <p:nvPr/>
        </p:nvSpPr>
        <p:spPr>
          <a:xfrm>
            <a:off x="681074" y="3632816"/>
            <a:ext cx="2541322" cy="73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600" b="1" dirty="0">
                <a:solidFill>
                  <a:srgbClr val="005450"/>
                </a:solidFill>
                <a:latin typeface="Bitter" panose="02000000000000000000" pitchFamily="2" charset="77"/>
                <a:ea typeface="Montserrat"/>
                <a:cs typeface="Montserrat"/>
                <a:sym typeface="Montserrat"/>
              </a:rPr>
              <a:t>Human resources for IP protection and  exploitation</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IP Attorneys</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Patent Drafters</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IP commercialization experts</a:t>
            </a:r>
          </a:p>
          <a:p>
            <a:pPr lvl="0" rtl="0">
              <a:spcBef>
                <a:spcPts val="0"/>
              </a:spcBef>
              <a:spcAft>
                <a:spcPts val="0"/>
              </a:spcAft>
            </a:pPr>
            <a:endParaRPr dirty="0">
              <a:solidFill>
                <a:schemeClr val="bg2">
                  <a:lumMod val="25000"/>
                </a:schemeClr>
              </a:solidFill>
              <a:latin typeface="Bitter" panose="02000000000000000000" pitchFamily="2" charset="77"/>
            </a:endParaRPr>
          </a:p>
        </p:txBody>
      </p:sp>
      <p:grpSp>
        <p:nvGrpSpPr>
          <p:cNvPr id="23" name="Google Shape;300;p22">
            <a:extLst>
              <a:ext uri="{FF2B5EF4-FFF2-40B4-BE49-F238E27FC236}">
                <a16:creationId xmlns:a16="http://schemas.microsoft.com/office/drawing/2014/main" id="{A63EBA3B-82FB-4E02-BFB9-9DF872DBE3F8}"/>
              </a:ext>
            </a:extLst>
          </p:cNvPr>
          <p:cNvGrpSpPr/>
          <p:nvPr/>
        </p:nvGrpSpPr>
        <p:grpSpPr>
          <a:xfrm>
            <a:off x="3079154" y="2645437"/>
            <a:ext cx="737804" cy="737804"/>
            <a:chOff x="5428888" y="2158023"/>
            <a:chExt cx="828900" cy="828900"/>
          </a:xfrm>
        </p:grpSpPr>
        <p:sp>
          <p:nvSpPr>
            <p:cNvPr id="24" name="Google Shape;301;p22">
              <a:extLst>
                <a:ext uri="{FF2B5EF4-FFF2-40B4-BE49-F238E27FC236}">
                  <a16:creationId xmlns:a16="http://schemas.microsoft.com/office/drawing/2014/main" id="{C6884BB1-96A1-41DA-84CD-8516CC3B5D6B}"/>
                </a:ext>
              </a:extLst>
            </p:cNvPr>
            <p:cNvSpPr/>
            <p:nvPr/>
          </p:nvSpPr>
          <p:spPr>
            <a:xfrm rot="-8431175">
              <a:off x="5548912" y="2278047"/>
              <a:ext cx="588851" cy="588851"/>
            </a:xfrm>
            <a:prstGeom prst="pie">
              <a:avLst>
                <a:gd name="adj1" fmla="val 19686997"/>
                <a:gd name="adj2" fmla="val 7771013"/>
              </a:avLst>
            </a:prstGeom>
            <a:solidFill>
              <a:srgbClr val="1976D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sp>
          <p:nvSpPr>
            <p:cNvPr id="25" name="Google Shape;302;p22">
              <a:extLst>
                <a:ext uri="{FF2B5EF4-FFF2-40B4-BE49-F238E27FC236}">
                  <a16:creationId xmlns:a16="http://schemas.microsoft.com/office/drawing/2014/main" id="{72F7C2FF-4282-4C2C-A7D5-0B8826065F6D}"/>
                </a:ext>
              </a:extLst>
            </p:cNvPr>
            <p:cNvSpPr/>
            <p:nvPr/>
          </p:nvSpPr>
          <p:spPr>
            <a:xfrm rot="-10551618">
              <a:off x="5498383" y="2253584"/>
              <a:ext cx="656613" cy="656891"/>
            </a:xfrm>
            <a:prstGeom prst="chord">
              <a:avLst>
                <a:gd name="adj1" fmla="val 2500565"/>
                <a:gd name="adj2" fmla="val 1811979"/>
              </a:avLst>
            </a:prstGeom>
            <a:solidFill>
              <a:srgbClr val="00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grpSp>
      <p:sp>
        <p:nvSpPr>
          <p:cNvPr id="26" name="Google Shape;303;p22">
            <a:extLst>
              <a:ext uri="{FF2B5EF4-FFF2-40B4-BE49-F238E27FC236}">
                <a16:creationId xmlns:a16="http://schemas.microsoft.com/office/drawing/2014/main" id="{B35166DD-EC8C-475F-AFC6-D0743F204A0B}"/>
              </a:ext>
            </a:extLst>
          </p:cNvPr>
          <p:cNvSpPr txBox="1"/>
          <p:nvPr/>
        </p:nvSpPr>
        <p:spPr>
          <a:xfrm>
            <a:off x="3130223" y="2799772"/>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solidFill>
                  <a:schemeClr val="tx1"/>
                </a:solidFill>
                <a:latin typeface="Bitter" panose="02000000000000000000" pitchFamily="2" charset="77"/>
                <a:ea typeface="Montserrat Medium"/>
                <a:cs typeface="Montserrat Medium"/>
                <a:sym typeface="Montserrat Medium"/>
              </a:rPr>
              <a:t>05</a:t>
            </a:r>
            <a:endParaRPr sz="1600" dirty="0">
              <a:solidFill>
                <a:schemeClr val="tx1"/>
              </a:solidFill>
              <a:latin typeface="Bitter" panose="02000000000000000000" pitchFamily="2" charset="77"/>
              <a:ea typeface="Montserrat Medium"/>
              <a:cs typeface="Montserrat Medium"/>
              <a:sym typeface="Montserrat Medium"/>
            </a:endParaRPr>
          </a:p>
        </p:txBody>
      </p:sp>
      <p:grpSp>
        <p:nvGrpSpPr>
          <p:cNvPr id="27" name="Google Shape;300;p22">
            <a:extLst>
              <a:ext uri="{FF2B5EF4-FFF2-40B4-BE49-F238E27FC236}">
                <a16:creationId xmlns:a16="http://schemas.microsoft.com/office/drawing/2014/main" id="{B9C6AA52-045C-49F5-A037-8E69724AE136}"/>
              </a:ext>
            </a:extLst>
          </p:cNvPr>
          <p:cNvGrpSpPr/>
          <p:nvPr/>
        </p:nvGrpSpPr>
        <p:grpSpPr>
          <a:xfrm>
            <a:off x="5554505" y="1710731"/>
            <a:ext cx="737804" cy="737804"/>
            <a:chOff x="5428888" y="2158023"/>
            <a:chExt cx="828900" cy="828900"/>
          </a:xfrm>
        </p:grpSpPr>
        <p:sp>
          <p:nvSpPr>
            <p:cNvPr id="28" name="Google Shape;301;p22">
              <a:extLst>
                <a:ext uri="{FF2B5EF4-FFF2-40B4-BE49-F238E27FC236}">
                  <a16:creationId xmlns:a16="http://schemas.microsoft.com/office/drawing/2014/main" id="{F1F6A7F6-70B9-4974-B800-808099F078B6}"/>
                </a:ext>
              </a:extLst>
            </p:cNvPr>
            <p:cNvSpPr/>
            <p:nvPr/>
          </p:nvSpPr>
          <p:spPr>
            <a:xfrm rot="-8431175">
              <a:off x="5548912" y="2278047"/>
              <a:ext cx="588851" cy="588851"/>
            </a:xfrm>
            <a:prstGeom prst="pie">
              <a:avLst>
                <a:gd name="adj1" fmla="val 19686997"/>
                <a:gd name="adj2" fmla="val 7771013"/>
              </a:avLst>
            </a:prstGeom>
            <a:solidFill>
              <a:srgbClr val="1976D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sp>
          <p:nvSpPr>
            <p:cNvPr id="29" name="Google Shape;302;p22">
              <a:extLst>
                <a:ext uri="{FF2B5EF4-FFF2-40B4-BE49-F238E27FC236}">
                  <a16:creationId xmlns:a16="http://schemas.microsoft.com/office/drawing/2014/main" id="{38B48A97-DCE3-4735-A828-802BA6B1AA5A}"/>
                </a:ext>
              </a:extLst>
            </p:cNvPr>
            <p:cNvSpPr/>
            <p:nvPr/>
          </p:nvSpPr>
          <p:spPr>
            <a:xfrm rot="-10551618">
              <a:off x="5498383" y="2253584"/>
              <a:ext cx="656613" cy="656891"/>
            </a:xfrm>
            <a:prstGeom prst="chord">
              <a:avLst>
                <a:gd name="adj1" fmla="val 2500565"/>
                <a:gd name="adj2" fmla="val 1811979"/>
              </a:avLst>
            </a:prstGeom>
            <a:solidFill>
              <a:srgbClr val="00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grpSp>
      <p:sp>
        <p:nvSpPr>
          <p:cNvPr id="30" name="Google Shape;303;p22">
            <a:extLst>
              <a:ext uri="{FF2B5EF4-FFF2-40B4-BE49-F238E27FC236}">
                <a16:creationId xmlns:a16="http://schemas.microsoft.com/office/drawing/2014/main" id="{5029A29E-A377-4C23-A873-7E918F5334D8}"/>
              </a:ext>
            </a:extLst>
          </p:cNvPr>
          <p:cNvSpPr txBox="1"/>
          <p:nvPr/>
        </p:nvSpPr>
        <p:spPr>
          <a:xfrm>
            <a:off x="5645495" y="1892933"/>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solidFill>
                  <a:schemeClr val="tx1"/>
                </a:solidFill>
                <a:latin typeface="Bitter" panose="02000000000000000000" pitchFamily="2" charset="77"/>
                <a:ea typeface="Montserrat Medium"/>
                <a:cs typeface="Montserrat Medium"/>
                <a:sym typeface="Montserrat Medium"/>
              </a:rPr>
              <a:t>02</a:t>
            </a:r>
            <a:endParaRPr sz="1600" dirty="0">
              <a:solidFill>
                <a:schemeClr val="tx1"/>
              </a:solidFill>
              <a:latin typeface="Bitter" panose="02000000000000000000" pitchFamily="2" charset="77"/>
              <a:ea typeface="Montserrat Medium"/>
              <a:cs typeface="Montserrat Medium"/>
              <a:sym typeface="Montserrat Medium"/>
            </a:endParaRPr>
          </a:p>
        </p:txBody>
      </p:sp>
      <p:sp>
        <p:nvSpPr>
          <p:cNvPr id="31" name="Google Shape;288;p22">
            <a:extLst>
              <a:ext uri="{FF2B5EF4-FFF2-40B4-BE49-F238E27FC236}">
                <a16:creationId xmlns:a16="http://schemas.microsoft.com/office/drawing/2014/main" id="{F81A4894-D64B-41F5-AC45-EA2A8A1954F1}"/>
              </a:ext>
            </a:extLst>
          </p:cNvPr>
          <p:cNvSpPr txBox="1"/>
          <p:nvPr/>
        </p:nvSpPr>
        <p:spPr>
          <a:xfrm>
            <a:off x="6482383" y="1815185"/>
            <a:ext cx="2564513" cy="11578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005450"/>
                </a:solidFill>
                <a:latin typeface="Bitter" panose="02000000000000000000" pitchFamily="2" charset="77"/>
                <a:ea typeface="Montserrat"/>
                <a:cs typeface="Montserrat"/>
                <a:sym typeface="Montserrat"/>
              </a:rPr>
              <a:t>IP Protection</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National IP Offices</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Institutional IP Offices</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IP service providers</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sym typeface="Montserrat"/>
              </a:rPr>
              <a:t>IP laws</a:t>
            </a:r>
            <a:endParaRPr dirty="0">
              <a:solidFill>
                <a:schemeClr val="bg2">
                  <a:lumMod val="25000"/>
                </a:schemeClr>
              </a:solidFill>
              <a:latin typeface="Bitter" panose="02000000000000000000" pitchFamily="2" charset="77"/>
            </a:endParaRPr>
          </a:p>
        </p:txBody>
      </p:sp>
      <p:sp>
        <p:nvSpPr>
          <p:cNvPr id="32" name="Google Shape;306;p22">
            <a:extLst>
              <a:ext uri="{FF2B5EF4-FFF2-40B4-BE49-F238E27FC236}">
                <a16:creationId xmlns:a16="http://schemas.microsoft.com/office/drawing/2014/main" id="{C65FEC37-C970-4FAC-995C-E79AEE20E25C}"/>
              </a:ext>
            </a:extLst>
          </p:cNvPr>
          <p:cNvSpPr txBox="1"/>
          <p:nvPr/>
        </p:nvSpPr>
        <p:spPr>
          <a:xfrm>
            <a:off x="3516859" y="4144193"/>
            <a:ext cx="2273698" cy="73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600" b="1" dirty="0">
                <a:solidFill>
                  <a:srgbClr val="005450"/>
                </a:solidFill>
                <a:latin typeface="Bitter" panose="02000000000000000000" pitchFamily="2" charset="77"/>
                <a:ea typeface="Montserrat"/>
                <a:cs typeface="Montserrat"/>
                <a:sym typeface="Montserrat"/>
              </a:rPr>
              <a:t>IP enforcement</a:t>
            </a:r>
            <a:endParaRPr lang="en-GB" dirty="0">
              <a:solidFill>
                <a:schemeClr val="bg2">
                  <a:lumMod val="25000"/>
                </a:schemeClr>
              </a:solidFill>
              <a:latin typeface="Bitter" panose="02000000000000000000" pitchFamily="2" charset="77"/>
              <a:ea typeface="Montserrat"/>
              <a:cs typeface="Montserrat"/>
              <a:sym typeface="Montserrat"/>
            </a:endParaRP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Robust IP protection and enforcement institutional and legal regime</a:t>
            </a:r>
          </a:p>
        </p:txBody>
      </p:sp>
      <p:grpSp>
        <p:nvGrpSpPr>
          <p:cNvPr id="37" name="Google Shape;300;p22">
            <a:extLst>
              <a:ext uri="{FF2B5EF4-FFF2-40B4-BE49-F238E27FC236}">
                <a16:creationId xmlns:a16="http://schemas.microsoft.com/office/drawing/2014/main" id="{BE363A9F-A36F-4ED5-9E82-E5645E79B4DA}"/>
              </a:ext>
            </a:extLst>
          </p:cNvPr>
          <p:cNvGrpSpPr/>
          <p:nvPr/>
        </p:nvGrpSpPr>
        <p:grpSpPr>
          <a:xfrm>
            <a:off x="4136518" y="3185718"/>
            <a:ext cx="737804" cy="737804"/>
            <a:chOff x="5428888" y="2158023"/>
            <a:chExt cx="828900" cy="828900"/>
          </a:xfrm>
        </p:grpSpPr>
        <p:sp>
          <p:nvSpPr>
            <p:cNvPr id="38" name="Google Shape;301;p22">
              <a:extLst>
                <a:ext uri="{FF2B5EF4-FFF2-40B4-BE49-F238E27FC236}">
                  <a16:creationId xmlns:a16="http://schemas.microsoft.com/office/drawing/2014/main" id="{282C436F-C714-45C3-8749-68A28CEE0F35}"/>
                </a:ext>
              </a:extLst>
            </p:cNvPr>
            <p:cNvSpPr/>
            <p:nvPr/>
          </p:nvSpPr>
          <p:spPr>
            <a:xfrm rot="-8431175">
              <a:off x="5548912" y="2278047"/>
              <a:ext cx="588851" cy="588851"/>
            </a:xfrm>
            <a:prstGeom prst="pie">
              <a:avLst>
                <a:gd name="adj1" fmla="val 19686997"/>
                <a:gd name="adj2" fmla="val 7771013"/>
              </a:avLst>
            </a:prstGeom>
            <a:solidFill>
              <a:srgbClr val="1976D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sp>
          <p:nvSpPr>
            <p:cNvPr id="39" name="Google Shape;302;p22">
              <a:extLst>
                <a:ext uri="{FF2B5EF4-FFF2-40B4-BE49-F238E27FC236}">
                  <a16:creationId xmlns:a16="http://schemas.microsoft.com/office/drawing/2014/main" id="{5C6789A4-6ADE-4EC3-A554-DACE275DFBB6}"/>
                </a:ext>
              </a:extLst>
            </p:cNvPr>
            <p:cNvSpPr/>
            <p:nvPr/>
          </p:nvSpPr>
          <p:spPr>
            <a:xfrm rot="-10551618">
              <a:off x="5498383" y="2253584"/>
              <a:ext cx="656613" cy="656891"/>
            </a:xfrm>
            <a:prstGeom prst="chord">
              <a:avLst>
                <a:gd name="adj1" fmla="val 2500565"/>
                <a:gd name="adj2" fmla="val 1811979"/>
              </a:avLst>
            </a:prstGeom>
            <a:solidFill>
              <a:srgbClr val="00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25000"/>
                  </a:schemeClr>
                </a:solidFill>
              </a:endParaRPr>
            </a:p>
          </p:txBody>
        </p:sp>
      </p:grpSp>
      <p:sp>
        <p:nvSpPr>
          <p:cNvPr id="40" name="Google Shape;303;p22">
            <a:extLst>
              <a:ext uri="{FF2B5EF4-FFF2-40B4-BE49-F238E27FC236}">
                <a16:creationId xmlns:a16="http://schemas.microsoft.com/office/drawing/2014/main" id="{E93C0134-B31B-4EBB-81EA-F2328CAB406F}"/>
              </a:ext>
            </a:extLst>
          </p:cNvPr>
          <p:cNvSpPr txBox="1"/>
          <p:nvPr/>
        </p:nvSpPr>
        <p:spPr>
          <a:xfrm>
            <a:off x="4187587" y="3340053"/>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solidFill>
                  <a:schemeClr val="tx1"/>
                </a:solidFill>
                <a:latin typeface="Bitter" panose="02000000000000000000" pitchFamily="2" charset="77"/>
                <a:ea typeface="Montserrat Medium"/>
                <a:cs typeface="Montserrat Medium"/>
                <a:sym typeface="Montserrat Medium"/>
              </a:rPr>
              <a:t>04</a:t>
            </a:r>
            <a:endParaRPr sz="1600" dirty="0">
              <a:solidFill>
                <a:schemeClr val="tx1"/>
              </a:solidFill>
              <a:latin typeface="Bitter" panose="02000000000000000000" pitchFamily="2" charset="77"/>
              <a:ea typeface="Montserrat Medium"/>
              <a:cs typeface="Montserrat Medium"/>
              <a:sym typeface="Montserrat Medium"/>
            </a:endParaRPr>
          </a:p>
        </p:txBody>
      </p:sp>
    </p:spTree>
    <p:extLst>
      <p:ext uri="{BB962C8B-B14F-4D97-AF65-F5344CB8AC3E}">
        <p14:creationId xmlns:p14="http://schemas.microsoft.com/office/powerpoint/2010/main" val="70478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01CC86B-0673-4828-9A60-E451B21FA306}"/>
              </a:ext>
            </a:extLst>
          </p:cNvPr>
          <p:cNvSpPr txBox="1">
            <a:spLocks/>
          </p:cNvSpPr>
          <p:nvPr/>
        </p:nvSpPr>
        <p:spPr>
          <a:xfrm>
            <a:off x="169933" y="-111519"/>
            <a:ext cx="8893147" cy="914100"/>
          </a:xfrm>
          <a:prstGeom prst="rect">
            <a:avLst/>
          </a:prstGeom>
        </p:spPr>
        <p:txBody>
          <a:bodyPr spcFirstLastPara="1" vert="horz" wrap="square" lIns="91425" tIns="91425" rIns="91425" bIns="91425" rtlCol="0" anchor="t" anchorCtr="0">
            <a:noAutofit/>
          </a:bodyPr>
          <a:lstStyle>
            <a:lvl1pPr lvl="0" algn="l" defTabSz="685800" rtl="0" eaLnBrk="1" latinLnBrk="0" hangingPunct="1">
              <a:lnSpc>
                <a:spcPct val="90000"/>
              </a:lnSpc>
              <a:spcBef>
                <a:spcPts val="0"/>
              </a:spcBef>
              <a:spcAft>
                <a:spcPts val="0"/>
              </a:spcAft>
              <a:buSzPts val="2400"/>
              <a:buNone/>
              <a:defRPr sz="2400" kern="1200">
                <a:solidFill>
                  <a:schemeClr val="bg2">
                    <a:lumMod val="25000"/>
                  </a:schemeClr>
                </a:solidFill>
                <a:latin typeface="Work Sans" pitchFamily="2" charset="77"/>
                <a:ea typeface="+mj-ea"/>
                <a:cs typeface="+mj-cs"/>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pPr>
              <a:buClrTx/>
              <a:buFontTx/>
            </a:pPr>
            <a:r>
              <a:rPr lang="en-US" sz="4000" b="1" dirty="0"/>
              <a:t>2</a:t>
            </a:r>
            <a:r>
              <a:rPr lang="en-US" sz="3200" b="1" dirty="0"/>
              <a:t>: Need for evidence for policy making</a:t>
            </a:r>
            <a:endParaRPr lang="en-US" sz="2800" b="1" dirty="0"/>
          </a:p>
        </p:txBody>
      </p:sp>
      <p:sp>
        <p:nvSpPr>
          <p:cNvPr id="23" name="Google Shape;273;p21">
            <a:extLst>
              <a:ext uri="{FF2B5EF4-FFF2-40B4-BE49-F238E27FC236}">
                <a16:creationId xmlns:a16="http://schemas.microsoft.com/office/drawing/2014/main" id="{7258784A-2FE8-4299-BE31-89064271C047}"/>
              </a:ext>
            </a:extLst>
          </p:cNvPr>
          <p:cNvSpPr txBox="1"/>
          <p:nvPr/>
        </p:nvSpPr>
        <p:spPr>
          <a:xfrm>
            <a:off x="113288" y="591639"/>
            <a:ext cx="6522485" cy="4465883"/>
          </a:xfrm>
          <a:prstGeom prst="rect">
            <a:avLst/>
          </a:prstGeom>
          <a:solidFill>
            <a:schemeClr val="bg2"/>
          </a:solidFill>
          <a:ln>
            <a:noFill/>
          </a:ln>
        </p:spPr>
        <p:txBody>
          <a:bodyPr spcFirstLastPara="1" wrap="square" lIns="91425" tIns="91425" rIns="91425" bIns="91425" anchor="t" anchorCtr="0">
            <a:noAutofit/>
          </a:bodyPr>
          <a:lstStyle/>
          <a:p>
            <a:pPr>
              <a:spcBef>
                <a:spcPts val="600"/>
              </a:spcBef>
              <a:spcAft>
                <a:spcPts val="600"/>
              </a:spcAft>
            </a:pP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Use of evidence for policy making processes (2020-2023)</a:t>
            </a:r>
          </a:p>
          <a:p>
            <a:pPr>
              <a:spcBef>
                <a:spcPts val="300"/>
              </a:spcBef>
              <a:spcAft>
                <a:spcPts val="300"/>
              </a:spcAft>
            </a:pPr>
            <a:r>
              <a:rPr lang="en-US" sz="1600" dirty="0">
                <a:solidFill>
                  <a:srgbClr val="005450"/>
                </a:solidFill>
                <a:effectLst/>
                <a:latin typeface="Arial" panose="020B0604020202020204" pitchFamily="34" charset="0"/>
                <a:ea typeface="Times New Roman" panose="02020603050405020304" pitchFamily="18" charset="0"/>
                <a:cs typeface="Arial" panose="020B0604020202020204" pitchFamily="34" charset="0"/>
              </a:rPr>
              <a:t>African Centre for Technology Studies is an STI policy think tank established in 1988 and mandated to support </a:t>
            </a:r>
            <a:r>
              <a:rPr lang="en-US" sz="1600" dirty="0">
                <a:solidFill>
                  <a:srgbClr val="005450"/>
                </a:solidFill>
                <a:latin typeface="Arial" panose="020B0604020202020204" pitchFamily="34" charset="0"/>
                <a:ea typeface="Times New Roman" panose="02020603050405020304" pitchFamily="18" charset="0"/>
                <a:cs typeface="Arial" panose="020B0604020202020204" pitchFamily="34" charset="0"/>
              </a:rPr>
              <a:t>African countries to harness STI for sustainable development. This we do through policy research, policy dialogue and technology brokerage. </a:t>
            </a:r>
          </a:p>
          <a:p>
            <a:pPr>
              <a:spcBef>
                <a:spcPts val="300"/>
              </a:spcBef>
              <a:spcAft>
                <a:spcPts val="30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Since 2020, we are implementing a three-year project on </a:t>
            </a:r>
            <a:r>
              <a:rPr lang="en-US" sz="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use of evidence for policy making</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funded by Canadian IDRC and we are working with 15 African Science Granting Councils. All these councils are mandated to review and develop STI policies. </a:t>
            </a: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Key lessons learned are:</a:t>
            </a:r>
          </a:p>
          <a:p>
            <a:pPr marL="285750" indent="-285750">
              <a:spcBef>
                <a:spcPts val="300"/>
              </a:spcBef>
              <a:spcAft>
                <a:spcPts val="300"/>
              </a:spcAft>
              <a:buFont typeface="Wingdings" panose="05000000000000000000" pitchFamily="2" charset="2"/>
              <a:buChar char="ü"/>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STI policy makers appreciate the use of evidence for policy and decision making</a:t>
            </a:r>
          </a:p>
          <a:p>
            <a:pPr marL="285750" indent="-285750">
              <a:spcBef>
                <a:spcPts val="300"/>
              </a:spcBef>
              <a:spcAft>
                <a:spcPts val="300"/>
              </a:spcAft>
              <a:buFont typeface="Wingdings" panose="05000000000000000000" pitchFamily="2" charset="2"/>
              <a:buChar char="ü"/>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However, policy makers do not have time to generate the required data and they need support on this</a:t>
            </a:r>
            <a:endParaRPr lang="en-KE"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4" name="Google Shape;273;p21">
            <a:extLst>
              <a:ext uri="{FF2B5EF4-FFF2-40B4-BE49-F238E27FC236}">
                <a16:creationId xmlns:a16="http://schemas.microsoft.com/office/drawing/2014/main" id="{CC03B454-0BCD-4EDC-AE8F-0E87045958ED}"/>
              </a:ext>
            </a:extLst>
          </p:cNvPr>
          <p:cNvSpPr txBox="1"/>
          <p:nvPr/>
        </p:nvSpPr>
        <p:spPr>
          <a:xfrm>
            <a:off x="6696623" y="729574"/>
            <a:ext cx="2277444" cy="3486376"/>
          </a:xfrm>
          <a:prstGeom prst="rect">
            <a:avLst/>
          </a:prstGeom>
          <a:solidFill>
            <a:schemeClr val="accent2">
              <a:lumMod val="40000"/>
              <a:lumOff val="60000"/>
            </a:schemeClr>
          </a:solidFill>
          <a:ln>
            <a:noFill/>
          </a:ln>
        </p:spPr>
        <p:txBody>
          <a:bodyPr spcFirstLastPara="1" wrap="square" lIns="91425" tIns="91425" rIns="91425" bIns="91425" anchor="t" anchorCtr="0">
            <a:noAutofit/>
          </a:bodyPr>
          <a:lstStyle/>
          <a:p>
            <a:pPr>
              <a:spcBef>
                <a:spcPts val="600"/>
              </a:spcBef>
              <a:spcAft>
                <a:spcPts val="600"/>
              </a:spcAft>
            </a:pP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Recommendations</a:t>
            </a:r>
          </a:p>
          <a:p>
            <a:pPr>
              <a:spcBef>
                <a:spcPts val="600"/>
              </a:spcBef>
              <a:spcAft>
                <a:spcPts val="600"/>
              </a:spcAft>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Policy makers can facilitate/support  undertaking a comprehensive analysis of the status of the IP ecosystem and prepare an IP strategy with a focus on the growth of youth entrepreneurship and startups</a:t>
            </a:r>
            <a:endParaRPr lang="en-KE"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17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01CC86B-0673-4828-9A60-E451B21FA306}"/>
              </a:ext>
            </a:extLst>
          </p:cNvPr>
          <p:cNvSpPr txBox="1">
            <a:spLocks/>
          </p:cNvSpPr>
          <p:nvPr/>
        </p:nvSpPr>
        <p:spPr>
          <a:xfrm>
            <a:off x="-8091" y="-111519"/>
            <a:ext cx="9297748" cy="914100"/>
          </a:xfrm>
          <a:prstGeom prst="rect">
            <a:avLst/>
          </a:prstGeom>
        </p:spPr>
        <p:txBody>
          <a:bodyPr spcFirstLastPara="1" vert="horz" wrap="square" lIns="91425" tIns="91425" rIns="91425" bIns="91425" rtlCol="0" anchor="t" anchorCtr="0">
            <a:noAutofit/>
          </a:bodyPr>
          <a:lstStyle>
            <a:lvl1pPr lvl="0" algn="l" defTabSz="685800" rtl="0" eaLnBrk="1" latinLnBrk="0" hangingPunct="1">
              <a:lnSpc>
                <a:spcPct val="90000"/>
              </a:lnSpc>
              <a:spcBef>
                <a:spcPts val="0"/>
              </a:spcBef>
              <a:spcAft>
                <a:spcPts val="0"/>
              </a:spcAft>
              <a:buSzPts val="2400"/>
              <a:buNone/>
              <a:defRPr sz="2400" kern="1200">
                <a:solidFill>
                  <a:schemeClr val="bg2">
                    <a:lumMod val="25000"/>
                  </a:schemeClr>
                </a:solidFill>
                <a:latin typeface="Work Sans" pitchFamily="2" charset="77"/>
                <a:ea typeface="+mj-ea"/>
                <a:cs typeface="+mj-cs"/>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pPr>
              <a:buClrTx/>
              <a:buFontTx/>
            </a:pPr>
            <a:r>
              <a:rPr lang="en-US" sz="4000" b="1" dirty="0"/>
              <a:t>3</a:t>
            </a:r>
            <a:r>
              <a:rPr lang="en-US" sz="3200" b="1" dirty="0"/>
              <a:t>: </a:t>
            </a:r>
            <a:r>
              <a:rPr lang="en-US" sz="2600" b="1" dirty="0"/>
              <a:t>Africa is behind in startups policies and legislations</a:t>
            </a:r>
          </a:p>
        </p:txBody>
      </p:sp>
      <p:pic>
        <p:nvPicPr>
          <p:cNvPr id="6" name="Picture 5">
            <a:extLst>
              <a:ext uri="{FF2B5EF4-FFF2-40B4-BE49-F238E27FC236}">
                <a16:creationId xmlns:a16="http://schemas.microsoft.com/office/drawing/2014/main" id="{8FBE28BF-43D3-450A-8D1A-3314B8BDA979}"/>
              </a:ext>
            </a:extLst>
          </p:cNvPr>
          <p:cNvPicPr>
            <a:picLocks noChangeAspect="1"/>
          </p:cNvPicPr>
          <p:nvPr/>
        </p:nvPicPr>
        <p:blipFill rotWithShape="1">
          <a:blip r:embed="rId2"/>
          <a:srcRect b="770"/>
          <a:stretch/>
        </p:blipFill>
        <p:spPr bwMode="auto">
          <a:xfrm>
            <a:off x="5420630" y="938677"/>
            <a:ext cx="3499941" cy="3852888"/>
          </a:xfrm>
          <a:prstGeom prst="rect">
            <a:avLst/>
          </a:prstGeom>
          <a:ln>
            <a:noFill/>
          </a:ln>
          <a:extLst>
            <a:ext uri="{53640926-AAD7-44D8-BBD7-CCE9431645EC}">
              <a14:shadowObscured xmlns:a14="http://schemas.microsoft.com/office/drawing/2010/main"/>
            </a:ext>
          </a:extLst>
        </p:spPr>
      </p:pic>
      <p:sp>
        <p:nvSpPr>
          <p:cNvPr id="7" name="Google Shape;273;p21">
            <a:extLst>
              <a:ext uri="{FF2B5EF4-FFF2-40B4-BE49-F238E27FC236}">
                <a16:creationId xmlns:a16="http://schemas.microsoft.com/office/drawing/2014/main" id="{E1BC61E5-F1F4-4E27-B06A-59CF0E726BDF}"/>
              </a:ext>
            </a:extLst>
          </p:cNvPr>
          <p:cNvSpPr txBox="1"/>
          <p:nvPr/>
        </p:nvSpPr>
        <p:spPr>
          <a:xfrm>
            <a:off x="32368" y="534075"/>
            <a:ext cx="4879497" cy="4568965"/>
          </a:xfrm>
          <a:prstGeom prst="rect">
            <a:avLst/>
          </a:prstGeom>
          <a:solidFill>
            <a:schemeClr val="bg2"/>
          </a:solidFill>
          <a:ln>
            <a:noFill/>
          </a:ln>
        </p:spPr>
        <p:txBody>
          <a:bodyPr spcFirstLastPara="1" wrap="square" lIns="91425" tIns="91425" rIns="91425" bIns="91425" anchor="t" anchorCtr="0">
            <a:noAutofit/>
          </a:bodyPr>
          <a:lstStyle/>
          <a:p>
            <a:pPr>
              <a:spcBef>
                <a:spcPts val="600"/>
              </a:spcBef>
              <a:spcAft>
                <a:spcPts val="600"/>
              </a:spcAft>
            </a:pP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Rapid  growth rate of startups and hubs in Africa, but limited policies</a:t>
            </a:r>
          </a:p>
          <a:p>
            <a:pPr marL="285750" indent="-285750">
              <a:spcBef>
                <a:spcPts val="300"/>
              </a:spcBef>
              <a:spcAft>
                <a:spcPts val="300"/>
              </a:spcAft>
              <a:buFont typeface="Wingdings" panose="05000000000000000000" pitchFamily="2" charset="2"/>
              <a:buChar char="ü"/>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Startups and </a:t>
            </a: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hubs are growing at alarming rate</a:t>
            </a:r>
          </a:p>
          <a:p>
            <a:pPr marL="285750" indent="-285750">
              <a:spcBef>
                <a:spcPts val="300"/>
              </a:spcBef>
              <a:spcAft>
                <a:spcPts val="300"/>
              </a:spcAft>
              <a:buFont typeface="Wingdings" panose="05000000000000000000" pitchFamily="2" charset="2"/>
              <a:buChar char="ü"/>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Kenya has over 200 hubs and the number, 80% established during the last 5 years</a:t>
            </a:r>
          </a:p>
          <a:p>
            <a:pPr marL="285750" indent="-285750">
              <a:spcBef>
                <a:spcPts val="300"/>
              </a:spcBef>
              <a:spcAft>
                <a:spcPts val="300"/>
              </a:spcAft>
              <a:buFont typeface="Wingdings" panose="05000000000000000000" pitchFamily="2" charset="2"/>
              <a:buChar char="ü"/>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Currently there only two countries with Startup Acts : Tunisia (2018), and Senegal (2021). Kenya has </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startup bill pending in parliament.</a:t>
            </a: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marL="285750" indent="-285750">
              <a:spcBef>
                <a:spcPts val="300"/>
              </a:spcBef>
              <a:spcAft>
                <a:spcPts val="300"/>
              </a:spcAft>
              <a:buFont typeface="Wingdings" panose="05000000000000000000" pitchFamily="2" charset="2"/>
              <a:buChar char="ü"/>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Formulating policies, strategies and legislations on startups, with a focus on youth entrepreneurship is therefore urgent and justified. Such document should provide for IP related incentives</a:t>
            </a:r>
          </a:p>
        </p:txBody>
      </p:sp>
    </p:spTree>
    <p:extLst>
      <p:ext uri="{BB962C8B-B14F-4D97-AF65-F5344CB8AC3E}">
        <p14:creationId xmlns:p14="http://schemas.microsoft.com/office/powerpoint/2010/main" val="139481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01CC86B-0673-4828-9A60-E451B21FA306}"/>
              </a:ext>
            </a:extLst>
          </p:cNvPr>
          <p:cNvSpPr txBox="1">
            <a:spLocks/>
          </p:cNvSpPr>
          <p:nvPr/>
        </p:nvSpPr>
        <p:spPr>
          <a:xfrm>
            <a:off x="0" y="-160072"/>
            <a:ext cx="9297748" cy="914100"/>
          </a:xfrm>
          <a:prstGeom prst="rect">
            <a:avLst/>
          </a:prstGeom>
        </p:spPr>
        <p:txBody>
          <a:bodyPr spcFirstLastPara="1" vert="horz" wrap="square" lIns="91425" tIns="91425" rIns="91425" bIns="91425" rtlCol="0" anchor="t" anchorCtr="0">
            <a:noAutofit/>
          </a:bodyPr>
          <a:lstStyle>
            <a:lvl1pPr lvl="0" algn="l" defTabSz="685800" rtl="0" eaLnBrk="1" latinLnBrk="0" hangingPunct="1">
              <a:lnSpc>
                <a:spcPct val="90000"/>
              </a:lnSpc>
              <a:spcBef>
                <a:spcPts val="0"/>
              </a:spcBef>
              <a:spcAft>
                <a:spcPts val="0"/>
              </a:spcAft>
              <a:buSzPts val="2400"/>
              <a:buNone/>
              <a:defRPr sz="2400" kern="1200">
                <a:solidFill>
                  <a:schemeClr val="bg2">
                    <a:lumMod val="25000"/>
                  </a:schemeClr>
                </a:solidFill>
                <a:latin typeface="Work Sans" pitchFamily="2" charset="77"/>
                <a:ea typeface="+mj-ea"/>
                <a:cs typeface="+mj-cs"/>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pPr>
              <a:buClrTx/>
              <a:buFontTx/>
            </a:pPr>
            <a:r>
              <a:rPr lang="en-US" sz="4000" b="1" dirty="0"/>
              <a:t>4</a:t>
            </a:r>
            <a:r>
              <a:rPr lang="en-US" sz="3200" b="1" dirty="0"/>
              <a:t>: </a:t>
            </a:r>
            <a:r>
              <a:rPr lang="en-US" sz="2800" b="1" dirty="0"/>
              <a:t>IP related Challenges of innovators and startups </a:t>
            </a:r>
          </a:p>
        </p:txBody>
      </p:sp>
      <p:sp>
        <p:nvSpPr>
          <p:cNvPr id="7" name="Google Shape;273;p21">
            <a:extLst>
              <a:ext uri="{FF2B5EF4-FFF2-40B4-BE49-F238E27FC236}">
                <a16:creationId xmlns:a16="http://schemas.microsoft.com/office/drawing/2014/main" id="{E1BC61E5-F1F4-4E27-B06A-59CF0E726BDF}"/>
              </a:ext>
            </a:extLst>
          </p:cNvPr>
          <p:cNvSpPr txBox="1"/>
          <p:nvPr/>
        </p:nvSpPr>
        <p:spPr>
          <a:xfrm>
            <a:off x="64737" y="493614"/>
            <a:ext cx="3681875" cy="4588184"/>
          </a:xfrm>
          <a:prstGeom prst="rect">
            <a:avLst/>
          </a:prstGeom>
          <a:solidFill>
            <a:schemeClr val="bg2"/>
          </a:solidFill>
          <a:ln>
            <a:noFill/>
          </a:ln>
        </p:spPr>
        <p:txBody>
          <a:bodyPr spcFirstLastPara="1" wrap="square" lIns="91425" tIns="91425" rIns="91425" bIns="91425" anchor="t" anchorCtr="0">
            <a:noAutofit/>
          </a:bodyPr>
          <a:lstStyle/>
          <a:p>
            <a:pPr>
              <a:spcBef>
                <a:spcPts val="600"/>
              </a:spcBef>
              <a:spcAft>
                <a:spcPts val="600"/>
              </a:spcAft>
            </a:pP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Mapping of the innovation ecosystem in Kenya – UNDP</a:t>
            </a:r>
            <a:endPar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spcBef>
                <a:spcPts val="300"/>
              </a:spcBef>
              <a:spcAft>
                <a:spcPts val="300"/>
              </a:spcAft>
            </a:pPr>
            <a:r>
              <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Objective: </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 characteristics of the key  actors, challenges and opportunities to generate evidence to that can be used to accelerate the growth of the ecosystem</a:t>
            </a:r>
          </a:p>
          <a:p>
            <a:pPr>
              <a:spcBef>
                <a:spcPts val="300"/>
              </a:spcBef>
              <a:spcAft>
                <a:spcPts val="300"/>
              </a:spcAft>
            </a:pPr>
            <a:r>
              <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Methodology</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We have interviewed </a:t>
            </a:r>
          </a:p>
          <a:p>
            <a:pPr marL="285750" indent="-285750">
              <a:buFont typeface="Wingdings" panose="05000000000000000000" pitchFamily="2" charset="2"/>
              <a:buChar char="ü"/>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120</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innovators and startups</a:t>
            </a:r>
          </a:p>
          <a:p>
            <a:pPr marL="285750" indent="-285750">
              <a:buFont typeface="Wingdings" panose="05000000000000000000" pitchFamily="2" charset="2"/>
              <a:buChar char="ü"/>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92 hubs</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(innovation hubs, accelerators, innovation incubations)</a:t>
            </a:r>
          </a:p>
          <a:p>
            <a:pPr marL="285750" indent="-285750">
              <a:buFont typeface="Wingdings" panose="05000000000000000000" pitchFamily="2" charset="2"/>
              <a:buChar char="ü"/>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33 academic innovation labs</a:t>
            </a:r>
          </a:p>
          <a:p>
            <a:pPr marL="285750" indent="-285750">
              <a:buFont typeface="Wingdings" panose="05000000000000000000" pitchFamily="2" charset="2"/>
              <a:buChar char="ü"/>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 networks and marketing organizations</a:t>
            </a:r>
          </a:p>
          <a:p>
            <a:pPr marL="285750" indent="-285750">
              <a:buFont typeface="Wingdings" panose="05000000000000000000" pitchFamily="2" charset="2"/>
              <a:buChar char="ü"/>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47 Skills trainers</a:t>
            </a:r>
          </a:p>
          <a:p>
            <a:pPr marL="285750" indent="-285750">
              <a:buFont typeface="Wingdings" panose="05000000000000000000" pitchFamily="2" charset="2"/>
              <a:buChar char="ü"/>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 Financing institutions</a:t>
            </a:r>
          </a:p>
        </p:txBody>
      </p:sp>
      <p:sp>
        <p:nvSpPr>
          <p:cNvPr id="5" name="Google Shape;288;p22">
            <a:extLst>
              <a:ext uri="{FF2B5EF4-FFF2-40B4-BE49-F238E27FC236}">
                <a16:creationId xmlns:a16="http://schemas.microsoft.com/office/drawing/2014/main" id="{9EB8EFF5-8E34-4495-B7E1-7D5F77F2F54A}"/>
              </a:ext>
            </a:extLst>
          </p:cNvPr>
          <p:cNvSpPr txBox="1"/>
          <p:nvPr/>
        </p:nvSpPr>
        <p:spPr>
          <a:xfrm>
            <a:off x="3867993" y="517891"/>
            <a:ext cx="3243838" cy="2694648"/>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005450"/>
                </a:solidFill>
                <a:latin typeface="Bitter" panose="02000000000000000000" pitchFamily="2" charset="77"/>
                <a:ea typeface="Montserrat"/>
                <a:cs typeface="Montserrat"/>
                <a:sym typeface="Montserrat"/>
              </a:rPr>
              <a:t>Innovators/Start-ups</a:t>
            </a:r>
          </a:p>
          <a:p>
            <a:pPr marL="285750" lvl="0" indent="-285750" algn="l" rtl="0">
              <a:spcBef>
                <a:spcPts val="0"/>
              </a:spcBef>
              <a:spcAft>
                <a:spcPts val="0"/>
              </a:spcAft>
              <a:buFont typeface="Wingdings" panose="05000000000000000000" pitchFamily="2" charset="2"/>
              <a:buChar char="ü"/>
            </a:pPr>
            <a:r>
              <a:rPr lang="en-GB" sz="1500" dirty="0">
                <a:solidFill>
                  <a:schemeClr val="bg2">
                    <a:lumMod val="25000"/>
                  </a:schemeClr>
                </a:solidFill>
                <a:latin typeface="Bitter" panose="02000000000000000000" pitchFamily="2" charset="77"/>
                <a:ea typeface="Montserrat"/>
                <a:cs typeface="Montserrat"/>
                <a:sym typeface="Montserrat"/>
              </a:rPr>
              <a:t>Only 44% had tried to protect their innovations and less than 5 % succeeded.</a:t>
            </a:r>
          </a:p>
          <a:p>
            <a:pPr marL="285750" lvl="0" indent="-285750" algn="l" rtl="0">
              <a:spcBef>
                <a:spcPts val="0"/>
              </a:spcBef>
              <a:spcAft>
                <a:spcPts val="0"/>
              </a:spcAft>
              <a:buFont typeface="Wingdings" panose="05000000000000000000" pitchFamily="2" charset="2"/>
              <a:buChar char="ü"/>
            </a:pPr>
            <a:r>
              <a:rPr lang="en-GB" sz="1500" dirty="0">
                <a:solidFill>
                  <a:schemeClr val="bg2">
                    <a:lumMod val="25000"/>
                  </a:schemeClr>
                </a:solidFill>
                <a:latin typeface="Bitter" panose="02000000000000000000" pitchFamily="2" charset="77"/>
                <a:ea typeface="Montserrat"/>
                <a:cs typeface="Montserrat"/>
                <a:sym typeface="Montserrat"/>
              </a:rPr>
              <a:t>Access to IP information </a:t>
            </a:r>
          </a:p>
          <a:p>
            <a:pPr marL="285750" lvl="0" indent="-285750" algn="l" rtl="0">
              <a:spcBef>
                <a:spcPts val="0"/>
              </a:spcBef>
              <a:spcAft>
                <a:spcPts val="0"/>
              </a:spcAft>
              <a:buFont typeface="Wingdings" panose="05000000000000000000" pitchFamily="2" charset="2"/>
              <a:buChar char="ü"/>
            </a:pPr>
            <a:r>
              <a:rPr lang="en-GB" sz="1500" dirty="0">
                <a:solidFill>
                  <a:schemeClr val="bg2">
                    <a:lumMod val="25000"/>
                  </a:schemeClr>
                </a:solidFill>
                <a:latin typeface="Bitter" panose="02000000000000000000" pitchFamily="2" charset="77"/>
                <a:ea typeface="Montserrat"/>
                <a:cs typeface="Montserrat"/>
                <a:sym typeface="Montserrat"/>
              </a:rPr>
              <a:t>Patent process is complicated, lengthy and time consuming</a:t>
            </a:r>
          </a:p>
          <a:p>
            <a:pPr marL="285750" lvl="0" indent="-285750" algn="l" rtl="0">
              <a:spcBef>
                <a:spcPts val="0"/>
              </a:spcBef>
              <a:spcAft>
                <a:spcPts val="0"/>
              </a:spcAft>
              <a:buFont typeface="Wingdings" panose="05000000000000000000" pitchFamily="2" charset="2"/>
              <a:buChar char="ü"/>
            </a:pPr>
            <a:r>
              <a:rPr lang="en-GB" sz="1500" dirty="0">
                <a:solidFill>
                  <a:schemeClr val="bg2">
                    <a:lumMod val="25000"/>
                  </a:schemeClr>
                </a:solidFill>
                <a:latin typeface="Bitter" panose="02000000000000000000" pitchFamily="2" charset="77"/>
                <a:ea typeface="Montserrat"/>
                <a:cs typeface="Montserrat"/>
                <a:sym typeface="Montserrat"/>
              </a:rPr>
              <a:t>High cost of patent in terms of application and maintenance</a:t>
            </a:r>
          </a:p>
          <a:p>
            <a:pPr marL="285750" lvl="0" indent="-285750" algn="l" rtl="0">
              <a:spcBef>
                <a:spcPts val="0"/>
              </a:spcBef>
              <a:spcAft>
                <a:spcPts val="0"/>
              </a:spcAft>
              <a:buFont typeface="Wingdings" panose="05000000000000000000" pitchFamily="2" charset="2"/>
              <a:buChar char="ü"/>
            </a:pPr>
            <a:r>
              <a:rPr lang="en-GB" sz="1500" dirty="0">
                <a:solidFill>
                  <a:schemeClr val="bg2">
                    <a:lumMod val="25000"/>
                  </a:schemeClr>
                </a:solidFill>
                <a:latin typeface="Bitter" panose="02000000000000000000" pitchFamily="2" charset="77"/>
                <a:ea typeface="Montserrat"/>
                <a:cs typeface="Montserrat"/>
                <a:sym typeface="Montserrat"/>
              </a:rPr>
              <a:t>Weak IP enforcement</a:t>
            </a:r>
          </a:p>
        </p:txBody>
      </p:sp>
      <p:sp>
        <p:nvSpPr>
          <p:cNvPr id="8" name="Google Shape;288;p22">
            <a:extLst>
              <a:ext uri="{FF2B5EF4-FFF2-40B4-BE49-F238E27FC236}">
                <a16:creationId xmlns:a16="http://schemas.microsoft.com/office/drawing/2014/main" id="{913CE713-A72B-42E6-A8DD-C05CB2FF52A3}"/>
              </a:ext>
            </a:extLst>
          </p:cNvPr>
          <p:cNvSpPr txBox="1"/>
          <p:nvPr/>
        </p:nvSpPr>
        <p:spPr>
          <a:xfrm>
            <a:off x="7168475" y="493614"/>
            <a:ext cx="1902696" cy="2808211"/>
          </a:xfrm>
          <a:prstGeom prst="rect">
            <a:avLst/>
          </a:pr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005450"/>
                </a:solidFill>
                <a:latin typeface="Bitter" panose="02000000000000000000" pitchFamily="2" charset="77"/>
                <a:ea typeface="Montserrat"/>
                <a:cs typeface="Montserrat"/>
                <a:sym typeface="Montserrat"/>
              </a:rPr>
              <a:t>Hubs, accelerators and incubators</a:t>
            </a:r>
          </a:p>
          <a:p>
            <a:pPr lvl="0" algn="l" rtl="0">
              <a:spcBef>
                <a:spcPts val="0"/>
              </a:spcBef>
              <a:spcAft>
                <a:spcPts val="0"/>
              </a:spcAft>
            </a:pPr>
            <a:r>
              <a:rPr lang="en-GB" sz="1500" dirty="0">
                <a:solidFill>
                  <a:schemeClr val="bg2">
                    <a:lumMod val="25000"/>
                  </a:schemeClr>
                </a:solidFill>
                <a:latin typeface="Bitter" panose="02000000000000000000" pitchFamily="2" charset="77"/>
                <a:ea typeface="Montserrat"/>
                <a:cs typeface="Montserrat"/>
                <a:sym typeface="Montserrat"/>
              </a:rPr>
              <a:t>Prioritised IP as one of the skills they require in order to service innovators and start-ups better.</a:t>
            </a:r>
          </a:p>
        </p:txBody>
      </p:sp>
      <p:sp>
        <p:nvSpPr>
          <p:cNvPr id="9" name="Google Shape;288;p22">
            <a:extLst>
              <a:ext uri="{FF2B5EF4-FFF2-40B4-BE49-F238E27FC236}">
                <a16:creationId xmlns:a16="http://schemas.microsoft.com/office/drawing/2014/main" id="{432ACAE0-ED85-49AD-82C3-4CAE0FFA212B}"/>
              </a:ext>
            </a:extLst>
          </p:cNvPr>
          <p:cNvSpPr txBox="1"/>
          <p:nvPr/>
        </p:nvSpPr>
        <p:spPr>
          <a:xfrm>
            <a:off x="4361608" y="3333919"/>
            <a:ext cx="4709564" cy="1764064"/>
          </a:xfrm>
          <a:prstGeom prst="rect">
            <a:avLst/>
          </a:pr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005450"/>
                </a:solidFill>
                <a:latin typeface="Bitter" panose="02000000000000000000" pitchFamily="2" charset="77"/>
                <a:ea typeface="Montserrat"/>
                <a:cs typeface="Montserrat"/>
                <a:sym typeface="Montserrat"/>
              </a:rPr>
              <a:t>Academia Innovation labs</a:t>
            </a:r>
          </a:p>
          <a:p>
            <a:pPr marL="285750" lvl="0" indent="-285750" algn="l" rtl="0">
              <a:spcBef>
                <a:spcPts val="0"/>
              </a:spcBef>
              <a:spcAft>
                <a:spcPts val="0"/>
              </a:spcAft>
              <a:buFont typeface="Wingdings" panose="05000000000000000000" pitchFamily="2" charset="2"/>
              <a:buChar char="ü"/>
            </a:pPr>
            <a:r>
              <a:rPr lang="en-GB" sz="1500" dirty="0">
                <a:solidFill>
                  <a:schemeClr val="bg2">
                    <a:lumMod val="25000"/>
                  </a:schemeClr>
                </a:solidFill>
                <a:latin typeface="Bitter" panose="02000000000000000000" pitchFamily="2" charset="77"/>
                <a:ea typeface="Montserrat"/>
                <a:cs typeface="Montserrat"/>
                <a:sym typeface="Montserrat"/>
              </a:rPr>
              <a:t>Most of the existing legal personnel do not have experience in IP</a:t>
            </a:r>
          </a:p>
          <a:p>
            <a:pPr marL="285750" lvl="0" indent="-285750" algn="l" rtl="0">
              <a:spcBef>
                <a:spcPts val="0"/>
              </a:spcBef>
              <a:spcAft>
                <a:spcPts val="0"/>
              </a:spcAft>
              <a:buFont typeface="Wingdings" panose="05000000000000000000" pitchFamily="2" charset="2"/>
              <a:buChar char="ü"/>
            </a:pPr>
            <a:r>
              <a:rPr lang="en-GB" sz="1500" dirty="0">
                <a:solidFill>
                  <a:schemeClr val="bg2">
                    <a:lumMod val="25000"/>
                  </a:schemeClr>
                </a:solidFill>
                <a:latin typeface="Bitter" panose="02000000000000000000" pitchFamily="2" charset="77"/>
                <a:ea typeface="Montserrat"/>
                <a:cs typeface="Montserrat"/>
                <a:sym typeface="Montserrat"/>
              </a:rPr>
              <a:t>Inadequate institutional support towards IP development, and </a:t>
            </a:r>
          </a:p>
          <a:p>
            <a:pPr marL="285750" lvl="0" indent="-285750" algn="l" rtl="0">
              <a:spcBef>
                <a:spcPts val="0"/>
              </a:spcBef>
              <a:spcAft>
                <a:spcPts val="0"/>
              </a:spcAft>
              <a:buFont typeface="Wingdings" panose="05000000000000000000" pitchFamily="2" charset="2"/>
              <a:buChar char="ü"/>
            </a:pPr>
            <a:r>
              <a:rPr lang="en-GB" sz="1500" dirty="0">
                <a:solidFill>
                  <a:schemeClr val="bg2">
                    <a:lumMod val="25000"/>
                  </a:schemeClr>
                </a:solidFill>
                <a:latin typeface="Bitter" panose="02000000000000000000" pitchFamily="2" charset="77"/>
                <a:ea typeface="Montserrat"/>
                <a:cs typeface="Montserrat"/>
                <a:sym typeface="Montserrat"/>
              </a:rPr>
              <a:t> lack of resources to support innovation development and commercialization</a:t>
            </a:r>
          </a:p>
        </p:txBody>
      </p:sp>
    </p:spTree>
    <p:extLst>
      <p:ext uri="{BB962C8B-B14F-4D97-AF65-F5344CB8AC3E}">
        <p14:creationId xmlns:p14="http://schemas.microsoft.com/office/powerpoint/2010/main" val="427027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4BEC-0FD3-DC48-8B85-82C620ADDD5F}"/>
              </a:ext>
            </a:extLst>
          </p:cNvPr>
          <p:cNvSpPr>
            <a:spLocks noGrp="1"/>
          </p:cNvSpPr>
          <p:nvPr>
            <p:ph type="title"/>
          </p:nvPr>
        </p:nvSpPr>
        <p:spPr>
          <a:xfrm>
            <a:off x="1017118" y="-97104"/>
            <a:ext cx="7649451" cy="914100"/>
          </a:xfrm>
        </p:spPr>
        <p:txBody>
          <a:bodyPr/>
          <a:lstStyle/>
          <a:p>
            <a:r>
              <a:rPr lang="en-US" sz="4000" b="1" dirty="0"/>
              <a:t>5</a:t>
            </a:r>
            <a:r>
              <a:rPr lang="en-US" sz="3200" b="1" dirty="0"/>
              <a:t>: possible policy intervention areas</a:t>
            </a:r>
            <a:endParaRPr lang="en-US" sz="2800" b="1" dirty="0"/>
          </a:p>
        </p:txBody>
      </p:sp>
      <p:sp>
        <p:nvSpPr>
          <p:cNvPr id="4" name="Google Shape;288;p22">
            <a:extLst>
              <a:ext uri="{FF2B5EF4-FFF2-40B4-BE49-F238E27FC236}">
                <a16:creationId xmlns:a16="http://schemas.microsoft.com/office/drawing/2014/main" id="{3B67A476-AD4E-A944-9418-A11AC90548CF}"/>
              </a:ext>
            </a:extLst>
          </p:cNvPr>
          <p:cNvSpPr txBox="1"/>
          <p:nvPr/>
        </p:nvSpPr>
        <p:spPr>
          <a:xfrm>
            <a:off x="5957682" y="619609"/>
            <a:ext cx="2822175" cy="93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005450"/>
                </a:solidFill>
                <a:latin typeface="Bitter" panose="02000000000000000000" pitchFamily="2" charset="77"/>
                <a:ea typeface="Montserrat"/>
                <a:cs typeface="Montserrat"/>
                <a:sym typeface="Montserrat"/>
              </a:rPr>
              <a:t>1: IP Creation</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Support for development of IP assets to innovators</a:t>
            </a:r>
          </a:p>
        </p:txBody>
      </p:sp>
      <p:sp>
        <p:nvSpPr>
          <p:cNvPr id="6" name="Google Shape;306;p22">
            <a:extLst>
              <a:ext uri="{FF2B5EF4-FFF2-40B4-BE49-F238E27FC236}">
                <a16:creationId xmlns:a16="http://schemas.microsoft.com/office/drawing/2014/main" id="{2270C2EB-5342-0241-A597-CDC7FA416E14}"/>
              </a:ext>
            </a:extLst>
          </p:cNvPr>
          <p:cNvSpPr txBox="1"/>
          <p:nvPr/>
        </p:nvSpPr>
        <p:spPr>
          <a:xfrm>
            <a:off x="5753248" y="4054059"/>
            <a:ext cx="3350292" cy="73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600" b="1" dirty="0">
                <a:solidFill>
                  <a:srgbClr val="005450"/>
                </a:solidFill>
                <a:latin typeface="Bitter" panose="02000000000000000000" pitchFamily="2" charset="77"/>
                <a:ea typeface="Montserrat"/>
                <a:cs typeface="Montserrat"/>
                <a:sym typeface="Montserrat"/>
              </a:rPr>
              <a:t> 3: IP Commercialization</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Programs to support commercialization of innovative projects of graduates from TVET and universities</a:t>
            </a:r>
          </a:p>
        </p:txBody>
      </p:sp>
      <p:sp>
        <p:nvSpPr>
          <p:cNvPr id="21" name="Google Shape;306;p22">
            <a:extLst>
              <a:ext uri="{FF2B5EF4-FFF2-40B4-BE49-F238E27FC236}">
                <a16:creationId xmlns:a16="http://schemas.microsoft.com/office/drawing/2014/main" id="{F0B95666-F2A3-4858-B79F-240F941E5101}"/>
              </a:ext>
            </a:extLst>
          </p:cNvPr>
          <p:cNvSpPr txBox="1"/>
          <p:nvPr/>
        </p:nvSpPr>
        <p:spPr>
          <a:xfrm>
            <a:off x="101355" y="1501536"/>
            <a:ext cx="2937514" cy="73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600" b="1" dirty="0">
                <a:solidFill>
                  <a:srgbClr val="005450"/>
                </a:solidFill>
                <a:latin typeface="Bitter" panose="02000000000000000000" pitchFamily="2" charset="77"/>
                <a:ea typeface="Montserrat"/>
                <a:cs typeface="Montserrat"/>
                <a:sym typeface="Montserrat"/>
              </a:rPr>
              <a:t>6: Financial Capital for IP Exploitation</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Policy incentives for existing banks to support access to finance</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Capacity building on  proposal development, fundraising and pitching</a:t>
            </a:r>
          </a:p>
        </p:txBody>
      </p:sp>
      <p:sp>
        <p:nvSpPr>
          <p:cNvPr id="22" name="Google Shape;306;p22">
            <a:extLst>
              <a:ext uri="{FF2B5EF4-FFF2-40B4-BE49-F238E27FC236}">
                <a16:creationId xmlns:a16="http://schemas.microsoft.com/office/drawing/2014/main" id="{2D8F6066-564A-4984-835F-F3891A3B2D4B}"/>
              </a:ext>
            </a:extLst>
          </p:cNvPr>
          <p:cNvSpPr txBox="1"/>
          <p:nvPr/>
        </p:nvSpPr>
        <p:spPr>
          <a:xfrm>
            <a:off x="303776" y="3689460"/>
            <a:ext cx="2541322" cy="73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600" b="1" dirty="0">
                <a:solidFill>
                  <a:srgbClr val="005450"/>
                </a:solidFill>
                <a:latin typeface="Bitter" panose="02000000000000000000" pitchFamily="2" charset="77"/>
                <a:ea typeface="Montserrat"/>
                <a:cs typeface="Montserrat"/>
                <a:sym typeface="Montserrat"/>
              </a:rPr>
              <a:t>5: Human resources for IP exploitation</a:t>
            </a: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Capacity building on </a:t>
            </a:r>
          </a:p>
          <a:p>
            <a:pPr lvl="0" rtl="0">
              <a:spcBef>
                <a:spcPts val="0"/>
              </a:spcBef>
              <a:spcAft>
                <a:spcPts val="0"/>
              </a:spcAft>
            </a:pPr>
            <a:r>
              <a:rPr lang="en-GB" dirty="0">
                <a:solidFill>
                  <a:schemeClr val="bg2">
                    <a:lumMod val="25000"/>
                  </a:schemeClr>
                </a:solidFill>
                <a:latin typeface="Bitter" panose="02000000000000000000" pitchFamily="2" charset="77"/>
                <a:ea typeface="Montserrat"/>
                <a:cs typeface="Montserrat"/>
                <a:sym typeface="Montserrat"/>
              </a:rPr>
              <a:t>patent drafting, valuation, and licensing and Incentives for the youth to access these services</a:t>
            </a:r>
          </a:p>
          <a:p>
            <a:pPr lvl="0" rtl="0">
              <a:spcBef>
                <a:spcPts val="0"/>
              </a:spcBef>
              <a:spcAft>
                <a:spcPts val="0"/>
              </a:spcAft>
            </a:pPr>
            <a:endParaRPr dirty="0">
              <a:solidFill>
                <a:schemeClr val="bg2">
                  <a:lumMod val="25000"/>
                </a:schemeClr>
              </a:solidFill>
              <a:latin typeface="Bitter" panose="02000000000000000000" pitchFamily="2" charset="77"/>
            </a:endParaRPr>
          </a:p>
        </p:txBody>
      </p:sp>
      <p:sp>
        <p:nvSpPr>
          <p:cNvPr id="31" name="Google Shape;288;p22">
            <a:extLst>
              <a:ext uri="{FF2B5EF4-FFF2-40B4-BE49-F238E27FC236}">
                <a16:creationId xmlns:a16="http://schemas.microsoft.com/office/drawing/2014/main" id="{F81A4894-D64B-41F5-AC45-EA2A8A1954F1}"/>
              </a:ext>
            </a:extLst>
          </p:cNvPr>
          <p:cNvSpPr txBox="1"/>
          <p:nvPr/>
        </p:nvSpPr>
        <p:spPr>
          <a:xfrm>
            <a:off x="6263899" y="2195509"/>
            <a:ext cx="2661617" cy="11578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005450"/>
                </a:solidFill>
                <a:latin typeface="Bitter" panose="02000000000000000000" pitchFamily="2" charset="77"/>
                <a:ea typeface="Montserrat"/>
                <a:cs typeface="Montserrat"/>
                <a:sym typeface="Montserrat"/>
              </a:rPr>
              <a:t>2: IP Protection</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Support for drafting, and protection of IP rights from youth and start-ups</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Awareness creation programs</a:t>
            </a:r>
          </a:p>
          <a:p>
            <a:pPr marL="285750" lvl="0" indent="-285750" algn="l"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Training of hubs managers on IP</a:t>
            </a:r>
          </a:p>
        </p:txBody>
      </p:sp>
      <p:sp>
        <p:nvSpPr>
          <p:cNvPr id="32" name="Google Shape;306;p22">
            <a:extLst>
              <a:ext uri="{FF2B5EF4-FFF2-40B4-BE49-F238E27FC236}">
                <a16:creationId xmlns:a16="http://schemas.microsoft.com/office/drawing/2014/main" id="{C65FEC37-C970-4FAC-995C-E79AEE20E25C}"/>
              </a:ext>
            </a:extLst>
          </p:cNvPr>
          <p:cNvSpPr txBox="1"/>
          <p:nvPr/>
        </p:nvSpPr>
        <p:spPr>
          <a:xfrm>
            <a:off x="3516859" y="4144193"/>
            <a:ext cx="2273698" cy="73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600" b="1" dirty="0">
                <a:solidFill>
                  <a:srgbClr val="005450"/>
                </a:solidFill>
                <a:latin typeface="Bitter" panose="02000000000000000000" pitchFamily="2" charset="77"/>
                <a:ea typeface="Montserrat"/>
                <a:cs typeface="Montserrat"/>
                <a:sym typeface="Montserrat"/>
              </a:rPr>
              <a:t>4: IP enforcement</a:t>
            </a:r>
            <a:endParaRPr lang="en-GB" dirty="0">
              <a:solidFill>
                <a:schemeClr val="bg2">
                  <a:lumMod val="25000"/>
                </a:schemeClr>
              </a:solidFill>
              <a:latin typeface="Bitter" panose="02000000000000000000" pitchFamily="2" charset="77"/>
              <a:ea typeface="Montserrat"/>
              <a:cs typeface="Montserrat"/>
              <a:sym typeface="Montserrat"/>
            </a:endParaRPr>
          </a:p>
          <a:p>
            <a:pPr marL="285750" lvl="0" indent="-285750" rtl="0">
              <a:spcBef>
                <a:spcPts val="0"/>
              </a:spcBef>
              <a:spcAft>
                <a:spcPts val="0"/>
              </a:spcAft>
              <a:buFont typeface="Wingdings" panose="05000000000000000000" pitchFamily="2" charset="2"/>
              <a:buChar char="ü"/>
            </a:pPr>
            <a:r>
              <a:rPr lang="en-GB" dirty="0">
                <a:solidFill>
                  <a:schemeClr val="bg2">
                    <a:lumMod val="25000"/>
                  </a:schemeClr>
                </a:solidFill>
                <a:latin typeface="Bitter" panose="02000000000000000000" pitchFamily="2" charset="77"/>
                <a:ea typeface="Montserrat"/>
                <a:cs typeface="Montserrat"/>
                <a:sym typeface="Montserrat"/>
              </a:rPr>
              <a:t>Faster ruling on  IP disputes</a:t>
            </a:r>
          </a:p>
        </p:txBody>
      </p:sp>
      <p:sp>
        <p:nvSpPr>
          <p:cNvPr id="35" name="Google Shape;299;p22">
            <a:extLst>
              <a:ext uri="{FF2B5EF4-FFF2-40B4-BE49-F238E27FC236}">
                <a16:creationId xmlns:a16="http://schemas.microsoft.com/office/drawing/2014/main" id="{53B05961-C1F0-443C-A79C-A64B01AB814F}"/>
              </a:ext>
            </a:extLst>
          </p:cNvPr>
          <p:cNvSpPr txBox="1"/>
          <p:nvPr/>
        </p:nvSpPr>
        <p:spPr>
          <a:xfrm>
            <a:off x="5477587" y="234310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solidFill>
                  <a:schemeClr val="tx1"/>
                </a:solidFill>
                <a:latin typeface="Bitter" panose="02000000000000000000" pitchFamily="2" charset="77"/>
                <a:ea typeface="Montserrat Medium"/>
                <a:cs typeface="Montserrat Medium"/>
                <a:sym typeface="Montserrat Medium"/>
              </a:rPr>
              <a:t>02</a:t>
            </a:r>
            <a:endParaRPr sz="1600">
              <a:solidFill>
                <a:schemeClr val="tx1"/>
              </a:solidFill>
              <a:latin typeface="Bitter" panose="02000000000000000000" pitchFamily="2" charset="77"/>
              <a:ea typeface="Montserrat Medium"/>
              <a:cs typeface="Montserrat Medium"/>
              <a:sym typeface="Montserrat Medium"/>
            </a:endParaRPr>
          </a:p>
        </p:txBody>
      </p:sp>
      <p:sp>
        <p:nvSpPr>
          <p:cNvPr id="36" name="Google Shape;303;p22">
            <a:extLst>
              <a:ext uri="{FF2B5EF4-FFF2-40B4-BE49-F238E27FC236}">
                <a16:creationId xmlns:a16="http://schemas.microsoft.com/office/drawing/2014/main" id="{23C2F3F3-24A6-411A-BAB4-569BAEFF58E6}"/>
              </a:ext>
            </a:extLst>
          </p:cNvPr>
          <p:cNvSpPr txBox="1"/>
          <p:nvPr/>
        </p:nvSpPr>
        <p:spPr>
          <a:xfrm>
            <a:off x="3201711" y="2273257"/>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solidFill>
                  <a:schemeClr val="tx1"/>
                </a:solidFill>
                <a:latin typeface="Bitter" panose="02000000000000000000" pitchFamily="2" charset="77"/>
                <a:ea typeface="Montserrat Medium"/>
                <a:cs typeface="Montserrat Medium"/>
                <a:sym typeface="Montserrat Medium"/>
              </a:rPr>
              <a:t>03</a:t>
            </a:r>
            <a:endParaRPr sz="1600" dirty="0">
              <a:solidFill>
                <a:schemeClr val="tx1"/>
              </a:solidFill>
              <a:latin typeface="Bitter" panose="02000000000000000000" pitchFamily="2" charset="77"/>
              <a:ea typeface="Montserrat Medium"/>
              <a:cs typeface="Montserrat Medium"/>
              <a:sym typeface="Montserrat Medium"/>
            </a:endParaRPr>
          </a:p>
        </p:txBody>
      </p:sp>
      <p:sp>
        <p:nvSpPr>
          <p:cNvPr id="41" name="Google Shape;374;p27">
            <a:extLst>
              <a:ext uri="{FF2B5EF4-FFF2-40B4-BE49-F238E27FC236}">
                <a16:creationId xmlns:a16="http://schemas.microsoft.com/office/drawing/2014/main" id="{EE18C36E-F945-425A-B3AF-0EC0D9669EF2}"/>
              </a:ext>
            </a:extLst>
          </p:cNvPr>
          <p:cNvSpPr/>
          <p:nvPr/>
        </p:nvSpPr>
        <p:spPr>
          <a:xfrm>
            <a:off x="3179665" y="964871"/>
            <a:ext cx="2787300" cy="2787300"/>
          </a:xfrm>
          <a:prstGeom prst="pie">
            <a:avLst>
              <a:gd name="adj1" fmla="val 10795717"/>
              <a:gd name="adj2" fmla="val 16201261"/>
            </a:avLst>
          </a:prstGeom>
          <a:solidFill>
            <a:srgbClr val="EE6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75;p27">
            <a:extLst>
              <a:ext uri="{FF2B5EF4-FFF2-40B4-BE49-F238E27FC236}">
                <a16:creationId xmlns:a16="http://schemas.microsoft.com/office/drawing/2014/main" id="{BEEFF4EA-8644-425D-B5D0-9C565E02F942}"/>
              </a:ext>
            </a:extLst>
          </p:cNvPr>
          <p:cNvSpPr/>
          <p:nvPr/>
        </p:nvSpPr>
        <p:spPr>
          <a:xfrm rot="5400000">
            <a:off x="3179652" y="964871"/>
            <a:ext cx="2787300" cy="2787300"/>
          </a:xfrm>
          <a:prstGeom prst="pie">
            <a:avLst>
              <a:gd name="adj1" fmla="val 10795717"/>
              <a:gd name="adj2" fmla="val 16201261"/>
            </a:avLst>
          </a:prstGeom>
          <a:solidFill>
            <a:srgbClr val="00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6;p27">
            <a:extLst>
              <a:ext uri="{FF2B5EF4-FFF2-40B4-BE49-F238E27FC236}">
                <a16:creationId xmlns:a16="http://schemas.microsoft.com/office/drawing/2014/main" id="{6F25CC2C-E31D-4499-95B1-48151D5E4AF8}"/>
              </a:ext>
            </a:extLst>
          </p:cNvPr>
          <p:cNvSpPr/>
          <p:nvPr/>
        </p:nvSpPr>
        <p:spPr>
          <a:xfrm rot="10800000">
            <a:off x="3179652" y="964856"/>
            <a:ext cx="2787300" cy="2787300"/>
          </a:xfrm>
          <a:prstGeom prst="pie">
            <a:avLst>
              <a:gd name="adj1" fmla="val 10795717"/>
              <a:gd name="adj2" fmla="val 16201261"/>
            </a:avLst>
          </a:prstGeom>
          <a:solidFill>
            <a:srgbClr val="00D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77;p27">
            <a:extLst>
              <a:ext uri="{FF2B5EF4-FFF2-40B4-BE49-F238E27FC236}">
                <a16:creationId xmlns:a16="http://schemas.microsoft.com/office/drawing/2014/main" id="{FA62F6D7-980D-467B-9E17-A13FA2B7643F}"/>
              </a:ext>
            </a:extLst>
          </p:cNvPr>
          <p:cNvSpPr/>
          <p:nvPr/>
        </p:nvSpPr>
        <p:spPr>
          <a:xfrm rot="16200000">
            <a:off x="3179665" y="964856"/>
            <a:ext cx="2787300" cy="2787300"/>
          </a:xfrm>
          <a:prstGeom prst="pie">
            <a:avLst>
              <a:gd name="adj1" fmla="val 10795717"/>
              <a:gd name="adj2" fmla="val 16201261"/>
            </a:avLst>
          </a:prstGeom>
          <a:solidFill>
            <a:srgbClr val="FFE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378;p27">
            <a:extLst>
              <a:ext uri="{FF2B5EF4-FFF2-40B4-BE49-F238E27FC236}">
                <a16:creationId xmlns:a16="http://schemas.microsoft.com/office/drawing/2014/main" id="{3703BA96-2B8B-41EE-936C-601910949D50}"/>
              </a:ext>
            </a:extLst>
          </p:cNvPr>
          <p:cNvGrpSpPr/>
          <p:nvPr/>
        </p:nvGrpSpPr>
        <p:grpSpPr>
          <a:xfrm>
            <a:off x="3175791" y="1883566"/>
            <a:ext cx="737729" cy="737729"/>
            <a:chOff x="2920647" y="2157958"/>
            <a:chExt cx="827700" cy="827700"/>
          </a:xfrm>
        </p:grpSpPr>
        <p:sp>
          <p:nvSpPr>
            <p:cNvPr id="46" name="Google Shape;379;p27">
              <a:extLst>
                <a:ext uri="{FF2B5EF4-FFF2-40B4-BE49-F238E27FC236}">
                  <a16:creationId xmlns:a16="http://schemas.microsoft.com/office/drawing/2014/main" id="{690CBD38-D9AD-472E-8D72-7D74EDF63B6D}"/>
                </a:ext>
              </a:extLst>
            </p:cNvPr>
            <p:cNvSpPr/>
            <p:nvPr/>
          </p:nvSpPr>
          <p:spPr>
            <a:xfrm rot="2368348">
              <a:off x="3040494" y="2277805"/>
              <a:ext cx="588007" cy="588007"/>
            </a:xfrm>
            <a:prstGeom prst="pie">
              <a:avLst>
                <a:gd name="adj1" fmla="val 18953478"/>
                <a:gd name="adj2" fmla="val 8381030"/>
              </a:avLst>
            </a:prstGeom>
            <a:solidFill>
              <a:srgbClr val="9BC5E9"/>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0;p27">
              <a:extLst>
                <a:ext uri="{FF2B5EF4-FFF2-40B4-BE49-F238E27FC236}">
                  <a16:creationId xmlns:a16="http://schemas.microsoft.com/office/drawing/2014/main" id="{19A6A5C8-DCF3-4634-8F6F-BB3747823FF3}"/>
                </a:ext>
              </a:extLst>
            </p:cNvPr>
            <p:cNvSpPr/>
            <p:nvPr/>
          </p:nvSpPr>
          <p:spPr>
            <a:xfrm rot="248723">
              <a:off x="3023158" y="2234335"/>
              <a:ext cx="655715" cy="655993"/>
            </a:xfrm>
            <a:prstGeom prst="chord">
              <a:avLst>
                <a:gd name="adj1" fmla="val 2500565"/>
                <a:gd name="adj2" fmla="val 1811979"/>
              </a:avLst>
            </a:prstGeom>
            <a:solidFill>
              <a:srgbClr val="EE6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381;p27">
            <a:extLst>
              <a:ext uri="{FF2B5EF4-FFF2-40B4-BE49-F238E27FC236}">
                <a16:creationId xmlns:a16="http://schemas.microsoft.com/office/drawing/2014/main" id="{B81DB4C9-D8D0-4758-8B36-40FD91D7D2E4}"/>
              </a:ext>
            </a:extLst>
          </p:cNvPr>
          <p:cNvSpPr txBox="1"/>
          <p:nvPr/>
        </p:nvSpPr>
        <p:spPr>
          <a:xfrm>
            <a:off x="4866755" y="1154009"/>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a:solidFill>
                  <a:srgbClr val="002060"/>
                </a:solidFill>
                <a:latin typeface="Roboto"/>
                <a:ea typeface="Roboto"/>
                <a:cs typeface="Roboto"/>
                <a:sym typeface="Roboto"/>
              </a:rPr>
              <a:t>01</a:t>
            </a:r>
            <a:endParaRPr sz="2000" b="1" dirty="0">
              <a:solidFill>
                <a:srgbClr val="002060"/>
              </a:solidFill>
              <a:latin typeface="Roboto"/>
              <a:ea typeface="Roboto"/>
              <a:cs typeface="Roboto"/>
              <a:sym typeface="Roboto"/>
            </a:endParaRPr>
          </a:p>
        </p:txBody>
      </p:sp>
      <p:grpSp>
        <p:nvGrpSpPr>
          <p:cNvPr id="49" name="Google Shape;382;p27">
            <a:extLst>
              <a:ext uri="{FF2B5EF4-FFF2-40B4-BE49-F238E27FC236}">
                <a16:creationId xmlns:a16="http://schemas.microsoft.com/office/drawing/2014/main" id="{D4C34093-C54C-4715-A2B7-DC2D9C80BB88}"/>
              </a:ext>
            </a:extLst>
          </p:cNvPr>
          <p:cNvGrpSpPr/>
          <p:nvPr/>
        </p:nvGrpSpPr>
        <p:grpSpPr>
          <a:xfrm rot="-5400000">
            <a:off x="4233430" y="3042281"/>
            <a:ext cx="737729" cy="737729"/>
            <a:chOff x="2920647" y="2157958"/>
            <a:chExt cx="827700" cy="827700"/>
          </a:xfrm>
        </p:grpSpPr>
        <p:sp>
          <p:nvSpPr>
            <p:cNvPr id="50" name="Google Shape;383;p27">
              <a:extLst>
                <a:ext uri="{FF2B5EF4-FFF2-40B4-BE49-F238E27FC236}">
                  <a16:creationId xmlns:a16="http://schemas.microsoft.com/office/drawing/2014/main" id="{71F85F33-37EF-4E89-89BA-992C9A111012}"/>
                </a:ext>
              </a:extLst>
            </p:cNvPr>
            <p:cNvSpPr/>
            <p:nvPr/>
          </p:nvSpPr>
          <p:spPr>
            <a:xfrm rot="2368348">
              <a:off x="3040494" y="2277805"/>
              <a:ext cx="588007" cy="588007"/>
            </a:xfrm>
            <a:prstGeom prst="pie">
              <a:avLst>
                <a:gd name="adj1" fmla="val 18953478"/>
                <a:gd name="adj2" fmla="val 8381030"/>
              </a:avLst>
            </a:prstGeom>
            <a:solidFill>
              <a:srgbClr val="2196F3"/>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4;p27">
              <a:extLst>
                <a:ext uri="{FF2B5EF4-FFF2-40B4-BE49-F238E27FC236}">
                  <a16:creationId xmlns:a16="http://schemas.microsoft.com/office/drawing/2014/main" id="{4EB3D445-C050-4F2A-AE9E-ED802BD96AC8}"/>
                </a:ext>
              </a:extLst>
            </p:cNvPr>
            <p:cNvSpPr/>
            <p:nvPr/>
          </p:nvSpPr>
          <p:spPr>
            <a:xfrm rot="248723">
              <a:off x="3023158" y="2234335"/>
              <a:ext cx="655715" cy="655993"/>
            </a:xfrm>
            <a:prstGeom prst="chord">
              <a:avLst>
                <a:gd name="adj1" fmla="val 2500565"/>
                <a:gd name="adj2" fmla="val 1811979"/>
              </a:avLst>
            </a:prstGeom>
            <a:solidFill>
              <a:srgbClr val="FFE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385;p27">
            <a:extLst>
              <a:ext uri="{FF2B5EF4-FFF2-40B4-BE49-F238E27FC236}">
                <a16:creationId xmlns:a16="http://schemas.microsoft.com/office/drawing/2014/main" id="{87030B00-175A-46F6-9A0C-5C9E44E9CF3F}"/>
              </a:ext>
            </a:extLst>
          </p:cNvPr>
          <p:cNvSpPr txBox="1"/>
          <p:nvPr/>
        </p:nvSpPr>
        <p:spPr>
          <a:xfrm>
            <a:off x="5336058" y="2589233"/>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a:solidFill>
                  <a:schemeClr val="bg2">
                    <a:lumMod val="25000"/>
                  </a:schemeClr>
                </a:solidFill>
                <a:latin typeface="Roboto"/>
                <a:ea typeface="Roboto"/>
                <a:cs typeface="Roboto"/>
                <a:sym typeface="Roboto"/>
              </a:rPr>
              <a:t>02</a:t>
            </a:r>
            <a:endParaRPr sz="2000" b="1" dirty="0">
              <a:solidFill>
                <a:schemeClr val="bg2">
                  <a:lumMod val="25000"/>
                </a:schemeClr>
              </a:solidFill>
              <a:latin typeface="Roboto"/>
              <a:ea typeface="Roboto"/>
              <a:cs typeface="Roboto"/>
              <a:sym typeface="Roboto"/>
            </a:endParaRPr>
          </a:p>
        </p:txBody>
      </p:sp>
      <p:grpSp>
        <p:nvGrpSpPr>
          <p:cNvPr id="53" name="Google Shape;386;p27">
            <a:extLst>
              <a:ext uri="{FF2B5EF4-FFF2-40B4-BE49-F238E27FC236}">
                <a16:creationId xmlns:a16="http://schemas.microsoft.com/office/drawing/2014/main" id="{BBF26151-070A-411C-AC82-6689C4C9D3EE}"/>
              </a:ext>
            </a:extLst>
          </p:cNvPr>
          <p:cNvGrpSpPr/>
          <p:nvPr/>
        </p:nvGrpSpPr>
        <p:grpSpPr>
          <a:xfrm>
            <a:off x="5321185" y="2004743"/>
            <a:ext cx="737804" cy="737804"/>
            <a:chOff x="5428888" y="2158023"/>
            <a:chExt cx="828900" cy="828900"/>
          </a:xfrm>
        </p:grpSpPr>
        <p:sp>
          <p:nvSpPr>
            <p:cNvPr id="54" name="Google Shape;387;p27">
              <a:extLst>
                <a:ext uri="{FF2B5EF4-FFF2-40B4-BE49-F238E27FC236}">
                  <a16:creationId xmlns:a16="http://schemas.microsoft.com/office/drawing/2014/main" id="{3D2195DB-E038-4347-B1C9-5C01A97FDA8F}"/>
                </a:ext>
              </a:extLst>
            </p:cNvPr>
            <p:cNvSpPr/>
            <p:nvPr/>
          </p:nvSpPr>
          <p:spPr>
            <a:xfrm rot="-8431175">
              <a:off x="5548912" y="2278047"/>
              <a:ext cx="588851" cy="588851"/>
            </a:xfrm>
            <a:prstGeom prst="pie">
              <a:avLst>
                <a:gd name="adj1" fmla="val 19686997"/>
                <a:gd name="adj2" fmla="val 7771013"/>
              </a:avLst>
            </a:prstGeom>
            <a:solidFill>
              <a:srgbClr val="1976D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8;p27">
              <a:extLst>
                <a:ext uri="{FF2B5EF4-FFF2-40B4-BE49-F238E27FC236}">
                  <a16:creationId xmlns:a16="http://schemas.microsoft.com/office/drawing/2014/main" id="{FF429CB2-1EE2-47BA-9ACE-F9E7CAC9A3B7}"/>
                </a:ext>
              </a:extLst>
            </p:cNvPr>
            <p:cNvSpPr/>
            <p:nvPr/>
          </p:nvSpPr>
          <p:spPr>
            <a:xfrm rot="-10551618">
              <a:off x="5498383" y="2253584"/>
              <a:ext cx="656613" cy="656891"/>
            </a:xfrm>
            <a:prstGeom prst="chord">
              <a:avLst>
                <a:gd name="adj1" fmla="val 2500565"/>
                <a:gd name="adj2" fmla="val 1811979"/>
              </a:avLst>
            </a:prstGeom>
            <a:solidFill>
              <a:srgbClr val="00D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389;p27">
            <a:extLst>
              <a:ext uri="{FF2B5EF4-FFF2-40B4-BE49-F238E27FC236}">
                <a16:creationId xmlns:a16="http://schemas.microsoft.com/office/drawing/2014/main" id="{7B674793-46A0-43B7-8BFC-4E1D9F2BF5F5}"/>
              </a:ext>
            </a:extLst>
          </p:cNvPr>
          <p:cNvSpPr txBox="1"/>
          <p:nvPr/>
        </p:nvSpPr>
        <p:spPr>
          <a:xfrm>
            <a:off x="3620599" y="2931548"/>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a:solidFill>
                  <a:srgbClr val="002060"/>
                </a:solidFill>
                <a:latin typeface="Roboto"/>
                <a:ea typeface="Roboto"/>
                <a:cs typeface="Roboto"/>
                <a:sym typeface="Roboto"/>
              </a:rPr>
              <a:t>03</a:t>
            </a:r>
            <a:endParaRPr sz="2000" b="1" dirty="0">
              <a:solidFill>
                <a:srgbClr val="002060"/>
              </a:solidFill>
              <a:latin typeface="Roboto"/>
              <a:ea typeface="Roboto"/>
              <a:cs typeface="Roboto"/>
              <a:sym typeface="Roboto"/>
            </a:endParaRPr>
          </a:p>
        </p:txBody>
      </p:sp>
      <p:sp>
        <p:nvSpPr>
          <p:cNvPr id="57" name="Google Shape;393;p27">
            <a:extLst>
              <a:ext uri="{FF2B5EF4-FFF2-40B4-BE49-F238E27FC236}">
                <a16:creationId xmlns:a16="http://schemas.microsoft.com/office/drawing/2014/main" id="{91B9C0CE-F800-4D3D-A5D3-56853C361E39}"/>
              </a:ext>
            </a:extLst>
          </p:cNvPr>
          <p:cNvSpPr txBox="1"/>
          <p:nvPr/>
        </p:nvSpPr>
        <p:spPr>
          <a:xfrm>
            <a:off x="3651187" y="1136913"/>
            <a:ext cx="556369" cy="2076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a:solidFill>
                  <a:srgbClr val="002060"/>
                </a:solidFill>
                <a:latin typeface="Roboto"/>
                <a:ea typeface="Roboto"/>
                <a:cs typeface="Roboto"/>
                <a:sym typeface="Roboto"/>
              </a:rPr>
              <a:t>04</a:t>
            </a:r>
            <a:endParaRPr sz="2000" b="1" dirty="0">
              <a:solidFill>
                <a:srgbClr val="002060"/>
              </a:solidFill>
              <a:latin typeface="Roboto"/>
              <a:ea typeface="Roboto"/>
              <a:cs typeface="Roboto"/>
              <a:sym typeface="Roboto"/>
            </a:endParaRPr>
          </a:p>
        </p:txBody>
      </p:sp>
      <p:sp>
        <p:nvSpPr>
          <p:cNvPr id="58" name="Google Shape;394;p27">
            <a:extLst>
              <a:ext uri="{FF2B5EF4-FFF2-40B4-BE49-F238E27FC236}">
                <a16:creationId xmlns:a16="http://schemas.microsoft.com/office/drawing/2014/main" id="{6D7B2530-F7D3-418C-9D4A-87537CFB01CB}"/>
              </a:ext>
            </a:extLst>
          </p:cNvPr>
          <p:cNvSpPr/>
          <p:nvPr/>
        </p:nvSpPr>
        <p:spPr>
          <a:xfrm>
            <a:off x="3761806" y="1547001"/>
            <a:ext cx="1623000" cy="1623000"/>
          </a:xfrm>
          <a:prstGeom prst="ellipse">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53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6A0F8-1B60-974F-80D1-E305EBB50314}"/>
              </a:ext>
            </a:extLst>
          </p:cNvPr>
          <p:cNvSpPr>
            <a:spLocks noGrp="1"/>
          </p:cNvSpPr>
          <p:nvPr>
            <p:ph type="title"/>
          </p:nvPr>
        </p:nvSpPr>
        <p:spPr>
          <a:xfrm>
            <a:off x="4106014" y="1977666"/>
            <a:ext cx="2498893" cy="914100"/>
          </a:xfrm>
        </p:spPr>
        <p:txBody>
          <a:bodyPr/>
          <a:lstStyle/>
          <a:p>
            <a:r>
              <a:rPr lang="en-US" sz="3200" b="1" dirty="0"/>
              <a:t>Thank you</a:t>
            </a:r>
          </a:p>
        </p:txBody>
      </p:sp>
      <p:sp>
        <p:nvSpPr>
          <p:cNvPr id="3" name="Text Placeholder 2">
            <a:extLst>
              <a:ext uri="{FF2B5EF4-FFF2-40B4-BE49-F238E27FC236}">
                <a16:creationId xmlns:a16="http://schemas.microsoft.com/office/drawing/2014/main" id="{7349C331-69A5-7E42-BFB6-CC12EB8BDECE}"/>
              </a:ext>
            </a:extLst>
          </p:cNvPr>
          <p:cNvSpPr>
            <a:spLocks noGrp="1"/>
          </p:cNvSpPr>
          <p:nvPr>
            <p:ph type="body" idx="1"/>
          </p:nvPr>
        </p:nvSpPr>
        <p:spPr>
          <a:xfrm>
            <a:off x="3006593" y="3034586"/>
            <a:ext cx="4567552" cy="473529"/>
          </a:xfrm>
        </p:spPr>
        <p:txBody>
          <a:bodyPr/>
          <a:lstStyle/>
          <a:p>
            <a:pPr marL="146050" indent="0">
              <a:buNone/>
            </a:pPr>
            <a:r>
              <a:rPr lang="en-US" sz="1400" b="1" dirty="0">
                <a:solidFill>
                  <a:srgbClr val="005450"/>
                </a:solidFill>
                <a:latin typeface="Bitter" panose="02000000000000000000" pitchFamily="2" charset="77"/>
              </a:rPr>
              <a:t>Contact: t.ogada@acts-net.org</a:t>
            </a:r>
          </a:p>
        </p:txBody>
      </p:sp>
    </p:spTree>
    <p:extLst>
      <p:ext uri="{BB962C8B-B14F-4D97-AF65-F5344CB8AC3E}">
        <p14:creationId xmlns:p14="http://schemas.microsoft.com/office/powerpoint/2010/main" val="37813128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1844</TotalTime>
  <Words>898</Words>
  <Application>Microsoft Office PowerPoint</Application>
  <PresentationFormat>On-screen Show (16:9)</PresentationFormat>
  <Paragraphs>121</Paragraphs>
  <Slides>9</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vt:i4>
      </vt:variant>
    </vt:vector>
  </HeadingPairs>
  <TitlesOfParts>
    <vt:vector size="24" baseType="lpstr">
      <vt:lpstr>Raleway</vt:lpstr>
      <vt:lpstr>Calibri Light</vt:lpstr>
      <vt:lpstr>Symbol</vt:lpstr>
      <vt:lpstr>DengXian</vt:lpstr>
      <vt:lpstr>Montserrat Medium</vt:lpstr>
      <vt:lpstr>Microsoft Sans Serif</vt:lpstr>
      <vt:lpstr>Montserrat</vt:lpstr>
      <vt:lpstr>Wingdings</vt:lpstr>
      <vt:lpstr>Arial</vt:lpstr>
      <vt:lpstr>Calibri</vt:lpstr>
      <vt:lpstr>Bitter</vt:lpstr>
      <vt:lpstr>Work Sans</vt:lpstr>
      <vt:lpstr>Times New Roman</vt:lpstr>
      <vt:lpstr>Roboto</vt:lpstr>
      <vt:lpstr>1_Office Theme</vt:lpstr>
      <vt:lpstr>PowerPoint Presentation</vt:lpstr>
      <vt:lpstr>PowerPoint Presentation</vt:lpstr>
      <vt:lpstr>My interventions</vt:lpstr>
      <vt:lpstr>1: Revisiting IP Ecosystem</vt:lpstr>
      <vt:lpstr>PowerPoint Presentation</vt:lpstr>
      <vt:lpstr>PowerPoint Presentation</vt:lpstr>
      <vt:lpstr>PowerPoint Presentation</vt:lpstr>
      <vt:lpstr>5: possible policy intervention areas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Observatory on Responsible AI (AORAI)</dc:title>
  <dc:creator>Prof. Tom Peter Migun Ogada</dc:creator>
  <cp:keywords>FOR OFFICIAL USE ONLY</cp:keywords>
  <cp:lastModifiedBy>RUGOMBOKA Rwaka Emmanuel</cp:lastModifiedBy>
  <cp:revision>29</cp:revision>
  <cp:lastPrinted>2021-11-03T06:18:44Z</cp:lastPrinted>
  <dcterms:modified xsi:type="dcterms:W3CDTF">2022-05-03T17:29:53Z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e36c4b57-6954-4b68-838a-72417a7dc6bb</vt:lpwstr>
  </property>
  <property fmtid="{D5CDD505-2E9C-101B-9397-08002B2CF9AE}" pid="3" name="TCSClassification">
    <vt:lpwstr>FOR OFFICIAL USE ONLY</vt:lpwstr>
  </property>
  <property fmtid="{D5CDD505-2E9C-101B-9397-08002B2CF9AE}" pid="4" name="Classification">
    <vt:lpwstr>For Official Use Only</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