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03" r:id="rId2"/>
    <p:sldId id="310" r:id="rId3"/>
    <p:sldId id="312" r:id="rId4"/>
    <p:sldId id="331" r:id="rId5"/>
    <p:sldId id="332" r:id="rId6"/>
    <p:sldId id="333" r:id="rId7"/>
    <p:sldId id="334" r:id="rId8"/>
    <p:sldId id="32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5"/>
    <p:restoredTop sz="77603"/>
  </p:normalViewPr>
  <p:slideViewPr>
    <p:cSldViewPr snapToGrid="0" snapToObjects="1">
      <p:cViewPr varScale="1">
        <p:scale>
          <a:sx n="66" d="100"/>
          <a:sy n="66" d="100"/>
        </p:scale>
        <p:origin x="3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8F398-6E4C-7545-AE80-FF9473E0A3DA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62B67-2907-1341-BE69-7B6E322B9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77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>
            <a:extLst>
              <a:ext uri="{FF2B5EF4-FFF2-40B4-BE49-F238E27FC236}">
                <a16:creationId xmlns:a16="http://schemas.microsoft.com/office/drawing/2014/main" id="{61D93F34-2BA4-3C45-BCFB-4C614D1FB8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Notes Placeholder 2">
            <a:extLst>
              <a:ext uri="{FF2B5EF4-FFF2-40B4-BE49-F238E27FC236}">
                <a16:creationId xmlns:a16="http://schemas.microsoft.com/office/drawing/2014/main" id="{A938AB94-6DFC-DD47-B0AE-23747723A4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dirty="0"/>
          </a:p>
        </p:txBody>
      </p:sp>
      <p:sp>
        <p:nvSpPr>
          <p:cNvPr id="46083" name="Slide Number Placeholder 3">
            <a:extLst>
              <a:ext uri="{FF2B5EF4-FFF2-40B4-BE49-F238E27FC236}">
                <a16:creationId xmlns:a16="http://schemas.microsoft.com/office/drawing/2014/main" id="{92B68758-8ED7-374B-A331-14958DD36D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F615C97-1203-6648-84CF-34AAADD42147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42869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>
            <a:extLst>
              <a:ext uri="{FF2B5EF4-FFF2-40B4-BE49-F238E27FC236}">
                <a16:creationId xmlns:a16="http://schemas.microsoft.com/office/drawing/2014/main" id="{7A4712E0-8D90-0640-B035-EEA8D57269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0" name="Notes Placeholder 2">
            <a:extLst>
              <a:ext uri="{FF2B5EF4-FFF2-40B4-BE49-F238E27FC236}">
                <a16:creationId xmlns:a16="http://schemas.microsoft.com/office/drawing/2014/main" id="{FBA1C5BA-AF7F-5944-82D0-703041CFCD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IN" altLang="en-US"/>
              <a:t>https://pixabay.com/en/acer-chromebook-laptop-notebook-791027/</a:t>
            </a:r>
          </a:p>
        </p:txBody>
      </p:sp>
      <p:sp>
        <p:nvSpPr>
          <p:cNvPr id="48131" name="Slide Number Placeholder 3">
            <a:extLst>
              <a:ext uri="{FF2B5EF4-FFF2-40B4-BE49-F238E27FC236}">
                <a16:creationId xmlns:a16="http://schemas.microsoft.com/office/drawing/2014/main" id="{2B31029E-2FBF-7B48-A3CD-A3C2BE742E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62D794C-E403-054B-892D-F79B93102680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835407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>
            <a:extLst>
              <a:ext uri="{FF2B5EF4-FFF2-40B4-BE49-F238E27FC236}">
                <a16:creationId xmlns:a16="http://schemas.microsoft.com/office/drawing/2014/main" id="{D32A90CB-4EF8-DA4F-85A8-8D4F577C33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8" name="Notes Placeholder 2">
            <a:extLst>
              <a:ext uri="{FF2B5EF4-FFF2-40B4-BE49-F238E27FC236}">
                <a16:creationId xmlns:a16="http://schemas.microsoft.com/office/drawing/2014/main" id="{CE5AA97E-3659-D943-A38F-F854BE44E1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IN" altLang="en-US" dirty="0"/>
              <a:t>1) Patent Cooperation Treaty: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Provides for patent protection for an invention simultaneously in each of a large number of countries by filing an "international" patent application.</a:t>
            </a:r>
            <a:r>
              <a:rPr lang="en-US" dirty="0">
                <a:effectLst/>
              </a:rPr>
              <a:t>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2) Madrid Protocol: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Protects a mark in a large number of countries by obtaining an international registration that has effect in each of the designated contracting parties.</a:t>
            </a:r>
            <a:r>
              <a:rPr lang="en-US" dirty="0">
                <a:effectLst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altLang="en-US" dirty="0"/>
              <a:t/>
            </a:r>
            <a:br>
              <a:rPr lang="en-IN" altLang="en-US" dirty="0"/>
            </a:br>
            <a:r>
              <a:rPr lang="en-IN" altLang="en-US" dirty="0"/>
              <a:t>3) Hague Agreement: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Establishes an international system which allows industrial designs to be protected in multiple countries or regions with minimal formalities.</a:t>
            </a:r>
            <a:r>
              <a:rPr lang="en-US" dirty="0">
                <a:effectLst/>
              </a:rPr>
              <a:t> </a:t>
            </a:r>
            <a:r>
              <a:rPr lang="en-IN" altLang="en-US" dirty="0"/>
              <a:t/>
            </a:r>
            <a:br>
              <a:rPr lang="en-IN" altLang="en-US" dirty="0"/>
            </a:br>
            <a:r>
              <a:rPr lang="en-IN" altLang="en-US" dirty="0"/>
              <a:t/>
            </a:r>
            <a:br>
              <a:rPr lang="en-IN" altLang="en-US" dirty="0"/>
            </a:br>
            <a:r>
              <a:rPr lang="en-IN" altLang="en-US" dirty="0"/>
              <a:t>4) Harare Protocol: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Empowers ARIPO to grant patents and to register utility models and industrial designs and to administer such patents, utility models and industrial designs on behalf of contracting states.</a:t>
            </a:r>
            <a:r>
              <a:rPr lang="en-US" dirty="0">
                <a:effectLst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African Regional Industrial Property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Organisation</a:t>
            </a:r>
            <a:r>
              <a:rPr lang="en-IN" altLang="en-US" dirty="0"/>
              <a:t/>
            </a:r>
            <a:br>
              <a:rPr lang="en-IN" altLang="en-US" dirty="0"/>
            </a:br>
            <a:r>
              <a:rPr lang="en-IN" altLang="en-US" dirty="0"/>
              <a:t/>
            </a:r>
            <a:br>
              <a:rPr lang="en-IN" altLang="en-US" dirty="0"/>
            </a:br>
            <a:r>
              <a:rPr lang="en-IN" altLang="en-US" dirty="0"/>
              <a:t>5) Swakopmund Protocol: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Provides a legal framework to protect traditional knowledge holders against any infringement of their rights as recognized by this Protocol; and to protect expressions of folklore against misappropriation, misuse and unlawful exploitation beyond their traditional context.</a:t>
            </a:r>
            <a:r>
              <a:rPr lang="en-US" dirty="0">
                <a:effectLst/>
              </a:rPr>
              <a:t> </a:t>
            </a:r>
            <a:endParaRPr lang="en-IN" altLang="en-US" dirty="0"/>
          </a:p>
        </p:txBody>
      </p:sp>
      <p:sp>
        <p:nvSpPr>
          <p:cNvPr id="50179" name="Slide Number Placeholder 3">
            <a:extLst>
              <a:ext uri="{FF2B5EF4-FFF2-40B4-BE49-F238E27FC236}">
                <a16:creationId xmlns:a16="http://schemas.microsoft.com/office/drawing/2014/main" id="{4AD0AAC7-2E60-ED49-9A1A-5398CE5A49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E498532-740D-0E4A-A64F-D39F1461A504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36173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>
            <a:extLst>
              <a:ext uri="{FF2B5EF4-FFF2-40B4-BE49-F238E27FC236}">
                <a16:creationId xmlns:a16="http://schemas.microsoft.com/office/drawing/2014/main" id="{D32A90CB-4EF8-DA4F-85A8-8D4F577C33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8" name="Notes Placeholder 2">
            <a:extLst>
              <a:ext uri="{FF2B5EF4-FFF2-40B4-BE49-F238E27FC236}">
                <a16:creationId xmlns:a16="http://schemas.microsoft.com/office/drawing/2014/main" id="{CE5AA97E-3659-D943-A38F-F854BE44E1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dirty="0"/>
          </a:p>
        </p:txBody>
      </p:sp>
      <p:sp>
        <p:nvSpPr>
          <p:cNvPr id="50179" name="Slide Number Placeholder 3">
            <a:extLst>
              <a:ext uri="{FF2B5EF4-FFF2-40B4-BE49-F238E27FC236}">
                <a16:creationId xmlns:a16="http://schemas.microsoft.com/office/drawing/2014/main" id="{4AD0AAC7-2E60-ED49-9A1A-5398CE5A49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E498532-740D-0E4A-A64F-D39F1461A504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31994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>
            <a:extLst>
              <a:ext uri="{FF2B5EF4-FFF2-40B4-BE49-F238E27FC236}">
                <a16:creationId xmlns:a16="http://schemas.microsoft.com/office/drawing/2014/main" id="{D32A90CB-4EF8-DA4F-85A8-8D4F577C33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8" name="Notes Placeholder 2">
            <a:extLst>
              <a:ext uri="{FF2B5EF4-FFF2-40B4-BE49-F238E27FC236}">
                <a16:creationId xmlns:a16="http://schemas.microsoft.com/office/drawing/2014/main" id="{CE5AA97E-3659-D943-A38F-F854BE44E1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dirty="0"/>
          </a:p>
        </p:txBody>
      </p:sp>
      <p:sp>
        <p:nvSpPr>
          <p:cNvPr id="50179" name="Slide Number Placeholder 3">
            <a:extLst>
              <a:ext uri="{FF2B5EF4-FFF2-40B4-BE49-F238E27FC236}">
                <a16:creationId xmlns:a16="http://schemas.microsoft.com/office/drawing/2014/main" id="{4AD0AAC7-2E60-ED49-9A1A-5398CE5A49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E498532-740D-0E4A-A64F-D39F1461A504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77898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>
            <a:extLst>
              <a:ext uri="{FF2B5EF4-FFF2-40B4-BE49-F238E27FC236}">
                <a16:creationId xmlns:a16="http://schemas.microsoft.com/office/drawing/2014/main" id="{D32A90CB-4EF8-DA4F-85A8-8D4F577C33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8" name="Notes Placeholder 2">
            <a:extLst>
              <a:ext uri="{FF2B5EF4-FFF2-40B4-BE49-F238E27FC236}">
                <a16:creationId xmlns:a16="http://schemas.microsoft.com/office/drawing/2014/main" id="{CE5AA97E-3659-D943-A38F-F854BE44E1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Provisional Application: an applicant provisionally, discloses an inventive concept, filed mainly to secure a priority date when the inventor needs more time to work out the details of his invention and to perfect it.</a:t>
            </a:r>
            <a:r>
              <a:rPr lang="en-RW" dirty="0">
                <a:effectLst/>
              </a:rPr>
              <a:t> </a:t>
            </a:r>
          </a:p>
          <a:p>
            <a:pPr eaLnBrk="1" hangingPunct="1">
              <a:spcBef>
                <a:spcPct val="0"/>
              </a:spcBef>
            </a:pPr>
            <a:endParaRPr lang="en-RW" altLang="en-US" dirty="0">
              <a:effectLst/>
            </a:endParaRPr>
          </a:p>
          <a:p>
            <a:r>
              <a:rPr lang="en-RW" altLang="en-US" dirty="0">
                <a:effectLst/>
              </a:rPr>
              <a:t>Opposittion to Graning Protections: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opposition is to provide the public mechanisms to challenge and revoke the validity of a patent where closer scrutiny reveals that the patentability criteria may not be met.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Amendment to Patent Protections; allow non-substantive amendments to patent file or drawings. Explicitly stated in the law.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Industrial property title: Allows for the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utilisation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industrial property as security or guarantee, as it does, after all, have intangible value.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current law only allows for the right to intellectual property to be used as security or guarantee, not the title itself.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</a:pPr>
            <a:endParaRPr lang="en-IN" altLang="en-US" dirty="0"/>
          </a:p>
        </p:txBody>
      </p:sp>
      <p:sp>
        <p:nvSpPr>
          <p:cNvPr id="50179" name="Slide Number Placeholder 3">
            <a:extLst>
              <a:ext uri="{FF2B5EF4-FFF2-40B4-BE49-F238E27FC236}">
                <a16:creationId xmlns:a16="http://schemas.microsoft.com/office/drawing/2014/main" id="{4AD0AAC7-2E60-ED49-9A1A-5398CE5A49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E498532-740D-0E4A-A64F-D39F1461A504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77787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>
            <a:extLst>
              <a:ext uri="{FF2B5EF4-FFF2-40B4-BE49-F238E27FC236}">
                <a16:creationId xmlns:a16="http://schemas.microsoft.com/office/drawing/2014/main" id="{D32A90CB-4EF8-DA4F-85A8-8D4F577C33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8" name="Notes Placeholder 2">
            <a:extLst>
              <a:ext uri="{FF2B5EF4-FFF2-40B4-BE49-F238E27FC236}">
                <a16:creationId xmlns:a16="http://schemas.microsoft.com/office/drawing/2014/main" id="{CE5AA97E-3659-D943-A38F-F854BE44E1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IN" altLang="en-US" dirty="0"/>
              <a:t>Rwanda Innovation Fund: 30 Million Dollars</a:t>
            </a:r>
          </a:p>
          <a:p>
            <a:pPr eaLnBrk="1" hangingPunct="1">
              <a:spcBef>
                <a:spcPct val="0"/>
              </a:spcBef>
            </a:pPr>
            <a:r>
              <a:rPr lang="en-IN" altLang="en-US" dirty="0"/>
              <a:t>Support 7-10 incubators and accelerators</a:t>
            </a:r>
          </a:p>
          <a:p>
            <a:pPr eaLnBrk="1" hangingPunct="1">
              <a:spcBef>
                <a:spcPct val="0"/>
              </a:spcBef>
            </a:pPr>
            <a:r>
              <a:rPr lang="en-IN" altLang="en-US" dirty="0"/>
              <a:t>Train 30,000 entrepreneurs across the region</a:t>
            </a:r>
          </a:p>
          <a:p>
            <a:pPr eaLnBrk="1" hangingPunct="1">
              <a:spcBef>
                <a:spcPct val="0"/>
              </a:spcBef>
            </a:pPr>
            <a:r>
              <a:rPr lang="en-IN" altLang="en-US" dirty="0"/>
              <a:t>Invest in 150 companies in various stages (20 in growth stage)</a:t>
            </a:r>
          </a:p>
          <a:p>
            <a:pPr eaLnBrk="1" hangingPunct="1">
              <a:spcBef>
                <a:spcPct val="0"/>
              </a:spcBef>
            </a:pPr>
            <a:r>
              <a:rPr lang="en-IN" altLang="en-US" dirty="0"/>
              <a:t>2,000 direct jobs and 6,000 indirect over 10 years.</a:t>
            </a:r>
          </a:p>
        </p:txBody>
      </p:sp>
      <p:sp>
        <p:nvSpPr>
          <p:cNvPr id="50179" name="Slide Number Placeholder 3">
            <a:extLst>
              <a:ext uri="{FF2B5EF4-FFF2-40B4-BE49-F238E27FC236}">
                <a16:creationId xmlns:a16="http://schemas.microsoft.com/office/drawing/2014/main" id="{4AD0AAC7-2E60-ED49-9A1A-5398CE5A49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E498532-740D-0E4A-A64F-D39F1461A504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01332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C62B67-2907-1341-BE69-7B6E322B9C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06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9747F-7A03-EF42-B2FB-B5FC32017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E5E9A7-3EF3-C241-B29C-FD2BB789A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40DF0-FEF1-4644-9C31-BAC5A896D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90D70-2434-2341-BAFB-B6F5DD43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E8A6B-A712-9F4A-8740-32EAE3F5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CE17-369E-A940-A98D-FBC5304E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9F8AA-285C-274A-9AFE-CD7FF674E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9A1313-6E76-BC41-BCC5-DC687F18D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956EC-A36E-9A40-9A0E-71C6149F6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8DB5C-A95E-3D4A-B814-4B65CF12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6529F-6FBB-3C49-9AC9-7AE1DAFC6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CE17-369E-A940-A98D-FBC5304E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3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74657D-C7D3-3C4F-B9DF-7262C65987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285DF2-6DAE-B54D-920B-B4E5B6DDB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B2733-377D-0341-9E82-3E219F35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6E38C-14DF-F44F-987A-C567E58DB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C10AC-B79C-9F4D-B9FB-AE589F082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CE17-369E-A940-A98D-FBC5304E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92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096000" y="3"/>
            <a:ext cx="6096001" cy="6857999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endParaRPr lang="en-IN" noProof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17700" y="306951"/>
            <a:ext cx="5334247" cy="100807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>
              <a:buFontTx/>
              <a:buNone/>
              <a:defRPr/>
            </a:lvl2pPr>
            <a:lvl3pPr marL="1218986" indent="0">
              <a:buFontTx/>
              <a:buNone/>
              <a:defRPr/>
            </a:lvl3pPr>
            <a:lvl4pPr marL="1828480" indent="0">
              <a:buFontTx/>
              <a:buNone/>
              <a:defRPr/>
            </a:lvl4pPr>
            <a:lvl5pPr marL="2437973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16927" y="1257116"/>
            <a:ext cx="5334574" cy="6477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 marL="609494" indent="0">
              <a:buFontTx/>
              <a:buNone/>
              <a:defRPr/>
            </a:lvl2pPr>
            <a:lvl3pPr marL="1218986" indent="0">
              <a:buFontTx/>
              <a:buNone/>
              <a:defRPr/>
            </a:lvl3pPr>
            <a:lvl4pPr marL="1828480" indent="0">
              <a:buFontTx/>
              <a:buNone/>
              <a:defRPr/>
            </a:lvl4pPr>
            <a:lvl5pPr marL="2437973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9906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28C76-11F6-7644-9FEF-A4752DFB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02729-45F9-2747-8231-721A7009E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A94FA-775D-B64A-8A6E-AA85E7D82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5FA6E-40E3-CE46-81A9-139A17C9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BB05E-65AF-1843-99B0-89C64BE77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CE17-369E-A940-A98D-FBC5304E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5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BD4BB-BACD-C442-8955-0D2CF8AD0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D19CDC-64E7-4944-A5AE-9FA405B73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389AB-A24A-2E4D-9CCC-DA221DBA5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77A96-06B5-314F-B5BE-1E7F3A02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619CA-9953-F644-B2D0-747036C63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CE17-369E-A940-A98D-FBC5304E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8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0BE76-181D-2F45-956B-549706484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C3546-598A-194E-A121-E8F1FACD8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B4687C-E05C-0C47-9471-52F60527D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D303C0-11BA-304A-9273-E37B4F0D1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55C31-2467-CD44-9E1F-6A3729CF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672DF-7E39-EE49-BA63-6B1B47C32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CE17-369E-A940-A98D-FBC5304E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6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16699-921C-9A46-9ECE-1FACCE1D3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2D467-61AE-6B40-9E6B-0277AC6A1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0DE3E3-3190-8246-9F47-407E7D306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D8923-8F1A-EC4F-AC9A-178B85092A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33C59-F068-034D-A23E-E20C966197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8C29A4-A246-DB4D-B4E7-B25181EBF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96A65E-02E9-B443-BDCA-1844ECD27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A8ABB7-A390-7642-9DCD-0AD982736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CE17-369E-A940-A98D-FBC5304E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2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75F46-E77B-B84D-AFFA-AF46BCE06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1A1E05-0F64-1E4B-8D3B-7E373FA3F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926BE-00BF-0B4F-A0B9-D492AF87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4467CD-52F4-3D41-A90B-464D9D590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CE17-369E-A940-A98D-FBC5304E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8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0C7BCF-77F7-DD44-8BAF-2068B7BB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3E0D1-2D30-6544-9CEC-9664E8030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F1E7D5-5BA8-2C49-9E95-C30E52BA4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CE17-369E-A940-A98D-FBC5304E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4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7607D-02FA-9F48-B35A-4D3ED1BA5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C7329-B44B-2C42-97A2-E74CBAA24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FA5ED-BAEE-B24C-AF68-ED6314FC8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4C78DF-7C78-044E-AEDD-E533023F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AD60FE-04B2-1F4E-AB65-7D3539616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C787D-9A08-A24B-A75A-16CA7DD4E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CE17-369E-A940-A98D-FBC5304E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5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6FBE9-CCCB-B64E-9629-64D1AAA84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3E3722-D3F8-3B42-A8B2-934EBE7BBA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7D5A8C-17FE-C24D-9519-F55D3C94D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E44329-2195-B947-966E-0780B228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6FF14-1358-184B-9D17-85A823B7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89E8A-D225-D74E-B6F5-FF988AA05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CE17-369E-A940-A98D-FBC5304E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3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EDD069-C948-0C43-A064-6352D02E9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46CD3-180A-E44D-83FA-E9D76A488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32E28-FF34-B34A-961B-E72F431487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377E0-6B25-4E44-9988-0751CAC80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E0DCD-799C-6B4B-B7B8-1125430A76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0CE17-369E-A940-A98D-FBC5304E3A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WIPO FOR OFFICIAL USE ONLY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WIPO FOR OFFICIAL USE ONLY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23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Placeholder 46">
            <a:extLst>
              <a:ext uri="{FF2B5EF4-FFF2-40B4-BE49-F238E27FC236}">
                <a16:creationId xmlns:a16="http://schemas.microsoft.com/office/drawing/2014/main" id="{D88737BF-219E-AA42-95A7-89D5617939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9789" y="2200275"/>
            <a:ext cx="10848975" cy="1436688"/>
          </a:xfrm>
        </p:spPr>
        <p:txBody>
          <a:bodyPr/>
          <a:lstStyle/>
          <a:p>
            <a:r>
              <a:rPr lang="en-US" altLang="en-US" sz="6600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/>
                <a:cs typeface="Arial" panose="020B0604020202020204" pitchFamily="34" charset="0"/>
              </a:rPr>
              <a:t/>
            </a:r>
            <a:br>
              <a:rPr lang="en-US" altLang="en-US" sz="6600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/>
                <a:cs typeface="Arial" panose="020B0604020202020204" pitchFamily="34" charset="0"/>
              </a:rPr>
            </a:br>
            <a:r>
              <a:rPr lang="en-US" altLang="en-US" sz="6600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/>
                <a:cs typeface="Arial" panose="020B0604020202020204" pitchFamily="34" charset="0"/>
              </a:rPr>
              <a:t>IP DAY: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48647AB-15EE-4244-8200-233C840EA431}"/>
              </a:ext>
            </a:extLst>
          </p:cNvPr>
          <p:cNvCxnSpPr/>
          <p:nvPr/>
        </p:nvCxnSpPr>
        <p:spPr>
          <a:xfrm flipV="1">
            <a:off x="1589" y="3563939"/>
            <a:ext cx="12188825" cy="730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0" name="Text Placeholder 46">
            <a:extLst>
              <a:ext uri="{FF2B5EF4-FFF2-40B4-BE49-F238E27FC236}">
                <a16:creationId xmlns:a16="http://schemas.microsoft.com/office/drawing/2014/main" id="{C7B1850D-131B-D94F-97A3-FA42866C12F3}"/>
              </a:ext>
            </a:extLst>
          </p:cNvPr>
          <p:cNvSpPr txBox="1">
            <a:spLocks/>
          </p:cNvSpPr>
          <p:nvPr/>
        </p:nvSpPr>
        <p:spPr bwMode="auto">
          <a:xfrm>
            <a:off x="839789" y="3900487"/>
            <a:ext cx="11099939" cy="1100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99" tIns="60949" rIns="121899" bIns="60949" anchor="b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 AND POLICIES ORIENTATION TO SUPPORT START-UP GROWTH IN RWANDA</a:t>
            </a:r>
            <a:endParaRPr lang="en-GB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61" name="Rectangle 26">
            <a:extLst>
              <a:ext uri="{FF2B5EF4-FFF2-40B4-BE49-F238E27FC236}">
                <a16:creationId xmlns:a16="http://schemas.microsoft.com/office/drawing/2014/main" id="{48F495C9-799D-4A4D-9DA0-7457CB2A5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6" y="-150813"/>
            <a:ext cx="19492912" cy="460376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graphicFrame>
        <p:nvGraphicFramePr>
          <p:cNvPr id="45062" name="Object 2">
            <a:extLst>
              <a:ext uri="{FF2B5EF4-FFF2-40B4-BE49-F238E27FC236}">
                <a16:creationId xmlns:a16="http://schemas.microsoft.com/office/drawing/2014/main" id="{2842889E-6D1C-E143-AB55-949C5698B5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923780"/>
              </p:ext>
            </p:extLst>
          </p:nvPr>
        </p:nvGraphicFramePr>
        <p:xfrm>
          <a:off x="0" y="63500"/>
          <a:ext cx="1855788" cy="1873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Picture" r:id="rId4" imgW="2857500" imgH="3098800" progId="Word.Picture.8">
                  <p:embed/>
                </p:oleObj>
              </mc:Choice>
              <mc:Fallback>
                <p:oleObj name="Picture" r:id="rId4" imgW="2857500" imgH="3098800" progId="Word.Picture.8">
                  <p:embed/>
                  <p:pic>
                    <p:nvPicPr>
                      <p:cNvPr id="45062" name="Object 2">
                        <a:extLst>
                          <a:ext uri="{FF2B5EF4-FFF2-40B4-BE49-F238E27FC236}">
                            <a16:creationId xmlns:a16="http://schemas.microsoft.com/office/drawing/2014/main" id="{2842889E-6D1C-E143-AB55-949C5698B5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3500"/>
                        <a:ext cx="1855788" cy="18732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9761311-4C9A-5C4E-96B2-ADC77DB4E1FA}"/>
              </a:ext>
            </a:extLst>
          </p:cNvPr>
          <p:cNvSpPr/>
          <p:nvPr/>
        </p:nvSpPr>
        <p:spPr>
          <a:xfrm>
            <a:off x="1589" y="6311901"/>
            <a:ext cx="12188825" cy="531813"/>
          </a:xfrm>
          <a:prstGeom prst="rect">
            <a:avLst/>
          </a:prstGeom>
          <a:solidFill>
            <a:srgbClr val="00B05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89000"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94013" indent="-608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51213" indent="-608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808413" indent="-608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65613" indent="-608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endParaRPr lang="en-GB" altLang="en-US" sz="2000">
              <a:solidFill>
                <a:srgbClr val="FFFFFF"/>
              </a:solidFill>
              <a:latin typeface="Cambria" panose="02040503050406030204" pitchFamily="18" charset="0"/>
              <a:ea typeface="Trebuchet MS" panose="020B0703020202090204" pitchFamily="34" charset="0"/>
              <a:cs typeface="Trebuchet MS" panose="020B0703020202090204" pitchFamily="34" charset="0"/>
            </a:endParaRPr>
          </a:p>
        </p:txBody>
      </p:sp>
      <p:sp>
        <p:nvSpPr>
          <p:cNvPr id="45064" name="Text Placeholder 46">
            <a:extLst>
              <a:ext uri="{FF2B5EF4-FFF2-40B4-BE49-F238E27FC236}">
                <a16:creationId xmlns:a16="http://schemas.microsoft.com/office/drawing/2014/main" id="{D5CFA1FF-28BD-F344-85A2-616E2CDCDE38}"/>
              </a:ext>
            </a:extLst>
          </p:cNvPr>
          <p:cNvSpPr txBox="1">
            <a:spLocks/>
          </p:cNvSpPr>
          <p:nvPr/>
        </p:nvSpPr>
        <p:spPr bwMode="auto">
          <a:xfrm>
            <a:off x="7104064" y="5753100"/>
            <a:ext cx="4945063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99" tIns="60949" rIns="121899" bIns="60949" anchor="b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IN" altLang="en-US" sz="2800" b="1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/>
                <a:cs typeface="Arial" panose="020B0604020202020204" pitchFamily="34" charset="0"/>
              </a:rPr>
              <a:t>26</a:t>
            </a:r>
            <a:r>
              <a:rPr lang="en-IN" altLang="en-US" sz="2800" b="1" baseline="30000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/>
                <a:cs typeface="Arial" panose="020B0604020202020204" pitchFamily="34" charset="0"/>
              </a:rPr>
              <a:t>th</a:t>
            </a:r>
            <a:r>
              <a:rPr lang="en-IN" altLang="en-US" sz="2800" b="1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/>
                <a:cs typeface="Arial" panose="020B0604020202020204" pitchFamily="34" charset="0"/>
              </a:rPr>
              <a:t> April  2022</a:t>
            </a:r>
          </a:p>
        </p:txBody>
      </p:sp>
    </p:spTree>
    <p:extLst>
      <p:ext uri="{BB962C8B-B14F-4D97-AF65-F5344CB8AC3E}">
        <p14:creationId xmlns:p14="http://schemas.microsoft.com/office/powerpoint/2010/main" val="3948507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3">
            <a:extLst>
              <a:ext uri="{FF2B5EF4-FFF2-40B4-BE49-F238E27FC236}">
                <a16:creationId xmlns:a16="http://schemas.microsoft.com/office/drawing/2014/main" id="{FF755726-B990-AC47-8AB1-2CFF0DD2C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9366" y="46251"/>
            <a:ext cx="10512425" cy="995363"/>
          </a:xfrm>
        </p:spPr>
        <p:txBody>
          <a:bodyPr>
            <a:normAutofit/>
          </a:bodyPr>
          <a:lstStyle/>
          <a:p>
            <a:r>
              <a:rPr lang="en-IN" altLang="en-US" sz="4800" b="1" dirty="0">
                <a:solidFill>
                  <a:srgbClr val="002060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OUTLINE</a:t>
            </a:r>
            <a:endParaRPr lang="en-US" altLang="en-US" sz="4800" b="1" dirty="0">
              <a:solidFill>
                <a:srgbClr val="002060"/>
              </a:solidFill>
              <a:ea typeface="Open Sans"/>
              <a:cs typeface="Arial" panose="020B0604020202020204" pitchFamily="34" charset="0"/>
            </a:endParaRPr>
          </a:p>
        </p:txBody>
      </p:sp>
      <p:sp>
        <p:nvSpPr>
          <p:cNvPr id="47106" name="Text Placeholder 46">
            <a:extLst>
              <a:ext uri="{FF2B5EF4-FFF2-40B4-BE49-F238E27FC236}">
                <a16:creationId xmlns:a16="http://schemas.microsoft.com/office/drawing/2014/main" id="{E860D5DF-4DB1-8147-A0EC-D35C2FAB8C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9366" y="1343965"/>
            <a:ext cx="11093268" cy="3709988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IN" altLang="en-US" sz="3200" dirty="0">
                <a:solidFill>
                  <a:srgbClr val="002060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Background Information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IN" altLang="en-US" sz="3200" dirty="0">
                <a:solidFill>
                  <a:srgbClr val="002060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Contextualizing IP In Rwanda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IN" altLang="en-US" sz="3200" dirty="0">
                <a:solidFill>
                  <a:srgbClr val="002060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Global Innovation Index 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32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Policy Supporting Innovation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3200" dirty="0">
                <a:solidFill>
                  <a:srgbClr val="002060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Conclusion</a:t>
            </a:r>
            <a:endParaRPr lang="en-IN" altLang="en-US" sz="3200" dirty="0">
              <a:solidFill>
                <a:srgbClr val="002060"/>
              </a:solidFill>
              <a:latin typeface="Arial" panose="020B0604020202020204" pitchFamily="34" charset="0"/>
              <a:ea typeface="Open Sans"/>
              <a:cs typeface="Arial" panose="020B0604020202020204" pitchFamily="34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368F59C-2AFA-334A-860A-65E3CDB99350}"/>
              </a:ext>
            </a:extLst>
          </p:cNvPr>
          <p:cNvCxnSpPr/>
          <p:nvPr/>
        </p:nvCxnSpPr>
        <p:spPr>
          <a:xfrm flipV="1">
            <a:off x="1589" y="908051"/>
            <a:ext cx="12188825" cy="730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34DEB5-DF75-214A-A989-5C760D832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CE17-369E-A940-A98D-FBC5304E3A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25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921E7FC4-BC95-4E49-A348-C9B487063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037" y="50799"/>
            <a:ext cx="10952163" cy="908050"/>
          </a:xfrm>
        </p:spPr>
        <p:txBody>
          <a:bodyPr>
            <a:noAutofit/>
          </a:bodyPr>
          <a:lstStyle/>
          <a:p>
            <a:r>
              <a:rPr lang="en-US" alt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INFORMATION</a:t>
            </a:r>
            <a:br>
              <a:rPr lang="en-US" alt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430EB46-B031-554A-A719-2AE2CE0DDCDB}"/>
              </a:ext>
            </a:extLst>
          </p:cNvPr>
          <p:cNvCxnSpPr/>
          <p:nvPr/>
        </p:nvCxnSpPr>
        <p:spPr>
          <a:xfrm flipV="1">
            <a:off x="1589" y="908051"/>
            <a:ext cx="12188825" cy="730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65A9A80-9264-D142-AD63-EB27FFED0924}"/>
              </a:ext>
            </a:extLst>
          </p:cNvPr>
          <p:cNvSpPr txBox="1"/>
          <p:nvPr/>
        </p:nvSpPr>
        <p:spPr>
          <a:xfrm>
            <a:off x="554037" y="1551862"/>
            <a:ext cx="3273425" cy="5078313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 2050 aims to transform Rwanda into a middle income economy by 2035 and high income economy by 2050.</a:t>
            </a:r>
          </a:p>
          <a:p>
            <a:pPr>
              <a:defRPr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Rwanda aspires to be a dynamic global hub for business, investment and innovation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to such development is to have innovation as core to the development of the country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strong IP protection is the initial first step to realizing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AB43D8-4C34-0B47-B125-E350D4796DCC}"/>
              </a:ext>
            </a:extLst>
          </p:cNvPr>
          <p:cNvSpPr txBox="1"/>
          <p:nvPr/>
        </p:nvSpPr>
        <p:spPr>
          <a:xfrm>
            <a:off x="4460877" y="1503363"/>
            <a:ext cx="3273425" cy="535531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vision led to the adoption of the following laws &amp; policies: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2009: National IP law &amp; policy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2016: National cultural heritage &amp; policy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2018: National Intellectual Property Protection Policy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member of a various  IP protection treaties (WIPO/ARIPO)  </a:t>
            </a:r>
          </a:p>
          <a:p>
            <a:pPr>
              <a:defRPr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Patent Cooperation Treaty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Madrid Protocol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Hague Agreement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Harare Protocol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N" alt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Swakopmund</a:t>
            </a:r>
            <a:r>
              <a:rPr lang="en-IN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Protocol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935133-3EE8-7C41-B734-D5EB947B7060}"/>
              </a:ext>
            </a:extLst>
          </p:cNvPr>
          <p:cNvSpPr txBox="1"/>
          <p:nvPr/>
        </p:nvSpPr>
        <p:spPr>
          <a:xfrm>
            <a:off x="8439150" y="1551863"/>
            <a:ext cx="3224213" cy="483209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line with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GoR’s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development of legal landscape, global innovation practices, the new policy of 2018 proposed actions to anchor IP in Rwanda’s vision.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2018 IP policy identifies that the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GoR’s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institutional &amp; legal framework have to be improved &amp; harmonized with other relevant laws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charset="0"/>
            </a:endParaRPr>
          </a:p>
          <a:p>
            <a:pPr>
              <a:defRPr/>
            </a:pPr>
            <a:endParaRPr lang="en-US" dirty="0">
              <a:latin typeface="Calibri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3538BE-7E57-204E-881F-5BD1F03D40F4}"/>
              </a:ext>
            </a:extLst>
          </p:cNvPr>
          <p:cNvSpPr txBox="1"/>
          <p:nvPr/>
        </p:nvSpPr>
        <p:spPr>
          <a:xfrm>
            <a:off x="554039" y="1160464"/>
            <a:ext cx="3275013" cy="369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</a:rPr>
              <a:t>IP in Vision 2050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93C591-BABE-C74B-831F-F43926867A86}"/>
              </a:ext>
            </a:extLst>
          </p:cNvPr>
          <p:cNvSpPr txBox="1"/>
          <p:nvPr/>
        </p:nvSpPr>
        <p:spPr>
          <a:xfrm>
            <a:off x="4460877" y="1119189"/>
            <a:ext cx="3273425" cy="369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  <a:latin typeface="Calibri" charset="0"/>
              </a:rPr>
              <a:t>Current IP Protection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3F2DFA-2526-554C-A54B-E437D962931E}"/>
              </a:ext>
            </a:extLst>
          </p:cNvPr>
          <p:cNvSpPr txBox="1"/>
          <p:nvPr/>
        </p:nvSpPr>
        <p:spPr>
          <a:xfrm>
            <a:off x="8388351" y="1160463"/>
            <a:ext cx="3275012" cy="369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  <a:latin typeface="Calibri" charset="0"/>
              </a:rPr>
              <a:t>Reforming IP Moving Forward</a:t>
            </a: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E1591580-ED86-564B-BD71-9D4AF0B41556}"/>
              </a:ext>
            </a:extLst>
          </p:cNvPr>
          <p:cNvSpPr/>
          <p:nvPr/>
        </p:nvSpPr>
        <p:spPr>
          <a:xfrm>
            <a:off x="3946526" y="3021014"/>
            <a:ext cx="469900" cy="484187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B7269BD1-261F-2945-8E64-205DB69142DF}"/>
              </a:ext>
            </a:extLst>
          </p:cNvPr>
          <p:cNvSpPr/>
          <p:nvPr/>
        </p:nvSpPr>
        <p:spPr>
          <a:xfrm>
            <a:off x="7851776" y="3021014"/>
            <a:ext cx="469900" cy="484187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9CC4CE-216C-1A48-822E-7741918C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3000" y="6355949"/>
            <a:ext cx="2743200" cy="365125"/>
          </a:xfrm>
        </p:spPr>
        <p:txBody>
          <a:bodyPr/>
          <a:lstStyle/>
          <a:p>
            <a:fld id="{38E0CE17-369E-A940-A98D-FBC5304E3A4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47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921E7FC4-BC95-4E49-A348-C9B487063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037" y="50799"/>
            <a:ext cx="10952163" cy="908050"/>
          </a:xfrm>
        </p:spPr>
        <p:txBody>
          <a:bodyPr>
            <a:noAutofit/>
          </a:bodyPr>
          <a:lstStyle/>
          <a:p>
            <a:r>
              <a:rPr lang="en-US" alt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CONTEXTUALIZING IP IN RWANDA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430EB46-B031-554A-A719-2AE2CE0DDCDB}"/>
              </a:ext>
            </a:extLst>
          </p:cNvPr>
          <p:cNvCxnSpPr/>
          <p:nvPr/>
        </p:nvCxnSpPr>
        <p:spPr>
          <a:xfrm flipV="1">
            <a:off x="1589" y="908051"/>
            <a:ext cx="12188825" cy="730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9CC4CE-216C-1A48-822E-7741918C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3000" y="6355949"/>
            <a:ext cx="2743200" cy="365125"/>
          </a:xfrm>
        </p:spPr>
        <p:txBody>
          <a:bodyPr/>
          <a:lstStyle/>
          <a:p>
            <a:fld id="{38E0CE17-369E-A940-A98D-FBC5304E3A4D}" type="slidenum">
              <a:rPr lang="en-US" smtClean="0"/>
              <a:t>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318A4D-8C2E-BAAF-777B-46398EF33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060" y="1478326"/>
            <a:ext cx="7322517" cy="402357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F204ED4-71A2-38F2-4A08-D945E6B701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913517"/>
              </p:ext>
            </p:extLst>
          </p:nvPr>
        </p:nvGraphicFramePr>
        <p:xfrm>
          <a:off x="8022906" y="1546269"/>
          <a:ext cx="3832034" cy="4023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9766">
                  <a:extLst>
                    <a:ext uri="{9D8B030D-6E8A-4147-A177-3AD203B41FA5}">
                      <a16:colId xmlns:a16="http://schemas.microsoft.com/office/drawing/2014/main" val="2338309919"/>
                    </a:ext>
                  </a:extLst>
                </a:gridCol>
                <a:gridCol w="689766">
                  <a:extLst>
                    <a:ext uri="{9D8B030D-6E8A-4147-A177-3AD203B41FA5}">
                      <a16:colId xmlns:a16="http://schemas.microsoft.com/office/drawing/2014/main" val="3579147867"/>
                    </a:ext>
                  </a:extLst>
                </a:gridCol>
                <a:gridCol w="840748">
                  <a:extLst>
                    <a:ext uri="{9D8B030D-6E8A-4147-A177-3AD203B41FA5}">
                      <a16:colId xmlns:a16="http://schemas.microsoft.com/office/drawing/2014/main" val="1847076994"/>
                    </a:ext>
                  </a:extLst>
                </a:gridCol>
                <a:gridCol w="730386">
                  <a:extLst>
                    <a:ext uri="{9D8B030D-6E8A-4147-A177-3AD203B41FA5}">
                      <a16:colId xmlns:a16="http://schemas.microsoft.com/office/drawing/2014/main" val="3786635261"/>
                    </a:ext>
                  </a:extLst>
                </a:gridCol>
                <a:gridCol w="881368">
                  <a:extLst>
                    <a:ext uri="{9D8B030D-6E8A-4147-A177-3AD203B41FA5}">
                      <a16:colId xmlns:a16="http://schemas.microsoft.com/office/drawing/2014/main" val="3925414533"/>
                    </a:ext>
                  </a:extLst>
                </a:gridCol>
              </a:tblGrid>
              <a:tr h="1155744">
                <a:tc>
                  <a:txBody>
                    <a:bodyPr/>
                    <a:lstStyle/>
                    <a:p>
                      <a:r>
                        <a:rPr lang="en-RW" sz="1000">
                          <a:effectLst/>
                        </a:rPr>
                        <a:t>Year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 dirty="0">
                          <a:effectLst/>
                        </a:rPr>
                        <a:t>Patent</a:t>
                      </a:r>
                      <a:endParaRPr lang="en-RW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Trademark (class count)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Industrial Design (design count)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 dirty="0">
                          <a:effectLst/>
                        </a:rPr>
                        <a:t>GDP (Constant 2017 US$)</a:t>
                      </a:r>
                      <a:endParaRPr lang="en-RW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1934136"/>
                  </a:ext>
                </a:extLst>
              </a:tr>
              <a:tr h="338554">
                <a:tc>
                  <a:txBody>
                    <a:bodyPr/>
                    <a:lstStyle/>
                    <a:p>
                      <a:r>
                        <a:rPr lang="en-RW" sz="1000">
                          <a:effectLst/>
                        </a:rPr>
                        <a:t>2011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 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 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 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16.34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6196096"/>
                  </a:ext>
                </a:extLst>
              </a:tr>
              <a:tr h="316159">
                <a:tc>
                  <a:txBody>
                    <a:bodyPr/>
                    <a:lstStyle/>
                    <a:p>
                      <a:r>
                        <a:rPr lang="en-RW" sz="1000">
                          <a:effectLst/>
                        </a:rPr>
                        <a:t>2012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42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109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20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17.75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9517367"/>
                  </a:ext>
                </a:extLst>
              </a:tr>
              <a:tr h="316159">
                <a:tc>
                  <a:txBody>
                    <a:bodyPr/>
                    <a:lstStyle/>
                    <a:p>
                      <a:r>
                        <a:rPr lang="en-RW" sz="1000">
                          <a:effectLst/>
                        </a:rPr>
                        <a:t>2013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 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 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 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18.58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9469012"/>
                  </a:ext>
                </a:extLst>
              </a:tr>
              <a:tr h="316159">
                <a:tc>
                  <a:txBody>
                    <a:bodyPr/>
                    <a:lstStyle/>
                    <a:p>
                      <a:r>
                        <a:rPr lang="en-RW" sz="1000">
                          <a:effectLst/>
                        </a:rPr>
                        <a:t>2014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6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117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2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19.73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2372702"/>
                  </a:ext>
                </a:extLst>
              </a:tr>
              <a:tr h="316159">
                <a:tc>
                  <a:txBody>
                    <a:bodyPr/>
                    <a:lstStyle/>
                    <a:p>
                      <a:r>
                        <a:rPr lang="en-RW" sz="1000">
                          <a:effectLst/>
                        </a:rPr>
                        <a:t>2015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5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265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5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21.48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8627648"/>
                  </a:ext>
                </a:extLst>
              </a:tr>
              <a:tr h="316159">
                <a:tc>
                  <a:txBody>
                    <a:bodyPr/>
                    <a:lstStyle/>
                    <a:p>
                      <a:r>
                        <a:rPr lang="en-RW" sz="1000">
                          <a:effectLst/>
                        </a:rPr>
                        <a:t>2016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5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201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 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22.76</a:t>
                      </a:r>
                      <a:endParaRPr lang="en-RW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2496204"/>
                  </a:ext>
                </a:extLst>
              </a:tr>
              <a:tr h="316159">
                <a:tc>
                  <a:txBody>
                    <a:bodyPr/>
                    <a:lstStyle/>
                    <a:p>
                      <a:r>
                        <a:rPr lang="en-RW" sz="1000">
                          <a:effectLst/>
                        </a:rPr>
                        <a:t>2017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5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283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 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23.67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8634210"/>
                  </a:ext>
                </a:extLst>
              </a:tr>
              <a:tr h="316159">
                <a:tc>
                  <a:txBody>
                    <a:bodyPr/>
                    <a:lstStyle/>
                    <a:p>
                      <a:r>
                        <a:rPr lang="en-RW" sz="1000">
                          <a:effectLst/>
                        </a:rPr>
                        <a:t>2018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6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381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5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25.70</a:t>
                      </a:r>
                      <a:endParaRPr lang="en-RW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9217795"/>
                  </a:ext>
                </a:extLst>
              </a:tr>
              <a:tr h="316159">
                <a:tc>
                  <a:txBody>
                    <a:bodyPr/>
                    <a:lstStyle/>
                    <a:p>
                      <a:r>
                        <a:rPr lang="en-RW" sz="1000">
                          <a:effectLst/>
                        </a:rPr>
                        <a:t>2019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 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870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RW" sz="1000">
                          <a:effectLst/>
                        </a:rPr>
                        <a:t>6</a:t>
                      </a:r>
                      <a:endParaRPr lang="en-RW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RW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4292391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09722F60-5E4E-FC5A-9291-866D86BE6A22}"/>
              </a:ext>
            </a:extLst>
          </p:cNvPr>
          <p:cNvSpPr txBox="1"/>
          <p:nvPr/>
        </p:nvSpPr>
        <p:spPr>
          <a:xfrm>
            <a:off x="554037" y="5734373"/>
            <a:ext cx="4312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WIPO, 2021: Statistical Country Profiles, Rwanda</a:t>
            </a:r>
          </a:p>
        </p:txBody>
      </p:sp>
    </p:spTree>
    <p:extLst>
      <p:ext uri="{BB962C8B-B14F-4D97-AF65-F5344CB8AC3E}">
        <p14:creationId xmlns:p14="http://schemas.microsoft.com/office/powerpoint/2010/main" val="382131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921E7FC4-BC95-4E49-A348-C9B487063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037" y="50799"/>
            <a:ext cx="10952163" cy="908050"/>
          </a:xfrm>
        </p:spPr>
        <p:txBody>
          <a:bodyPr>
            <a:noAutofit/>
          </a:bodyPr>
          <a:lstStyle/>
          <a:p>
            <a:r>
              <a:rPr lang="en-US" alt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INNOVATION INDEX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430EB46-B031-554A-A719-2AE2CE0DDCDB}"/>
              </a:ext>
            </a:extLst>
          </p:cNvPr>
          <p:cNvCxnSpPr/>
          <p:nvPr/>
        </p:nvCxnSpPr>
        <p:spPr>
          <a:xfrm flipV="1">
            <a:off x="1589" y="908051"/>
            <a:ext cx="12188825" cy="730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9CC4CE-216C-1A48-822E-7741918C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3000" y="6355949"/>
            <a:ext cx="2743200" cy="365125"/>
          </a:xfrm>
        </p:spPr>
        <p:txBody>
          <a:bodyPr/>
          <a:lstStyle/>
          <a:p>
            <a:fld id="{38E0CE17-369E-A940-A98D-FBC5304E3A4D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361302-5A0D-D130-38C4-C4677E442672}"/>
              </a:ext>
            </a:extLst>
          </p:cNvPr>
          <p:cNvSpPr txBox="1"/>
          <p:nvPr/>
        </p:nvSpPr>
        <p:spPr>
          <a:xfrm>
            <a:off x="554037" y="989843"/>
            <a:ext cx="458448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 innovation in economies on a number of indicators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Inputs include; business sophistication, market diversification, human capital and research, institutions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Outputs include; knowledge and technology outputs and creative outputs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Rwanda does well in terms of inputs (putting in place the enabling factors)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produced can be increased over time.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low-income economies, Rwanda ranks 1</a:t>
            </a:r>
            <a:r>
              <a:rPr lang="en-GB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Among SSA, Rwanda ranks 27</a:t>
            </a:r>
            <a:r>
              <a:rPr lang="en-GB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497A78ED-3791-26F5-9C14-089D7F7C47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892318"/>
              </p:ext>
            </p:extLst>
          </p:nvPr>
        </p:nvGraphicFramePr>
        <p:xfrm>
          <a:off x="6096000" y="1512103"/>
          <a:ext cx="5954796" cy="3725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699">
                  <a:extLst>
                    <a:ext uri="{9D8B030D-6E8A-4147-A177-3AD203B41FA5}">
                      <a16:colId xmlns:a16="http://schemas.microsoft.com/office/drawing/2014/main" val="1831001659"/>
                    </a:ext>
                  </a:extLst>
                </a:gridCol>
                <a:gridCol w="1488699">
                  <a:extLst>
                    <a:ext uri="{9D8B030D-6E8A-4147-A177-3AD203B41FA5}">
                      <a16:colId xmlns:a16="http://schemas.microsoft.com/office/drawing/2014/main" val="556666753"/>
                    </a:ext>
                  </a:extLst>
                </a:gridCol>
                <a:gridCol w="1488699">
                  <a:extLst>
                    <a:ext uri="{9D8B030D-6E8A-4147-A177-3AD203B41FA5}">
                      <a16:colId xmlns:a16="http://schemas.microsoft.com/office/drawing/2014/main" val="2369042602"/>
                    </a:ext>
                  </a:extLst>
                </a:gridCol>
                <a:gridCol w="1488699">
                  <a:extLst>
                    <a:ext uri="{9D8B030D-6E8A-4147-A177-3AD203B41FA5}">
                      <a16:colId xmlns:a16="http://schemas.microsoft.com/office/drawing/2014/main" val="3459235322"/>
                    </a:ext>
                  </a:extLst>
                </a:gridCol>
              </a:tblGrid>
              <a:tr h="1136173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Global Innovation Index (2021)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Innovation Inputs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Innovation Outputs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839741"/>
                  </a:ext>
                </a:extLst>
              </a:tr>
              <a:tr h="8454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  <a:p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569507"/>
                  </a:ext>
                </a:extLst>
              </a:tr>
              <a:tr h="8454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36687"/>
                  </a:ext>
                </a:extLst>
              </a:tr>
              <a:tr h="8454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352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468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921E7FC4-BC95-4E49-A348-C9B487063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037" y="50799"/>
            <a:ext cx="11426153" cy="908050"/>
          </a:xfrm>
        </p:spPr>
        <p:txBody>
          <a:bodyPr>
            <a:noAutofit/>
          </a:bodyPr>
          <a:lstStyle/>
          <a:p>
            <a:r>
              <a:rPr lang="en-US" alt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 POLICY SUPPORTING INNOVATION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430EB46-B031-554A-A719-2AE2CE0DDCDB}"/>
              </a:ext>
            </a:extLst>
          </p:cNvPr>
          <p:cNvCxnSpPr/>
          <p:nvPr/>
        </p:nvCxnSpPr>
        <p:spPr>
          <a:xfrm flipV="1">
            <a:off x="1589" y="908051"/>
            <a:ext cx="12188825" cy="730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9CC4CE-216C-1A48-822E-7741918C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3000" y="6355949"/>
            <a:ext cx="2743200" cy="365125"/>
          </a:xfrm>
        </p:spPr>
        <p:txBody>
          <a:bodyPr/>
          <a:lstStyle/>
          <a:p>
            <a:fld id="{38E0CE17-369E-A940-A98D-FBC5304E3A4D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935C44-D195-96C0-8E72-BD8D0CCF7D34}"/>
              </a:ext>
            </a:extLst>
          </p:cNvPr>
          <p:cNvSpPr txBox="1"/>
          <p:nvPr/>
        </p:nvSpPr>
        <p:spPr>
          <a:xfrm>
            <a:off x="554037" y="1355221"/>
            <a:ext cx="5691780" cy="500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Framework: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Protections under current law (2010) covers industrial property protections and copyrights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legal framework under review in parliament; Includes specific orientations to support start ups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Provisional applications/specifications;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Opposition to the granting of protections;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Amendment to patent applications;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property title utilisation as guarantee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72ACCB-7267-9729-3C14-F4A680721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2190" y="1583990"/>
            <a:ext cx="4882170" cy="416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29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921E7FC4-BC95-4E49-A348-C9B487063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05" y="68327"/>
            <a:ext cx="11333163" cy="908050"/>
          </a:xfrm>
        </p:spPr>
        <p:txBody>
          <a:bodyPr>
            <a:noAutofit/>
          </a:bodyPr>
          <a:lstStyle/>
          <a:p>
            <a:r>
              <a:rPr lang="en-US" alt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 POLICY SUPPORTING INNOVATION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430EB46-B031-554A-A719-2AE2CE0DDCDB}"/>
              </a:ext>
            </a:extLst>
          </p:cNvPr>
          <p:cNvCxnSpPr/>
          <p:nvPr/>
        </p:nvCxnSpPr>
        <p:spPr>
          <a:xfrm flipV="1">
            <a:off x="1589" y="908051"/>
            <a:ext cx="12188825" cy="730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9CC4CE-216C-1A48-822E-7741918C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3000" y="6355949"/>
            <a:ext cx="2743200" cy="365125"/>
          </a:xfrm>
        </p:spPr>
        <p:txBody>
          <a:bodyPr/>
          <a:lstStyle/>
          <a:p>
            <a:fld id="{38E0CE17-369E-A940-A98D-FBC5304E3A4D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935C44-D195-96C0-8E72-BD8D0CCF7D34}"/>
              </a:ext>
            </a:extLst>
          </p:cNvPr>
          <p:cNvSpPr txBox="1"/>
          <p:nvPr/>
        </p:nvSpPr>
        <p:spPr>
          <a:xfrm>
            <a:off x="6030118" y="1301858"/>
            <a:ext cx="5691780" cy="5442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Framework put in place in 2018;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the new law but also a standalone IP agency to address IPR issues;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 of the Kigali Innovation City as an ecosystem for finance, innovation, creativity, connectivity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Rwanda Innovation Fund ($30 million)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 of KIFC (Virunga Africa Fund-$250 million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Up Act; minimize tax requirements for up to two years (Capital gains, withholding tax, CIT)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Innovative immigration policies; Talent Acquisition visas (Entrepreneurs, students, remote workers)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6C9E5A-169F-EFF2-9FEE-DE319156D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05" y="1838328"/>
            <a:ext cx="5629113" cy="375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106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5A2EBE-6499-3647-B902-B9E7C4CC9AFE}"/>
              </a:ext>
            </a:extLst>
          </p:cNvPr>
          <p:cNvSpPr txBox="1"/>
          <p:nvPr/>
        </p:nvSpPr>
        <p:spPr>
          <a:xfrm>
            <a:off x="525202" y="1457327"/>
            <a:ext cx="3257551" cy="2585323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Robust IPR regime. (Legal and regulatory framework) </a:t>
            </a:r>
          </a:p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and International Cooperation (WIPO, ARIPO, AfCFTA)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AEE19D-E54C-7846-B2C2-8E5BDCF10C78}"/>
              </a:ext>
            </a:extLst>
          </p:cNvPr>
          <p:cNvSpPr txBox="1"/>
          <p:nvPr/>
        </p:nvSpPr>
        <p:spPr>
          <a:xfrm>
            <a:off x="507740" y="1001663"/>
            <a:ext cx="3275013" cy="369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</a:rPr>
              <a:t>Policies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4862A09D-136E-6049-B3A3-B62393DDC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740" y="-104233"/>
            <a:ext cx="10515600" cy="1140619"/>
          </a:xfrm>
        </p:spPr>
        <p:txBody>
          <a:bodyPr>
            <a:noAutofit/>
          </a:bodyPr>
          <a:lstStyle/>
          <a:p>
            <a:r>
              <a:rPr lang="fr-FR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AF5FB9-E9E6-904E-A006-1729E6127CC0}"/>
              </a:ext>
            </a:extLst>
          </p:cNvPr>
          <p:cNvSpPr txBox="1"/>
          <p:nvPr/>
        </p:nvSpPr>
        <p:spPr>
          <a:xfrm>
            <a:off x="4328188" y="1457327"/>
            <a:ext cx="3240088" cy="2585321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Ecosystem of innovators, funding, incentives </a:t>
            </a:r>
          </a:p>
          <a:p>
            <a:pPr>
              <a:defRPr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Correlation and linkage to improvement in trade, investment, competitiveness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E948E8-5136-B348-8F07-77220C81902F}"/>
              </a:ext>
            </a:extLst>
          </p:cNvPr>
          <p:cNvSpPr txBox="1"/>
          <p:nvPr/>
        </p:nvSpPr>
        <p:spPr>
          <a:xfrm>
            <a:off x="4293263" y="1001662"/>
            <a:ext cx="3275013" cy="369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</a:rPr>
              <a:t>Environment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F9E323-5D90-D94B-BDDF-1B3BC67C1769}"/>
              </a:ext>
            </a:extLst>
          </p:cNvPr>
          <p:cNvSpPr txBox="1"/>
          <p:nvPr/>
        </p:nvSpPr>
        <p:spPr>
          <a:xfrm>
            <a:off x="8078786" y="1457325"/>
            <a:ext cx="3240088" cy="2585323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development (KIC, IP)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patient capital able to stimulate growth of start ups over time.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E05506-FC15-3E4A-B84E-33E146E598E7}"/>
              </a:ext>
            </a:extLst>
          </p:cNvPr>
          <p:cNvSpPr txBox="1"/>
          <p:nvPr/>
        </p:nvSpPr>
        <p:spPr>
          <a:xfrm>
            <a:off x="8078786" y="1001662"/>
            <a:ext cx="3275013" cy="369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</a:rPr>
              <a:t>Infrastructure/Finance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DA558F2-52E3-6748-96D2-15ED40BDB724}"/>
              </a:ext>
            </a:extLst>
          </p:cNvPr>
          <p:cNvCxnSpPr/>
          <p:nvPr/>
        </p:nvCxnSpPr>
        <p:spPr>
          <a:xfrm flipV="1">
            <a:off x="1587" y="842861"/>
            <a:ext cx="12188825" cy="730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E796FE3-A0BF-634E-9A23-08DFC77BD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967" y="6243538"/>
            <a:ext cx="2743200" cy="365125"/>
          </a:xfrm>
        </p:spPr>
        <p:txBody>
          <a:bodyPr/>
          <a:lstStyle/>
          <a:p>
            <a:fld id="{38E0CE17-369E-A940-A98D-FBC5304E3A4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08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985</Words>
  <Application>Microsoft Office PowerPoint</Application>
  <PresentationFormat>Widescreen</PresentationFormat>
  <Paragraphs>172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SimSun</vt:lpstr>
      <vt:lpstr>Arial</vt:lpstr>
      <vt:lpstr>Calibri</vt:lpstr>
      <vt:lpstr>Calibri Light</vt:lpstr>
      <vt:lpstr>Cambria</vt:lpstr>
      <vt:lpstr>Microsoft Sans Serif</vt:lpstr>
      <vt:lpstr>Open Sans</vt:lpstr>
      <vt:lpstr>Times New Roman</vt:lpstr>
      <vt:lpstr>Trebuchet MS</vt:lpstr>
      <vt:lpstr>Office Theme</vt:lpstr>
      <vt:lpstr>Picture</vt:lpstr>
      <vt:lpstr>PowerPoint Presentation</vt:lpstr>
      <vt:lpstr>OUTLINE</vt:lpstr>
      <vt:lpstr> BACKGROUND INFORMATION </vt:lpstr>
      <vt:lpstr>CONTEXTUALIZING IP IN RWANDA</vt:lpstr>
      <vt:lpstr>GLOBAL INNOVATION INDEX</vt:lpstr>
      <vt:lpstr>IP POLICY SUPPORTING INNOVATION</vt:lpstr>
      <vt:lpstr>IP POLICY SUPPORTING INNOVATION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Hafidzi Razali</dc:creator>
  <cp:keywords>FOR OFFICIAL USE ONLY</cp:keywords>
  <cp:lastModifiedBy>RUGOMBOKA Rwaka Emmanuel</cp:lastModifiedBy>
  <cp:revision>47</cp:revision>
  <dcterms:created xsi:type="dcterms:W3CDTF">2021-03-30T12:19:14Z</dcterms:created>
  <dcterms:modified xsi:type="dcterms:W3CDTF">2022-05-03T17:31:07Z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a700ab4e-1ff1-4c3d-83d2-888a10d54c12</vt:lpwstr>
  </property>
  <property fmtid="{D5CDD505-2E9C-101B-9397-08002B2CF9AE}" pid="3" name="TCSClassification">
    <vt:lpwstr>FOR OFFICIAL USE ONLY</vt:lpwstr>
  </property>
  <property fmtid="{D5CDD505-2E9C-101B-9397-08002B2CF9AE}" pid="4" name="Classification">
    <vt:lpwstr>For Official Use Only</vt:lpwstr>
  </property>
  <property fmtid="{D5CDD505-2E9C-101B-9397-08002B2CF9AE}" pid="5" name="VisualMarkings">
    <vt:lpwstr>Footer</vt:lpwstr>
  </property>
  <property fmtid="{D5CDD505-2E9C-101B-9397-08002B2CF9AE}" pid="6" name="Alignment">
    <vt:lpwstr>Centre</vt:lpwstr>
  </property>
  <property fmtid="{D5CDD505-2E9C-101B-9397-08002B2CF9AE}" pid="7" name="Language">
    <vt:lpwstr>English</vt:lpwstr>
  </property>
</Properties>
</file>