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2E35B2-36EF-4068-92F1-74D8F3F00D2E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46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36D8171-D4B5-44CB-8400-22A505D90105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47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3DA484D-1442-4E66-BEE5-A2756B731E8F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48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04DCA3-2D85-4A53-8EC0-A7F39C6C24BD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49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53B3157-5FFA-49D5-8CAA-BA3B7B65D2C4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50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741DCEF-BAC6-452C-B944-416D8246121B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51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18ABAD-D0C7-4940-A5F0-A2B82F0E7C9C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52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9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82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brandd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8193445586516212994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647760724176844290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76394027754173104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Global Brand Database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An Introduction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October</a:t>
            </a:r>
            <a:endParaRPr lang="fr-CH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0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Numbers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719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2119515"/>
            <a:ext cx="8382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1905000"/>
            <a:ext cx="91000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Class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1937281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2717800"/>
            <a:ext cx="209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3931"/>
            <a:ext cx="208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590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463800" y="4572000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8000" y="5638800"/>
            <a:ext cx="8890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Country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06166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67200" y="2071879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Terms</a:t>
            </a:r>
            <a:r>
              <a:rPr lang="fr-CH" sz="3200" dirty="0" smtClean="0"/>
              <a:t>, </a:t>
            </a:r>
            <a:r>
              <a:rPr lang="fr-CH" sz="3200" dirty="0" err="1" smtClean="0"/>
              <a:t>Operators</a:t>
            </a:r>
            <a:r>
              <a:rPr lang="fr-CH" sz="3200" dirty="0" smtClean="0"/>
              <a:t>, </a:t>
            </a:r>
            <a:r>
              <a:rPr lang="fr-CH" sz="3200" dirty="0" err="1" smtClean="0"/>
              <a:t>Wildcards</a:t>
            </a:r>
            <a:r>
              <a:rPr lang="fr-CH" sz="3200" dirty="0" smtClean="0"/>
              <a:t>, Auto-</a:t>
            </a:r>
            <a:r>
              <a:rPr lang="fr-CH" sz="3200" dirty="0" err="1" smtClean="0"/>
              <a:t>suggest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supports:</a:t>
            </a:r>
          </a:p>
          <a:p>
            <a:pPr lvl="1"/>
            <a:r>
              <a:rPr lang="fr-CH" dirty="0" err="1" smtClean="0"/>
              <a:t>Terms</a:t>
            </a:r>
            <a:r>
              <a:rPr lang="fr-CH" dirty="0" smtClean="0"/>
              <a:t>: single or «multiple </a:t>
            </a:r>
            <a:r>
              <a:rPr lang="fr-CH" dirty="0" err="1" smtClean="0"/>
              <a:t>words</a:t>
            </a:r>
            <a:r>
              <a:rPr lang="fr-CH" dirty="0" smtClean="0"/>
              <a:t>» </a:t>
            </a:r>
          </a:p>
          <a:p>
            <a:pPr lvl="1"/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AND, OR, NOT</a:t>
            </a:r>
          </a:p>
          <a:p>
            <a:pPr lvl="1"/>
            <a:r>
              <a:rPr lang="fr-CH" dirty="0" err="1" smtClean="0"/>
              <a:t>Grouping</a:t>
            </a:r>
            <a:r>
              <a:rPr lang="fr-CH" dirty="0" smtClean="0"/>
              <a:t>: (…)</a:t>
            </a:r>
          </a:p>
          <a:p>
            <a:pPr lvl="1"/>
            <a:r>
              <a:rPr lang="fr-CH" dirty="0" err="1" smtClean="0"/>
              <a:t>Wilcards</a:t>
            </a:r>
            <a:r>
              <a:rPr lang="fr-CH" dirty="0" smtClean="0"/>
              <a:t>: * = 0 or </a:t>
            </a:r>
            <a:r>
              <a:rPr lang="fr-CH" dirty="0" err="1" smtClean="0"/>
              <a:t>multipple</a:t>
            </a:r>
            <a:r>
              <a:rPr lang="fr-CH" dirty="0" smtClean="0"/>
              <a:t> </a:t>
            </a:r>
            <a:r>
              <a:rPr lang="fr-CH" dirty="0" err="1" smtClean="0"/>
              <a:t>letter</a:t>
            </a:r>
            <a:r>
              <a:rPr lang="fr-CH" dirty="0" smtClean="0"/>
              <a:t>; ? = 1 </a:t>
            </a:r>
            <a:r>
              <a:rPr lang="fr-CH" dirty="0" err="1" smtClean="0"/>
              <a:t>letter</a:t>
            </a:r>
            <a:endParaRPr lang="fr-CH" dirty="0" smtClean="0"/>
          </a:p>
          <a:p>
            <a:pPr lvl="1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«…» ~10</a:t>
            </a:r>
          </a:p>
          <a:p>
            <a:pPr lvl="1"/>
            <a:r>
              <a:rPr lang="fr-CH" dirty="0" err="1" smtClean="0"/>
              <a:t>Fuzzy</a:t>
            </a:r>
            <a:r>
              <a:rPr lang="fr-CH" dirty="0" smtClean="0"/>
              <a:t>: ~+ value </a:t>
            </a:r>
            <a:r>
              <a:rPr lang="fr-CH" dirty="0" err="1" smtClean="0"/>
              <a:t>between</a:t>
            </a:r>
            <a:r>
              <a:rPr lang="fr-CH" dirty="0" smtClean="0"/>
              <a:t> 0 and 1 </a:t>
            </a:r>
          </a:p>
          <a:p>
            <a:pPr lvl="1"/>
            <a:r>
              <a:rPr lang="fr-CH" dirty="0" smtClean="0"/>
              <a:t>Range: [..]/{…}</a:t>
            </a:r>
          </a:p>
          <a:p>
            <a:pPr lvl="1"/>
            <a:r>
              <a:rPr lang="fr-CH" dirty="0" smtClean="0"/>
              <a:t>Suggestions of </a:t>
            </a:r>
            <a:r>
              <a:rPr lang="fr-CH" dirty="0" err="1" smtClean="0"/>
              <a:t>potential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" y="1981200"/>
            <a:ext cx="78744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3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1981200"/>
            <a:ext cx="7883790" cy="26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160619"/>
            <a:ext cx="6394667" cy="6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600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0415" y="33528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09357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19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43000" y="1780674"/>
            <a:ext cx="480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Source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5068"/>
            <a:ext cx="815392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41" y="27559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" y="2238197"/>
            <a:ext cx="7616283" cy="1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Coverage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20294"/>
            <a:ext cx="6172200" cy="57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6800"/>
            <a:ext cx="9144000" cy="461665"/>
          </a:xfrm>
          <a:prstGeom prst="rect">
            <a:avLst/>
          </a:prstGeom>
          <a:solidFill>
            <a:schemeClr val="accent1">
              <a:lumMod val="90000"/>
              <a:alpha val="8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http://www.wipo.int/branddb/en/branddb-help.jsp#db</a:t>
            </a:r>
          </a:p>
        </p:txBody>
      </p:sp>
    </p:spTree>
    <p:extLst>
      <p:ext uri="{BB962C8B-B14F-4D97-AF65-F5344CB8AC3E}">
        <p14:creationId xmlns:p14="http://schemas.microsoft.com/office/powerpoint/2010/main" val="3577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" y="1981200"/>
            <a:ext cx="84799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667000"/>
            <a:ext cx="22860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8166" y="2667000"/>
            <a:ext cx="2141034" cy="188827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650273"/>
            <a:ext cx="29718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3" descr="D:\Users\MacStrav\Desktop\good logos\1272470.1.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4" y="1600200"/>
            <a:ext cx="1142147" cy="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s\MacStrav\Desktop\good logos\matches\data.j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0" y="3212649"/>
            <a:ext cx="8905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s\MacStrav\Desktop\good logos\matches\data2.j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" y="5037931"/>
            <a:ext cx="825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Users\MacStrav\Desktop\good logos\matches\data3.j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5568605"/>
            <a:ext cx="1119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Users\MacStrav\Desktop\good logos\matches\data4.j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212649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Users\MacStrav\Desktop\good logos\matches\data5.j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4102711"/>
            <a:ext cx="962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Users\MacStrav\Desktop\good logos\matches\data6.js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5" y="5054600"/>
            <a:ext cx="1298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Users\MacStrav\Desktop\good logos\matches\data7.j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961787"/>
            <a:ext cx="76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Users\MacStrav\Desktop\good logos\73087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712912"/>
            <a:ext cx="118501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Users\MacStrav\Desktop\good logos\8858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1537800"/>
            <a:ext cx="807252" cy="10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Users\MacStrav\Desktop\good logos\matches\data8.js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3106217"/>
            <a:ext cx="695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Users\MacStrav\Desktop\good logos\matches\data9.js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7" y="3896495"/>
            <a:ext cx="706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Users\MacStrav\Desktop\good logos\matches\data10.js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6" y="4972844"/>
            <a:ext cx="708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D:\Users\MacStrav\Desktop\good logos\matches\data.js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" y="4115201"/>
            <a:ext cx="687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Users\MacStrav\Desktop\good logos\matches\data13.js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6" y="5764212"/>
            <a:ext cx="642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1295400"/>
            <a:ext cx="6705600" cy="13716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3873" y="2755532"/>
            <a:ext cx="6698927" cy="388138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248" y="1750367"/>
            <a:ext cx="18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385689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278747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199" y="1288103"/>
            <a:ext cx="1234685" cy="5439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4460" y="1295400"/>
            <a:ext cx="971940" cy="5341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89243" y="1221105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729" y="1261059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Status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4" y="1905000"/>
            <a:ext cx="898025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4" y="44958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9791"/>
            <a:ext cx="4760409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Origin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" y="1828800"/>
            <a:ext cx="903239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161"/>
            <a:ext cx="8699183" cy="23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6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Application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82"/>
            <a:ext cx="8871249" cy="330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3178"/>
            <a:ext cx="8828314" cy="22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Expiration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" y="1752600"/>
            <a:ext cx="8912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9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Nice Classification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77940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734015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Registration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6941"/>
            <a:ext cx="8753475" cy="31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8382000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 classification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" y="1905000"/>
            <a:ext cx="90300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2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Holder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" y="1828800"/>
            <a:ext cx="899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Examples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5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Designation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1828800"/>
            <a:ext cx="90845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2426376"/>
            <a:ext cx="9012044" cy="23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: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57" y="457200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66"/>
            <a:ext cx="9118407" cy="18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2966658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2926911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819400"/>
            <a:ext cx="4343400" cy="5155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203" y="2839707"/>
            <a:ext cx="4343400" cy="515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097463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5418" y="3062499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676400"/>
            <a:ext cx="9153525" cy="313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96200" y="4580983"/>
            <a:ext cx="1371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45" y="4419058"/>
            <a:ext cx="2695575" cy="781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164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27239" y="2244183"/>
            <a:ext cx="1049561" cy="34661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GBD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brand</a:t>
            </a:r>
          </a:p>
          <a:p>
            <a:r>
              <a:rPr lang="fr-CH" dirty="0" smtClean="0"/>
              <a:t>Explore mark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brand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Menu: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543800" y="174242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1400" y="1676400"/>
            <a:ext cx="1879004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3" y="1397000"/>
            <a:ext cx="2667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0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01507" y="2362200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News: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jobapplicationtracker.co.uk/wp-content/uploads/2016/02/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524037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2"/>
            <a:ext cx="9144000" cy="6694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46</a:t>
            </a:fld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1143000" y="2133600"/>
            <a:ext cx="1295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4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" y="0"/>
            <a:ext cx="859609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5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48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60338" y="6172200"/>
            <a:ext cx="5326062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07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" y="0"/>
            <a:ext cx="865357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24767" y="3200400"/>
            <a:ext cx="1908833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43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 rot="5400000">
            <a:off x="2026278" y="27813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848600" y="2771775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0578" y="4393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hlinkClick r:id="rId3"/>
              </a:rPr>
              <a:t>www.wipo.int/branddb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fr-CH" dirty="0" smtClean="0">
                <a:solidFill>
                  <a:schemeClr val="accent6"/>
                </a:solidFill>
                <a:hlinkClick r:id="rId4"/>
              </a:rPr>
              <a:t>www.wipo.int</a:t>
            </a:r>
            <a:r>
              <a:rPr lang="fr-CH" dirty="0" smtClean="0">
                <a:solidFill>
                  <a:schemeClr val="accent6"/>
                </a:solidFill>
              </a:rPr>
              <a:t> </a:t>
            </a:r>
            <a:endParaRPr lang="fr-CH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0"/>
            <a:ext cx="871086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65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" y="0"/>
            <a:ext cx="862193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5943600" y="381000"/>
            <a:ext cx="2590800" cy="1066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23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0"/>
            <a:ext cx="854104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98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53</a:t>
            </a:fld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24328" y="1421649"/>
            <a:ext cx="0" cy="42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762000"/>
            <a:ext cx="9170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743200"/>
            <a:ext cx="1066800" cy="457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58853" y="762000"/>
            <a:ext cx="4432747" cy="26289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0" y="1371600"/>
            <a:ext cx="814768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3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" y="1676400"/>
            <a:ext cx="90398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Gangnam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GBD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err="1" smtClean="0"/>
              <a:t>November</a:t>
            </a:r>
            <a:r>
              <a:rPr lang="fr-CH" dirty="0" smtClean="0"/>
              <a:t> 28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attendee.gotowebinar.com/rt/8193445586516212994</a:t>
            </a:r>
            <a:endParaRPr lang="en-US" dirty="0" smtClean="0"/>
          </a:p>
          <a:p>
            <a:pPr marL="463550" lvl="1" indent="-1588"/>
            <a:r>
              <a:rPr lang="fr-CH" dirty="0" err="1" smtClean="0"/>
              <a:t>November</a:t>
            </a:r>
            <a:r>
              <a:rPr lang="fr-CH" dirty="0" smtClean="0"/>
              <a:t> 30 </a:t>
            </a:r>
            <a:r>
              <a:rPr lang="fr-CH" dirty="0" smtClean="0"/>
              <a:t>at 8:30 </a:t>
            </a:r>
            <a:r>
              <a:rPr lang="fr-CH" dirty="0" err="1" smtClean="0"/>
              <a:t>am</a:t>
            </a:r>
            <a:r>
              <a:rPr lang="fr-CH" dirty="0"/>
              <a:t> </a:t>
            </a:r>
            <a:r>
              <a:rPr lang="fr-CH" dirty="0" smtClean="0"/>
              <a:t>CET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://attendee.gotowebinar.com/rt/8193445586516212994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954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5069"/>
            <a:ext cx="9144000" cy="62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2195"/>
            <a:ext cx="30765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1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24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attendee.gotowebinar.com/rt/2647760724176844290</a:t>
            </a:r>
            <a:endParaRPr lang="en-US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26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://attendee.gotowebinar.com/rt/2647760724176844290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experts</a:t>
            </a:r>
          </a:p>
          <a:p>
            <a:endParaRPr lang="fr-CH" dirty="0"/>
          </a:p>
          <a:p>
            <a:pPr lvl="1"/>
            <a:r>
              <a:rPr lang="fr-CH" dirty="0" err="1" smtClean="0"/>
              <a:t>November</a:t>
            </a:r>
            <a:r>
              <a:rPr lang="fr-CH" dirty="0" smtClean="0"/>
              <a:t> 14 at 5:30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https://attendee.gotowebinar.com/rt/7639402775417310466</a:t>
            </a:r>
            <a:endParaRPr lang="fr-CH" dirty="0" smtClean="0"/>
          </a:p>
          <a:p>
            <a:pPr lvl="1"/>
            <a:r>
              <a:rPr lang="fr-CH" dirty="0" err="1" smtClean="0"/>
              <a:t>November</a:t>
            </a:r>
            <a:r>
              <a:rPr lang="fr-CH" dirty="0" smtClean="0"/>
              <a:t> 16 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https://attendee.gotowebinar.com/rt/7639402775417310466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685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831" y="2438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0299" y="24384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44196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8495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2401" y="1904999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by: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" y="15240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52110" y="32766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83888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8" y="2841744"/>
            <a:ext cx="69326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84158" y="1780674"/>
            <a:ext cx="3826042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4158" y="1905000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903" y="34290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72050"/>
            <a:ext cx="3454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72903" y="24384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902" y="2908610"/>
            <a:ext cx="7809097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865905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" y="1905000"/>
            <a:ext cx="88443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62615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plate_english-40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template_english-40</Template>
  <TotalTime>2</TotalTime>
  <Words>353</Words>
  <Application>Microsoft Office PowerPoint</Application>
  <PresentationFormat>On-screen Show (4:3)</PresentationFormat>
  <Paragraphs>127</Paragraphs>
  <Slides>61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template_english-40</vt:lpstr>
      <vt:lpstr>PowerPoint Presentation</vt:lpstr>
      <vt:lpstr>PowerPoint Presentation</vt:lpstr>
      <vt:lpstr>Agenda</vt:lpstr>
      <vt:lpstr>Why is the GBD useful?</vt:lpstr>
      <vt:lpstr>Access</vt:lpstr>
      <vt:lpstr>PowerPoint Presentation</vt:lpstr>
      <vt:lpstr>Search by: 1</vt:lpstr>
      <vt:lpstr>Search by</vt:lpstr>
      <vt:lpstr>Search by Names</vt:lpstr>
      <vt:lpstr>Search by Numbers</vt:lpstr>
      <vt:lpstr>Search by Dates</vt:lpstr>
      <vt:lpstr>Search by Class</vt:lpstr>
      <vt:lpstr>Search by Country</vt:lpstr>
      <vt:lpstr>Terms, Operators, Wildcards, Auto-suggest</vt:lpstr>
      <vt:lpstr>Examples</vt:lpstr>
      <vt:lpstr>Filter by: 2</vt:lpstr>
      <vt:lpstr>Filter by</vt:lpstr>
      <vt:lpstr>Filter by: Source</vt:lpstr>
      <vt:lpstr>Coverage</vt:lpstr>
      <vt:lpstr>Filter by: Image</vt:lpstr>
      <vt:lpstr>Image search</vt:lpstr>
      <vt:lpstr>Filter by: Status</vt:lpstr>
      <vt:lpstr>Filter by: Origin</vt:lpstr>
      <vt:lpstr>Filter by: Application Year</vt:lpstr>
      <vt:lpstr>Filter by: Expiration</vt:lpstr>
      <vt:lpstr>Filter by: Nice Classification</vt:lpstr>
      <vt:lpstr>Filter by: Registration year</vt:lpstr>
      <vt:lpstr>Filter by: Image classification</vt:lpstr>
      <vt:lpstr>Filter by: Holder</vt:lpstr>
      <vt:lpstr>Filter by: Designation</vt:lpstr>
      <vt:lpstr>Current search: 3</vt:lpstr>
      <vt:lpstr>PowerPoint Presentation</vt:lpstr>
      <vt:lpstr>Search results: 4</vt:lpstr>
      <vt:lpstr>Result area: pager &amp; list</vt:lpstr>
      <vt:lpstr>Pager</vt:lpstr>
      <vt:lpstr>Record list – list format</vt:lpstr>
      <vt:lpstr>Record list – grid format</vt:lpstr>
      <vt:lpstr>Download reports</vt:lpstr>
      <vt:lpstr>Record view</vt:lpstr>
      <vt:lpstr>Menu: 5</vt:lpstr>
      <vt:lpstr>PowerPoint Presentation</vt:lpstr>
      <vt:lpstr>PowerPoint Presentation</vt:lpstr>
      <vt:lpstr>PowerPoint Presentation</vt:lpstr>
      <vt:lpstr>News: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Gangnam</vt:lpstr>
      <vt:lpstr>Next Webinar</vt:lpstr>
      <vt:lpstr>PowerPoint Presentation</vt:lpstr>
      <vt:lpstr>Global Design Database: webinar</vt:lpstr>
      <vt:lpstr>Patent database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2017-10-20T16:28:39Z</dcterms:created>
  <dcterms:modified xsi:type="dcterms:W3CDTF">2017-10-20T16:31:04Z</dcterms:modified>
</cp:coreProperties>
</file>