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64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65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02E35B2-36EF-4068-92F1-74D8F3F00D2E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54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36D8171-D4B5-44CB-8400-22A505D90105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55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3DA484D-1442-4E66-BEE5-A2756B731E8F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56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904DCA3-2D85-4A53-8EC0-A7F39C6C24BD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57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53B3157-5FFA-49D5-8CAA-BA3B7B65D2C4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58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741DCEF-BAC6-452C-B944-416D8246121B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59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A18ABAD-D0C7-4940-A5F0-A2B82F0E7C9C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60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383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7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jpeg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5" Type="http://schemas.openxmlformats.org/officeDocument/2006/relationships/image" Target="../media/image52.jpe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" TargetMode="External"/><Relationship Id="rId2" Type="http://schemas.openxmlformats.org/officeDocument/2006/relationships/hyperlink" Target="http://www.wipo.int/brandd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How to perform effective searches in the Global Brand Database</a:t>
            </a:r>
          </a:p>
          <a:p>
            <a:pPr eaLnBrk="1" hangingPunct="1"/>
            <a:endParaRPr lang="en-US" sz="2600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fr-CH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Cyberworld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fr-CH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November</a:t>
            </a:r>
            <a:endParaRPr lang="fr-CH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2017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50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066800"/>
            <a:ext cx="77581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333725" y="2609248"/>
            <a:ext cx="533400" cy="2286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76437" y="3110564"/>
            <a:ext cx="428725" cy="3048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76437" y="3429000"/>
            <a:ext cx="366762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7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phonetic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143125"/>
            <a:ext cx="6019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0485"/>
            <a:ext cx="9204652" cy="268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880732" y="2691161"/>
            <a:ext cx="685800" cy="2286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7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Languages</a:t>
            </a:r>
            <a:r>
              <a:rPr lang="fr-CH" dirty="0" smtClean="0"/>
              <a:t> - autosuggestion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409825"/>
            <a:ext cx="59626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295400"/>
            <a:ext cx="62674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438400" y="2409825"/>
            <a:ext cx="2286000" cy="638175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8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dirty="0" err="1" smtClean="0"/>
              <a:t>Names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" y="1905000"/>
            <a:ext cx="884430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962615" y="2141426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4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dirty="0" err="1" smtClean="0"/>
              <a:t>Numbers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7196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743200" y="2119515"/>
            <a:ext cx="8382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0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Dates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" y="1905000"/>
            <a:ext cx="910003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505200" y="2141426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86" y="2667000"/>
            <a:ext cx="7167563" cy="312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98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Range: […]{…} + TO</a:t>
            </a:r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Error</a:t>
            </a:r>
            <a:r>
              <a:rPr lang="fr-CH" dirty="0" smtClean="0"/>
              <a:t> message</a:t>
            </a:r>
          </a:p>
          <a:p>
            <a:pPr marL="0" indent="0">
              <a:buNone/>
            </a:pPr>
            <a:r>
              <a:rPr lang="fr-CH" dirty="0"/>
              <a:t>	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26860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Class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7557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114800" y="1937281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9" y="2717800"/>
            <a:ext cx="2095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83931"/>
            <a:ext cx="2082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29125"/>
            <a:ext cx="5905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2463800" y="4572000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78000" y="5638800"/>
            <a:ext cx="8890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Country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806166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267200" y="2071879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3" y="1981200"/>
            <a:ext cx="7874497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1352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" y="1981200"/>
            <a:ext cx="7883790" cy="26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160619"/>
            <a:ext cx="6394667" cy="668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52925"/>
          </a:xfrm>
        </p:spPr>
        <p:txBody>
          <a:bodyPr/>
          <a:lstStyle/>
          <a:p>
            <a:r>
              <a:rPr lang="fr-CH" dirty="0" smtClean="0"/>
              <a:t>OR</a:t>
            </a:r>
          </a:p>
          <a:p>
            <a:pPr marL="0" indent="0">
              <a:buNone/>
            </a:pPr>
            <a:endParaRPr lang="fr-CH" dirty="0" smtClean="0"/>
          </a:p>
          <a:p>
            <a:pPr marL="342900" lvl="1" indent="-342900"/>
            <a:r>
              <a:rPr lang="fr-CH" dirty="0"/>
              <a:t>Not </a:t>
            </a:r>
            <a:r>
              <a:rPr lang="fr-CH" dirty="0" err="1"/>
              <a:t>limit</a:t>
            </a:r>
            <a:r>
              <a:rPr lang="fr-CH" dirty="0"/>
              <a:t> </a:t>
            </a:r>
            <a:endParaRPr lang="fr-CH" dirty="0" smtClean="0"/>
          </a:p>
          <a:p>
            <a:pPr marL="742950" lvl="2" indent="-342900"/>
            <a:r>
              <a:rPr lang="en-US" i="1" dirty="0" smtClean="0"/>
              <a:t>Needle or </a:t>
            </a:r>
            <a:r>
              <a:rPr lang="en-US" dirty="0" smtClean="0"/>
              <a:t> </a:t>
            </a:r>
            <a:r>
              <a:rPr lang="en-US" i="1" dirty="0"/>
              <a:t>"hypodermic needle</a:t>
            </a:r>
            <a:r>
              <a:rPr lang="en-US" i="1" dirty="0" smtClean="0"/>
              <a:t>"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fr-CH" dirty="0"/>
          </a:p>
          <a:p>
            <a:r>
              <a:rPr lang="fr-CH" dirty="0" err="1" smtClean="0"/>
              <a:t>Transliteration</a:t>
            </a:r>
            <a:r>
              <a:rPr lang="fr-CH" dirty="0" smtClean="0"/>
              <a:t>:</a:t>
            </a:r>
          </a:p>
          <a:p>
            <a:pPr lvl="1"/>
            <a:r>
              <a:rPr lang="fr-CH" dirty="0" err="1" smtClean="0"/>
              <a:t>Korean</a:t>
            </a:r>
            <a:r>
              <a:rPr lang="fr-CH" dirty="0" smtClean="0"/>
              <a:t> + </a:t>
            </a:r>
            <a:r>
              <a:rPr lang="fr-CH" dirty="0" err="1" smtClean="0"/>
              <a:t>Japanese</a:t>
            </a:r>
            <a:r>
              <a:rPr lang="fr-CH" dirty="0" smtClean="0"/>
              <a:t> : </a:t>
            </a:r>
            <a:r>
              <a:rPr lang="fr-CH" dirty="0" err="1" smtClean="0"/>
              <a:t>automatic</a:t>
            </a:r>
            <a:endParaRPr lang="fr-CH" dirty="0" smtClean="0"/>
          </a:p>
          <a:p>
            <a:pPr lvl="1"/>
            <a:r>
              <a:rPr lang="fr-CH" dirty="0" smtClean="0"/>
              <a:t>Arabic: not </a:t>
            </a:r>
            <a:r>
              <a:rPr lang="fr-CH" dirty="0" err="1" smtClean="0"/>
              <a:t>supported</a:t>
            </a:r>
            <a:endParaRPr lang="fr-CH" dirty="0" smtClean="0"/>
          </a:p>
          <a:p>
            <a:pPr lvl="1"/>
            <a:endParaRPr lang="fr-CH" dirty="0"/>
          </a:p>
          <a:p>
            <a:pPr marL="0" lvl="1" indent="457200"/>
            <a:r>
              <a:rPr lang="fr-CH" dirty="0" err="1" smtClean="0"/>
              <a:t>Punctuation</a:t>
            </a:r>
            <a:r>
              <a:rPr lang="fr-CH" dirty="0" smtClean="0"/>
              <a:t>/ accent: </a:t>
            </a:r>
            <a:r>
              <a:rPr lang="fr-CH" dirty="0" err="1" smtClean="0"/>
              <a:t>ignored</a:t>
            </a:r>
            <a:endParaRPr lang="fr-CH" dirty="0" smtClean="0"/>
          </a:p>
          <a:p>
            <a:pPr marL="0" lvl="1" indent="0">
              <a:buNone/>
            </a:pPr>
            <a:endParaRPr lang="fr-CH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dirty="0" err="1" smtClean="0"/>
              <a:t>Wildcards</a:t>
            </a:r>
            <a:r>
              <a:rPr lang="fr-CH" sz="3200" dirty="0" smtClean="0"/>
              <a:t>, </a:t>
            </a:r>
            <a:r>
              <a:rPr lang="fr-CH" sz="3200" dirty="0" err="1" smtClean="0"/>
              <a:t>fuzzy</a:t>
            </a:r>
            <a:r>
              <a:rPr lang="fr-CH" sz="3200" dirty="0" smtClean="0"/>
              <a:t>, </a:t>
            </a:r>
            <a:r>
              <a:rPr lang="fr-CH" sz="3200" dirty="0" err="1" smtClean="0"/>
              <a:t>proximity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/>
            <a:r>
              <a:rPr lang="fr-CH" dirty="0" err="1" smtClean="0"/>
              <a:t>Wilcards</a:t>
            </a:r>
            <a:r>
              <a:rPr lang="fr-CH" dirty="0" smtClean="0"/>
              <a:t>: </a:t>
            </a:r>
            <a:r>
              <a:rPr lang="fr-CH" sz="3600" b="1" dirty="0" smtClean="0">
                <a:solidFill>
                  <a:srgbClr val="FF0000"/>
                </a:solidFill>
              </a:rPr>
              <a:t>*</a:t>
            </a:r>
            <a:r>
              <a:rPr lang="fr-CH" dirty="0" smtClean="0"/>
              <a:t> = 0/multiple </a:t>
            </a:r>
            <a:r>
              <a:rPr lang="fr-CH" dirty="0" err="1" smtClean="0"/>
              <a:t>letter</a:t>
            </a:r>
            <a:r>
              <a:rPr lang="fr-CH" dirty="0" smtClean="0"/>
              <a:t>; </a:t>
            </a:r>
            <a:r>
              <a:rPr lang="fr-CH" sz="3600" b="1" dirty="0" smtClean="0">
                <a:solidFill>
                  <a:srgbClr val="FF0000"/>
                </a:solidFill>
              </a:rPr>
              <a:t>?</a:t>
            </a:r>
            <a:r>
              <a:rPr lang="fr-CH" dirty="0" smtClean="0"/>
              <a:t> = 1 </a:t>
            </a:r>
            <a:r>
              <a:rPr lang="fr-CH" dirty="0" err="1" smtClean="0"/>
              <a:t>letter</a:t>
            </a:r>
            <a:endParaRPr lang="fr-CH" dirty="0" smtClean="0"/>
          </a:p>
          <a:p>
            <a:pPr marL="457200" lvl="1" indent="0">
              <a:buNone/>
            </a:pPr>
            <a:r>
              <a:rPr lang="en-US" i="1" dirty="0" err="1"/>
              <a:t>te?t</a:t>
            </a:r>
            <a:r>
              <a:rPr lang="en-US" dirty="0"/>
              <a:t> </a:t>
            </a:r>
            <a:r>
              <a:rPr lang="en-US" dirty="0" smtClean="0"/>
              <a:t>           'test</a:t>
            </a:r>
            <a:r>
              <a:rPr lang="en-US" dirty="0"/>
              <a:t>' and </a:t>
            </a:r>
            <a:r>
              <a:rPr lang="en-US" dirty="0" smtClean="0"/>
              <a:t>'text‘</a:t>
            </a:r>
          </a:p>
          <a:p>
            <a:pPr marL="457200" lvl="1" indent="0">
              <a:buNone/>
            </a:pPr>
            <a:r>
              <a:rPr lang="en-US" i="1" dirty="0" smtClean="0"/>
              <a:t>text</a:t>
            </a:r>
            <a:r>
              <a:rPr lang="en-US" i="1" dirty="0"/>
              <a:t>*</a:t>
            </a:r>
            <a:r>
              <a:rPr lang="en-US" dirty="0"/>
              <a:t> </a:t>
            </a:r>
            <a:r>
              <a:rPr lang="en-US" dirty="0" smtClean="0"/>
              <a:t>           'text</a:t>
            </a:r>
            <a:r>
              <a:rPr lang="en-US" dirty="0"/>
              <a:t>', 'texts', </a:t>
            </a:r>
            <a:r>
              <a:rPr lang="en-US" dirty="0" smtClean="0"/>
              <a:t>'texting‘</a:t>
            </a:r>
          </a:p>
          <a:p>
            <a:pPr marL="457200" lvl="1" indent="0">
              <a:buNone/>
            </a:pPr>
            <a:r>
              <a:rPr lang="en-US" i="1" dirty="0" smtClean="0"/>
              <a:t>*</a:t>
            </a:r>
            <a:r>
              <a:rPr lang="en-US" i="1" dirty="0"/>
              <a:t>text</a:t>
            </a:r>
            <a:r>
              <a:rPr lang="en-US" dirty="0"/>
              <a:t> or </a:t>
            </a:r>
            <a:r>
              <a:rPr lang="en-US" i="1" dirty="0" err="1"/>
              <a:t>te</a:t>
            </a:r>
            <a:r>
              <a:rPr lang="en-US" i="1" dirty="0"/>
              <a:t>*t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fr-CH" dirty="0" smtClean="0"/>
          </a:p>
          <a:p>
            <a:pPr marL="0" lvl="1" indent="0"/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operators</a:t>
            </a:r>
            <a:r>
              <a:rPr lang="fr-CH" dirty="0" smtClean="0"/>
              <a:t>: «…» ~10</a:t>
            </a:r>
          </a:p>
          <a:p>
            <a:pPr marL="457200" lvl="1" indent="0">
              <a:buNone/>
            </a:pPr>
            <a:endParaRPr lang="fr-CH" dirty="0" smtClean="0"/>
          </a:p>
          <a:p>
            <a:pPr marL="0" lvl="1" indent="0"/>
            <a:r>
              <a:rPr lang="fr-CH" dirty="0" err="1" smtClean="0"/>
              <a:t>Fuzzy</a:t>
            </a:r>
            <a:r>
              <a:rPr lang="fr-CH" dirty="0" smtClean="0"/>
              <a:t>: ~+ value </a:t>
            </a:r>
            <a:r>
              <a:rPr lang="fr-CH" dirty="0" err="1" smtClean="0"/>
              <a:t>between</a:t>
            </a:r>
            <a:r>
              <a:rPr lang="fr-CH" dirty="0" smtClean="0"/>
              <a:t> 0 and 1 </a:t>
            </a:r>
          </a:p>
          <a:p>
            <a:pPr marL="457200" lvl="1" indent="0">
              <a:buNone/>
            </a:pPr>
            <a:r>
              <a:rPr lang="en-US" i="1" dirty="0" smtClean="0"/>
              <a:t> </a:t>
            </a:r>
            <a:r>
              <a:rPr lang="en-US" i="1" dirty="0" err="1" smtClean="0"/>
              <a:t>alco</a:t>
            </a:r>
            <a:r>
              <a:rPr lang="en-US" i="1" dirty="0"/>
              <a:t>~</a:t>
            </a:r>
            <a:r>
              <a:rPr lang="en-US" dirty="0"/>
              <a:t> </a:t>
            </a:r>
            <a:r>
              <a:rPr lang="en-US" dirty="0" smtClean="0"/>
              <a:t>               'also</a:t>
            </a:r>
            <a:r>
              <a:rPr lang="en-US" dirty="0"/>
              <a:t>', '</a:t>
            </a:r>
            <a:r>
              <a:rPr lang="en-US" dirty="0" err="1"/>
              <a:t>alcoh</a:t>
            </a:r>
            <a:r>
              <a:rPr lang="en-US" dirty="0"/>
              <a:t>', '</a:t>
            </a:r>
            <a:r>
              <a:rPr lang="en-US" dirty="0" err="1"/>
              <a:t>asco</a:t>
            </a:r>
            <a:r>
              <a:rPr lang="en-US" dirty="0"/>
              <a:t>' </a:t>
            </a:r>
            <a:endParaRPr lang="fr-CH" dirty="0" smtClean="0"/>
          </a:p>
        </p:txBody>
      </p:sp>
      <p:sp>
        <p:nvSpPr>
          <p:cNvPr id="4" name="Right Arrow 3"/>
          <p:cNvSpPr/>
          <p:nvPr/>
        </p:nvSpPr>
        <p:spPr bwMode="auto">
          <a:xfrm>
            <a:off x="1691238" y="2590800"/>
            <a:ext cx="838200" cy="2286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664769" y="3007494"/>
            <a:ext cx="838200" cy="2286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209800" y="5410200"/>
            <a:ext cx="838200" cy="2286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2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1600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640415" y="3352800"/>
            <a:ext cx="4624373" cy="144655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5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12"/>
            <a:ext cx="909357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11938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143000" y="1780674"/>
            <a:ext cx="4800600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Source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5068"/>
            <a:ext cx="8153924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1300"/>
            <a:ext cx="1828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41" y="2755900"/>
            <a:ext cx="1841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57134"/>
            <a:ext cx="1193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0" y="2238197"/>
            <a:ext cx="7616283" cy="162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74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Image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5" y="1981200"/>
            <a:ext cx="847997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57200" y="2667000"/>
            <a:ext cx="2286000" cy="19050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88166" y="2667000"/>
            <a:ext cx="2141034" cy="1888273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650273"/>
            <a:ext cx="2971800" cy="19050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3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dirty="0" smtClean="0"/>
              <a:t>Image </a:t>
            </a:r>
            <a:r>
              <a:rPr lang="fr-CH" dirty="0" err="1" smtClean="0"/>
              <a:t>search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2" name="Picture 3" descr="D:\Users\MacStrav\Desktop\good logos\1272470.1.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4" y="1600200"/>
            <a:ext cx="1142147" cy="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:\Users\MacStrav\Desktop\good logos\matches\data.j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0" y="3212649"/>
            <a:ext cx="8905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:\Users\MacStrav\Desktop\good logos\matches\data2.js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" y="5037931"/>
            <a:ext cx="825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:\Users\MacStrav\Desktop\good logos\matches\data3.js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8" y="5568605"/>
            <a:ext cx="111918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D:\Users\MacStrav\Desktop\good logos\matches\data4.js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4" y="3212649"/>
            <a:ext cx="10477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D:\Users\MacStrav\Desktop\good logos\matches\data5.js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6" y="4102711"/>
            <a:ext cx="9620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D:\Users\MacStrav\Desktop\good logos\matches\data6.js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85" y="5054600"/>
            <a:ext cx="12985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D:\Users\MacStrav\Desktop\good logos\matches\data7.js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5961787"/>
            <a:ext cx="762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D:\Users\MacStrav\Desktop\good logos\730879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90" y="1712912"/>
            <a:ext cx="118501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D:\Users\MacStrav\Desktop\good logos\88588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99" y="1537800"/>
            <a:ext cx="807252" cy="10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D:\Users\MacStrav\Desktop\good logos\matches\data8.jsp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99" y="3106217"/>
            <a:ext cx="6953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D:\Users\MacStrav\Desktop\good logos\matches\data9.jsp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67" y="3896495"/>
            <a:ext cx="70643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D:\Users\MacStrav\Desktop\good logos\matches\data10.jsp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26" y="4972844"/>
            <a:ext cx="7080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8" descr="D:\Users\MacStrav\Desktop\good logos\matches\data.jsp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9" y="4115201"/>
            <a:ext cx="687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D:\Users\MacStrav\Desktop\good logos\matches\data13.jsp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76" y="5764212"/>
            <a:ext cx="6429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57200" y="1295400"/>
            <a:ext cx="6705600" cy="137160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63873" y="2755532"/>
            <a:ext cx="6698927" cy="3881387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1248" y="1750367"/>
            <a:ext cx="18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62800" y="3856897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The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486400" y="1278747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81200" y="1288103"/>
            <a:ext cx="103156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81200" y="1288103"/>
            <a:ext cx="103156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81199" y="1288103"/>
            <a:ext cx="1234685" cy="5439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14460" y="1295400"/>
            <a:ext cx="971940" cy="5341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989243" y="1221105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18729" y="1261059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Status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4" y="1905000"/>
            <a:ext cx="8980255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84" y="44958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9791"/>
            <a:ext cx="4760409" cy="17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31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Origin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2" y="1828800"/>
            <a:ext cx="9032395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9161"/>
            <a:ext cx="8699183" cy="233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64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Application </a:t>
            </a:r>
            <a:r>
              <a:rPr lang="fr-CH" dirty="0" err="1" smtClean="0"/>
              <a:t>Year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82"/>
            <a:ext cx="8871249" cy="330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3178"/>
            <a:ext cx="8828314" cy="228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31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Interface:</a:t>
            </a:r>
            <a:endParaRPr lang="en-US" dirty="0"/>
          </a:p>
          <a:p>
            <a:pPr lvl="1"/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Filter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Results</a:t>
            </a:r>
            <a:endParaRPr lang="fr-CH" dirty="0" smtClean="0"/>
          </a:p>
          <a:p>
            <a:pPr lvl="1"/>
            <a:r>
              <a:rPr lang="fr-CH" dirty="0" smtClean="0"/>
              <a:t>Menus</a:t>
            </a:r>
          </a:p>
          <a:p>
            <a:pPr marL="457200" lvl="1" indent="0">
              <a:buNone/>
            </a:pPr>
            <a:endParaRPr lang="fr-CH" dirty="0"/>
          </a:p>
          <a:p>
            <a:pPr marL="0" lvl="1" indent="0"/>
            <a:r>
              <a:rPr lang="fr-CH" dirty="0" err="1" smtClean="0"/>
              <a:t>Examples</a:t>
            </a:r>
            <a:endParaRPr lang="fr-CH" dirty="0"/>
          </a:p>
          <a:p>
            <a:pPr marL="457200" lvl="1" indent="0">
              <a:buNone/>
            </a:pPr>
            <a:endParaRPr lang="fr-CH" dirty="0" smtClean="0"/>
          </a:p>
          <a:p>
            <a:r>
              <a:rPr lang="fr-CH" dirty="0" smtClean="0"/>
              <a:t>Q&amp;A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15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Expiration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8" y="1752600"/>
            <a:ext cx="891214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8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Nice Classification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7779409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57134"/>
            <a:ext cx="1193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8" y="1734015"/>
            <a:ext cx="7924800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Registration </a:t>
            </a:r>
            <a:r>
              <a:rPr lang="fr-CH" dirty="0" err="1" smtClean="0"/>
              <a:t>year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06941"/>
            <a:ext cx="8753475" cy="312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599"/>
            <a:ext cx="8382000" cy="220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81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Image classification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" y="1905000"/>
            <a:ext cx="903005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8763000" cy="232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0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Holder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" y="1828800"/>
            <a:ext cx="89922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9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Designation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" y="1828800"/>
            <a:ext cx="9084541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44" y="2426376"/>
            <a:ext cx="9012044" cy="234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60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Resize</a:t>
            </a:r>
            <a:r>
              <a:rPr lang="fr-CH" dirty="0" smtClean="0"/>
              <a:t>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43000"/>
            <a:ext cx="8917173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362200" y="2057400"/>
            <a:ext cx="6707372" cy="304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362200" y="27432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525386" y="48006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7" y="1143000"/>
            <a:ext cx="9045553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9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Current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: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7212"/>
            <a:ext cx="8999293" cy="51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657" y="4572000"/>
            <a:ext cx="4469927" cy="52322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1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366"/>
            <a:ext cx="9118407" cy="189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09600" y="2966658"/>
            <a:ext cx="228600" cy="2616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05400" y="2926911"/>
            <a:ext cx="228600" cy="2616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2819400"/>
            <a:ext cx="4343400" cy="515512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59203" y="2839707"/>
            <a:ext cx="4343400" cy="5155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3097463"/>
            <a:ext cx="304800" cy="331537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655418" y="3062499"/>
            <a:ext cx="304800" cy="331537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2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9" grpId="0" animBg="1"/>
      <p:bldP spid="8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: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7212"/>
            <a:ext cx="8999293" cy="51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5029200"/>
            <a:ext cx="9294672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7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GBD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Brand </a:t>
            </a:r>
            <a:r>
              <a:rPr lang="fr-CH" dirty="0" err="1" smtClean="0"/>
              <a:t>landscape</a:t>
            </a:r>
            <a:r>
              <a:rPr lang="fr-CH" dirty="0" smtClean="0"/>
              <a:t> </a:t>
            </a:r>
          </a:p>
          <a:p>
            <a:r>
              <a:rPr lang="fr-CH" dirty="0" err="1"/>
              <a:t>Details</a:t>
            </a:r>
            <a:r>
              <a:rPr lang="fr-CH" dirty="0"/>
              <a:t> about brands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" y="1905000"/>
            <a:ext cx="9206753" cy="29718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7878" y="1219200"/>
            <a:ext cx="911612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10222" y="1714500"/>
            <a:ext cx="91440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8585" y="2131741"/>
            <a:ext cx="9253216" cy="2733907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14093"/>
            <a:ext cx="8229600" cy="1143000"/>
          </a:xfrm>
        </p:spPr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area: pager &amp; </a:t>
            </a:r>
            <a:r>
              <a:rPr lang="fr-CH" dirty="0" err="1" smtClean="0"/>
              <a:t>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Pager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77966"/>
            <a:ext cx="8735107" cy="62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14926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81400" y="2577966"/>
            <a:ext cx="4572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12958"/>
            <a:ext cx="72485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038600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2577966"/>
            <a:ext cx="4572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8669"/>
            <a:ext cx="3048000" cy="234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7543799" y="2577966"/>
            <a:ext cx="1267507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3352800"/>
            <a:ext cx="1676400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list</a:t>
            </a:r>
            <a:r>
              <a:rPr lang="fr-CH" dirty="0" smtClean="0"/>
              <a:t> – </a:t>
            </a:r>
            <a:r>
              <a:rPr lang="fr-CH" dirty="0" err="1" smtClean="0"/>
              <a:t>list</a:t>
            </a:r>
            <a:r>
              <a:rPr lang="fr-CH" dirty="0" smtClean="0"/>
              <a:t> format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1718"/>
            <a:ext cx="9019309" cy="276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18542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1704" y="1991996"/>
            <a:ext cx="89916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16200000">
            <a:off x="-934926" y="3266800"/>
            <a:ext cx="2362199" cy="248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3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list</a:t>
            </a:r>
            <a:r>
              <a:rPr lang="fr-CH" dirty="0" smtClean="0"/>
              <a:t> – </a:t>
            </a:r>
            <a:r>
              <a:rPr lang="fr-CH" dirty="0" err="1" smtClean="0"/>
              <a:t>grid</a:t>
            </a:r>
            <a:r>
              <a:rPr lang="fr-CH" dirty="0" smtClean="0"/>
              <a:t> format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90700"/>
            <a:ext cx="75057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55" y="2141654"/>
            <a:ext cx="38481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116444" y="4453054"/>
            <a:ext cx="4572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4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Download</a:t>
            </a:r>
            <a:r>
              <a:rPr lang="fr-CH" dirty="0" smtClean="0"/>
              <a:t> reports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" y="1752600"/>
            <a:ext cx="901896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010400" y="4267200"/>
            <a:ext cx="2084408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7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41647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view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81000" y="1905000"/>
            <a:ext cx="762000" cy="685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27239" y="2244183"/>
            <a:ext cx="1049561" cy="346617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2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Menu: 5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7" y="1219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543800" y="174242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391400" y="1676400"/>
            <a:ext cx="1879004" cy="762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9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56" y="1295400"/>
            <a:ext cx="232284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772937"/>
            <a:ext cx="2638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90" y="3505200"/>
            <a:ext cx="2667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44" y="3860800"/>
            <a:ext cx="889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52875"/>
            <a:ext cx="27051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2382179" cy="145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27813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50" y="3357562"/>
            <a:ext cx="27336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44" y="3913187"/>
            <a:ext cx="889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09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53" y="1397000"/>
            <a:ext cx="2667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93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35292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www.wipo.int/branddb</a:t>
            </a:r>
            <a:endParaRPr lang="en-US" dirty="0" smtClean="0"/>
          </a:p>
          <a:p>
            <a:r>
              <a:rPr lang="fr-CH" dirty="0">
                <a:hlinkClick r:id="rId3"/>
              </a:rPr>
              <a:t>www.wipo.int</a:t>
            </a:r>
            <a:r>
              <a:rPr lang="fr-CH" dirty="0"/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6934200" cy="455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57400"/>
            <a:ext cx="1057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 rot="5400000">
            <a:off x="2019300" y="33147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9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11" y="304800"/>
            <a:ext cx="91685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667000" y="6096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59745" y="6096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91200" y="618423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-24511" y="618022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7" y="226451"/>
            <a:ext cx="9133479" cy="549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200400" y="152400"/>
            <a:ext cx="2286000" cy="55647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101507" y="2362200"/>
            <a:ext cx="8991600" cy="584775"/>
          </a:xfrm>
          <a:prstGeom prst="rect">
            <a:avLst/>
          </a:prstGeom>
          <a:solidFill>
            <a:srgbClr val="F4910C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News: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7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mmann\AppData\Local\Temp\ilsnkt1imxe-mari-helin-tuomin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475" y="-152400"/>
            <a:ext cx="10630454" cy="70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many search </a:t>
            </a:r>
            <a:r>
              <a:rPr lang="en-US" dirty="0" err="1" smtClean="0"/>
              <a:t>criterias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Brand </a:t>
            </a:r>
            <a:r>
              <a:rPr lang="en-US" dirty="0" err="1" smtClean="0"/>
              <a:t>Arla</a:t>
            </a:r>
            <a:r>
              <a:rPr lang="en-US" dirty="0" smtClean="0"/>
              <a:t> </a:t>
            </a:r>
          </a:p>
          <a:p>
            <a:r>
              <a:rPr lang="en-US" dirty="0" smtClean="0"/>
              <a:t>2 Nice classifications: 20 &amp; 43</a:t>
            </a:r>
          </a:p>
          <a:p>
            <a:r>
              <a:rPr lang="en-US" dirty="0" smtClean="0"/>
              <a:t>2 designating countries: Japan &amp; Denmark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499936"/>
            <a:ext cx="8928689" cy="20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Rectangl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105400"/>
            <a:ext cx="86328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1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92"/>
            <a:ext cx="9144000" cy="66944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54</a:t>
            </a:fld>
            <a:endParaRPr lang="en-GB"/>
          </a:p>
        </p:txBody>
      </p:sp>
      <p:sp>
        <p:nvSpPr>
          <p:cNvPr id="4" name="Oval 3"/>
          <p:cNvSpPr/>
          <p:nvPr/>
        </p:nvSpPr>
        <p:spPr bwMode="auto">
          <a:xfrm>
            <a:off x="1143000" y="2133600"/>
            <a:ext cx="12954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00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3" y="0"/>
            <a:ext cx="8596094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423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0"/>
            <a:ext cx="8823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56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160338" y="6172200"/>
            <a:ext cx="5326062" cy="685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2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1" y="0"/>
            <a:ext cx="8653578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57</a:t>
            </a:fld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224767" y="3200400"/>
            <a:ext cx="1908833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9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0"/>
            <a:ext cx="8710863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154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1" y="0"/>
            <a:ext cx="8621938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59</a:t>
            </a:fld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5943600" y="381000"/>
            <a:ext cx="2590800" cy="1066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73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 - </a:t>
            </a:r>
            <a:r>
              <a:rPr lang="fr-CH" dirty="0" err="1" smtClean="0"/>
              <a:t>Account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" y="14478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7848600" y="1371600"/>
            <a:ext cx="6858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1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9" y="0"/>
            <a:ext cx="854104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309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61</a:t>
            </a:fld>
            <a:endParaRPr lang="en-GB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524328" y="1421649"/>
            <a:ext cx="0" cy="42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4" y="762000"/>
            <a:ext cx="917029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0" y="2743200"/>
            <a:ext cx="1066800" cy="4572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58853" y="762000"/>
            <a:ext cx="4432747" cy="26289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0" y="1371600"/>
            <a:ext cx="814768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7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" y="1676400"/>
            <a:ext cx="903983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Gangnam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gbd@wipo.int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" y="6858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831" y="24384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70299" y="2438400"/>
            <a:ext cx="4624373" cy="144655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4419600"/>
            <a:ext cx="9294672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3884950"/>
            <a:ext cx="4469927" cy="52322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43800" y="121920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52401" y="1904999"/>
            <a:ext cx="8991600" cy="584775"/>
          </a:xfrm>
          <a:prstGeom prst="rect">
            <a:avLst/>
          </a:prstGeom>
          <a:solidFill>
            <a:srgbClr val="F4910C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5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by: 1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4" y="15240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-52110" y="32766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1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838886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84158" y="1780674"/>
            <a:ext cx="3826042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84158" y="1905000"/>
            <a:ext cx="549442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2903" y="3429000"/>
            <a:ext cx="7809096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472050"/>
            <a:ext cx="3454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72903" y="2438400"/>
            <a:ext cx="7809096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2902" y="2908610"/>
            <a:ext cx="7809097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620000" y="2865905"/>
            <a:ext cx="549442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34" y="3070442"/>
            <a:ext cx="59721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4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template_english-40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template_english-40</Template>
  <TotalTime>0</TotalTime>
  <Words>320</Words>
  <Application>Microsoft Office PowerPoint</Application>
  <PresentationFormat>On-screen Show (4:3)</PresentationFormat>
  <Paragraphs>129</Paragraphs>
  <Slides>65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template_english-40</vt:lpstr>
      <vt:lpstr>PowerPoint Presentation</vt:lpstr>
      <vt:lpstr>PowerPoint Presentation</vt:lpstr>
      <vt:lpstr>Agenda</vt:lpstr>
      <vt:lpstr>Why is the GBD useful?</vt:lpstr>
      <vt:lpstr>Access</vt:lpstr>
      <vt:lpstr>Interface - Account</vt:lpstr>
      <vt:lpstr>PowerPoint Presentation</vt:lpstr>
      <vt:lpstr>Search by: 1</vt:lpstr>
      <vt:lpstr>Search by</vt:lpstr>
      <vt:lpstr>PowerPoint Presentation</vt:lpstr>
      <vt:lpstr>Example: phonetic search</vt:lpstr>
      <vt:lpstr>Languages - autosuggestion</vt:lpstr>
      <vt:lpstr>Search by Names</vt:lpstr>
      <vt:lpstr>Search by Numbers</vt:lpstr>
      <vt:lpstr>Search by Dates</vt:lpstr>
      <vt:lpstr>Tips</vt:lpstr>
      <vt:lpstr>Search by Class</vt:lpstr>
      <vt:lpstr>Search by Country</vt:lpstr>
      <vt:lpstr>Examples</vt:lpstr>
      <vt:lpstr>Tips</vt:lpstr>
      <vt:lpstr>Wildcards, fuzzy, proximity</vt:lpstr>
      <vt:lpstr>Filter by: 2</vt:lpstr>
      <vt:lpstr>Filter by</vt:lpstr>
      <vt:lpstr>Filter by: Source</vt:lpstr>
      <vt:lpstr>Filter by: Image</vt:lpstr>
      <vt:lpstr>Image search</vt:lpstr>
      <vt:lpstr>Filter by: Status</vt:lpstr>
      <vt:lpstr>Filter by: Origin</vt:lpstr>
      <vt:lpstr>Filter by: Application Year</vt:lpstr>
      <vt:lpstr>Filter by: Expiration</vt:lpstr>
      <vt:lpstr>Filter by: Nice Classification</vt:lpstr>
      <vt:lpstr>Filter by: Registration year</vt:lpstr>
      <vt:lpstr>Filter by: Image classification</vt:lpstr>
      <vt:lpstr>Filter by: Holder</vt:lpstr>
      <vt:lpstr>Filter by: Designation</vt:lpstr>
      <vt:lpstr>Resize </vt:lpstr>
      <vt:lpstr>Current search: 3</vt:lpstr>
      <vt:lpstr>PowerPoint Presentation</vt:lpstr>
      <vt:lpstr>Search results: 4</vt:lpstr>
      <vt:lpstr>Result area: pager &amp; list</vt:lpstr>
      <vt:lpstr>Pager</vt:lpstr>
      <vt:lpstr>Record list – list format</vt:lpstr>
      <vt:lpstr>Record list – grid format</vt:lpstr>
      <vt:lpstr>Download reports</vt:lpstr>
      <vt:lpstr>Record view</vt:lpstr>
      <vt:lpstr>Menu: 5</vt:lpstr>
      <vt:lpstr>PowerPoint Presentation</vt:lpstr>
      <vt:lpstr>PowerPoint Presentation</vt:lpstr>
      <vt:lpstr>PowerPoint Presentation</vt:lpstr>
      <vt:lpstr>PowerPoint Presentation</vt:lpstr>
      <vt:lpstr>News: 6</vt:lpstr>
      <vt:lpstr>PowerPoint Presentation</vt:lpstr>
      <vt:lpstr>Combining many search criterias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Gangnam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2017-12-04T10:14:34Z</dcterms:created>
  <dcterms:modified xsi:type="dcterms:W3CDTF">2017-12-04T10:15:23Z</dcterms:modified>
</cp:coreProperties>
</file>