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7"/>
  </p:notesMasterIdLst>
  <p:handoutMasterIdLst>
    <p:handoutMasterId r:id="rId68"/>
  </p:handoutMasterIdLst>
  <p:sldIdLst>
    <p:sldId id="258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97" r:id="rId37"/>
    <p:sldId id="298" r:id="rId38"/>
    <p:sldId id="299" r:id="rId39"/>
    <p:sldId id="300" r:id="rId40"/>
    <p:sldId id="301" r:id="rId41"/>
    <p:sldId id="302" r:id="rId42"/>
    <p:sldId id="303" r:id="rId43"/>
    <p:sldId id="304" r:id="rId44"/>
    <p:sldId id="305" r:id="rId45"/>
    <p:sldId id="306" r:id="rId46"/>
    <p:sldId id="307" r:id="rId47"/>
    <p:sldId id="308" r:id="rId48"/>
    <p:sldId id="309" r:id="rId49"/>
    <p:sldId id="310" r:id="rId50"/>
    <p:sldId id="311" r:id="rId51"/>
    <p:sldId id="312" r:id="rId52"/>
    <p:sldId id="313" r:id="rId53"/>
    <p:sldId id="314" r:id="rId54"/>
    <p:sldId id="315" r:id="rId55"/>
    <p:sldId id="316" r:id="rId56"/>
    <p:sldId id="317" r:id="rId57"/>
    <p:sldId id="318" r:id="rId58"/>
    <p:sldId id="319" r:id="rId59"/>
    <p:sldId id="320" r:id="rId60"/>
    <p:sldId id="321" r:id="rId61"/>
    <p:sldId id="322" r:id="rId62"/>
    <p:sldId id="323" r:id="rId63"/>
    <p:sldId id="324" r:id="rId64"/>
    <p:sldId id="325" r:id="rId65"/>
    <p:sldId id="327" r:id="rId6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3" autoAdjust="0"/>
    <p:restoredTop sz="94660"/>
  </p:normalViewPr>
  <p:slideViewPr>
    <p:cSldViewPr>
      <p:cViewPr varScale="1">
        <p:scale>
          <a:sx n="123" d="100"/>
          <a:sy n="123" d="100"/>
        </p:scale>
        <p:origin x="-12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fld id="{4E2D2A46-31D4-42C3-9BFC-2819592256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7505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fld id="{CA84FE9B-D5D4-4B76-87EA-A08EA8B20C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2725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44B3A36-662B-4E53-B902-E6976A1277D8}" type="slidenum">
              <a:rPr lang="en-US" sz="1200"/>
              <a:pPr eaLnBrk="1" hangingPunct="1"/>
              <a:t>1</a:t>
            </a:fld>
            <a:endParaRPr lang="en-US" sz="120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75B43FA-0534-4D49-AE2A-76D945E45E74}" type="slidenum">
              <a:rPr lang="en-US" altLang="en-US" sz="1200"/>
              <a:pPr eaLnBrk="1" hangingPunct="1"/>
              <a:t>65</a:t>
            </a:fld>
            <a:endParaRPr lang="en-US" altLang="en-US" sz="120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8405E63-0D80-4478-98FD-C52EE50F875D}" type="slidenum">
              <a:rPr lang="en-US" sz="1200"/>
              <a:pPr eaLnBrk="1" hangingPunct="1"/>
              <a:t>2</a:t>
            </a:fld>
            <a:endParaRPr lang="en-US" sz="120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B02E35B2-36EF-4068-92F1-74D8F3F00D2E}" type="slidenum">
              <a:rPr lang="fr-FR" altLang="en-US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55</a:t>
            </a:fld>
            <a:endParaRPr lang="fr-FR" alt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25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3" y="4343231"/>
            <a:ext cx="5486976" cy="4115139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536D8171-D4B5-44CB-8400-22A505D90105}" type="slidenum">
              <a:rPr lang="fr-FR" altLang="en-US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56</a:t>
            </a:fld>
            <a:endParaRPr lang="fr-FR" alt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35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3" y="4343231"/>
            <a:ext cx="5486976" cy="4115139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83DA484D-1442-4E66-BEE5-A2756B731E8F}" type="slidenum">
              <a:rPr lang="fr-FR" altLang="en-US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57</a:t>
            </a:fld>
            <a:endParaRPr lang="fr-FR" alt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45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3" y="4343231"/>
            <a:ext cx="5486976" cy="4115139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8904DCA3-2D85-4A53-8EC0-A7F39C6C24BD}" type="slidenum">
              <a:rPr lang="fr-FR" altLang="en-US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58</a:t>
            </a:fld>
            <a:endParaRPr lang="fr-FR" alt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56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3" y="4343231"/>
            <a:ext cx="5486976" cy="4115139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A53B3157-5FFA-49D5-8CAA-BA3B7B65D2C4}" type="slidenum">
              <a:rPr lang="fr-FR" altLang="en-US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59</a:t>
            </a:fld>
            <a:endParaRPr lang="fr-FR" alt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66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3" y="4343231"/>
            <a:ext cx="5486976" cy="4115139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9741DCEF-BAC6-452C-B944-416D8246121B}" type="slidenum">
              <a:rPr lang="fr-FR" altLang="en-US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60</a:t>
            </a:fld>
            <a:endParaRPr lang="fr-FR" alt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76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3" y="4343231"/>
            <a:ext cx="5486976" cy="4115139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CA18ABAD-D0C7-4940-A5F0-A2B82F0E7C9C}" type="slidenum">
              <a:rPr lang="fr-FR" altLang="en-US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61</a:t>
            </a:fld>
            <a:endParaRPr lang="fr-FR" alt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86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3" y="4343231"/>
            <a:ext cx="5486976" cy="4115139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38608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2904961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3305F-35F4-4D38-853F-6972B7651A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919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A1C06C-5FA2-4438-B070-4F16D45DBA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6856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010400" y="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DCEE4AE-5CCC-4B1B-82DD-7500C7B960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3320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9EEDA-9492-4994-BB18-1005CD6866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346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AB5F7D-D5B1-4D98-B310-16D211F23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900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17826-A1A8-4B20-83BB-6B4226365D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180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46D48-0F63-43E9-B47C-935DCDFAA1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51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E760F4-0BB2-41F5-A823-5656424847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93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6D60C8-7BA5-467F-BCD3-E871B6D034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963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813F8-B5E0-463F-B52D-A76CAE1804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046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CH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7A5B0-4E40-4836-BF8A-4DD3519947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668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73238"/>
            <a:ext cx="8229600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smtClean="0"/>
            </a:lvl1pPr>
          </a:lstStyle>
          <a:p>
            <a:pPr>
              <a:defRPr/>
            </a:pPr>
            <a:fld id="{7F3150A8-B334-48D8-BDDC-A2E01CBB87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3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13" Type="http://schemas.openxmlformats.org/officeDocument/2006/relationships/image" Target="../media/image53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2" Type="http://schemas.openxmlformats.org/officeDocument/2006/relationships/image" Target="../media/image42.jpeg"/><Relationship Id="rId16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openxmlformats.org/officeDocument/2006/relationships/image" Target="../media/image51.jpeg"/><Relationship Id="rId5" Type="http://schemas.openxmlformats.org/officeDocument/2006/relationships/image" Target="../media/image45.png"/><Relationship Id="rId15" Type="http://schemas.openxmlformats.org/officeDocument/2006/relationships/image" Target="../media/image55.jpe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jpeg"/><Relationship Id="rId14" Type="http://schemas.openxmlformats.org/officeDocument/2006/relationships/image" Target="../media/image5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image" Target="../media/image3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87.png"/><Relationship Id="rId7" Type="http://schemas.openxmlformats.org/officeDocument/2006/relationships/image" Target="../media/image91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po.int/" TargetMode="External"/><Relationship Id="rId2" Type="http://schemas.openxmlformats.org/officeDocument/2006/relationships/hyperlink" Target="http://www.wipo.int/branddb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7" Type="http://schemas.openxmlformats.org/officeDocument/2006/relationships/image" Target="../media/image91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6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4183063"/>
            <a:ext cx="4937125" cy="1333500"/>
          </a:xfrm>
          <a:noFill/>
        </p:spPr>
        <p:txBody>
          <a:bodyPr/>
          <a:lstStyle/>
          <a:p>
            <a:pPr eaLnBrk="1" hangingPunct="1"/>
            <a:r>
              <a:rPr lang="en-US" sz="3000" b="1" dirty="0" smtClean="0">
                <a:solidFill>
                  <a:srgbClr val="00408C"/>
                </a:solidFill>
                <a:ea typeface="ヒラギノ角ゴ Pro W3" pitchFamily="1" charset="-128"/>
              </a:rPr>
              <a:t>How to perform effective searches in the Global Brand Database</a:t>
            </a:r>
          </a:p>
          <a:p>
            <a:pPr eaLnBrk="1" hangingPunct="1"/>
            <a:endParaRPr lang="en-US" sz="2600" dirty="0" smtClean="0">
              <a:solidFill>
                <a:srgbClr val="00408C"/>
              </a:solidFill>
              <a:ea typeface="ヒラギノ角ゴ Pro W3" pitchFamily="1" charset="-128"/>
            </a:endParaRP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6249988" y="5253038"/>
            <a:ext cx="2147887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40000"/>
              </a:lnSpc>
            </a:pPr>
            <a:r>
              <a:rPr lang="fr-CH" sz="1300" dirty="0" err="1" smtClean="0">
                <a:solidFill>
                  <a:srgbClr val="3399FF"/>
                </a:solidFill>
                <a:latin typeface="Arial Black" pitchFamily="34" charset="0"/>
                <a:ea typeface="ヒラギノ角ゴ Pro W3" pitchFamily="1" charset="-128"/>
              </a:rPr>
              <a:t>Cyberworld</a:t>
            </a:r>
            <a:endParaRPr lang="en-US" sz="1300" dirty="0">
              <a:solidFill>
                <a:srgbClr val="3399FF"/>
              </a:solidFill>
              <a:latin typeface="Arial Black" pitchFamily="34" charset="0"/>
              <a:ea typeface="ヒラギノ角ゴ Pro W3" pitchFamily="1" charset="-128"/>
            </a:endParaRPr>
          </a:p>
          <a:p>
            <a:pPr>
              <a:lnSpc>
                <a:spcPct val="40000"/>
              </a:lnSpc>
            </a:pPr>
            <a:r>
              <a:rPr lang="fr-CH" sz="1300" dirty="0" smtClean="0">
                <a:solidFill>
                  <a:srgbClr val="3399FF"/>
                </a:solidFill>
                <a:latin typeface="Arial Black" pitchFamily="34" charset="0"/>
                <a:ea typeface="ヒラギノ角ゴ Pro W3" pitchFamily="1" charset="-128"/>
              </a:rPr>
              <a:t>April</a:t>
            </a:r>
            <a:endParaRPr lang="fr-CH" sz="1300" dirty="0" smtClean="0">
              <a:solidFill>
                <a:srgbClr val="3399FF"/>
              </a:solidFill>
              <a:latin typeface="Arial Black" pitchFamily="34" charset="0"/>
              <a:ea typeface="ヒラギノ角ゴ Pro W3" pitchFamily="1" charset="-128"/>
            </a:endParaRPr>
          </a:p>
          <a:p>
            <a:pPr>
              <a:lnSpc>
                <a:spcPct val="40000"/>
              </a:lnSpc>
            </a:pPr>
            <a:r>
              <a:rPr lang="fr-CH" sz="1300" dirty="0" smtClean="0">
                <a:solidFill>
                  <a:srgbClr val="3399FF"/>
                </a:solidFill>
                <a:latin typeface="Arial Black" pitchFamily="34" charset="0"/>
                <a:ea typeface="ヒラギノ角ゴ Pro W3" pitchFamily="1" charset="-128"/>
              </a:rPr>
              <a:t>2018</a:t>
            </a:r>
            <a:endParaRPr lang="en-US" sz="1300" dirty="0">
              <a:solidFill>
                <a:srgbClr val="3399FF"/>
              </a:solidFill>
              <a:latin typeface="Arial Black" pitchFamily="34" charset="0"/>
              <a:ea typeface="ヒラギノ角ゴ Pro W3" pitchFamily="1" charset="-128"/>
            </a:endParaRPr>
          </a:p>
        </p:txBody>
      </p:sp>
      <p:sp>
        <p:nvSpPr>
          <p:cNvPr id="3076" name="Rectangle 6"/>
          <p:cNvSpPr>
            <a:spLocks noChangeArrowheads="1"/>
          </p:cNvSpPr>
          <p:nvPr/>
        </p:nvSpPr>
        <p:spPr bwMode="auto">
          <a:xfrm>
            <a:off x="914400" y="3810000"/>
            <a:ext cx="381000" cy="381000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CH"/>
          </a:p>
        </p:txBody>
      </p:sp>
      <p:sp>
        <p:nvSpPr>
          <p:cNvPr id="3077" name="Rectangle 7"/>
          <p:cNvSpPr>
            <a:spLocks noChangeArrowheads="1"/>
          </p:cNvSpPr>
          <p:nvPr/>
        </p:nvSpPr>
        <p:spPr bwMode="auto">
          <a:xfrm>
            <a:off x="1230313" y="5805488"/>
            <a:ext cx="6934200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1800" dirty="0" smtClean="0">
                <a:solidFill>
                  <a:srgbClr val="00408C"/>
                </a:solidFill>
                <a:ea typeface="ヒラギノ角ゴ Pro W3" pitchFamily="1" charset="-128"/>
              </a:rPr>
              <a:t>Sandrine Ammann</a:t>
            </a:r>
            <a:endParaRPr lang="en-US" sz="1800" dirty="0">
              <a:solidFill>
                <a:srgbClr val="00408C"/>
              </a:solidFill>
              <a:ea typeface="ヒラギノ角ゴ Pro W3" pitchFamily="1" charset="-128"/>
            </a:endParaRPr>
          </a:p>
          <a:p>
            <a:pPr>
              <a:spcBef>
                <a:spcPct val="20000"/>
              </a:spcBef>
            </a:pPr>
            <a:r>
              <a:rPr lang="en-US" sz="1800" dirty="0" smtClean="0">
                <a:solidFill>
                  <a:srgbClr val="00408C"/>
                </a:solidFill>
                <a:ea typeface="ヒラギノ角ゴ Pro W3" pitchFamily="1" charset="-128"/>
              </a:rPr>
              <a:t>Marketing &amp; Communications Officer</a:t>
            </a:r>
            <a:endParaRPr lang="en-US" sz="1800" dirty="0">
              <a:solidFill>
                <a:srgbClr val="00408C"/>
              </a:solidFill>
              <a:ea typeface="ヒラギノ角ゴ Pro W3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5771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Search</a:t>
            </a:r>
            <a:r>
              <a:rPr lang="fr-CH" dirty="0" smtClean="0"/>
              <a:t> by: 1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844" y="1524000"/>
            <a:ext cx="9248747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-52110" y="3276600"/>
            <a:ext cx="4624373" cy="1446550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H" sz="8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1</a:t>
            </a:r>
            <a:endParaRPr kumimoji="0" lang="en-US" sz="8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383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Search</a:t>
            </a:r>
            <a:r>
              <a:rPr lang="fr-CH" dirty="0" smtClean="0"/>
              <a:t> by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2600"/>
            <a:ext cx="7838886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1584158" y="1780674"/>
            <a:ext cx="3826042" cy="533400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1584158" y="1905000"/>
            <a:ext cx="549442" cy="409074"/>
          </a:xfrm>
          <a:prstGeom prst="ellipse">
            <a:avLst/>
          </a:prstGeom>
          <a:noFill/>
          <a:ln w="635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72903" y="3429000"/>
            <a:ext cx="7809096" cy="457200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800" y="2472050"/>
            <a:ext cx="3454400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 bwMode="auto">
          <a:xfrm>
            <a:off x="572903" y="2438400"/>
            <a:ext cx="7809096" cy="457200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572902" y="2908610"/>
            <a:ext cx="7809097" cy="457200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7620000" y="2865905"/>
            <a:ext cx="549442" cy="409074"/>
          </a:xfrm>
          <a:prstGeom prst="ellipse">
            <a:avLst/>
          </a:prstGeom>
          <a:noFill/>
          <a:ln w="635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234" y="3070442"/>
            <a:ext cx="5972175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1628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8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066800"/>
            <a:ext cx="7758113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 bwMode="auto">
          <a:xfrm>
            <a:off x="2333725" y="2609248"/>
            <a:ext cx="533400" cy="228600"/>
          </a:xfrm>
          <a:prstGeom prst="ellips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2376437" y="3110564"/>
            <a:ext cx="428725" cy="304800"/>
          </a:xfrm>
          <a:prstGeom prst="ellips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2376437" y="3429000"/>
            <a:ext cx="366762" cy="2286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524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Example</a:t>
            </a:r>
            <a:r>
              <a:rPr lang="fr-CH" dirty="0" smtClean="0"/>
              <a:t>: </a:t>
            </a:r>
            <a:r>
              <a:rPr lang="fr-CH" dirty="0" err="1" smtClean="0"/>
              <a:t>phonetic</a:t>
            </a:r>
            <a:r>
              <a:rPr lang="fr-CH" dirty="0" smtClean="0"/>
              <a:t> </a:t>
            </a:r>
            <a:r>
              <a:rPr lang="fr-CH" dirty="0" err="1" smtClean="0"/>
              <a:t>search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2143125"/>
            <a:ext cx="60198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30485"/>
            <a:ext cx="9204652" cy="2684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 bwMode="auto">
          <a:xfrm>
            <a:off x="2880732" y="2691161"/>
            <a:ext cx="685800" cy="228600"/>
          </a:xfrm>
          <a:prstGeom prst="ellipse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415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Languages</a:t>
            </a:r>
            <a:r>
              <a:rPr lang="fr-CH" dirty="0" smtClean="0"/>
              <a:t> - autosuggestion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675" y="2409825"/>
            <a:ext cx="5962650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275" y="1295400"/>
            <a:ext cx="6267450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2438400" y="2409825"/>
            <a:ext cx="2286000" cy="638175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623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Search</a:t>
            </a:r>
            <a:r>
              <a:rPr lang="fr-CH" dirty="0" smtClean="0"/>
              <a:t> by </a:t>
            </a:r>
            <a:r>
              <a:rPr lang="fr-CH" dirty="0" err="1" smtClean="0"/>
              <a:t>Names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8" y="1905000"/>
            <a:ext cx="8844304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1962615" y="2141426"/>
            <a:ext cx="685800" cy="409074"/>
          </a:xfrm>
          <a:prstGeom prst="ellipse">
            <a:avLst/>
          </a:prstGeom>
          <a:noFill/>
          <a:ln w="635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555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Search</a:t>
            </a:r>
            <a:r>
              <a:rPr lang="fr-CH" dirty="0" smtClean="0"/>
              <a:t> by </a:t>
            </a:r>
            <a:r>
              <a:rPr lang="fr-CH" dirty="0" err="1" smtClean="0"/>
              <a:t>Numbers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05000"/>
            <a:ext cx="877196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2743200" y="2119515"/>
            <a:ext cx="838200" cy="409074"/>
          </a:xfrm>
          <a:prstGeom prst="ellipse">
            <a:avLst/>
          </a:prstGeom>
          <a:noFill/>
          <a:ln w="635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408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Search</a:t>
            </a:r>
            <a:r>
              <a:rPr lang="fr-CH" dirty="0" smtClean="0"/>
              <a:t> by Dates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1" y="1905000"/>
            <a:ext cx="9100039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3505200" y="2141426"/>
            <a:ext cx="685800" cy="409074"/>
          </a:xfrm>
          <a:prstGeom prst="ellipse">
            <a:avLst/>
          </a:prstGeom>
          <a:noFill/>
          <a:ln w="635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486" y="2667000"/>
            <a:ext cx="7167563" cy="3121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3848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smtClean="0"/>
              <a:t>Range: […]{…} + TO</a:t>
            </a:r>
          </a:p>
          <a:p>
            <a:pPr marL="0" indent="0">
              <a:buNone/>
            </a:pPr>
            <a:endParaRPr lang="fr-CH" dirty="0" smtClean="0"/>
          </a:p>
          <a:p>
            <a:r>
              <a:rPr lang="fr-CH" dirty="0" err="1" smtClean="0"/>
              <a:t>Error</a:t>
            </a:r>
            <a:r>
              <a:rPr lang="fr-CH" dirty="0" smtClean="0"/>
              <a:t> message</a:t>
            </a:r>
          </a:p>
          <a:p>
            <a:pPr marL="0" indent="0">
              <a:buNone/>
            </a:pPr>
            <a:r>
              <a:rPr lang="fr-CH" dirty="0"/>
              <a:t>	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05200"/>
            <a:ext cx="268605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480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Search</a:t>
            </a:r>
            <a:r>
              <a:rPr lang="fr-CH" dirty="0" smtClean="0"/>
              <a:t> by Class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52600"/>
            <a:ext cx="875572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4114800" y="1937281"/>
            <a:ext cx="685800" cy="409074"/>
          </a:xfrm>
          <a:prstGeom prst="ellipse">
            <a:avLst/>
          </a:prstGeom>
          <a:noFill/>
          <a:ln w="635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29" y="2717800"/>
            <a:ext cx="20955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383931"/>
            <a:ext cx="20828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429125"/>
            <a:ext cx="59055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 bwMode="auto">
          <a:xfrm>
            <a:off x="2463800" y="4572000"/>
            <a:ext cx="685800" cy="409074"/>
          </a:xfrm>
          <a:prstGeom prst="ellipse">
            <a:avLst/>
          </a:prstGeom>
          <a:noFill/>
          <a:ln w="635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1778000" y="5638800"/>
            <a:ext cx="889000" cy="409074"/>
          </a:xfrm>
          <a:prstGeom prst="ellipse">
            <a:avLst/>
          </a:prstGeom>
          <a:noFill/>
          <a:ln w="635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8732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Agenda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Survey results </a:t>
            </a:r>
            <a:r>
              <a:rPr lang="en-US" dirty="0" smtClean="0"/>
              <a:t>&amp; clarification</a:t>
            </a:r>
          </a:p>
          <a:p>
            <a:r>
              <a:rPr lang="en-US" dirty="0" smtClean="0"/>
              <a:t>Interface</a:t>
            </a:r>
            <a:r>
              <a:rPr lang="en-US" dirty="0" smtClean="0"/>
              <a:t>:</a:t>
            </a:r>
            <a:endParaRPr lang="en-US" dirty="0"/>
          </a:p>
          <a:p>
            <a:pPr lvl="1"/>
            <a:r>
              <a:rPr lang="fr-CH" dirty="0" err="1" smtClean="0"/>
              <a:t>Search</a:t>
            </a:r>
            <a:r>
              <a:rPr lang="fr-CH" dirty="0" smtClean="0"/>
              <a:t> </a:t>
            </a:r>
            <a:r>
              <a:rPr lang="fr-CH" dirty="0" err="1" smtClean="0"/>
              <a:t>features</a:t>
            </a:r>
            <a:endParaRPr lang="fr-CH" dirty="0" smtClean="0"/>
          </a:p>
          <a:p>
            <a:pPr lvl="1"/>
            <a:r>
              <a:rPr lang="fr-CH" dirty="0" err="1" smtClean="0"/>
              <a:t>Filter</a:t>
            </a:r>
            <a:r>
              <a:rPr lang="fr-CH" dirty="0" smtClean="0"/>
              <a:t> </a:t>
            </a:r>
            <a:r>
              <a:rPr lang="fr-CH" dirty="0" err="1" smtClean="0"/>
              <a:t>features</a:t>
            </a:r>
            <a:endParaRPr lang="fr-CH" dirty="0" smtClean="0"/>
          </a:p>
          <a:p>
            <a:pPr lvl="1"/>
            <a:r>
              <a:rPr lang="fr-CH" dirty="0" err="1" smtClean="0"/>
              <a:t>Results</a:t>
            </a:r>
            <a:endParaRPr lang="fr-CH" dirty="0" smtClean="0"/>
          </a:p>
          <a:p>
            <a:pPr lvl="1"/>
            <a:r>
              <a:rPr lang="fr-CH" dirty="0" smtClean="0"/>
              <a:t>Menus</a:t>
            </a:r>
          </a:p>
          <a:p>
            <a:pPr marL="457200" lvl="1" indent="0">
              <a:buNone/>
            </a:pPr>
            <a:endParaRPr lang="fr-CH" dirty="0"/>
          </a:p>
          <a:p>
            <a:pPr marL="0" lvl="1" indent="0"/>
            <a:r>
              <a:rPr lang="fr-CH" dirty="0" err="1" smtClean="0"/>
              <a:t>Examples</a:t>
            </a:r>
            <a:endParaRPr lang="fr-CH" dirty="0"/>
          </a:p>
          <a:p>
            <a:pPr marL="457200" lvl="1" indent="0">
              <a:buNone/>
            </a:pPr>
            <a:endParaRPr lang="fr-CH" dirty="0" smtClean="0"/>
          </a:p>
          <a:p>
            <a:r>
              <a:rPr lang="fr-CH" dirty="0" smtClean="0"/>
              <a:t>Q&amp;A</a:t>
            </a:r>
          </a:p>
          <a:p>
            <a:pPr marL="457200" lvl="1" indent="0" eaLnBrk="1" hangingPunct="1">
              <a:buNone/>
            </a:pPr>
            <a:endParaRPr lang="en-US" dirty="0" smtClean="0"/>
          </a:p>
          <a:p>
            <a:pPr marL="0" indent="0" eaLnBrk="1" hangingPunct="1">
              <a:buNone/>
            </a:pPr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5350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Search</a:t>
            </a:r>
            <a:r>
              <a:rPr lang="fr-CH" dirty="0" smtClean="0"/>
              <a:t> by Country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905000"/>
            <a:ext cx="8061660" cy="265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4267200" y="2071879"/>
            <a:ext cx="685800" cy="409074"/>
          </a:xfrm>
          <a:prstGeom prst="ellipse">
            <a:avLst/>
          </a:prstGeom>
          <a:noFill/>
          <a:ln w="635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552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Examples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43" y="1981200"/>
            <a:ext cx="7874497" cy="2590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9113521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0" y="1981200"/>
            <a:ext cx="7883790" cy="2661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58" y="160619"/>
            <a:ext cx="6394667" cy="6680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4433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352925"/>
          </a:xfrm>
        </p:spPr>
        <p:txBody>
          <a:bodyPr/>
          <a:lstStyle/>
          <a:p>
            <a:r>
              <a:rPr lang="fr-CH" dirty="0" smtClean="0"/>
              <a:t>OR</a:t>
            </a:r>
          </a:p>
          <a:p>
            <a:pPr marL="0" indent="0">
              <a:buNone/>
            </a:pPr>
            <a:endParaRPr lang="fr-CH" dirty="0" smtClean="0"/>
          </a:p>
          <a:p>
            <a:pPr marL="342900" lvl="1" indent="-342900"/>
            <a:r>
              <a:rPr lang="fr-CH" dirty="0"/>
              <a:t>Not </a:t>
            </a:r>
            <a:r>
              <a:rPr lang="fr-CH" dirty="0" err="1"/>
              <a:t>limit</a:t>
            </a:r>
            <a:r>
              <a:rPr lang="fr-CH" dirty="0"/>
              <a:t> </a:t>
            </a:r>
            <a:endParaRPr lang="fr-CH" dirty="0" smtClean="0"/>
          </a:p>
          <a:p>
            <a:pPr marL="742950" lvl="2" indent="-342900"/>
            <a:r>
              <a:rPr lang="en-US" i="1" dirty="0" smtClean="0"/>
              <a:t>Needle or </a:t>
            </a:r>
            <a:r>
              <a:rPr lang="en-US" dirty="0" smtClean="0"/>
              <a:t> </a:t>
            </a:r>
            <a:r>
              <a:rPr lang="en-US" i="1" dirty="0"/>
              <a:t>"hypodermic needle</a:t>
            </a:r>
            <a:r>
              <a:rPr lang="en-US" i="1" dirty="0" smtClean="0"/>
              <a:t>"</a:t>
            </a:r>
            <a:r>
              <a:rPr lang="en-US" dirty="0" smtClean="0"/>
              <a:t> </a:t>
            </a:r>
            <a:endParaRPr lang="en-US" dirty="0"/>
          </a:p>
          <a:p>
            <a:pPr marL="0" indent="0">
              <a:buNone/>
            </a:pPr>
            <a:endParaRPr lang="fr-CH" dirty="0"/>
          </a:p>
          <a:p>
            <a:r>
              <a:rPr lang="fr-CH" dirty="0" err="1" smtClean="0"/>
              <a:t>Transliteration</a:t>
            </a:r>
            <a:r>
              <a:rPr lang="fr-CH" dirty="0" smtClean="0"/>
              <a:t>:</a:t>
            </a:r>
          </a:p>
          <a:p>
            <a:pPr lvl="1"/>
            <a:r>
              <a:rPr lang="fr-CH" dirty="0" err="1" smtClean="0"/>
              <a:t>Korean</a:t>
            </a:r>
            <a:r>
              <a:rPr lang="fr-CH" dirty="0" smtClean="0"/>
              <a:t> + </a:t>
            </a:r>
            <a:r>
              <a:rPr lang="fr-CH" dirty="0" err="1" smtClean="0"/>
              <a:t>Japanese</a:t>
            </a:r>
            <a:r>
              <a:rPr lang="fr-CH" dirty="0" smtClean="0"/>
              <a:t> : </a:t>
            </a:r>
            <a:r>
              <a:rPr lang="fr-CH" dirty="0" err="1" smtClean="0"/>
              <a:t>automatic</a:t>
            </a:r>
            <a:endParaRPr lang="fr-CH" dirty="0" smtClean="0"/>
          </a:p>
          <a:p>
            <a:pPr lvl="1"/>
            <a:r>
              <a:rPr lang="fr-CH" dirty="0" smtClean="0"/>
              <a:t>Arabic: not </a:t>
            </a:r>
            <a:r>
              <a:rPr lang="fr-CH" dirty="0" err="1" smtClean="0"/>
              <a:t>supported</a:t>
            </a:r>
            <a:endParaRPr lang="fr-CH" dirty="0" smtClean="0"/>
          </a:p>
          <a:p>
            <a:pPr lvl="1"/>
            <a:endParaRPr lang="fr-CH" dirty="0"/>
          </a:p>
          <a:p>
            <a:pPr marL="0" lvl="1" indent="457200"/>
            <a:r>
              <a:rPr lang="fr-CH" dirty="0" err="1" smtClean="0"/>
              <a:t>Punctuation</a:t>
            </a:r>
            <a:r>
              <a:rPr lang="fr-CH" dirty="0" smtClean="0"/>
              <a:t>/ accent: </a:t>
            </a:r>
            <a:r>
              <a:rPr lang="fr-CH" dirty="0" err="1" smtClean="0"/>
              <a:t>ignored</a:t>
            </a:r>
            <a:endParaRPr lang="fr-CH" dirty="0" smtClean="0"/>
          </a:p>
          <a:p>
            <a:pPr marL="0" lvl="1" indent="0">
              <a:buNone/>
            </a:pPr>
            <a:endParaRPr lang="fr-CH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43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z="3200" dirty="0" err="1" smtClean="0"/>
              <a:t>Wildcards</a:t>
            </a:r>
            <a:r>
              <a:rPr lang="fr-CH" sz="3200" dirty="0" smtClean="0"/>
              <a:t>, </a:t>
            </a:r>
            <a:r>
              <a:rPr lang="fr-CH" sz="3200" dirty="0" err="1" smtClean="0"/>
              <a:t>fuzzy</a:t>
            </a:r>
            <a:r>
              <a:rPr lang="fr-CH" sz="3200" dirty="0" smtClean="0"/>
              <a:t>, </a:t>
            </a:r>
            <a:r>
              <a:rPr lang="fr-CH" sz="3200" dirty="0" err="1" smtClean="0"/>
              <a:t>proximity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/>
            <a:r>
              <a:rPr lang="fr-CH" dirty="0" err="1" smtClean="0"/>
              <a:t>Wilcards</a:t>
            </a:r>
            <a:r>
              <a:rPr lang="fr-CH" dirty="0" smtClean="0"/>
              <a:t>: </a:t>
            </a:r>
            <a:r>
              <a:rPr lang="fr-CH" sz="3600" b="1" dirty="0" smtClean="0">
                <a:solidFill>
                  <a:srgbClr val="FF0000"/>
                </a:solidFill>
              </a:rPr>
              <a:t>*</a:t>
            </a:r>
            <a:r>
              <a:rPr lang="fr-CH" dirty="0" smtClean="0"/>
              <a:t> = 0/multiple </a:t>
            </a:r>
            <a:r>
              <a:rPr lang="fr-CH" dirty="0" err="1" smtClean="0"/>
              <a:t>letter</a:t>
            </a:r>
            <a:r>
              <a:rPr lang="fr-CH" dirty="0" smtClean="0"/>
              <a:t>; </a:t>
            </a:r>
            <a:r>
              <a:rPr lang="fr-CH" sz="3600" b="1" dirty="0" smtClean="0">
                <a:solidFill>
                  <a:srgbClr val="FF0000"/>
                </a:solidFill>
              </a:rPr>
              <a:t>?</a:t>
            </a:r>
            <a:r>
              <a:rPr lang="fr-CH" dirty="0" smtClean="0"/>
              <a:t> = 1 </a:t>
            </a:r>
            <a:r>
              <a:rPr lang="fr-CH" dirty="0" err="1" smtClean="0"/>
              <a:t>letter</a:t>
            </a:r>
            <a:endParaRPr lang="fr-CH" dirty="0" smtClean="0"/>
          </a:p>
          <a:p>
            <a:pPr marL="457200" lvl="1" indent="0">
              <a:buNone/>
            </a:pPr>
            <a:r>
              <a:rPr lang="en-US" i="1" dirty="0" err="1"/>
              <a:t>te?t</a:t>
            </a:r>
            <a:r>
              <a:rPr lang="en-US" dirty="0"/>
              <a:t> </a:t>
            </a:r>
            <a:r>
              <a:rPr lang="en-US" dirty="0" smtClean="0"/>
              <a:t>           'test</a:t>
            </a:r>
            <a:r>
              <a:rPr lang="en-US" dirty="0"/>
              <a:t>' and </a:t>
            </a:r>
            <a:r>
              <a:rPr lang="en-US" dirty="0" smtClean="0"/>
              <a:t>'text‘</a:t>
            </a:r>
          </a:p>
          <a:p>
            <a:pPr marL="457200" lvl="1" indent="0">
              <a:buNone/>
            </a:pPr>
            <a:r>
              <a:rPr lang="en-US" i="1" dirty="0" smtClean="0"/>
              <a:t>text</a:t>
            </a:r>
            <a:r>
              <a:rPr lang="en-US" i="1" dirty="0"/>
              <a:t>*</a:t>
            </a:r>
            <a:r>
              <a:rPr lang="en-US" dirty="0"/>
              <a:t> </a:t>
            </a:r>
            <a:r>
              <a:rPr lang="en-US" dirty="0" smtClean="0"/>
              <a:t>           'text</a:t>
            </a:r>
            <a:r>
              <a:rPr lang="en-US" dirty="0"/>
              <a:t>', 'texts', </a:t>
            </a:r>
            <a:r>
              <a:rPr lang="en-US" dirty="0" smtClean="0"/>
              <a:t>'texting‘</a:t>
            </a:r>
          </a:p>
          <a:p>
            <a:pPr marL="457200" lvl="1" indent="0">
              <a:buNone/>
            </a:pPr>
            <a:r>
              <a:rPr lang="en-US" i="1" dirty="0" smtClean="0"/>
              <a:t>*</a:t>
            </a:r>
            <a:r>
              <a:rPr lang="en-US" i="1" dirty="0"/>
              <a:t>text</a:t>
            </a:r>
            <a:r>
              <a:rPr lang="en-US" dirty="0"/>
              <a:t> or </a:t>
            </a:r>
            <a:r>
              <a:rPr lang="en-US" i="1" dirty="0" err="1"/>
              <a:t>te</a:t>
            </a:r>
            <a:r>
              <a:rPr lang="en-US" i="1" dirty="0"/>
              <a:t>*t</a:t>
            </a:r>
            <a:r>
              <a:rPr lang="en-US" dirty="0"/>
              <a:t>.</a:t>
            </a:r>
          </a:p>
          <a:p>
            <a:pPr marL="457200" lvl="1" indent="0">
              <a:buNone/>
            </a:pPr>
            <a:endParaRPr lang="fr-CH" dirty="0" smtClean="0"/>
          </a:p>
          <a:p>
            <a:pPr marL="0" lvl="1" indent="0"/>
            <a:r>
              <a:rPr lang="fr-CH" dirty="0" err="1" smtClean="0"/>
              <a:t>Proximity</a:t>
            </a:r>
            <a:r>
              <a:rPr lang="fr-CH" dirty="0" smtClean="0"/>
              <a:t> </a:t>
            </a:r>
            <a:r>
              <a:rPr lang="fr-CH" dirty="0" err="1" smtClean="0"/>
              <a:t>operators</a:t>
            </a:r>
            <a:r>
              <a:rPr lang="fr-CH" dirty="0" smtClean="0"/>
              <a:t>: «…» ~10</a:t>
            </a:r>
          </a:p>
          <a:p>
            <a:pPr marL="457200" lvl="1" indent="0">
              <a:buNone/>
            </a:pPr>
            <a:endParaRPr lang="fr-CH" dirty="0" smtClean="0"/>
          </a:p>
          <a:p>
            <a:pPr marL="0" lvl="1" indent="0"/>
            <a:r>
              <a:rPr lang="fr-CH" dirty="0" err="1" smtClean="0"/>
              <a:t>Fuzzy</a:t>
            </a:r>
            <a:r>
              <a:rPr lang="fr-CH" dirty="0" smtClean="0"/>
              <a:t>: ~+ value </a:t>
            </a:r>
            <a:r>
              <a:rPr lang="fr-CH" dirty="0" err="1" smtClean="0"/>
              <a:t>between</a:t>
            </a:r>
            <a:r>
              <a:rPr lang="fr-CH" dirty="0" smtClean="0"/>
              <a:t> 0 and 1 </a:t>
            </a:r>
          </a:p>
          <a:p>
            <a:pPr marL="457200" lvl="1" indent="0">
              <a:buNone/>
            </a:pPr>
            <a:r>
              <a:rPr lang="en-US" i="1" dirty="0" smtClean="0"/>
              <a:t> </a:t>
            </a:r>
            <a:r>
              <a:rPr lang="en-US" i="1" dirty="0" err="1" smtClean="0"/>
              <a:t>alco</a:t>
            </a:r>
            <a:r>
              <a:rPr lang="en-US" i="1" dirty="0"/>
              <a:t>~</a:t>
            </a:r>
            <a:r>
              <a:rPr lang="en-US" dirty="0"/>
              <a:t> </a:t>
            </a:r>
            <a:r>
              <a:rPr lang="en-US" dirty="0" smtClean="0"/>
              <a:t>               'also</a:t>
            </a:r>
            <a:r>
              <a:rPr lang="en-US" dirty="0"/>
              <a:t>', '</a:t>
            </a:r>
            <a:r>
              <a:rPr lang="en-US" dirty="0" err="1"/>
              <a:t>alcoh</a:t>
            </a:r>
            <a:r>
              <a:rPr lang="en-US" dirty="0"/>
              <a:t>', '</a:t>
            </a:r>
            <a:r>
              <a:rPr lang="en-US" dirty="0" err="1"/>
              <a:t>asco</a:t>
            </a:r>
            <a:r>
              <a:rPr lang="en-US" dirty="0"/>
              <a:t>' </a:t>
            </a:r>
            <a:endParaRPr lang="fr-CH" dirty="0" smtClean="0"/>
          </a:p>
        </p:txBody>
      </p:sp>
      <p:sp>
        <p:nvSpPr>
          <p:cNvPr id="4" name="Right Arrow 3"/>
          <p:cNvSpPr/>
          <p:nvPr/>
        </p:nvSpPr>
        <p:spPr bwMode="auto">
          <a:xfrm>
            <a:off x="1691238" y="2590800"/>
            <a:ext cx="838200" cy="228600"/>
          </a:xfrm>
          <a:prstGeom prst="rightArrow">
            <a:avLst/>
          </a:prstGeom>
          <a:solidFill>
            <a:srgbClr val="00B0F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Right Arrow 4"/>
          <p:cNvSpPr/>
          <p:nvPr/>
        </p:nvSpPr>
        <p:spPr bwMode="auto">
          <a:xfrm>
            <a:off x="1664769" y="3007494"/>
            <a:ext cx="838200" cy="228600"/>
          </a:xfrm>
          <a:prstGeom prst="rightArrow">
            <a:avLst/>
          </a:prstGeom>
          <a:solidFill>
            <a:srgbClr val="00B0F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ight Arrow 5"/>
          <p:cNvSpPr/>
          <p:nvPr/>
        </p:nvSpPr>
        <p:spPr bwMode="auto">
          <a:xfrm>
            <a:off x="2209800" y="5410200"/>
            <a:ext cx="838200" cy="228600"/>
          </a:xfrm>
          <a:prstGeom prst="rightArrow">
            <a:avLst/>
          </a:prstGeom>
          <a:solidFill>
            <a:srgbClr val="00B0F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14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Filter</a:t>
            </a:r>
            <a:r>
              <a:rPr lang="fr-CH" dirty="0" smtClean="0"/>
              <a:t> by: 2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4" y="1600200"/>
            <a:ext cx="9248747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4640415" y="3352800"/>
            <a:ext cx="4624373" cy="1446550"/>
          </a:xfrm>
          <a:prstGeom prst="rect">
            <a:avLst/>
          </a:prstGeom>
          <a:solidFill>
            <a:srgbClr val="00B0F0">
              <a:alpha val="20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H" sz="8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2</a:t>
            </a:r>
            <a:endParaRPr kumimoji="0" lang="en-US" sz="8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806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Filter</a:t>
            </a:r>
            <a:r>
              <a:rPr lang="fr-CH" dirty="0" smtClean="0"/>
              <a:t> by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1312"/>
            <a:ext cx="9093578" cy="326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981200"/>
            <a:ext cx="1193800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 bwMode="auto">
          <a:xfrm>
            <a:off x="1143000" y="1780674"/>
            <a:ext cx="4800600" cy="533400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192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Filter</a:t>
            </a:r>
            <a:r>
              <a:rPr lang="fr-CH" dirty="0" smtClean="0"/>
              <a:t> by: Source</a:t>
            </a:r>
            <a:endParaRPr lang="en-US" dirty="0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15068"/>
            <a:ext cx="8153924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781300"/>
            <a:ext cx="1828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441" y="2755900"/>
            <a:ext cx="18415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957134"/>
            <a:ext cx="11938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962400"/>
            <a:ext cx="7493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420" y="2238197"/>
            <a:ext cx="7616283" cy="1620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516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Filter</a:t>
            </a:r>
            <a:r>
              <a:rPr lang="fr-CH" dirty="0" smtClean="0"/>
              <a:t> by: Image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35" y="1981200"/>
            <a:ext cx="8479971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457200" y="2667000"/>
            <a:ext cx="2286000" cy="1905000"/>
          </a:xfrm>
          <a:prstGeom prst="rect">
            <a:avLst/>
          </a:pr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888166" y="2667000"/>
            <a:ext cx="2141034" cy="1888273"/>
          </a:xfrm>
          <a:prstGeom prst="rect">
            <a:avLst/>
          </a:pr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105400" y="2650273"/>
            <a:ext cx="2971800" cy="1905000"/>
          </a:xfrm>
          <a:prstGeom prst="rect">
            <a:avLst/>
          </a:pr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475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CH" dirty="0" smtClean="0"/>
              <a:t>Image </a:t>
            </a:r>
            <a:r>
              <a:rPr lang="fr-CH" dirty="0" err="1" smtClean="0"/>
              <a:t>search</a:t>
            </a:r>
            <a:endParaRPr lang="en-US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172" name="Picture 3" descr="D:\Users\MacStrav\Desktop\good logos\1272470.1.t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54" y="1600200"/>
            <a:ext cx="1142147" cy="87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 descr="D:\Users\MacStrav\Desktop\good logos\matches\data.js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80" y="3212649"/>
            <a:ext cx="890587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 descr="D:\Users\MacStrav\Desktop\good logos\matches\data2.js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32" y="5037931"/>
            <a:ext cx="8255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 descr="D:\Users\MacStrav\Desktop\good logos\matches\data3.jsp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88" y="5568605"/>
            <a:ext cx="1119187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8" descr="D:\Users\MacStrav\Desktop\good logos\matches\data4.jsp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4" y="3212649"/>
            <a:ext cx="104775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9" descr="D:\Users\MacStrav\Desktop\good logos\matches\data5.jsp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986" y="4102711"/>
            <a:ext cx="962025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10" descr="D:\Users\MacStrav\Desktop\good logos\matches\data6.jsp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885" y="5054600"/>
            <a:ext cx="1298575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11" descr="D:\Users\MacStrav\Desktop\good logos\matches\data7.jsp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999" y="5961787"/>
            <a:ext cx="7620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Picture 12" descr="D:\Users\MacStrav\Desktop\good logos\73087920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490" y="1712912"/>
            <a:ext cx="1185018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1" name="Picture 13" descr="D:\Users\MacStrav\Desktop\good logos\885881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299" y="1537800"/>
            <a:ext cx="807252" cy="100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2" name="Picture 14" descr="D:\Users\MacStrav\Desktop\good logos\matches\data8.jsp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299" y="3106217"/>
            <a:ext cx="695325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3" name="Picture 15" descr="D:\Users\MacStrav\Desktop\good logos\matches\data9.jsp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367" y="3896495"/>
            <a:ext cx="706437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4" name="Picture 16" descr="D:\Users\MacStrav\Desktop\good logos\matches\data10.jsp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526" y="4972844"/>
            <a:ext cx="708025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5" name="Picture 18" descr="D:\Users\MacStrav\Desktop\good logos\matches\data.jsp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49" y="4115201"/>
            <a:ext cx="68738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7" name="Picture 19" descr="D:\Users\MacStrav\Desktop\good logos\matches\data13.jsp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276" y="5764212"/>
            <a:ext cx="642937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457200" y="1295400"/>
            <a:ext cx="6705600" cy="1371600"/>
          </a:xfrm>
          <a:prstGeom prst="rect">
            <a:avLst/>
          </a:prstGeom>
          <a:solidFill>
            <a:schemeClr val="accent1">
              <a:alpha val="43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463873" y="2755532"/>
            <a:ext cx="6698927" cy="3881387"/>
          </a:xfrm>
          <a:prstGeom prst="rect">
            <a:avLst/>
          </a:prstGeom>
          <a:solidFill>
            <a:srgbClr val="FFFF00">
              <a:alpha val="27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81248" y="1750367"/>
            <a:ext cx="18171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err="1" smtClean="0"/>
              <a:t>Your</a:t>
            </a:r>
            <a:r>
              <a:rPr lang="fr-CH" dirty="0" smtClean="0"/>
              <a:t> </a:t>
            </a:r>
            <a:r>
              <a:rPr lang="fr-CH" dirty="0" err="1" smtClean="0"/>
              <a:t>search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162800" y="3856897"/>
            <a:ext cx="1792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The </a:t>
            </a:r>
            <a:r>
              <a:rPr lang="fr-CH" dirty="0" err="1" smtClean="0"/>
              <a:t>results</a:t>
            </a:r>
            <a:r>
              <a:rPr lang="fr-CH" dirty="0" smtClean="0"/>
              <a:t> 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5486400" y="1278747"/>
            <a:ext cx="1614287" cy="5410199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981200" y="1288103"/>
            <a:ext cx="1031560" cy="541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981200" y="1288103"/>
            <a:ext cx="1031560" cy="541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981199" y="1288103"/>
            <a:ext cx="1234685" cy="54392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4514460" y="1295400"/>
            <a:ext cx="971940" cy="53415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2989243" y="1221105"/>
            <a:ext cx="1614287" cy="5410199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418729" y="1261059"/>
            <a:ext cx="1614287" cy="5410199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66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Filter</a:t>
            </a:r>
            <a:r>
              <a:rPr lang="fr-CH" dirty="0" smtClean="0"/>
              <a:t> by: </a:t>
            </a:r>
            <a:r>
              <a:rPr lang="fr-CH" dirty="0" err="1" smtClean="0"/>
              <a:t>Status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84" y="1905000"/>
            <a:ext cx="8980255" cy="3124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084" y="4495800"/>
            <a:ext cx="7493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99791"/>
            <a:ext cx="4760409" cy="1734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6915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Survey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Madrid Monitor (</a:t>
            </a:r>
            <a:r>
              <a:rPr lang="en-US" dirty="0" err="1" smtClean="0"/>
              <a:t>Romarin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14600"/>
            <a:ext cx="8752166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940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Filter</a:t>
            </a:r>
            <a:r>
              <a:rPr lang="fr-CH" dirty="0" smtClean="0"/>
              <a:t> by: </a:t>
            </a:r>
            <a:r>
              <a:rPr lang="fr-CH" dirty="0" err="1" smtClean="0"/>
              <a:t>Origin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32" y="1828800"/>
            <a:ext cx="9032395" cy="3276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69161"/>
            <a:ext cx="8699183" cy="2331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9120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Filter</a:t>
            </a:r>
            <a:r>
              <a:rPr lang="fr-CH" dirty="0" smtClean="0"/>
              <a:t> by: Application </a:t>
            </a:r>
            <a:r>
              <a:rPr lang="fr-CH" dirty="0" err="1" smtClean="0"/>
              <a:t>Year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27282"/>
            <a:ext cx="8871249" cy="3301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3178"/>
            <a:ext cx="8828314" cy="2288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8834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Filter</a:t>
            </a:r>
            <a:r>
              <a:rPr lang="fr-CH" dirty="0" smtClean="0"/>
              <a:t> by: Expiration</a:t>
            </a:r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28" y="1752600"/>
            <a:ext cx="8912144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08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Filter</a:t>
            </a:r>
            <a:r>
              <a:rPr lang="fr-CH" dirty="0" smtClean="0"/>
              <a:t> by: Nice Classification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52600"/>
            <a:ext cx="7779409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962400"/>
            <a:ext cx="7493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957134"/>
            <a:ext cx="11938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98" y="1734015"/>
            <a:ext cx="7924800" cy="3169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6416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Filter</a:t>
            </a:r>
            <a:r>
              <a:rPr lang="fr-CH" dirty="0" smtClean="0"/>
              <a:t> by: Registration </a:t>
            </a:r>
            <a:r>
              <a:rPr lang="fr-CH" dirty="0" err="1" smtClean="0"/>
              <a:t>year</a:t>
            </a: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1906941"/>
            <a:ext cx="8753475" cy="3122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14599"/>
            <a:ext cx="8382000" cy="2209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490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Filter</a:t>
            </a:r>
            <a:r>
              <a:rPr lang="fr-CH" dirty="0" smtClean="0"/>
              <a:t> by: Image classification</a:t>
            </a:r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2" y="1905000"/>
            <a:ext cx="9030056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514600"/>
            <a:ext cx="8763000" cy="2325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9781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Filter</a:t>
            </a:r>
            <a:r>
              <a:rPr lang="fr-CH" dirty="0" smtClean="0"/>
              <a:t> by: </a:t>
            </a:r>
            <a:r>
              <a:rPr lang="fr-CH" dirty="0" err="1" smtClean="0"/>
              <a:t>Holder</a:t>
            </a:r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3" y="1828800"/>
            <a:ext cx="899227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630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Filter</a:t>
            </a:r>
            <a:r>
              <a:rPr lang="fr-CH" dirty="0" smtClean="0"/>
              <a:t> by: </a:t>
            </a:r>
            <a:r>
              <a:rPr lang="fr-CH" dirty="0" err="1" smtClean="0"/>
              <a:t>Designation</a:t>
            </a:r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7" y="1828800"/>
            <a:ext cx="9084541" cy="3200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444" y="2426376"/>
            <a:ext cx="9012044" cy="2345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4269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Resize</a:t>
            </a:r>
            <a:r>
              <a:rPr lang="fr-CH" dirty="0" smtClean="0"/>
              <a:t> 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1143000"/>
            <a:ext cx="8917173" cy="487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2362200" y="2057400"/>
            <a:ext cx="6707372" cy="30480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2362200" y="2743200"/>
            <a:ext cx="381000" cy="381000"/>
          </a:xfrm>
          <a:prstGeom prst="ellips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5525386" y="4800600"/>
            <a:ext cx="381000" cy="381000"/>
          </a:xfrm>
          <a:prstGeom prst="ellips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37" y="1143000"/>
            <a:ext cx="9045553" cy="4876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0991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Current</a:t>
            </a:r>
            <a:r>
              <a:rPr lang="fr-CH" dirty="0" smtClean="0"/>
              <a:t> </a:t>
            </a:r>
            <a:r>
              <a:rPr lang="fr-CH" dirty="0" err="1" smtClean="0"/>
              <a:t>search</a:t>
            </a:r>
            <a:r>
              <a:rPr lang="fr-CH" dirty="0" smtClean="0"/>
              <a:t>: 3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37212"/>
            <a:ext cx="8999293" cy="51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21657" y="4572000"/>
            <a:ext cx="4469927" cy="523220"/>
          </a:xfrm>
          <a:prstGeom prst="rect">
            <a:avLst/>
          </a:prstGeom>
          <a:solidFill>
            <a:srgbClr val="FFFF00">
              <a:alpha val="36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H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3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3723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Why</a:t>
            </a:r>
            <a:r>
              <a:rPr lang="fr-CH" dirty="0" smtClean="0"/>
              <a:t> </a:t>
            </a:r>
            <a:r>
              <a:rPr lang="fr-CH" dirty="0" err="1" smtClean="0"/>
              <a:t>is</a:t>
            </a:r>
            <a:r>
              <a:rPr lang="fr-CH" dirty="0" smtClean="0"/>
              <a:t> the GBD </a:t>
            </a:r>
            <a:r>
              <a:rPr lang="fr-CH" dirty="0" err="1" smtClean="0"/>
              <a:t>useful</a:t>
            </a:r>
            <a:r>
              <a:rPr lang="fr-CH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smtClean="0"/>
              <a:t>Brand </a:t>
            </a:r>
            <a:r>
              <a:rPr lang="fr-CH" dirty="0" err="1" smtClean="0"/>
              <a:t>landscape</a:t>
            </a:r>
            <a:r>
              <a:rPr lang="fr-CH" dirty="0" smtClean="0"/>
              <a:t> </a:t>
            </a:r>
          </a:p>
          <a:p>
            <a:r>
              <a:rPr lang="fr-CH" dirty="0" err="1"/>
              <a:t>Details</a:t>
            </a:r>
            <a:r>
              <a:rPr lang="fr-CH" dirty="0"/>
              <a:t> about brands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0366"/>
            <a:ext cx="9118407" cy="1894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 bwMode="auto">
          <a:xfrm>
            <a:off x="609600" y="2966658"/>
            <a:ext cx="228600" cy="26161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5105400" y="2926911"/>
            <a:ext cx="228600" cy="26161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0" y="2819400"/>
            <a:ext cx="4343400" cy="515512"/>
          </a:xfrm>
          <a:prstGeom prst="rect">
            <a:avLst/>
          </a:prstGeom>
          <a:solidFill>
            <a:srgbClr val="00B0F0">
              <a:alpha val="20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4559203" y="2839707"/>
            <a:ext cx="4343400" cy="515512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4038600" y="3097463"/>
            <a:ext cx="304800" cy="331537"/>
          </a:xfrm>
          <a:prstGeom prst="ellips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8655418" y="3062499"/>
            <a:ext cx="304800" cy="331537"/>
          </a:xfrm>
          <a:prstGeom prst="ellips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859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6" grpId="0" animBg="1"/>
      <p:bldP spid="9" grpId="0" animBg="1"/>
      <p:bldP spid="8" grpId="0" animBg="1"/>
      <p:bldP spid="1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Search</a:t>
            </a:r>
            <a:r>
              <a:rPr lang="fr-CH" dirty="0" smtClean="0"/>
              <a:t> </a:t>
            </a:r>
            <a:r>
              <a:rPr lang="fr-CH" dirty="0" err="1" smtClean="0"/>
              <a:t>results</a:t>
            </a:r>
            <a:r>
              <a:rPr lang="fr-CH" dirty="0" smtClean="0"/>
              <a:t>: 4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37212"/>
            <a:ext cx="8999293" cy="51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0" y="5029200"/>
            <a:ext cx="9294672" cy="1446550"/>
          </a:xfrm>
          <a:prstGeom prst="rect">
            <a:avLst/>
          </a:prstGeom>
          <a:solidFill>
            <a:srgbClr val="007E39">
              <a:alpha val="25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H" sz="8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4</a:t>
            </a:r>
            <a:endParaRPr kumimoji="0" lang="en-US" sz="8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914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" y="1905000"/>
            <a:ext cx="9206753" cy="2971800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27878" y="1219200"/>
            <a:ext cx="9116122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0" y="1219200"/>
            <a:ext cx="9144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-10222" y="1714500"/>
            <a:ext cx="9144000" cy="381000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-18585" y="2131741"/>
            <a:ext cx="9253216" cy="2733907"/>
          </a:xfrm>
          <a:prstGeom prst="rect">
            <a:avLst/>
          </a:prstGeom>
          <a:noFill/>
          <a:ln w="635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14093"/>
            <a:ext cx="8229600" cy="1143000"/>
          </a:xfrm>
        </p:spPr>
        <p:txBody>
          <a:bodyPr/>
          <a:lstStyle/>
          <a:p>
            <a:r>
              <a:rPr lang="fr-CH" dirty="0" err="1" smtClean="0"/>
              <a:t>Result</a:t>
            </a:r>
            <a:r>
              <a:rPr lang="fr-CH" dirty="0" smtClean="0"/>
              <a:t> area: pager &amp; </a:t>
            </a:r>
            <a:r>
              <a:rPr lang="fr-CH" dirty="0" err="1" smtClean="0"/>
              <a:t>list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91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Pager</a:t>
            </a:r>
            <a:endParaRPr lang="en-US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577966"/>
            <a:ext cx="8735107" cy="622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0" y="2577966"/>
            <a:ext cx="914400" cy="622434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114926" y="2577966"/>
            <a:ext cx="914400" cy="622434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581400" y="2577966"/>
            <a:ext cx="457200" cy="622434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412958"/>
            <a:ext cx="7248525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 bwMode="auto">
          <a:xfrm>
            <a:off x="4038600" y="2577966"/>
            <a:ext cx="914400" cy="622434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4953000" y="2577966"/>
            <a:ext cx="457200" cy="622434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78669"/>
            <a:ext cx="3048000" cy="2341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 bwMode="auto">
          <a:xfrm>
            <a:off x="7543799" y="2577966"/>
            <a:ext cx="1267507" cy="622434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914400" y="3352800"/>
            <a:ext cx="1676400" cy="304800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932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  <p:bldP spid="5" grpId="1" animBg="1"/>
      <p:bldP spid="6" grpId="0" animBg="1"/>
      <p:bldP spid="6" grpId="1" animBg="1"/>
      <p:bldP spid="8" grpId="0" animBg="1"/>
      <p:bldP spid="8" grpId="1" animBg="1"/>
      <p:bldP spid="9" grpId="0" animBg="1"/>
      <p:bldP spid="9" grpId="1" animBg="1"/>
      <p:bldP spid="11" grpId="0" animBg="1"/>
      <p:bldP spid="1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Record </a:t>
            </a:r>
            <a:r>
              <a:rPr lang="fr-CH" dirty="0" err="1" smtClean="0"/>
              <a:t>list</a:t>
            </a:r>
            <a:r>
              <a:rPr lang="fr-CH" dirty="0" smtClean="0"/>
              <a:t> – </a:t>
            </a:r>
            <a:r>
              <a:rPr lang="fr-CH" dirty="0" err="1" smtClean="0"/>
              <a:t>list</a:t>
            </a:r>
            <a:r>
              <a:rPr lang="fr-CH" dirty="0" smtClean="0"/>
              <a:t> format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11718"/>
            <a:ext cx="9019309" cy="2760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209800"/>
            <a:ext cx="1854200" cy="302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211704" y="1991996"/>
            <a:ext cx="8991600" cy="228600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 rot="16200000">
            <a:off x="-934926" y="3266800"/>
            <a:ext cx="2362199" cy="248200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644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Record </a:t>
            </a:r>
            <a:r>
              <a:rPr lang="fr-CH" dirty="0" err="1" smtClean="0"/>
              <a:t>list</a:t>
            </a:r>
            <a:r>
              <a:rPr lang="fr-CH" dirty="0" smtClean="0"/>
              <a:t> – </a:t>
            </a:r>
            <a:r>
              <a:rPr lang="fr-CH" dirty="0" err="1" smtClean="0"/>
              <a:t>grid</a:t>
            </a:r>
            <a:r>
              <a:rPr lang="fr-CH" dirty="0" smtClean="0"/>
              <a:t> format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1790700"/>
            <a:ext cx="75057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555" y="2141654"/>
            <a:ext cx="3848100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 bwMode="auto">
          <a:xfrm>
            <a:off x="6116444" y="4453054"/>
            <a:ext cx="457200" cy="304800"/>
          </a:xfrm>
          <a:prstGeom prst="ellipse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84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Download</a:t>
            </a:r>
            <a:r>
              <a:rPr lang="fr-CH" dirty="0" smtClean="0"/>
              <a:t> reports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44" y="1752600"/>
            <a:ext cx="9018964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 bwMode="auto">
          <a:xfrm>
            <a:off x="7010400" y="4267200"/>
            <a:ext cx="2084408" cy="304800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696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57400"/>
            <a:ext cx="8416478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Record </a:t>
            </a:r>
            <a:r>
              <a:rPr lang="fr-CH" dirty="0" err="1" smtClean="0"/>
              <a:t>view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381000" y="1905000"/>
            <a:ext cx="762000" cy="685800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3827239" y="2244183"/>
            <a:ext cx="1049561" cy="346617"/>
          </a:xfrm>
          <a:prstGeom prst="ellipse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4344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Menu: 5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7" y="1219200"/>
            <a:ext cx="9248747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7543800" y="1742420"/>
            <a:ext cx="1714778" cy="523220"/>
          </a:xfrm>
          <a:prstGeom prst="rect">
            <a:avLst/>
          </a:prstGeom>
          <a:solidFill>
            <a:srgbClr val="7030A0">
              <a:alpha val="20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H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5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7391400" y="1676400"/>
            <a:ext cx="1879004" cy="7620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511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5" y="838200"/>
            <a:ext cx="8966326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720" y="802249"/>
            <a:ext cx="465428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356" y="1295400"/>
            <a:ext cx="2322844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" y="2772937"/>
            <a:ext cx="263842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290" y="3505200"/>
            <a:ext cx="266700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644" y="3860800"/>
            <a:ext cx="8890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952875"/>
            <a:ext cx="270510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0525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4352925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www.wipo.int/branddb</a:t>
            </a:r>
            <a:endParaRPr lang="en-US" dirty="0" smtClean="0"/>
          </a:p>
          <a:p>
            <a:r>
              <a:rPr lang="fr-CH" dirty="0">
                <a:hlinkClick r:id="rId3"/>
              </a:rPr>
              <a:t>www.wipo.int</a:t>
            </a:r>
            <a:r>
              <a:rPr lang="fr-CH" dirty="0"/>
              <a:t> 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286000"/>
            <a:ext cx="6934200" cy="4553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057400"/>
            <a:ext cx="10572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 bwMode="auto">
          <a:xfrm rot="5400000">
            <a:off x="2019300" y="3314700"/>
            <a:ext cx="609600" cy="3886200"/>
          </a:xfrm>
          <a:prstGeom prst="ellipse">
            <a:avLst/>
          </a:prstGeom>
          <a:noFill/>
          <a:ln w="381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108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5" y="838200"/>
            <a:ext cx="8966326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720" y="802249"/>
            <a:ext cx="465428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371600"/>
            <a:ext cx="2382179" cy="1451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14600"/>
            <a:ext cx="27813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9850" y="3357562"/>
            <a:ext cx="273367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644" y="3913187"/>
            <a:ext cx="8890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933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5" y="838200"/>
            <a:ext cx="8966326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720" y="802249"/>
            <a:ext cx="465428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153" y="1397000"/>
            <a:ext cx="26670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9218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511" y="304800"/>
            <a:ext cx="9168512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 bwMode="auto">
          <a:xfrm>
            <a:off x="2667000" y="609600"/>
            <a:ext cx="228600" cy="2286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4559745" y="609600"/>
            <a:ext cx="228600" cy="2286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5791200" y="618423"/>
            <a:ext cx="228600" cy="2286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-24511" y="618022"/>
            <a:ext cx="228600" cy="2286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47" y="226451"/>
            <a:ext cx="9133479" cy="5490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3200400" y="152400"/>
            <a:ext cx="2286000" cy="5564748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216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5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248747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 bwMode="auto">
          <a:xfrm>
            <a:off x="101507" y="2362200"/>
            <a:ext cx="8991600" cy="584775"/>
          </a:xfrm>
          <a:prstGeom prst="rect">
            <a:avLst/>
          </a:prstGeom>
          <a:solidFill>
            <a:srgbClr val="F4910C">
              <a:alpha val="50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H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6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News: 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300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Users\Ammann\AppData\Local\Temp\ilsnkt1imxe-mari-helin-tuomin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94475" y="-152400"/>
            <a:ext cx="10630454" cy="708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917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792"/>
            <a:ext cx="9144000" cy="669441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075FB6-350B-4E7D-AEF5-BFF03FCF62EC}" type="slidenum">
              <a:rPr lang="en-GB" smtClean="0"/>
              <a:t>55</a:t>
            </a:fld>
            <a:endParaRPr lang="en-GB"/>
          </a:p>
        </p:txBody>
      </p:sp>
      <p:sp>
        <p:nvSpPr>
          <p:cNvPr id="4" name="Oval 3"/>
          <p:cNvSpPr/>
          <p:nvPr/>
        </p:nvSpPr>
        <p:spPr bwMode="auto">
          <a:xfrm>
            <a:off x="1143000" y="2133600"/>
            <a:ext cx="1295400" cy="304800"/>
          </a:xfrm>
          <a:prstGeom prst="ellipse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06459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53" y="0"/>
            <a:ext cx="8596094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075FB6-350B-4E7D-AEF5-BFF03FCF62EC}" type="slidenum">
              <a:rPr lang="en-GB" smtClean="0"/>
              <a:t>56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162624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0"/>
            <a:ext cx="88233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075FB6-350B-4E7D-AEF5-BFF03FCF62EC}" type="slidenum">
              <a:rPr lang="en-GB" smtClean="0"/>
              <a:t>57</a:t>
            </a:fld>
            <a:endParaRPr lang="en-GB"/>
          </a:p>
        </p:txBody>
      </p:sp>
      <p:sp>
        <p:nvSpPr>
          <p:cNvPr id="3" name="Rectangle 2"/>
          <p:cNvSpPr/>
          <p:nvPr/>
        </p:nvSpPr>
        <p:spPr bwMode="auto">
          <a:xfrm>
            <a:off x="160338" y="6172200"/>
            <a:ext cx="5326062" cy="685800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00582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11" y="0"/>
            <a:ext cx="8653578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075FB6-350B-4E7D-AEF5-BFF03FCF62EC}" type="slidenum">
              <a:rPr lang="en-GB" smtClean="0"/>
              <a:t>58</a:t>
            </a:fld>
            <a:endParaRPr lang="en-GB"/>
          </a:p>
        </p:txBody>
      </p:sp>
      <p:sp>
        <p:nvSpPr>
          <p:cNvPr id="5" name="Rectangle 4"/>
          <p:cNvSpPr/>
          <p:nvPr/>
        </p:nvSpPr>
        <p:spPr bwMode="auto">
          <a:xfrm>
            <a:off x="224767" y="3200400"/>
            <a:ext cx="1908833" cy="533400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63839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68" y="0"/>
            <a:ext cx="8710863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075FB6-350B-4E7D-AEF5-BFF03FCF62EC}" type="slidenum">
              <a:rPr lang="en-GB" smtClean="0"/>
              <a:t>59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08457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Interface - </a:t>
            </a:r>
            <a:r>
              <a:rPr lang="fr-CH" dirty="0" err="1" smtClean="0"/>
              <a:t>Account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1" y="1447800"/>
            <a:ext cx="9248747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7848600" y="1371600"/>
            <a:ext cx="685800" cy="381000"/>
          </a:xfrm>
          <a:prstGeom prst="ellipse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176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31" y="0"/>
            <a:ext cx="8621938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075FB6-350B-4E7D-AEF5-BFF03FCF62EC}" type="slidenum">
              <a:rPr lang="en-GB" smtClean="0"/>
              <a:t>60</a:t>
            </a:fld>
            <a:endParaRPr lang="en-GB"/>
          </a:p>
        </p:txBody>
      </p:sp>
      <p:sp>
        <p:nvSpPr>
          <p:cNvPr id="5" name="Rectangle 4"/>
          <p:cNvSpPr/>
          <p:nvPr/>
        </p:nvSpPr>
        <p:spPr bwMode="auto">
          <a:xfrm>
            <a:off x="5943600" y="381000"/>
            <a:ext cx="2590800" cy="1066800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78874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79" y="0"/>
            <a:ext cx="8541041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075FB6-350B-4E7D-AEF5-BFF03FCF62EC}" type="slidenum">
              <a:rPr lang="en-GB" smtClean="0"/>
              <a:t>61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069139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075FB6-350B-4E7D-AEF5-BFF03FCF62EC}" type="slidenum">
              <a:rPr lang="en-GB" smtClean="0"/>
              <a:t>62</a:t>
            </a:fld>
            <a:endParaRPr lang="en-GB"/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7524328" y="1421649"/>
            <a:ext cx="0" cy="4231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94" y="762000"/>
            <a:ext cx="9170294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 bwMode="auto">
          <a:xfrm>
            <a:off x="0" y="2743200"/>
            <a:ext cx="1066800" cy="457200"/>
          </a:xfrm>
          <a:prstGeom prst="ellipse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558853" y="762000"/>
            <a:ext cx="4432747" cy="2628900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62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70" y="1371600"/>
            <a:ext cx="8147685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691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3" y="1676400"/>
            <a:ext cx="9039832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Gangnam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87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3692525" y="3200400"/>
            <a:ext cx="1760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ro-RO" altLang="en-US"/>
              <a:t>mulțumesc</a:t>
            </a:r>
            <a:r>
              <a:rPr lang="en-US" altLang="en-US"/>
              <a:t> </a:t>
            </a:r>
          </a:p>
        </p:txBody>
      </p:sp>
      <p:sp>
        <p:nvSpPr>
          <p:cNvPr id="67587" name="Rectangle 3"/>
          <p:cNvSpPr>
            <a:spLocks noChangeArrowheads="1"/>
          </p:cNvSpPr>
          <p:nvPr/>
        </p:nvSpPr>
        <p:spPr bwMode="auto">
          <a:xfrm>
            <a:off x="3692525" y="3200400"/>
            <a:ext cx="1760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ro-RO" altLang="en-US"/>
              <a:t>mulțumesc</a:t>
            </a:r>
            <a:r>
              <a:rPr lang="en-US" altLang="en-US"/>
              <a:t> </a:t>
            </a:r>
          </a:p>
        </p:txBody>
      </p:sp>
      <p:pic>
        <p:nvPicPr>
          <p:cNvPr id="6" name="Picture 9" descr="D:\Users\Ammann\AppData\Local\Temp\pz-th3jzic8-daria-nepriakhin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15" y="685800"/>
            <a:ext cx="9144000" cy="5152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4191000"/>
            <a:ext cx="35589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4000" b="1" dirty="0" smtClean="0">
                <a:solidFill>
                  <a:srgbClr val="FFCC66"/>
                </a:solidFill>
              </a:rPr>
              <a:t>gbd@wipo.int</a:t>
            </a:r>
            <a:endParaRPr lang="en-US" sz="4000" b="1" dirty="0">
              <a:solidFill>
                <a:srgbClr val="FFCC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81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principle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00200"/>
            <a:ext cx="8903831" cy="2883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646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Combining many search </a:t>
            </a:r>
            <a:r>
              <a:rPr lang="en-US" dirty="0" err="1" smtClean="0"/>
              <a:t>criterias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Brand </a:t>
            </a:r>
            <a:r>
              <a:rPr lang="en-US" dirty="0" err="1" smtClean="0"/>
              <a:t>Arla</a:t>
            </a:r>
            <a:r>
              <a:rPr lang="en-US" dirty="0" smtClean="0"/>
              <a:t> </a:t>
            </a:r>
          </a:p>
          <a:p>
            <a:r>
              <a:rPr lang="en-US" dirty="0" smtClean="0"/>
              <a:t>2 Nice classifications: 20 &amp; 43</a:t>
            </a:r>
          </a:p>
          <a:p>
            <a:r>
              <a:rPr lang="en-US" dirty="0" smtClean="0"/>
              <a:t>2 designating countries: Japan &amp; Denmark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5" name="Picture 3" descr="image0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3499936"/>
            <a:ext cx="8928689" cy="2048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Rectangl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5105400"/>
            <a:ext cx="8632825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76200" y="3200400"/>
            <a:ext cx="4370387" cy="2438400"/>
          </a:xfrm>
          <a:prstGeom prst="rect">
            <a:avLst/>
          </a:prstGeom>
          <a:noFill/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446587" y="3200400"/>
            <a:ext cx="4648200" cy="2438400"/>
          </a:xfrm>
          <a:prstGeom prst="rect">
            <a:avLst/>
          </a:prstGeom>
          <a:noFill/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396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1" y="685800"/>
            <a:ext cx="9248747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9831" y="2438400"/>
            <a:ext cx="4624373" cy="1446550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H" sz="8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1</a:t>
            </a:r>
            <a:endParaRPr kumimoji="0" lang="en-US" sz="8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670299" y="2438400"/>
            <a:ext cx="4624373" cy="1446550"/>
          </a:xfrm>
          <a:prstGeom prst="rect">
            <a:avLst/>
          </a:prstGeom>
          <a:solidFill>
            <a:srgbClr val="00B0F0">
              <a:alpha val="20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H" sz="8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2</a:t>
            </a:r>
            <a:endParaRPr kumimoji="0" lang="en-US" sz="8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0" y="4419600"/>
            <a:ext cx="9294672" cy="1446550"/>
          </a:xfrm>
          <a:prstGeom prst="rect">
            <a:avLst/>
          </a:prstGeom>
          <a:solidFill>
            <a:srgbClr val="007E39">
              <a:alpha val="25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H" sz="8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4</a:t>
            </a:r>
            <a:endParaRPr kumimoji="0" lang="en-US" sz="8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0" y="3884950"/>
            <a:ext cx="4469927" cy="523220"/>
          </a:xfrm>
          <a:prstGeom prst="rect">
            <a:avLst/>
          </a:prstGeom>
          <a:solidFill>
            <a:srgbClr val="FFFF00">
              <a:alpha val="36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H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3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7543800" y="1219200"/>
            <a:ext cx="1714778" cy="523220"/>
          </a:xfrm>
          <a:prstGeom prst="rect">
            <a:avLst/>
          </a:prstGeom>
          <a:solidFill>
            <a:srgbClr val="7030A0">
              <a:alpha val="20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H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5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52401" y="1904999"/>
            <a:ext cx="8991600" cy="584775"/>
          </a:xfrm>
          <a:prstGeom prst="rect">
            <a:avLst/>
          </a:prstGeom>
          <a:solidFill>
            <a:srgbClr val="F4910C">
              <a:alpha val="50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H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6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124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3" grpId="0" animBg="1"/>
    </p:bldLst>
  </p:timing>
</p:sld>
</file>

<file path=ppt/theme/theme1.xml><?xml version="1.0" encoding="utf-8"?>
<a:theme xmlns:a="http://schemas.openxmlformats.org/drawingml/2006/main" name="template_english-9">
  <a:themeElements>
    <a:clrScheme name="template_englis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plate_englis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template_englis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template_english-9</Template>
  <TotalTime>1</TotalTime>
  <Words>332</Words>
  <Application>Microsoft Office PowerPoint</Application>
  <PresentationFormat>On-screen Show (4:3)</PresentationFormat>
  <Paragraphs>130</Paragraphs>
  <Slides>65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66" baseType="lpstr">
      <vt:lpstr>template_english-9</vt:lpstr>
      <vt:lpstr>PowerPoint Presentation</vt:lpstr>
      <vt:lpstr>Agenda</vt:lpstr>
      <vt:lpstr>Survey results</vt:lpstr>
      <vt:lpstr>Why is the GBD useful?</vt:lpstr>
      <vt:lpstr>Access</vt:lpstr>
      <vt:lpstr>Interface - Account</vt:lpstr>
      <vt:lpstr>The principle</vt:lpstr>
      <vt:lpstr>Combining many search criterias</vt:lpstr>
      <vt:lpstr>PowerPoint Presentation</vt:lpstr>
      <vt:lpstr>Search by: 1</vt:lpstr>
      <vt:lpstr>Search by</vt:lpstr>
      <vt:lpstr>PowerPoint Presentation</vt:lpstr>
      <vt:lpstr>Example: phonetic search</vt:lpstr>
      <vt:lpstr>Languages - autosuggestion</vt:lpstr>
      <vt:lpstr>Search by Names</vt:lpstr>
      <vt:lpstr>Search by Numbers</vt:lpstr>
      <vt:lpstr>Search by Dates</vt:lpstr>
      <vt:lpstr>Tips</vt:lpstr>
      <vt:lpstr>Search by Class</vt:lpstr>
      <vt:lpstr>Search by Country</vt:lpstr>
      <vt:lpstr>Examples</vt:lpstr>
      <vt:lpstr>Tips</vt:lpstr>
      <vt:lpstr>Wildcards, fuzzy, proximity</vt:lpstr>
      <vt:lpstr>Filter by: 2</vt:lpstr>
      <vt:lpstr>Filter by</vt:lpstr>
      <vt:lpstr>Filter by: Source</vt:lpstr>
      <vt:lpstr>Filter by: Image</vt:lpstr>
      <vt:lpstr>Image search</vt:lpstr>
      <vt:lpstr>Filter by: Status</vt:lpstr>
      <vt:lpstr>Filter by: Origin</vt:lpstr>
      <vt:lpstr>Filter by: Application Year</vt:lpstr>
      <vt:lpstr>Filter by: Expiration</vt:lpstr>
      <vt:lpstr>Filter by: Nice Classification</vt:lpstr>
      <vt:lpstr>Filter by: Registration year</vt:lpstr>
      <vt:lpstr>Filter by: Image classification</vt:lpstr>
      <vt:lpstr>Filter by: Holder</vt:lpstr>
      <vt:lpstr>Filter by: Designation</vt:lpstr>
      <vt:lpstr>Resize </vt:lpstr>
      <vt:lpstr>Current search: 3</vt:lpstr>
      <vt:lpstr>PowerPoint Presentation</vt:lpstr>
      <vt:lpstr>Search results: 4</vt:lpstr>
      <vt:lpstr>Result area: pager &amp; list</vt:lpstr>
      <vt:lpstr>Pager</vt:lpstr>
      <vt:lpstr>Record list – list format</vt:lpstr>
      <vt:lpstr>Record list – grid format</vt:lpstr>
      <vt:lpstr>Download reports</vt:lpstr>
      <vt:lpstr>Record view</vt:lpstr>
      <vt:lpstr>Menu: 5</vt:lpstr>
      <vt:lpstr>PowerPoint Presentation</vt:lpstr>
      <vt:lpstr>PowerPoint Presentation</vt:lpstr>
      <vt:lpstr>PowerPoint Presentation</vt:lpstr>
      <vt:lpstr>PowerPoint Presentation</vt:lpstr>
      <vt:lpstr>News: 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Gangnam</vt:lpstr>
      <vt:lpstr>PowerPoint Presentation</vt:lpstr>
    </vt:vector>
  </TitlesOfParts>
  <Company>World Intellectual Property Organization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AMMANN Sandrine</dc:creator>
  <cp:lastModifiedBy>AMMANN Sandrine</cp:lastModifiedBy>
  <cp:revision>1</cp:revision>
  <dcterms:created xsi:type="dcterms:W3CDTF">2018-04-11T13:21:57Z</dcterms:created>
  <dcterms:modified xsi:type="dcterms:W3CDTF">2018-04-11T13:23:09Z</dcterms:modified>
</cp:coreProperties>
</file>