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 smtClean="0"/>
              <a:t>Industrial Designs data </a:t>
            </a:r>
            <a:r>
              <a:rPr lang="en-US" sz="1050" kern="0" dirty="0" smtClean="0">
                <a:solidFill>
                  <a:schemeClr val="bg1">
                    <a:lumMod val="65000"/>
                  </a:schemeClr>
                </a:solidFill>
              </a:rPr>
              <a:t>(1.7+ million records)</a:t>
            </a:r>
          </a:p>
          <a:p>
            <a:pPr>
              <a:buClr>
                <a:srgbClr val="00BFFF"/>
              </a:buClr>
              <a:buFont typeface="Wingdings" panose="05000000000000000000" pitchFamily="2" charset="2"/>
              <a:buChar char="§"/>
            </a:pPr>
            <a:r>
              <a:rPr lang="en-US" kern="0" dirty="0" smtClean="0"/>
              <a:t>Hague System</a:t>
            </a:r>
          </a:p>
          <a:p>
            <a:pPr>
              <a:buClr>
                <a:srgbClr val="00BFFF"/>
              </a:buClr>
              <a:buFont typeface="Wingdings" panose="05000000000000000000" pitchFamily="2" charset="2"/>
              <a:buChar char="§"/>
            </a:pPr>
            <a:r>
              <a:rPr lang="en-US" kern="0" dirty="0" smtClean="0"/>
              <a:t>National Collections </a:t>
            </a:r>
            <a:r>
              <a:rPr lang="en-US" sz="1050" kern="0" dirty="0" smtClean="0">
                <a:solidFill>
                  <a:schemeClr val="bg1">
                    <a:lumMod val="65000"/>
                  </a:schemeClr>
                </a:solidFill>
              </a:rPr>
              <a:t>– CA, ES, JP, NZ, US, ID</a:t>
            </a:r>
          </a:p>
          <a:p>
            <a:pPr>
              <a:buClr>
                <a:srgbClr val="00BFFF"/>
              </a:buClr>
              <a:buFont typeface="Wingdings" panose="05000000000000000000" pitchFamily="2" charset="2"/>
              <a:buChar char="§"/>
            </a:pPr>
            <a:r>
              <a:rPr lang="en-US" kern="0" dirty="0" smtClean="0"/>
              <a:t>Pending Collections </a:t>
            </a:r>
            <a:r>
              <a:rPr lang="en-US" sz="1050" kern="0" dirty="0" smtClean="0">
                <a:solidFill>
                  <a:schemeClr val="bg1">
                    <a:lumMod val="65000"/>
                  </a:schemeClr>
                </a:solidFill>
              </a:rPr>
              <a:t>– DE, KR, EM … coming soon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find designs using GDD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6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20032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9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0638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" y="2057400"/>
            <a:ext cx="9007907" cy="35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27051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07907" cy="35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8200" y="1447800"/>
            <a:ext cx="4191000" cy="12444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84505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2895600"/>
            <a:ext cx="9448800" cy="277500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5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Source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1752180"/>
            <a:ext cx="8763611" cy="3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8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4" y="914400"/>
            <a:ext cx="8899790" cy="327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5063" y="226114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62200" y="242300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76600" y="232006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63254" y="242071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7" y="1524000"/>
            <a:ext cx="900804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-40038" y="2743200"/>
            <a:ext cx="1183038" cy="40585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7751" y="3150819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design</a:t>
            </a:r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" y="1295400"/>
            <a:ext cx="8816258" cy="238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52400" y="1295400"/>
            <a:ext cx="9035108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1565329"/>
            <a:ext cx="7024443" cy="2168471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reports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000999" y="1192077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7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8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/>
              <a:t>more collections: </a:t>
            </a:r>
            <a:r>
              <a:rPr lang="en-US" dirty="0" smtClean="0"/>
              <a:t>France, Germany, Georgia,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Users\Ammann\AppData\Local\Temp\ashwin-vaswani-86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515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921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85800" y="1697300"/>
            <a:ext cx="762000" cy="283899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0096276" flipH="1">
            <a:off x="620735" y="2044733"/>
            <a:ext cx="415295" cy="518868"/>
          </a:xfrm>
          <a:prstGeom prst="rightArrow">
            <a:avLst>
              <a:gd name="adj1" fmla="val 56027"/>
              <a:gd name="adj2" fmla="val 50000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 flipH="1">
            <a:off x="2743200" y="1697300"/>
            <a:ext cx="986409" cy="39531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08" y="1219200"/>
            <a:ext cx="542208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4" y="2192089"/>
            <a:ext cx="8096250" cy="46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8763000" cy="35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3733800"/>
            <a:ext cx="8458200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2" y="2190750"/>
            <a:ext cx="4419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92256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4" y="2888036"/>
            <a:ext cx="9123433" cy="32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791200" y="52578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" y="-152400"/>
            <a:ext cx="9224496" cy="67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362200"/>
            <a:ext cx="5715000" cy="16764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4836" y="4648200"/>
            <a:ext cx="8799163" cy="2209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14550"/>
            <a:ext cx="9115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8200" y="2362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Coverage</a:t>
            </a:r>
            <a:r>
              <a:rPr lang="fr-CH" dirty="0" smtClean="0"/>
              <a:t>: new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14550"/>
            <a:ext cx="9115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28600" y="2895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38800" y="2743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6800"/>
            <a:ext cx="2032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66900"/>
            <a:ext cx="2362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Coverage</a:t>
            </a:r>
            <a:r>
              <a:rPr lang="fr-CH" dirty="0"/>
              <a:t>: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41,000 </a:t>
            </a:r>
            <a:r>
              <a:rPr lang="en-US" dirty="0"/>
              <a:t>international registrations from </a:t>
            </a:r>
            <a:r>
              <a:rPr lang="en-US" dirty="0" smtClean="0"/>
              <a:t>1985-1998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47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1600200"/>
            <a:ext cx="4495800" cy="120032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2590" y="1609241"/>
            <a:ext cx="4495800" cy="1200329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7751" y="3150819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00999" y="1192077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7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0</TotalTime>
  <Words>197</Words>
  <Application>Microsoft Office PowerPoint</Application>
  <PresentationFormat>On-screen Show (4:3)</PresentationFormat>
  <Paragraphs>66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template_english-7</vt:lpstr>
      <vt:lpstr>PowerPoint Presentation</vt:lpstr>
      <vt:lpstr>Agenda</vt:lpstr>
      <vt:lpstr>Why is the GDD useful?</vt:lpstr>
      <vt:lpstr> Access: www.wipo.int/designdb     www.wipo.int </vt:lpstr>
      <vt:lpstr>PowerPoint Presentation</vt:lpstr>
      <vt:lpstr>Coverage</vt:lpstr>
      <vt:lpstr>Coverage: new</vt:lpstr>
      <vt:lpstr>Coverage: new</vt:lpstr>
      <vt:lpstr>PowerPoint Presentation</vt:lpstr>
      <vt:lpstr>PowerPoint Presentation</vt:lpstr>
      <vt:lpstr>Search by design</vt:lpstr>
      <vt:lpstr>PowerPoint Presentation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PowerPoint Presentation</vt:lpstr>
      <vt:lpstr>Results</vt:lpstr>
      <vt:lpstr>Download reports</vt:lpstr>
      <vt:lpstr>Individual record</vt:lpstr>
      <vt:lpstr>PowerPoint Presentation</vt:lpstr>
      <vt:lpstr>PowerPoint Presentation</vt:lpstr>
      <vt:lpstr>Help</vt:lpstr>
      <vt:lpstr>Plans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2018-05-23T12:41:12Z</dcterms:created>
  <dcterms:modified xsi:type="dcterms:W3CDTF">2018-05-23T12:42:05Z</dcterms:modified>
</cp:coreProperties>
</file>