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service on top of global industrial designs that aims to </a:t>
            </a:r>
            <a:r>
              <a:rPr lang="en-US" b="1" dirty="0" smtClean="0">
                <a:solidFill>
                  <a:srgbClr val="00BFFF"/>
                </a:solidFill>
              </a:rPr>
              <a:t>improve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FFF"/>
                </a:solidFill>
              </a:rPr>
              <a:t>search quality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FFF"/>
                </a:solidFill>
              </a:rPr>
              <a:t>examination quality </a:t>
            </a:r>
            <a:r>
              <a:rPr lang="en-US" dirty="0" smtClean="0"/>
              <a:t>of designs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0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multi models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new Zealand…), we show the images of every model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one model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spain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…), we should the first 5 images of the model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9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4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8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13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3241594862538409217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97842675794487808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designdb/en/designdb-help.jsp#db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1722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perform a search in the Global Design Database</a:t>
            </a:r>
            <a:endParaRPr lang="en-US" sz="30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0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Internet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July</a:t>
            </a: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0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Coverage</a:t>
            </a:r>
            <a:r>
              <a:rPr lang="fr-CH" dirty="0"/>
              <a:t>: new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0106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05475" y="2529453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1600200"/>
            <a:ext cx="4495800" cy="1200329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12590" y="1609241"/>
            <a:ext cx="4495800" cy="1200329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6790" y="2819400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29380" y="2795255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7751" y="3150819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000999" y="1192077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4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95800" cy="1200329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20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design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82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990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8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0638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" y="2057400"/>
            <a:ext cx="9007907" cy="355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Description JA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27051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name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numbers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dates</a:t>
            </a:r>
            <a:endParaRPr lang="en-US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country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Interface:</a:t>
            </a:r>
          </a:p>
          <a:p>
            <a:pPr lvl="1"/>
            <a:r>
              <a:rPr lang="fr-CH" dirty="0" err="1" smtClean="0"/>
              <a:t>Coverage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  <a:endParaRPr lang="fr-CH" dirty="0" smtClean="0"/>
          </a:p>
          <a:p>
            <a:r>
              <a:rPr lang="fr-CH" dirty="0" err="1" smtClean="0"/>
              <a:t>Webinars</a:t>
            </a:r>
            <a:endParaRPr lang="fr-CH" dirty="0" smtClean="0"/>
          </a:p>
          <a:p>
            <a:r>
              <a:rPr lang="fr-CH" dirty="0" smtClean="0"/>
              <a:t>Q&amp;A</a:t>
            </a:r>
            <a:endParaRPr lang="fr-CH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1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07907" cy="355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48200" y="1447800"/>
            <a:ext cx="4191000" cy="12444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84505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2895600"/>
            <a:ext cx="9448800" cy="277500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" y="1676400"/>
            <a:ext cx="877379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Source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5" y="1752180"/>
            <a:ext cx="8763611" cy="34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219200" y="19050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" y="685800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724400" y="2286000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330" y="2895600"/>
            <a:ext cx="9006469" cy="2057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895600"/>
            <a:ext cx="914400" cy="1676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err="1" smtClean="0"/>
              <a:t>Designation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76986" cy="31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05000" y="1600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Locarno Class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2" y="1905000"/>
            <a:ext cx="88636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0" y="21336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Registration </a:t>
            </a:r>
            <a:r>
              <a:rPr lang="fr-CH" i="1" dirty="0" err="1" smtClean="0"/>
              <a:t>Year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" y="1828801"/>
            <a:ext cx="909650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191000" y="20574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8275"/>
            <a:ext cx="895429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2307" y="2286000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6200000">
            <a:off x="4248552" y="4571999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4" y="914400"/>
            <a:ext cx="8899790" cy="327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75063" y="226114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62200" y="2423006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76600" y="2320066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63254" y="242071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GDD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about a </a:t>
            </a:r>
            <a:r>
              <a:rPr lang="fr-CH" dirty="0" err="1" smtClean="0"/>
              <a:t>specific</a:t>
            </a:r>
            <a:r>
              <a:rPr lang="fr-CH" dirty="0" smtClean="0"/>
              <a:t> </a:t>
            </a:r>
            <a:r>
              <a:rPr lang="fr-CH" dirty="0" smtClean="0"/>
              <a:t>design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smtClean="0"/>
              <a:t>Explore design </a:t>
            </a:r>
            <a:r>
              <a:rPr lang="fr-CH" dirty="0" err="1" smtClean="0"/>
              <a:t>landscape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out if the design </a:t>
            </a:r>
            <a:r>
              <a:rPr lang="fr-CH" dirty="0" err="1" smtClean="0"/>
              <a:t>you</a:t>
            </a:r>
            <a:r>
              <a:rPr lang="fr-CH" dirty="0" smtClean="0"/>
              <a:t> have in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r>
              <a:rPr lang="fr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7" y="1524000"/>
            <a:ext cx="900804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-40038" y="2743200"/>
            <a:ext cx="1183038" cy="40585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-7751" y="3150819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73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Pager bar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432"/>
            <a:ext cx="9251634" cy="2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762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01432"/>
            <a:ext cx="685800" cy="2050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0" y="1714537"/>
            <a:ext cx="1143000" cy="2050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14774" y="1733415"/>
            <a:ext cx="1724025" cy="186171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1701432"/>
            <a:ext cx="152400" cy="218154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4131092">
            <a:off x="-121605" y="2301964"/>
            <a:ext cx="998114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09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43164" y="1538981"/>
            <a:ext cx="259902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0725"/>
            <a:ext cx="56084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2294315">
            <a:off x="1048610" y="2104425"/>
            <a:ext cx="1039922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-349314" y="2914820"/>
            <a:ext cx="244485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" y="4379395"/>
            <a:ext cx="8229600" cy="19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028699" y="1524000"/>
            <a:ext cx="223427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view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972"/>
            <a:ext cx="9070421" cy="403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3" y="1943100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714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5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view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483"/>
            <a:ext cx="8763961" cy="14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1" y="1905000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5400000">
            <a:off x="5159152" y="2618415"/>
            <a:ext cx="91439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number of columns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23392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9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399"/>
            <a:ext cx="9067801" cy="30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219200"/>
            <a:ext cx="90386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858500" cy="27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Access:	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fr-CH" dirty="0" smtClean="0">
                <a:hlinkClick r:id="rId3"/>
              </a:rPr>
              <a:t>www.wipo.int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 rot="5400000">
            <a:off x="2095500" y="33909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67356" y="2667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4532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88" y="1676400"/>
            <a:ext cx="9090299" cy="28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2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button/link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631962"/>
            <a:ext cx="9144000" cy="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247" y="16002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733294" y="18288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Options: checkbox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62075"/>
            <a:ext cx="7191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2133600"/>
            <a:ext cx="38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09800"/>
            <a:ext cx="381000" cy="25908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" y="381000"/>
            <a:ext cx="90923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0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8" y="1268231"/>
            <a:ext cx="89473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696200" y="1371600"/>
            <a:ext cx="1371600" cy="7620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 rot="1975548">
            <a:off x="7015220" y="1918493"/>
            <a:ext cx="369201" cy="2377799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 record set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0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33663"/>
            <a:ext cx="3209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3171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record sets/Clear current marks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409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01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5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account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14463"/>
            <a:ext cx="77819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324600" y="1414463"/>
            <a:ext cx="990600" cy="4143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reports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" y="1371600"/>
            <a:ext cx="9118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086600" y="4724400"/>
            <a:ext cx="2034146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Individual</a:t>
            </a:r>
            <a:r>
              <a:rPr lang="fr-CH" dirty="0" smtClean="0"/>
              <a:t> record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295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52600"/>
            <a:ext cx="10668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1295400"/>
            <a:ext cx="609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15400" cy="2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Design </a:t>
            </a:r>
            <a:r>
              <a:rPr lang="en-US" dirty="0"/>
              <a:t>D</a:t>
            </a:r>
            <a:r>
              <a:rPr lang="en-US" dirty="0" smtClean="0"/>
              <a:t>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000999" y="1192077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025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5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more collections: </a:t>
            </a:r>
            <a:r>
              <a:rPr lang="en-US" dirty="0" smtClean="0"/>
              <a:t>Germany</a:t>
            </a:r>
            <a:r>
              <a:rPr lang="en-US" dirty="0" smtClean="0"/>
              <a:t>, Georgia,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1" y="-16790"/>
            <a:ext cx="9162081" cy="62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00827" cy="56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457200"/>
            <a:ext cx="4613042" cy="4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4" y="2888036"/>
            <a:ext cx="9123433" cy="32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791200" y="5257800"/>
            <a:ext cx="990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" y="0"/>
            <a:ext cx="9153525" cy="634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0" y="2286000"/>
            <a:ext cx="5715000" cy="16764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289" y="4495800"/>
            <a:ext cx="8799163" cy="2209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52925"/>
          </a:xfrm>
        </p:spPr>
        <p:txBody>
          <a:bodyPr/>
          <a:lstStyle/>
          <a:p>
            <a:pPr lvl="0"/>
            <a:r>
              <a:rPr lang="en-US" dirty="0"/>
              <a:t>Click on open menu icon</a:t>
            </a:r>
          </a:p>
          <a:p>
            <a:pPr lvl="0"/>
            <a:r>
              <a:rPr lang="en-US" dirty="0"/>
              <a:t>Select ‘Customize’</a:t>
            </a:r>
          </a:p>
          <a:p>
            <a:pPr lvl="0"/>
            <a:r>
              <a:rPr lang="en-US" dirty="0"/>
              <a:t>Drag the ‘Subscribe’ icon to the navigation toolbar</a:t>
            </a:r>
          </a:p>
          <a:p>
            <a:pPr lvl="0"/>
            <a:r>
              <a:rPr lang="en-US" dirty="0"/>
              <a:t>Click on the icon in the navigation toolbar to view the page-specific feed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9113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724400" y="1524000"/>
            <a:ext cx="12954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PATENTSCOPE </a:t>
            </a:r>
            <a:r>
              <a:rPr lang="fr-CH" dirty="0" err="1" smtClean="0"/>
              <a:t>webinar</a:t>
            </a:r>
            <a:r>
              <a:rPr lang="fr-CH" dirty="0" smtClean="0"/>
              <a:t/>
            </a:r>
            <a:br>
              <a:rPr lang="fr-CH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smtClean="0"/>
              <a:t>Chemical Structure </a:t>
            </a:r>
            <a:r>
              <a:rPr lang="fr-CH" sz="3200" dirty="0" err="1" smtClean="0"/>
              <a:t>Search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July 17 or 19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://attendee.gotowebinar.com/rt/3241594862538409217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3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Performing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/>
          </a:p>
          <a:p>
            <a:endParaRPr lang="fr-CH" dirty="0"/>
          </a:p>
          <a:p>
            <a:pPr marL="0" indent="0">
              <a:buNone/>
            </a:pPr>
            <a:r>
              <a:rPr lang="fr-CH" dirty="0"/>
              <a:t> </a:t>
            </a:r>
            <a:r>
              <a:rPr lang="fr-CH" dirty="0" smtClean="0"/>
              <a:t>   </a:t>
            </a:r>
            <a:r>
              <a:rPr lang="fr-CH" dirty="0" smtClean="0"/>
              <a:t>July </a:t>
            </a:r>
            <a:r>
              <a:rPr lang="fr-CH" dirty="0" smtClean="0"/>
              <a:t>18 at 4:30pm CET</a:t>
            </a:r>
          </a:p>
          <a:p>
            <a:pPr marL="457200" lvl="1" indent="0">
              <a:buNone/>
            </a:pPr>
            <a:endParaRPr lang="en-US" dirty="0">
              <a:hlinkClick r:id="rId2"/>
            </a:endParaRP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://attendee.gotowebinar.com/rt/2978426757944878081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18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many search </a:t>
            </a:r>
            <a:r>
              <a:rPr lang="en-US" dirty="0" err="1" smtClean="0"/>
              <a:t>criterias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Apple 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smtClean="0"/>
              <a:t>Locarno </a:t>
            </a:r>
            <a:r>
              <a:rPr lang="en-US" dirty="0" smtClean="0"/>
              <a:t>classifications: 20 &amp; </a:t>
            </a:r>
            <a:r>
              <a:rPr lang="en-US" dirty="0" smtClean="0"/>
              <a:t>25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smtClean="0"/>
              <a:t>registration years: 2017 &amp; 2016</a:t>
            </a:r>
          </a:p>
          <a:p>
            <a:endParaRPr lang="en-US" dirty="0"/>
          </a:p>
          <a:p>
            <a:r>
              <a:rPr lang="en-US" dirty="0" smtClean="0"/>
              <a:t>No need to build complex queries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Multiply 4"/>
          <p:cNvSpPr/>
          <p:nvPr/>
        </p:nvSpPr>
        <p:spPr bwMode="auto">
          <a:xfrm>
            <a:off x="1447800" y="3429000"/>
            <a:ext cx="1752600" cy="762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steps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5399" cy="14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0" y="1676400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86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33899" y="1694765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2676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99" y="5105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Design </a:t>
            </a:r>
            <a:r>
              <a:rPr lang="en-US" dirty="0"/>
              <a:t>Apple </a:t>
            </a:r>
          </a:p>
          <a:p>
            <a:r>
              <a:rPr lang="en-US" dirty="0" smtClean="0"/>
              <a:t>- 2 </a:t>
            </a:r>
            <a:r>
              <a:rPr lang="en-US" dirty="0"/>
              <a:t>Locarno classifications: 20 &amp; </a:t>
            </a:r>
            <a:r>
              <a:rPr lang="en-US" dirty="0" smtClean="0"/>
              <a:t>25</a:t>
            </a:r>
            <a:endParaRPr lang="en-US" dirty="0"/>
          </a:p>
          <a:p>
            <a:r>
              <a:rPr lang="en-US" dirty="0" smtClean="0"/>
              <a:t>-2 </a:t>
            </a:r>
            <a:r>
              <a:rPr lang="en-US" dirty="0"/>
              <a:t>registration years: 2017 &amp; 2016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1524000"/>
            <a:ext cx="9048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0" y="1494698"/>
            <a:ext cx="9144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1524000"/>
            <a:ext cx="912243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8768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http://www.wipo.int/designdb/en/designdb-help.jsp#db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0106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8200" y="21717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9" y="1905000"/>
            <a:ext cx="2070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8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plate_english-14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template_english-14</Template>
  <TotalTime>3</TotalTime>
  <Words>351</Words>
  <Application>Microsoft Office PowerPoint</Application>
  <PresentationFormat>On-screen Show (4:3)</PresentationFormat>
  <Paragraphs>110</Paragraphs>
  <Slides>61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template_english-14</vt:lpstr>
      <vt:lpstr>PowerPoint Presentation</vt:lpstr>
      <vt:lpstr>Agenda</vt:lpstr>
      <vt:lpstr>Why is the GDD useful?</vt:lpstr>
      <vt:lpstr> Access: www.wipo.int/designdb     www.wipo.int </vt:lpstr>
      <vt:lpstr>The Global Design Database</vt:lpstr>
      <vt:lpstr>Combining many search criterias</vt:lpstr>
      <vt:lpstr>2 steps</vt:lpstr>
      <vt:lpstr>Coverage</vt:lpstr>
      <vt:lpstr>Coverage</vt:lpstr>
      <vt:lpstr>Coverage: new</vt:lpstr>
      <vt:lpstr>PowerPoint Presentation</vt:lpstr>
      <vt:lpstr>PowerPoint Presentation</vt:lpstr>
      <vt:lpstr>Search by design</vt:lpstr>
      <vt:lpstr>PowerPoint Presentation</vt:lpstr>
      <vt:lpstr>Search by Description JA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PowerPoint Presentation</vt:lpstr>
      <vt:lpstr>PowerPoint Presentation</vt:lpstr>
      <vt:lpstr>2 parts</vt:lpstr>
      <vt:lpstr>Pager bar</vt:lpstr>
      <vt:lpstr>Display</vt:lpstr>
      <vt:lpstr>Grid view</vt:lpstr>
      <vt:lpstr>List view</vt:lpstr>
      <vt:lpstr>Customized number of columns</vt:lpstr>
      <vt:lpstr>2 parts</vt:lpstr>
      <vt:lpstr>PowerPoint Presentation</vt:lpstr>
      <vt:lpstr>PowerPoint Presentation</vt:lpstr>
      <vt:lpstr>Back button/link</vt:lpstr>
      <vt:lpstr>Options: checkbox</vt:lpstr>
      <vt:lpstr>PowerPoint Presentation</vt:lpstr>
      <vt:lpstr>PowerPoint Presentation</vt:lpstr>
      <vt:lpstr>Save a record set</vt:lpstr>
      <vt:lpstr>View record sets/Clear current marks</vt:lpstr>
      <vt:lpstr>My account</vt:lpstr>
      <vt:lpstr>Download reports</vt:lpstr>
      <vt:lpstr>Individual record</vt:lpstr>
      <vt:lpstr>PowerPoint Presentation</vt:lpstr>
      <vt:lpstr>PowerPoint Presentation</vt:lpstr>
      <vt:lpstr>Help</vt:lpstr>
      <vt:lpstr>Plans for the future</vt:lpstr>
      <vt:lpstr>Webinars</vt:lpstr>
      <vt:lpstr>PowerPoint Presentation</vt:lpstr>
      <vt:lpstr>PowerPoint Presentation</vt:lpstr>
      <vt:lpstr>Updates</vt:lpstr>
      <vt:lpstr> PATENTSCOPE webinar </vt:lpstr>
      <vt:lpstr>Global Brand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2018-07-12T14:17:12Z</dcterms:created>
  <dcterms:modified xsi:type="dcterms:W3CDTF">2018-07-12T14:20:44Z</dcterms:modified>
</cp:coreProperties>
</file>