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1.wav" ContentType="audio/wav"/>
  <Override PartName="/ppt/media/audio2.wav" ContentType="audio/wav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131" d="100"/>
          <a:sy n="131" d="100"/>
        </p:scale>
        <p:origin x="906" y="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13373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AE2F4C-DBAA-46E5-A972-FDC5830A1A3D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2586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B21617C-881D-40B4-B05E-F44D74587E84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6552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CA3735B-A827-48EA-B316-D33960D8D4C7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5024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44555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 case the design has multi models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hauge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new Zealand…), we show the images of every model 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 case the design has one model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france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spain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…), we should the first 5 images of the model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81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80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38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3893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807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9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15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6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5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5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5.png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reference/en/designdb/webinar/index.html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2787233782654701825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egister/1256669614973868035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1978876131026604803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4937125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How to read, save &amp; share your results</a:t>
            </a:r>
            <a:endParaRPr lang="en-US" sz="3000" b="1" dirty="0" smtClean="0">
              <a:solidFill>
                <a:srgbClr val="00408C"/>
              </a:solidFill>
              <a:ea typeface="ヒラギノ角ゴ Pro W3" pitchFamily="1" charset="-128"/>
            </a:endParaRPr>
          </a:p>
          <a:p>
            <a:pPr eaLnBrk="1" hangingPunct="1"/>
            <a:r>
              <a:rPr lang="en-US" sz="2600" dirty="0" smtClean="0">
                <a:solidFill>
                  <a:srgbClr val="00408C"/>
                </a:solidFill>
                <a:ea typeface="ヒラギノ角ゴ Pro W3" pitchFamily="1" charset="-128"/>
              </a:rPr>
              <a:t>Global Design Database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err="1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Cyberworld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September 19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2018</a:t>
            </a:r>
          </a:p>
          <a:p>
            <a:pPr>
              <a:lnSpc>
                <a:spcPct val="40000"/>
              </a:lnSpc>
            </a:pP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 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601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Pager bar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1432"/>
            <a:ext cx="9251634" cy="20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67627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52400" y="1701432"/>
            <a:ext cx="685800" cy="205049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01000" y="1714537"/>
            <a:ext cx="1143000" cy="205049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14774" y="1733415"/>
            <a:ext cx="1724025" cy="186171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0" y="1701432"/>
            <a:ext cx="152400" cy="218154"/>
          </a:xfrm>
          <a:prstGeom prst="ellips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 rot="4131092">
            <a:off x="-121605" y="2301964"/>
            <a:ext cx="998114" cy="259901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409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743164" y="1538981"/>
            <a:ext cx="259902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90725"/>
            <a:ext cx="560848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 bwMode="auto">
          <a:xfrm rot="2294315">
            <a:off x="1048610" y="2104425"/>
            <a:ext cx="1039922" cy="259901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5400000">
            <a:off x="-349314" y="2914820"/>
            <a:ext cx="2444858" cy="259901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" y="4379395"/>
            <a:ext cx="8229600" cy="194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1028699" y="1524000"/>
            <a:ext cx="223427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7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view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3972"/>
            <a:ext cx="9070421" cy="403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713" y="1943100"/>
            <a:ext cx="596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17145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96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view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89483"/>
            <a:ext cx="8763961" cy="14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61" y="1905000"/>
            <a:ext cx="31908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47529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 bwMode="auto">
          <a:xfrm rot="5400000">
            <a:off x="5159152" y="2618415"/>
            <a:ext cx="914398" cy="259901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3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Customized number of columns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23392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95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8800"/>
            <a:ext cx="9144000" cy="23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2916" y="2057400"/>
            <a:ext cx="9144000" cy="2286000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832" y="1752600"/>
            <a:ext cx="9131084" cy="3048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46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295399"/>
            <a:ext cx="9067801" cy="302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8" y="1219200"/>
            <a:ext cx="903867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10858500" cy="27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3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3400"/>
            <a:ext cx="8945322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488" y="1676400"/>
            <a:ext cx="9090299" cy="280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68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button/link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" y="1631962"/>
            <a:ext cx="9144000" cy="89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3247" y="1600200"/>
            <a:ext cx="433953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8733294" y="1828800"/>
            <a:ext cx="433953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Options: checkbox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362075"/>
            <a:ext cx="71913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914400" y="2133600"/>
            <a:ext cx="381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14400" y="2209800"/>
            <a:ext cx="381000" cy="2590800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250825" y="1773238"/>
            <a:ext cx="1368425" cy="503237"/>
          </a:xfrm>
          <a:prstGeom prst="rightArrow">
            <a:avLst>
              <a:gd name="adj1" fmla="val 50000"/>
              <a:gd name="adj2" fmla="val 67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63" name="AutoShape 3"/>
          <p:cNvSpPr>
            <a:spLocks noChangeArrowheads="1"/>
          </p:cNvSpPr>
          <p:nvPr/>
        </p:nvSpPr>
        <p:spPr bwMode="auto">
          <a:xfrm>
            <a:off x="1219200" y="2276475"/>
            <a:ext cx="1731962" cy="1277937"/>
          </a:xfrm>
          <a:prstGeom prst="rightArrow">
            <a:avLst>
              <a:gd name="adj1" fmla="val 50000"/>
              <a:gd name="adj2" fmla="val 3388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only if you can hear me…</a:t>
            </a:r>
            <a:endParaRPr lang="en-US" dirty="0"/>
          </a:p>
        </p:txBody>
      </p:sp>
      <p:graphicFrame>
        <p:nvGraphicFramePr>
          <p:cNvPr id="4100" name="Object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973388" y="1773238"/>
          <a:ext cx="3197225" cy="435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3834921" imgH="5219048" progId="">
                  <p:embed/>
                </p:oleObj>
              </mc:Choice>
              <mc:Fallback>
                <p:oleObj r:id="rId4" imgW="3834921" imgH="5219048" progId="">
                  <p:embed/>
                  <p:pic>
                    <p:nvPicPr>
                      <p:cNvPr id="410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388" y="1773238"/>
                        <a:ext cx="3197225" cy="435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547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6" y="381000"/>
            <a:ext cx="909232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69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8" y="1268231"/>
            <a:ext cx="894735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7696200" y="1371600"/>
            <a:ext cx="1371600" cy="762000"/>
          </a:xfrm>
          <a:prstGeom prst="ellips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2476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 bwMode="auto">
          <a:xfrm rot="1975548">
            <a:off x="7015220" y="1918493"/>
            <a:ext cx="369201" cy="2377799"/>
          </a:xfrm>
          <a:prstGeom prst="downArrow">
            <a:avLst/>
          </a:prstGeom>
          <a:solidFill>
            <a:srgbClr val="00206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79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a record set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5052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2633663"/>
            <a:ext cx="32099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48200"/>
            <a:ext cx="3171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27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record sets/Clear current </a:t>
            </a:r>
            <a:r>
              <a:rPr lang="en-US" dirty="0" smtClean="0"/>
              <a:t>designs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4099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1016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32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Share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43000" y="1524000"/>
          <a:ext cx="7324725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Image" r:id="rId3" imgW="9752040" imgH="3466440" progId="Photoshop.Image.13">
                  <p:embed/>
                </p:oleObj>
              </mc:Choice>
              <mc:Fallback>
                <p:oleObj name="Image" r:id="rId3" imgW="9752040" imgH="3466440" progId="Photoshop.Image.1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1524000"/>
                        <a:ext cx="7324725" cy="260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93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Reports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8943975" cy="46497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343775" y="5827925"/>
            <a:ext cx="1600200" cy="2286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35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Select records of </a:t>
            </a:r>
            <a:r>
              <a:rPr lang="fr-CH" dirty="0" err="1" smtClean="0"/>
              <a:t>interest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93" y="1524000"/>
            <a:ext cx="6038850" cy="48476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1060397" y="51054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143000" y="2362200"/>
            <a:ext cx="20939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4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81000"/>
            <a:ext cx="47244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2362200"/>
            <a:ext cx="78867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12" y="685800"/>
            <a:ext cx="8940409" cy="563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1"/>
            <a:ext cx="901836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7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account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414463"/>
            <a:ext cx="77819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324600" y="1414463"/>
            <a:ext cx="990600" cy="414337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oldsuccess.co.uk/wp-content/uploads/2012/12/Quiz-e1354812026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4582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83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Users\Ammann\AppData\Local\Temp\ammyqql0tdi-fredrick-kearney-j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14857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Q.1: If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would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like</a:t>
            </a:r>
            <a:r>
              <a:rPr lang="fr-CH" sz="2800" dirty="0" smtClean="0">
                <a:solidFill>
                  <a:srgbClr val="0070C0"/>
                </a:solidFill>
              </a:rPr>
              <a:t> to </a:t>
            </a:r>
            <a:r>
              <a:rPr lang="fr-CH" sz="2800" dirty="0" err="1" smtClean="0">
                <a:solidFill>
                  <a:srgbClr val="0070C0"/>
                </a:solidFill>
              </a:rPr>
              <a:t>access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your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saved</a:t>
            </a:r>
            <a:r>
              <a:rPr lang="fr-CH" sz="2800" dirty="0" smtClean="0">
                <a:solidFill>
                  <a:srgbClr val="0070C0"/>
                </a:solidFill>
              </a:rPr>
              <a:t> records, </a:t>
            </a:r>
            <a:r>
              <a:rPr lang="fr-CH" sz="2800" dirty="0" err="1" smtClean="0">
                <a:solidFill>
                  <a:srgbClr val="0070C0"/>
                </a:solidFill>
              </a:rPr>
              <a:t>what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should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do?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38100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Login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38862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Nothing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hlinkshowjump?jump=nextslide" highlightClick="1">
              <a:snd r:embed="rId4" name="applause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5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pic>
        <p:nvPicPr>
          <p:cNvPr id="1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41631" y="-106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Q.1</a:t>
            </a:r>
            <a:r>
              <a:rPr lang="fr-CH" sz="2800" dirty="0">
                <a:solidFill>
                  <a:srgbClr val="0070C0"/>
                </a:solidFill>
              </a:rPr>
              <a:t>: If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would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like</a:t>
            </a:r>
            <a:r>
              <a:rPr lang="fr-CH" sz="2800" dirty="0">
                <a:solidFill>
                  <a:srgbClr val="0070C0"/>
                </a:solidFill>
              </a:rPr>
              <a:t> to </a:t>
            </a:r>
            <a:r>
              <a:rPr lang="fr-CH" sz="2800" dirty="0" err="1">
                <a:solidFill>
                  <a:srgbClr val="0070C0"/>
                </a:solidFill>
              </a:rPr>
              <a:t>access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your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saved</a:t>
            </a:r>
            <a:r>
              <a:rPr lang="fr-CH" sz="2800" dirty="0">
                <a:solidFill>
                  <a:srgbClr val="0070C0"/>
                </a:solidFill>
              </a:rPr>
              <a:t> records, </a:t>
            </a:r>
            <a:r>
              <a:rPr lang="fr-CH" sz="2800" dirty="0" err="1">
                <a:solidFill>
                  <a:srgbClr val="0070C0"/>
                </a:solidFill>
              </a:rPr>
              <a:t>what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should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do?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52391" y="1773054"/>
            <a:ext cx="362174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Login </a:t>
            </a:r>
            <a:endParaRPr lang="es-BO" sz="2800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5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5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6" name="Content Placeholder 4"/>
          <p:cNvSpPr txBox="1">
            <a:spLocks/>
          </p:cNvSpPr>
          <p:nvPr/>
        </p:nvSpPr>
        <p:spPr>
          <a:xfrm>
            <a:off x="1854974" y="2691464"/>
            <a:ext cx="362174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Nothing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8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Q.2: To </a:t>
            </a:r>
            <a:r>
              <a:rPr lang="fr-CH" sz="2800" dirty="0" err="1">
                <a:solidFill>
                  <a:srgbClr val="0070C0"/>
                </a:solidFill>
              </a:rPr>
              <a:t>customize</a:t>
            </a:r>
            <a:r>
              <a:rPr lang="fr-CH" sz="2800" dirty="0">
                <a:solidFill>
                  <a:srgbClr val="0070C0"/>
                </a:solidFill>
              </a:rPr>
              <a:t> the </a:t>
            </a:r>
            <a:r>
              <a:rPr lang="fr-CH" sz="2800" dirty="0" err="1">
                <a:solidFill>
                  <a:srgbClr val="0070C0"/>
                </a:solidFill>
              </a:rPr>
              <a:t>search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result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view</a:t>
            </a:r>
            <a:r>
              <a:rPr lang="fr-CH" sz="2800" dirty="0">
                <a:solidFill>
                  <a:srgbClr val="0070C0"/>
                </a:solidFill>
              </a:rPr>
              <a:t>, </a:t>
            </a:r>
            <a:r>
              <a:rPr lang="fr-CH" sz="2800" dirty="0" err="1">
                <a:solidFill>
                  <a:srgbClr val="0070C0"/>
                </a:solidFill>
              </a:rPr>
              <a:t>which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view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should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select?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44958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Grid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905000" y="2743200"/>
            <a:ext cx="71628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List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6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 2: To </a:t>
            </a:r>
            <a:r>
              <a:rPr lang="fr-CH" sz="2800" dirty="0" err="1" smtClean="0">
                <a:solidFill>
                  <a:srgbClr val="0070C0"/>
                </a:solidFill>
              </a:rPr>
              <a:t>customize</a:t>
            </a:r>
            <a:r>
              <a:rPr lang="fr-CH" sz="2800" dirty="0" smtClean="0">
                <a:solidFill>
                  <a:srgbClr val="0070C0"/>
                </a:solidFill>
              </a:rPr>
              <a:t> the </a:t>
            </a:r>
            <a:r>
              <a:rPr lang="fr-CH" sz="2800" dirty="0" err="1" smtClean="0">
                <a:solidFill>
                  <a:srgbClr val="0070C0"/>
                </a:solidFill>
              </a:rPr>
              <a:t>search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result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view</a:t>
            </a:r>
            <a:r>
              <a:rPr lang="fr-CH" sz="2800" dirty="0" smtClean="0">
                <a:solidFill>
                  <a:srgbClr val="0070C0"/>
                </a:solidFill>
              </a:rPr>
              <a:t>, </a:t>
            </a:r>
            <a:r>
              <a:rPr lang="fr-CH" sz="2800" dirty="0" err="1" smtClean="0">
                <a:solidFill>
                  <a:srgbClr val="0070C0"/>
                </a:solidFill>
              </a:rPr>
              <a:t>which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view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should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select?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44958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Grid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905000" y="2743200"/>
            <a:ext cx="68580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List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5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Future/</a:t>
            </a:r>
            <a:r>
              <a:rPr lang="fr-CH" dirty="0" err="1"/>
              <a:t>past</a:t>
            </a:r>
            <a:r>
              <a:rPr lang="fr-CH" dirty="0"/>
              <a:t> </a:t>
            </a:r>
            <a:r>
              <a:rPr lang="fr-CH" dirty="0" err="1"/>
              <a:t>webinars</a:t>
            </a:r>
            <a:r>
              <a:rPr lang="fr-CH" dirty="0"/>
              <a:t>: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8" y="1110393"/>
            <a:ext cx="7724775" cy="578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4470" y="2362200"/>
            <a:ext cx="8494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www.wipo.int/reference/en/designdb/webinar/index.html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343179" y="3276600"/>
            <a:ext cx="4838421" cy="1295400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32846" y="5334000"/>
            <a:ext cx="8430154" cy="1524000"/>
          </a:xfrm>
          <a:prstGeom prst="round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85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Design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How to </a:t>
            </a:r>
            <a:r>
              <a:rPr lang="fr-CH" dirty="0" err="1" smtClean="0"/>
              <a:t>perform</a:t>
            </a:r>
            <a:r>
              <a:rPr lang="fr-CH" dirty="0" smtClean="0"/>
              <a:t> a </a:t>
            </a:r>
            <a:r>
              <a:rPr lang="fr-CH" dirty="0" err="1" smtClean="0"/>
              <a:t>search</a:t>
            </a:r>
            <a:r>
              <a:rPr lang="fr-CH" dirty="0" smtClean="0"/>
              <a:t> in the Global Design </a:t>
            </a:r>
            <a:r>
              <a:rPr lang="fr-CH" dirty="0" err="1" smtClean="0"/>
              <a:t>Database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marL="457200" lvl="1" indent="0">
              <a:buNone/>
            </a:pPr>
            <a:r>
              <a:rPr lang="fr-CH" dirty="0" err="1" smtClean="0"/>
              <a:t>October</a:t>
            </a:r>
            <a:r>
              <a:rPr lang="fr-CH" dirty="0" smtClean="0"/>
              <a:t> 16 at 5:30pm or </a:t>
            </a:r>
            <a:r>
              <a:rPr lang="fr-CH" dirty="0" err="1" smtClean="0"/>
              <a:t>October</a:t>
            </a:r>
            <a:r>
              <a:rPr lang="fr-CH" dirty="0" smtClean="0"/>
              <a:t> 18 at 8:30am </a:t>
            </a:r>
            <a:r>
              <a:rPr lang="fr-CH" dirty="0" smtClean="0"/>
              <a:t>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https://attendee.gotowebinar.com/rt/2787233782654701825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61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Brand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Image </a:t>
            </a:r>
            <a:r>
              <a:rPr lang="fr-CH" dirty="0" err="1" smtClean="0"/>
              <a:t>searching</a:t>
            </a:r>
            <a:r>
              <a:rPr lang="fr-CH" dirty="0" smtClean="0"/>
              <a:t> in The Global Brand </a:t>
            </a:r>
            <a:r>
              <a:rPr lang="fr-CH" dirty="0" err="1" smtClean="0"/>
              <a:t>Database</a:t>
            </a:r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pPr marL="457200" lvl="1" indent="0">
              <a:buNone/>
            </a:pPr>
            <a:r>
              <a:rPr lang="fr-CH" dirty="0" err="1" smtClean="0"/>
              <a:t>September</a:t>
            </a:r>
            <a:r>
              <a:rPr lang="fr-CH" dirty="0" smtClean="0"/>
              <a:t> 26 </a:t>
            </a:r>
            <a:r>
              <a:rPr lang="fr-CH" dirty="0" smtClean="0"/>
              <a:t>at 4:30pm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https://attendee.gotowebinar.com/register/1256669614973868035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230256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PATENTSCOPE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How to </a:t>
            </a:r>
            <a:r>
              <a:rPr lang="fr-CH" dirty="0" err="1" smtClean="0"/>
              <a:t>find</a:t>
            </a:r>
            <a:r>
              <a:rPr lang="fr-CH" dirty="0" smtClean="0"/>
              <a:t> information in </a:t>
            </a:r>
            <a:r>
              <a:rPr lang="fr-CH" dirty="0" err="1" smtClean="0"/>
              <a:t>languages</a:t>
            </a:r>
            <a:r>
              <a:rPr lang="fr-CH" dirty="0" smtClean="0"/>
              <a:t> </a:t>
            </a:r>
            <a:r>
              <a:rPr lang="fr-CH" dirty="0" err="1" smtClean="0"/>
              <a:t>you</a:t>
            </a:r>
            <a:r>
              <a:rPr lang="fr-CH" dirty="0" smtClean="0"/>
              <a:t> </a:t>
            </a:r>
            <a:r>
              <a:rPr lang="fr-CH" dirty="0" err="1" smtClean="0"/>
              <a:t>don’t</a:t>
            </a:r>
            <a:r>
              <a:rPr lang="fr-CH" dirty="0" smtClean="0"/>
              <a:t> know in PATENTSCOE</a:t>
            </a:r>
            <a:endParaRPr lang="fr-CH" dirty="0" smtClean="0"/>
          </a:p>
          <a:p>
            <a:endParaRPr lang="fr-CH" dirty="0"/>
          </a:p>
          <a:p>
            <a:pPr marL="457200" lvl="1" indent="0">
              <a:buNone/>
            </a:pPr>
            <a:r>
              <a:rPr lang="fr-CH" dirty="0" err="1" smtClean="0"/>
              <a:t>September</a:t>
            </a:r>
            <a:r>
              <a:rPr lang="fr-CH" dirty="0" smtClean="0"/>
              <a:t> 25 </a:t>
            </a:r>
            <a:r>
              <a:rPr lang="fr-CH" dirty="0" smtClean="0"/>
              <a:t>at </a:t>
            </a:r>
            <a:r>
              <a:rPr lang="fr-CH" dirty="0" smtClean="0"/>
              <a:t>5:30 pm </a:t>
            </a:r>
            <a:endParaRPr lang="fr-CH" dirty="0" smtClean="0"/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attendee.gotowebinar.com/rt/1978876131026604803</a:t>
            </a:r>
            <a:endParaRPr lang="en-US" dirty="0" smtClean="0"/>
          </a:p>
          <a:p>
            <a:pPr marL="457200" lvl="1" indent="0">
              <a:buNone/>
            </a:pPr>
            <a:r>
              <a:rPr lang="fr-CH" dirty="0" err="1" smtClean="0"/>
              <a:t>September</a:t>
            </a:r>
            <a:r>
              <a:rPr lang="fr-CH" dirty="0" smtClean="0"/>
              <a:t> 27 at 8:30 </a:t>
            </a:r>
            <a:r>
              <a:rPr lang="fr-CH" dirty="0" err="1" smtClean="0"/>
              <a:t>am</a:t>
            </a:r>
            <a:endParaRPr lang="fr-CH" dirty="0" smtClean="0"/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https://attendee.gotowebinar.com/rt/1978876131026604803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21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2355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59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852963"/>
            <a:ext cx="9144000" cy="51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41" y="4419600"/>
            <a:ext cx="2882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>
                <a:solidFill>
                  <a:srgbClr val="FFCC66"/>
                </a:solidFill>
              </a:rPr>
              <a:t>gbd@wipo.int</a:t>
            </a:r>
            <a:endParaRPr lang="en-US" sz="32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8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476250"/>
            <a:ext cx="5441950" cy="5865813"/>
          </a:xfrm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250825" y="1773238"/>
            <a:ext cx="1368425" cy="503237"/>
          </a:xfrm>
          <a:prstGeom prst="rightArrow">
            <a:avLst>
              <a:gd name="adj1" fmla="val 50000"/>
              <a:gd name="adj2" fmla="val 67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2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Questions/concerns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505075"/>
            <a:ext cx="8229600" cy="4352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5400" b="1" dirty="0" smtClean="0">
                <a:solidFill>
                  <a:srgbClr val="0033CC"/>
                </a:solidFill>
              </a:rPr>
              <a:t>gbd@wipo.int</a:t>
            </a:r>
          </a:p>
        </p:txBody>
      </p:sp>
    </p:spTree>
    <p:extLst>
      <p:ext uri="{BB962C8B-B14F-4D97-AF65-F5344CB8AC3E}">
        <p14:creationId xmlns:p14="http://schemas.microsoft.com/office/powerpoint/2010/main" val="55861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new?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Result list</a:t>
            </a:r>
          </a:p>
          <a:p>
            <a:pPr lvl="1"/>
            <a:r>
              <a:rPr lang="en-US" dirty="0" smtClean="0"/>
              <a:t>Grid view</a:t>
            </a:r>
          </a:p>
          <a:p>
            <a:pPr lvl="1"/>
            <a:r>
              <a:rPr lang="en-US" dirty="0" smtClean="0"/>
              <a:t>List view</a:t>
            </a:r>
          </a:p>
          <a:p>
            <a:pPr lvl="1"/>
            <a:r>
              <a:rPr lang="en-US" dirty="0" smtClean="0"/>
              <a:t>Options</a:t>
            </a:r>
          </a:p>
          <a:p>
            <a:pPr lvl="1"/>
            <a:r>
              <a:rPr lang="fr-CH" dirty="0" smtClean="0"/>
              <a:t>Reports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Quiz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collections: </a:t>
            </a:r>
            <a:r>
              <a:rPr lang="en-US" dirty="0" smtClean="0"/>
              <a:t>Republic of Moldova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73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82807" cy="338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-16790" y="3429000"/>
            <a:ext cx="9144000" cy="2286000"/>
          </a:xfrm>
          <a:prstGeom prst="rect">
            <a:avLst/>
          </a:prstGeom>
          <a:solidFill>
            <a:srgbClr val="00B0F0">
              <a:alpha val="1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49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8800"/>
            <a:ext cx="9144000" cy="23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2916" y="2057400"/>
            <a:ext cx="9144000" cy="2286000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832" y="1752600"/>
            <a:ext cx="9131084" cy="3048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67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</Template>
  <TotalTime>1</TotalTime>
  <Words>309</Words>
  <Application>Microsoft Office PowerPoint</Application>
  <PresentationFormat>On-screen Show (4:3)</PresentationFormat>
  <Paragraphs>93</Paragraphs>
  <Slides>39</Slides>
  <Notes>9</Notes>
  <HiddenSlides>0</HiddenSlides>
  <MMClips>5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Arial Black</vt:lpstr>
      <vt:lpstr>ヒラギノ角ゴ Pro W3</vt:lpstr>
      <vt:lpstr>template_english</vt:lpstr>
      <vt:lpstr>Adobe Photoshop Image</vt:lpstr>
      <vt:lpstr>PowerPoint Presentation</vt:lpstr>
      <vt:lpstr>Click only if you can hear me…</vt:lpstr>
      <vt:lpstr>PowerPoint Presentation</vt:lpstr>
      <vt:lpstr>PowerPoint Presentation</vt:lpstr>
      <vt:lpstr>Questions/concerns</vt:lpstr>
      <vt:lpstr>Agenda</vt:lpstr>
      <vt:lpstr>What’s new?</vt:lpstr>
      <vt:lpstr>Result list</vt:lpstr>
      <vt:lpstr>2 parts</vt:lpstr>
      <vt:lpstr>Pager bar</vt:lpstr>
      <vt:lpstr>Display</vt:lpstr>
      <vt:lpstr>Grid view</vt:lpstr>
      <vt:lpstr>List view</vt:lpstr>
      <vt:lpstr>Customized number of columns</vt:lpstr>
      <vt:lpstr>2 parts</vt:lpstr>
      <vt:lpstr>PowerPoint Presentation</vt:lpstr>
      <vt:lpstr>PowerPoint Presentation</vt:lpstr>
      <vt:lpstr>Back button/link</vt:lpstr>
      <vt:lpstr>Options: checkbox</vt:lpstr>
      <vt:lpstr>PowerPoint Presentation</vt:lpstr>
      <vt:lpstr>PowerPoint Presentation</vt:lpstr>
      <vt:lpstr>Save a record set</vt:lpstr>
      <vt:lpstr>View record sets/Clear current designs</vt:lpstr>
      <vt:lpstr>Share</vt:lpstr>
      <vt:lpstr>Reports</vt:lpstr>
      <vt:lpstr>Select records of interest</vt:lpstr>
      <vt:lpstr>PowerPoint Presentation</vt:lpstr>
      <vt:lpstr>My account</vt:lpstr>
      <vt:lpstr>PowerPoint Presentation</vt:lpstr>
      <vt:lpstr>Q.1: If you would like to access your saved records, what should you do?</vt:lpstr>
      <vt:lpstr>Q.1: If you would like to access your saved records, what should you do?</vt:lpstr>
      <vt:lpstr>Q.2: To customize the search result view, which view should you select?</vt:lpstr>
      <vt:lpstr>Q 2: To customize the search result view, which view should you select?</vt:lpstr>
      <vt:lpstr>Future/past webinars:</vt:lpstr>
      <vt:lpstr>Global Design Database: webinar</vt:lpstr>
      <vt:lpstr>Global Brand Database: webinar</vt:lpstr>
      <vt:lpstr>PATENTSCOPE webinar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2018-09-21T07:55:38Z</dcterms:created>
  <dcterms:modified xsi:type="dcterms:W3CDTF">2018-09-21T07:56:50Z</dcterms:modified>
</cp:coreProperties>
</file>