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28" r:id="rId14"/>
    <p:sldId id="329" r:id="rId15"/>
    <p:sldId id="336" r:id="rId16"/>
    <p:sldId id="337" r:id="rId17"/>
    <p:sldId id="274" r:id="rId18"/>
    <p:sldId id="275" r:id="rId19"/>
    <p:sldId id="276" r:id="rId20"/>
    <p:sldId id="277" r:id="rId21"/>
    <p:sldId id="338" r:id="rId22"/>
    <p:sldId id="279" r:id="rId23"/>
    <p:sldId id="280" r:id="rId24"/>
    <p:sldId id="281" r:id="rId25"/>
    <p:sldId id="282" r:id="rId26"/>
    <p:sldId id="339" r:id="rId27"/>
    <p:sldId id="284" r:id="rId28"/>
    <p:sldId id="330" r:id="rId29"/>
    <p:sldId id="331" r:id="rId30"/>
    <p:sldId id="332" r:id="rId31"/>
    <p:sldId id="333" r:id="rId32"/>
    <p:sldId id="334" r:id="rId33"/>
    <p:sldId id="290" r:id="rId34"/>
    <p:sldId id="291" r:id="rId35"/>
    <p:sldId id="292" r:id="rId36"/>
    <p:sldId id="340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41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35" r:id="rId65"/>
    <p:sldId id="324" r:id="rId66"/>
    <p:sldId id="325" r:id="rId67"/>
    <p:sldId id="326" r:id="rId68"/>
    <p:sldId id="327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5" d="100"/>
          <a:sy n="115" d="100"/>
        </p:scale>
        <p:origin x="114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904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366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service on top of global industrial designs that aims to </a:t>
            </a:r>
            <a:r>
              <a:rPr lang="en-US" b="1" dirty="0" smtClean="0">
                <a:solidFill>
                  <a:srgbClr val="00BFFF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FFF"/>
                </a:solidFill>
              </a:rPr>
              <a:t>search quality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FFF"/>
                </a:solidFill>
              </a:rPr>
              <a:t>examination quality </a:t>
            </a:r>
            <a:r>
              <a:rPr lang="en-US" dirty="0" smtClean="0"/>
              <a:t>of designs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90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72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11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1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1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ipo.int/designdb/en/designdb-help.jsp#d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4051114705624803585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4587178300327453186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perform a search in the 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February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0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Combining many search </a:t>
            </a:r>
            <a:r>
              <a:rPr lang="en-US" b="1" dirty="0" err="1" smtClean="0">
                <a:solidFill>
                  <a:schemeClr val="bg1"/>
                </a:solidFill>
              </a:rPr>
              <a:t>criterias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Design Apple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Locarno classifications: 20 &amp; 25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registration years: 2017 &amp; 2016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need to build complex queries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Multiply 4"/>
          <p:cNvSpPr/>
          <p:nvPr/>
        </p:nvSpPr>
        <p:spPr bwMode="auto">
          <a:xfrm>
            <a:off x="4800600" y="4114800"/>
            <a:ext cx="1752600" cy="762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steps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399" cy="14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0" y="1676400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33899" y="1694765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676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9" y="5105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Design </a:t>
            </a:r>
            <a:r>
              <a:rPr lang="en-US" dirty="0">
                <a:solidFill>
                  <a:schemeClr val="bg1"/>
                </a:solidFill>
              </a:rPr>
              <a:t>Apple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- 2 </a:t>
            </a:r>
            <a:r>
              <a:rPr lang="en-US" dirty="0">
                <a:solidFill>
                  <a:schemeClr val="bg1"/>
                </a:solidFill>
              </a:rPr>
              <a:t>Locarno classifications: 20 &amp; </a:t>
            </a:r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-2 </a:t>
            </a:r>
            <a:r>
              <a:rPr lang="en-US" dirty="0">
                <a:solidFill>
                  <a:schemeClr val="bg1"/>
                </a:solidFill>
              </a:rPr>
              <a:t>registration years: 2017 &amp; 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1524000"/>
            <a:ext cx="9048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0" y="1494698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76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http://www.wipo.int/designdb/en/designdb-help.jsp#db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418"/>
            <a:ext cx="9188386" cy="30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1" y="1752600"/>
            <a:ext cx="8444898" cy="2324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066800" y="19812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45422"/>
              </p:ext>
            </p:extLst>
          </p:nvPr>
        </p:nvGraphicFramePr>
        <p:xfrm>
          <a:off x="1219200" y="2620962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4" imgW="1968120" imgH="456840" progId="Photoshop.Image.13">
                  <p:embed/>
                </p:oleObj>
              </mc:Choice>
              <mc:Fallback>
                <p:oleObj name="Image" r:id="rId4" imgW="1968120" imgH="45684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620962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Coverage</a:t>
            </a:r>
            <a:r>
              <a:rPr lang="fr-CH" b="1" dirty="0">
                <a:solidFill>
                  <a:schemeClr val="bg1"/>
                </a:solidFill>
              </a:rPr>
              <a:t>: new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86022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486400" y="29718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2971800"/>
            <a:ext cx="7620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05000" y="2286000"/>
            <a:ext cx="762000" cy="35083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63935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4682" y="2601263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56" y="306324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98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95800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59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Boolean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proximity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operators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fuzzy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81" y="1219200"/>
            <a:ext cx="5017378" cy="154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2875842"/>
            <a:ext cx="5410499" cy="165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449" y="4800600"/>
            <a:ext cx="5967296" cy="1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design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9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Indication of production/Description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798195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2933700"/>
            <a:ext cx="213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0772775" cy="5429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057400"/>
            <a:ext cx="1905000" cy="3810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5045230"/>
            <a:ext cx="9144000" cy="105077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219200" y="2024856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chemeClr val="bg1"/>
                </a:solidFill>
              </a:rPr>
              <a:t>Click the </a:t>
            </a:r>
            <a:r>
              <a:rPr lang="fr-CH" sz="2800" b="1" i="1" dirty="0" err="1" smtClean="0">
                <a:solidFill>
                  <a:schemeClr val="bg1"/>
                </a:solidFill>
              </a:rPr>
              <a:t>Raise</a:t>
            </a:r>
            <a:r>
              <a:rPr lang="fr-CH" sz="2800" b="1" i="1" dirty="0" smtClean="0">
                <a:solidFill>
                  <a:schemeClr val="bg1"/>
                </a:solidFill>
              </a:rPr>
              <a:t> hand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button</a:t>
            </a:r>
            <a:r>
              <a:rPr lang="fr-CH" sz="2800" b="1" dirty="0" smtClean="0">
                <a:solidFill>
                  <a:schemeClr val="bg1"/>
                </a:solidFill>
              </a:rPr>
              <a:t> if </a:t>
            </a:r>
            <a:r>
              <a:rPr lang="fr-CH" sz="2800" b="1" dirty="0" err="1" smtClean="0">
                <a:solidFill>
                  <a:schemeClr val="bg1"/>
                </a:solidFill>
              </a:rPr>
              <a:t>you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hear</a:t>
            </a:r>
            <a:r>
              <a:rPr lang="fr-CH" sz="2800" b="1" dirty="0" smtClean="0">
                <a:solidFill>
                  <a:schemeClr val="bg1"/>
                </a:solidFill>
              </a:rPr>
              <a:t> me </a:t>
            </a:r>
            <a:r>
              <a:rPr lang="fr-CH" sz="2800" b="1" dirty="0" err="1" smtClean="0">
                <a:solidFill>
                  <a:schemeClr val="bg1"/>
                </a:solidFill>
              </a:rPr>
              <a:t>otherwise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send</a:t>
            </a:r>
            <a:r>
              <a:rPr lang="fr-CH" sz="2800" b="1" dirty="0" smtClean="0">
                <a:solidFill>
                  <a:schemeClr val="bg1"/>
                </a:solidFill>
              </a:rPr>
              <a:t> me a message </a:t>
            </a:r>
            <a:r>
              <a:rPr lang="fr-CH" sz="2800" b="1" dirty="0" err="1" smtClean="0">
                <a:solidFill>
                  <a:schemeClr val="bg1"/>
                </a:solidFill>
              </a:rPr>
              <a:t>please</a:t>
            </a:r>
            <a:r>
              <a:rPr lang="fr-CH" sz="2800" b="1" dirty="0" smtClean="0">
                <a:solidFill>
                  <a:schemeClr val="bg1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03952"/>
          <a:ext cx="3806825" cy="51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839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03952"/>
                        <a:ext cx="3806825" cy="518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5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14831"/>
              </p:ext>
            </p:extLst>
          </p:nvPr>
        </p:nvGraphicFramePr>
        <p:xfrm>
          <a:off x="34635" y="990600"/>
          <a:ext cx="909184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3" imgW="10983960" imgH="5714280" progId="Photoshop.Image.13">
                  <p:embed/>
                </p:oleObj>
              </mc:Choice>
              <mc:Fallback>
                <p:oleObj name="Image" r:id="rId3" imgW="10983960" imgH="5714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35" y="990600"/>
                        <a:ext cx="9091845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4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33268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" y="24384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8338"/>
            <a:ext cx="577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600" b="1" dirty="0" err="1">
                <a:solidFill>
                  <a:schemeClr val="bg1"/>
                </a:solidFill>
              </a:rPr>
              <a:t>Search</a:t>
            </a:r>
            <a:r>
              <a:rPr lang="fr-CH" sz="3600" b="1" dirty="0">
                <a:solidFill>
                  <a:schemeClr val="bg1"/>
                </a:solidFill>
              </a:rPr>
              <a:t> by Description JA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name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numbers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dates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country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Filter</a:t>
            </a:r>
            <a:r>
              <a:rPr lang="fr-CH" b="1" dirty="0" smtClean="0">
                <a:solidFill>
                  <a:schemeClr val="bg1"/>
                </a:solidFill>
              </a:rPr>
              <a:t> by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" y="1676400"/>
            <a:ext cx="91371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Source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64477"/>
              </p:ext>
            </p:extLst>
          </p:nvPr>
        </p:nvGraphicFramePr>
        <p:xfrm>
          <a:off x="-2697" y="2209800"/>
          <a:ext cx="914939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mage" r:id="rId3" imgW="10755360" imgH="2869560" progId="Photoshop.Image.13">
                  <p:embed/>
                </p:oleObj>
              </mc:Choice>
              <mc:Fallback>
                <p:oleObj name="Image" r:id="rId3" imgW="10755360" imgH="2869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97" y="2209800"/>
                        <a:ext cx="9149394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838200" y="2286000"/>
            <a:ext cx="762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51" y="1295400"/>
            <a:ext cx="9237351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90024" y="2743200"/>
            <a:ext cx="4477776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3352800"/>
            <a:ext cx="990600" cy="1752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 err="1">
                <a:solidFill>
                  <a:schemeClr val="bg1"/>
                </a:solidFill>
              </a:rPr>
              <a:t>Designation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8800"/>
            <a:ext cx="917922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95400" y="1981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Locarno Class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208205" cy="236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133600" y="2057400"/>
            <a:ext cx="10668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Registration </a:t>
            </a:r>
            <a:r>
              <a:rPr lang="fr-CH" b="1" i="1" dirty="0" err="1">
                <a:solidFill>
                  <a:schemeClr val="bg1"/>
                </a:solidFill>
              </a:rPr>
              <a:t>Year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" y="1752600"/>
            <a:ext cx="9231502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124200" y="1905000"/>
            <a:ext cx="838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bg1"/>
                </a:solidFill>
              </a:rPr>
              <a:t>Options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89542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2307" y="2286000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4248552" y="4571999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70355" y="2624904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5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65614" cy="152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7200" y="3276600"/>
            <a:ext cx="329738" cy="15378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85776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0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01807" y="342183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92927" y="334066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9" y="1524000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0372" y="350249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Result list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Display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Grid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List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Columns customized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76" y="3581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Back button/link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Options: checkbox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gbd@wipo.int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73999" cy="304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802399" y="11430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Save a record set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zh-CN" b="1" dirty="0" smtClean="0">
                <a:solidFill>
                  <a:schemeClr val="bg1"/>
                </a:solidFill>
              </a:rPr>
              <a:t>R</a:t>
            </a:r>
            <a:r>
              <a:rPr lang="en-US" b="1" dirty="0" err="1" smtClean="0">
                <a:solidFill>
                  <a:schemeClr val="bg1"/>
                </a:solidFill>
              </a:rPr>
              <a:t>ecord</a:t>
            </a:r>
            <a:r>
              <a:rPr lang="en-US" b="1" dirty="0" smtClean="0">
                <a:solidFill>
                  <a:schemeClr val="bg1"/>
                </a:solidFill>
              </a:rPr>
              <a:t> sets/current </a:t>
            </a:r>
            <a:r>
              <a:rPr lang="en-US" b="1" dirty="0" smtClean="0">
                <a:solidFill>
                  <a:schemeClr val="bg1"/>
                </a:solidFill>
              </a:rPr>
              <a:t>marks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My account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Download reports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" y="1371600"/>
            <a:ext cx="9118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86600" y="4724400"/>
            <a:ext cx="2034146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9027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7" y="457200"/>
            <a:ext cx="912327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2819400" cy="174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10000"/>
            <a:ext cx="3273683" cy="17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Individual</a:t>
            </a:r>
            <a:r>
              <a:rPr lang="fr-CH" b="1" dirty="0" smtClean="0">
                <a:solidFill>
                  <a:schemeClr val="bg1"/>
                </a:solidFill>
              </a:rPr>
              <a:t> record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9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526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1295400"/>
            <a:ext cx="609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596834"/>
            <a:ext cx="1092403" cy="271272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34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529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Interface:</a:t>
            </a: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Coverage</a:t>
            </a: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Search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Filter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Results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smtClean="0">
                <a:solidFill>
                  <a:schemeClr val="bg1"/>
                </a:solidFill>
              </a:rPr>
              <a:t>Menus</a:t>
            </a:r>
          </a:p>
          <a:p>
            <a:r>
              <a:rPr lang="fr-CH" sz="3200" b="1" dirty="0" err="1" smtClean="0">
                <a:solidFill>
                  <a:schemeClr val="bg1"/>
                </a:solidFill>
              </a:rPr>
              <a:t>Webinars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r>
              <a:rPr lang="fr-CH" sz="3200" b="1" dirty="0" smtClean="0">
                <a:solidFill>
                  <a:schemeClr val="bg1"/>
                </a:solidFill>
              </a:rPr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Help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Plans for the future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Add more collections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-16790"/>
            <a:ext cx="9162081" cy="6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620000" cy="68135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705600" y="64770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657091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8" y="2057400"/>
            <a:ext cx="4613042" cy="486697"/>
          </a:xfrm>
          <a:prstGeom prst="rect">
            <a:avLst/>
          </a:prstGeom>
          <a:solidFill>
            <a:srgbClr val="FF0000">
              <a:alpha val="0"/>
            </a:srgbClr>
          </a:solidFill>
          <a:ln w="44450">
            <a:solidFill>
              <a:srgbClr val="FF0000"/>
            </a:solidFill>
          </a:ln>
          <a:extLst/>
        </p:spPr>
      </p:pic>
      <p:sp>
        <p:nvSpPr>
          <p:cNvPr id="6" name="Rectangle 5"/>
          <p:cNvSpPr/>
          <p:nvPr/>
        </p:nvSpPr>
        <p:spPr bwMode="auto">
          <a:xfrm>
            <a:off x="5029200" y="3435480"/>
            <a:ext cx="1219200" cy="533401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58" y="4648200"/>
            <a:ext cx="5562600" cy="609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b="1" dirty="0" smtClean="0">
                <a:solidFill>
                  <a:schemeClr val="bg1"/>
                </a:solidFill>
              </a:rPr>
              <a:t>PATENTSCOPE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r>
              <a:rPr lang="fr-CH" dirty="0" smtClean="0"/>
              <a:t/>
            </a:r>
            <a:br>
              <a:rPr lang="fr-CH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b="1" dirty="0" smtClean="0">
                <a:solidFill>
                  <a:schemeClr val="bg1"/>
                </a:solidFill>
              </a:rPr>
              <a:t>Chemical structure </a:t>
            </a:r>
            <a:r>
              <a:rPr lang="fr-CH" sz="3200" b="1" dirty="0" err="1" smtClean="0">
                <a:solidFill>
                  <a:schemeClr val="bg1"/>
                </a:solidFill>
              </a:rPr>
              <a:t>search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>
                <a:solidFill>
                  <a:schemeClr val="bg1"/>
                </a:solidFill>
              </a:rPr>
              <a:t>March 5 at 5:30 PM CET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https://attendee.gotowebinar.com/rt/4051114705624803585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22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Global Brand </a:t>
            </a:r>
            <a:r>
              <a:rPr lang="fr-CH" b="1" dirty="0" err="1" smtClean="0">
                <a:solidFill>
                  <a:schemeClr val="bg1"/>
                </a:solidFill>
              </a:rPr>
              <a:t>Database</a:t>
            </a:r>
            <a:r>
              <a:rPr lang="fr-CH" b="1" dirty="0" smtClean="0">
                <a:solidFill>
                  <a:schemeClr val="bg1"/>
                </a:solidFill>
              </a:rPr>
              <a:t>: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smtClean="0">
                <a:solidFill>
                  <a:schemeClr val="bg1"/>
                </a:solidFill>
              </a:rPr>
              <a:t>How to </a:t>
            </a:r>
            <a:r>
              <a:rPr lang="fr-CH" sz="3200" b="1" dirty="0" err="1" smtClean="0">
                <a:solidFill>
                  <a:schemeClr val="bg1"/>
                </a:solidFill>
              </a:rPr>
              <a:t>read</a:t>
            </a:r>
            <a:r>
              <a:rPr lang="fr-CH" sz="3200" b="1" dirty="0" smtClean="0">
                <a:solidFill>
                  <a:schemeClr val="bg1"/>
                </a:solidFill>
              </a:rPr>
              <a:t>, </a:t>
            </a:r>
            <a:r>
              <a:rPr lang="fr-CH" sz="3200" b="1" dirty="0" err="1" smtClean="0">
                <a:solidFill>
                  <a:schemeClr val="bg1"/>
                </a:solidFill>
              </a:rPr>
              <a:t>save</a:t>
            </a:r>
            <a:r>
              <a:rPr lang="fr-CH" sz="3200" b="1" dirty="0" smtClean="0">
                <a:solidFill>
                  <a:schemeClr val="bg1"/>
                </a:solidFill>
              </a:rPr>
              <a:t> &amp; </a:t>
            </a:r>
            <a:r>
              <a:rPr lang="fr-CH" sz="3200" b="1" dirty="0" err="1" smtClean="0">
                <a:solidFill>
                  <a:schemeClr val="bg1"/>
                </a:solidFill>
              </a:rPr>
              <a:t>share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your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results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endParaRPr lang="fr-CH" sz="3200" b="1" dirty="0">
              <a:solidFill>
                <a:schemeClr val="bg1"/>
              </a:solidFill>
            </a:endParaRPr>
          </a:p>
          <a:p>
            <a:endParaRPr lang="fr-CH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 smtClean="0">
                <a:solidFill>
                  <a:schemeClr val="bg1"/>
                </a:solidFill>
              </a:rPr>
              <a:t>March 12 at 5:30 PM CET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https://attendee.gotowebinar.com/register/4587178300327453186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1035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Why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is</a:t>
            </a:r>
            <a:r>
              <a:rPr lang="fr-CH" b="1" dirty="0" smtClean="0">
                <a:solidFill>
                  <a:schemeClr val="bg1"/>
                </a:solidFill>
              </a:rPr>
              <a:t> the GDD </a:t>
            </a:r>
            <a:r>
              <a:rPr lang="fr-CH" b="1" dirty="0" err="1" smtClean="0">
                <a:solidFill>
                  <a:schemeClr val="bg1"/>
                </a:solidFill>
              </a:rPr>
              <a:t>useful</a:t>
            </a:r>
            <a:r>
              <a:rPr lang="fr-CH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err="1">
                <a:solidFill>
                  <a:schemeClr val="bg1"/>
                </a:solidFill>
              </a:rPr>
              <a:t>D</a:t>
            </a:r>
            <a:r>
              <a:rPr lang="fr-CH" sz="3200" b="1" dirty="0" err="1" smtClean="0">
                <a:solidFill>
                  <a:schemeClr val="bg1"/>
                </a:solidFill>
              </a:rPr>
              <a:t>etails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smtClean="0">
                <a:solidFill>
                  <a:schemeClr val="bg1"/>
                </a:solidFill>
              </a:rPr>
              <a:t>about </a:t>
            </a:r>
            <a:r>
              <a:rPr lang="fr-CH" sz="3200" b="1" dirty="0" smtClean="0">
                <a:solidFill>
                  <a:schemeClr val="bg1"/>
                </a:solidFill>
              </a:rPr>
              <a:t>designs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200" b="1" dirty="0" smtClean="0">
              <a:solidFill>
                <a:schemeClr val="bg1"/>
              </a:solidFill>
            </a:endParaRPr>
          </a:p>
          <a:p>
            <a:r>
              <a:rPr lang="fr-CH" sz="3200" b="1" dirty="0" smtClean="0">
                <a:solidFill>
                  <a:schemeClr val="bg1"/>
                </a:solidFill>
              </a:rPr>
              <a:t>Explore design </a:t>
            </a:r>
            <a:r>
              <a:rPr lang="fr-CH" sz="3200" b="1" dirty="0" err="1" smtClean="0">
                <a:solidFill>
                  <a:schemeClr val="bg1"/>
                </a:solidFill>
              </a:rPr>
              <a:t>landscape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>
                <a:solidFill>
                  <a:schemeClr val="bg1"/>
                </a:solidFill>
              </a:rPr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Global Design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atabase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" y="1524000"/>
            <a:ext cx="91304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1343</TotalTime>
  <Words>329</Words>
  <Application>Microsoft Office PowerPoint</Application>
  <PresentationFormat>On-screen Show (4:3)</PresentationFormat>
  <Paragraphs>113</Paragraphs>
  <Slides>68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ヒラギノ角ゴ Pro W3</vt:lpstr>
      <vt:lpstr>Arial</vt:lpstr>
      <vt:lpstr>Arial Black</vt:lpstr>
      <vt:lpstr>template_english</vt:lpstr>
      <vt:lpstr>Image</vt:lpstr>
      <vt:lpstr>Adobe Photoshop Image</vt:lpstr>
      <vt:lpstr>PowerPoint Presentation</vt:lpstr>
      <vt:lpstr>Click the Raise hand button if you hear me otherwise send me a message please!</vt:lpstr>
      <vt:lpstr>PowerPoint Presentation</vt:lpstr>
      <vt:lpstr>PowerPoint Presentation</vt:lpstr>
      <vt:lpstr>Questions/concerns</vt:lpstr>
      <vt:lpstr>Agenda</vt:lpstr>
      <vt:lpstr>Why is the GDD useful?</vt:lpstr>
      <vt:lpstr> Access: www.wipo.int/designdb     www.wipo.int </vt:lpstr>
      <vt:lpstr>The Global Design Database</vt:lpstr>
      <vt:lpstr>Combining many search criterias</vt:lpstr>
      <vt:lpstr>2 steps</vt:lpstr>
      <vt:lpstr>Coverage</vt:lpstr>
      <vt:lpstr>Coverage</vt:lpstr>
      <vt:lpstr>Coverage: new</vt:lpstr>
      <vt:lpstr>PowerPoint Presentation</vt:lpstr>
      <vt:lpstr>PowerPoint Presentation</vt:lpstr>
      <vt:lpstr>Boolean, proximity, operators, fuzzy</vt:lpstr>
      <vt:lpstr>Search by design</vt:lpstr>
      <vt:lpstr>Indication of production/Description</vt:lpstr>
      <vt:lpstr>PowerPoint Presentation</vt:lpstr>
      <vt:lpstr>PowerPoint Presentation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PowerPoint Presentation</vt:lpstr>
      <vt:lpstr>Result list</vt:lpstr>
      <vt:lpstr>2 parts</vt:lpstr>
      <vt:lpstr>Pager bar</vt:lpstr>
      <vt:lpstr>Display</vt:lpstr>
      <vt:lpstr>Grid view</vt:lpstr>
      <vt:lpstr>List view</vt:lpstr>
      <vt:lpstr>Columns customized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Record sets/current marks</vt:lpstr>
      <vt:lpstr>My account</vt:lpstr>
      <vt:lpstr>Download reports</vt:lpstr>
      <vt:lpstr>PowerPoint Presentation</vt:lpstr>
      <vt:lpstr>PowerPoint Presentation</vt:lpstr>
      <vt:lpstr>Individual record</vt:lpstr>
      <vt:lpstr>PowerPoint Presentation</vt:lpstr>
      <vt:lpstr>PowerPoint Presentation</vt:lpstr>
      <vt:lpstr>Help</vt:lpstr>
      <vt:lpstr>Plans for the future</vt:lpstr>
      <vt:lpstr>Webinars</vt:lpstr>
      <vt:lpstr>PowerPoint Presentation</vt:lpstr>
      <vt:lpstr>PowerPoint Presentation</vt:lpstr>
      <vt:lpstr> PATENTSCOPE webinar 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11</cp:revision>
  <dcterms:created xsi:type="dcterms:W3CDTF">2019-02-26T10:43:47Z</dcterms:created>
  <dcterms:modified xsi:type="dcterms:W3CDTF">2019-02-27T09:07:26Z</dcterms:modified>
</cp:coreProperties>
</file>