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328" r:id="rId14"/>
    <p:sldId id="329" r:id="rId15"/>
    <p:sldId id="336" r:id="rId16"/>
    <p:sldId id="337" r:id="rId17"/>
    <p:sldId id="274" r:id="rId18"/>
    <p:sldId id="275" r:id="rId19"/>
    <p:sldId id="276" r:id="rId20"/>
    <p:sldId id="277" r:id="rId21"/>
    <p:sldId id="338" r:id="rId22"/>
    <p:sldId id="279" r:id="rId23"/>
    <p:sldId id="280" r:id="rId24"/>
    <p:sldId id="281" r:id="rId25"/>
    <p:sldId id="282" r:id="rId26"/>
    <p:sldId id="339" r:id="rId27"/>
    <p:sldId id="284" r:id="rId28"/>
    <p:sldId id="330" r:id="rId29"/>
    <p:sldId id="331" r:id="rId30"/>
    <p:sldId id="332" r:id="rId31"/>
    <p:sldId id="333" r:id="rId32"/>
    <p:sldId id="334" r:id="rId33"/>
    <p:sldId id="290" r:id="rId34"/>
    <p:sldId id="291" r:id="rId35"/>
    <p:sldId id="292" r:id="rId36"/>
    <p:sldId id="340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41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4" r:id="rId65"/>
    <p:sldId id="325" r:id="rId66"/>
    <p:sldId id="326" r:id="rId67"/>
    <p:sldId id="327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2904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0366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service on top of global industrial designs that aims to </a:t>
            </a:r>
            <a:r>
              <a:rPr lang="en-US" b="1" dirty="0" smtClean="0">
                <a:solidFill>
                  <a:srgbClr val="00BFFF"/>
                </a:solidFill>
              </a:rPr>
              <a:t>improve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FFF"/>
                </a:solidFill>
              </a:rPr>
              <a:t>search quality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FFF"/>
                </a:solidFill>
              </a:rPr>
              <a:t>examination quality </a:t>
            </a:r>
            <a:r>
              <a:rPr lang="en-US" dirty="0" smtClean="0"/>
              <a:t>of designs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190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multi models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new Zealand…), we show the images of every model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one model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spain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…), we should the first 5 images of the model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372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67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11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61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1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wipo.int/designdb/en/designdb-help.jsp#d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857184387006862083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8022051525988105218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172200" cy="1333500"/>
          </a:xfrm>
          <a:noFill/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00408C"/>
                </a:solidFill>
                <a:ea typeface="ヒラギノ角ゴ Pro W3" pitchFamily="1" charset="-128"/>
              </a:rPr>
              <a:t>P</a:t>
            </a:r>
            <a:r>
              <a:rPr lang="en-US" sz="3000" b="1" smtClean="0">
                <a:solidFill>
                  <a:srgbClr val="00408C"/>
                </a:solidFill>
                <a:ea typeface="ヒラギノ角ゴ Pro W3" pitchFamily="1" charset="-128"/>
              </a:rPr>
              <a:t>erforming effectives searches 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in the Global Design Database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0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Internet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May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0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Combining many search </a:t>
            </a:r>
            <a:r>
              <a:rPr lang="en-US" b="1" dirty="0" err="1" smtClean="0">
                <a:solidFill>
                  <a:schemeClr val="bg1"/>
                </a:solidFill>
              </a:rPr>
              <a:t>criterias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Design Apple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2 Locarno classifications: 20 &amp; 25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2 registration years: 2017 &amp; 2016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No need to build complex queries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Multiply 4"/>
          <p:cNvSpPr/>
          <p:nvPr/>
        </p:nvSpPr>
        <p:spPr bwMode="auto">
          <a:xfrm>
            <a:off x="4800600" y="4114800"/>
            <a:ext cx="1752600" cy="762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steps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5399" cy="14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0" y="1676400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86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33899" y="1694765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2676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99" y="5105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Design </a:t>
            </a:r>
            <a:r>
              <a:rPr lang="en-US" dirty="0">
                <a:solidFill>
                  <a:schemeClr val="bg1"/>
                </a:solidFill>
              </a:rPr>
              <a:t>Apple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- 2 </a:t>
            </a:r>
            <a:r>
              <a:rPr lang="en-US" dirty="0">
                <a:solidFill>
                  <a:schemeClr val="bg1"/>
                </a:solidFill>
              </a:rPr>
              <a:t>Locarno classifications: 20 &amp; </a:t>
            </a:r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-2 </a:t>
            </a:r>
            <a:r>
              <a:rPr lang="en-US" dirty="0">
                <a:solidFill>
                  <a:schemeClr val="bg1"/>
                </a:solidFill>
              </a:rPr>
              <a:t>registration years: 2017 &amp; 2016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1524000"/>
            <a:ext cx="9048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0" y="1494698"/>
            <a:ext cx="9144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Coverage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8768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http://www.wipo.int/designdb/en/designdb-help.jsp#db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418"/>
            <a:ext cx="9188386" cy="30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Coverage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51" y="1752600"/>
            <a:ext cx="8444898" cy="2324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066800" y="1981200"/>
            <a:ext cx="6858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45422"/>
              </p:ext>
            </p:extLst>
          </p:nvPr>
        </p:nvGraphicFramePr>
        <p:xfrm>
          <a:off x="1219200" y="2620962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4" imgW="1968120" imgH="456840" progId="Photoshop.Image.13">
                  <p:embed/>
                </p:oleObj>
              </mc:Choice>
              <mc:Fallback>
                <p:oleObj name="Image" r:id="rId4" imgW="1968120" imgH="45684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620962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Coverage</a:t>
            </a:r>
            <a:r>
              <a:rPr lang="fr-CH" b="1" dirty="0">
                <a:solidFill>
                  <a:schemeClr val="bg1"/>
                </a:solidFill>
              </a:rPr>
              <a:t>: new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8860221" cy="243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486400" y="2971800"/>
            <a:ext cx="6858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0" y="2971800"/>
            <a:ext cx="7620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05000" y="2286000"/>
            <a:ext cx="762000" cy="35083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63935" cy="1015663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609242"/>
            <a:ext cx="4419600" cy="1015663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958" y="2624905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4682" y="2601263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56" y="3063240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994061" y="1129790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98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95800" cy="1015663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59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Boolean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proximity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operators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fuzzy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81" y="1219200"/>
            <a:ext cx="5017378" cy="154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2875842"/>
            <a:ext cx="5410499" cy="165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449" y="4800600"/>
            <a:ext cx="5967296" cy="19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design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82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990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Indication of production/Description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798195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2933700"/>
            <a:ext cx="2133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0772775" cy="5429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2057400"/>
            <a:ext cx="1905000" cy="3810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5045230"/>
            <a:ext cx="9144000" cy="105077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219200" y="2024856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solidFill>
                  <a:schemeClr val="bg1"/>
                </a:solidFill>
              </a:rPr>
              <a:t>Click the </a:t>
            </a:r>
            <a:r>
              <a:rPr lang="fr-CH" sz="2800" b="1" i="1" dirty="0" err="1" smtClean="0">
                <a:solidFill>
                  <a:schemeClr val="bg1"/>
                </a:solidFill>
              </a:rPr>
              <a:t>Raise</a:t>
            </a:r>
            <a:r>
              <a:rPr lang="fr-CH" sz="2800" b="1" i="1" dirty="0" smtClean="0">
                <a:solidFill>
                  <a:schemeClr val="bg1"/>
                </a:solidFill>
              </a:rPr>
              <a:t> hand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button</a:t>
            </a:r>
            <a:r>
              <a:rPr lang="fr-CH" sz="2800" b="1" dirty="0" smtClean="0">
                <a:solidFill>
                  <a:schemeClr val="bg1"/>
                </a:solidFill>
              </a:rPr>
              <a:t> if </a:t>
            </a:r>
            <a:r>
              <a:rPr lang="fr-CH" sz="2800" b="1" dirty="0" err="1" smtClean="0">
                <a:solidFill>
                  <a:schemeClr val="bg1"/>
                </a:solidFill>
              </a:rPr>
              <a:t>you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hear</a:t>
            </a:r>
            <a:r>
              <a:rPr lang="fr-CH" sz="2800" b="1" dirty="0" smtClean="0">
                <a:solidFill>
                  <a:schemeClr val="bg1"/>
                </a:solidFill>
              </a:rPr>
              <a:t> me </a:t>
            </a:r>
            <a:r>
              <a:rPr lang="fr-CH" sz="2800" b="1" dirty="0" err="1" smtClean="0">
                <a:solidFill>
                  <a:schemeClr val="bg1"/>
                </a:solidFill>
              </a:rPr>
              <a:t>otherwise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send</a:t>
            </a:r>
            <a:r>
              <a:rPr lang="fr-CH" sz="2800" b="1" dirty="0" smtClean="0">
                <a:solidFill>
                  <a:schemeClr val="bg1"/>
                </a:solidFill>
              </a:rPr>
              <a:t> me a message </a:t>
            </a:r>
            <a:r>
              <a:rPr lang="fr-CH" sz="2800" b="1" dirty="0" err="1" smtClean="0">
                <a:solidFill>
                  <a:schemeClr val="bg1"/>
                </a:solidFill>
              </a:rPr>
              <a:t>please</a:t>
            </a:r>
            <a:r>
              <a:rPr lang="fr-CH" sz="2800" b="1" dirty="0" smtClean="0">
                <a:solidFill>
                  <a:schemeClr val="bg1"/>
                </a:solidFill>
              </a:rPr>
              <a:t>!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1800" y="1303952"/>
          <a:ext cx="3806825" cy="518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8397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03952"/>
                        <a:ext cx="3806825" cy="5180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5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14831"/>
              </p:ext>
            </p:extLst>
          </p:nvPr>
        </p:nvGraphicFramePr>
        <p:xfrm>
          <a:off x="34635" y="990600"/>
          <a:ext cx="909184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" r:id="rId3" imgW="10983960" imgH="5714280" progId="Photoshop.Image.13">
                  <p:embed/>
                </p:oleObj>
              </mc:Choice>
              <mc:Fallback>
                <p:oleObj name="Image" r:id="rId3" imgW="10983960" imgH="5714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35" y="990600"/>
                        <a:ext cx="9091845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4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33268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" y="24384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58338"/>
            <a:ext cx="5775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600" b="1" dirty="0" err="1">
                <a:solidFill>
                  <a:schemeClr val="bg1"/>
                </a:solidFill>
              </a:rPr>
              <a:t>Search</a:t>
            </a:r>
            <a:r>
              <a:rPr lang="fr-CH" sz="3600" b="1" dirty="0">
                <a:solidFill>
                  <a:schemeClr val="bg1"/>
                </a:solidFill>
              </a:rPr>
              <a:t> by Description JA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2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err="1" smtClean="0">
                <a:solidFill>
                  <a:schemeClr val="bg1"/>
                </a:solidFill>
              </a:rPr>
              <a:t>name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err="1" smtClean="0">
                <a:solidFill>
                  <a:schemeClr val="bg1"/>
                </a:solidFill>
              </a:rPr>
              <a:t>numbers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dates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country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0" y="1609242"/>
            <a:ext cx="4419600" cy="1015663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Filter</a:t>
            </a:r>
            <a:r>
              <a:rPr lang="fr-CH" b="1" dirty="0" smtClean="0">
                <a:solidFill>
                  <a:schemeClr val="bg1"/>
                </a:solidFill>
              </a:rPr>
              <a:t> by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" y="1676400"/>
            <a:ext cx="91371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Source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64477"/>
              </p:ext>
            </p:extLst>
          </p:nvPr>
        </p:nvGraphicFramePr>
        <p:xfrm>
          <a:off x="-2697" y="2209800"/>
          <a:ext cx="9149394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" r:id="rId3" imgW="10755360" imgH="2869560" progId="Photoshop.Image.13">
                  <p:embed/>
                </p:oleObj>
              </mc:Choice>
              <mc:Fallback>
                <p:oleObj name="Image" r:id="rId3" imgW="10755360" imgH="2869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97" y="2209800"/>
                        <a:ext cx="9149394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838200" y="2286000"/>
            <a:ext cx="7620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51" y="1295400"/>
            <a:ext cx="9237351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590024" y="2743200"/>
            <a:ext cx="4477776" cy="304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3352800"/>
            <a:ext cx="990600" cy="1752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 err="1">
                <a:solidFill>
                  <a:schemeClr val="bg1"/>
                </a:solidFill>
              </a:rPr>
              <a:t>Designation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8800"/>
            <a:ext cx="9179221" cy="243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95400" y="1981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Locarno Class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208205" cy="236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133600" y="2057400"/>
            <a:ext cx="10668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Registration </a:t>
            </a:r>
            <a:r>
              <a:rPr lang="fr-CH" b="1" i="1" dirty="0" err="1">
                <a:solidFill>
                  <a:schemeClr val="bg1"/>
                </a:solidFill>
              </a:rPr>
              <a:t>Year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0" y="1752600"/>
            <a:ext cx="9231502" cy="228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124200" y="1905000"/>
            <a:ext cx="838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bg1"/>
                </a:solidFill>
              </a:rPr>
              <a:t>Options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8275"/>
            <a:ext cx="895429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2307" y="2286000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6200000">
            <a:off x="4248552" y="4571999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6790" y="2819400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29380" y="2795255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958" y="2624905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670355" y="2624904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5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65614" cy="1524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57200" y="3276600"/>
            <a:ext cx="329738" cy="15378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85776" y="319392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34000" y="319392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201807" y="3421830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92927" y="3340660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9" y="1524000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0372" y="3502490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Result list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parts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Pager bar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432"/>
            <a:ext cx="9251634" cy="2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762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01432"/>
            <a:ext cx="685800" cy="205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0" y="1714537"/>
            <a:ext cx="1143000" cy="205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14774" y="1733415"/>
            <a:ext cx="1724025" cy="18617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1701432"/>
            <a:ext cx="152400" cy="218154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4131092">
            <a:off x="-121605" y="2301964"/>
            <a:ext cx="998114" cy="259901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Display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09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43164" y="1538981"/>
            <a:ext cx="259902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0725"/>
            <a:ext cx="56084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2294315">
            <a:off x="1048610" y="2104425"/>
            <a:ext cx="1039922" cy="259901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-349314" y="2914820"/>
            <a:ext cx="2444858" cy="259901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" y="4379395"/>
            <a:ext cx="8229600" cy="19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028699" y="1524000"/>
            <a:ext cx="223427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Grid view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972"/>
            <a:ext cx="9070421" cy="403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3" y="1943100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714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5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List view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483"/>
            <a:ext cx="8763961" cy="14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1" y="1905000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5400000">
            <a:off x="5159152" y="2618415"/>
            <a:ext cx="91439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Columns customized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23392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4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parts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399"/>
            <a:ext cx="9067801" cy="30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219200"/>
            <a:ext cx="90386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858500" cy="27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4532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76" y="3581400"/>
            <a:ext cx="9090299" cy="28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Back button/link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631962"/>
            <a:ext cx="9144000" cy="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247" y="16002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733294" y="18288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Options: checkbox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62075"/>
            <a:ext cx="7191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2133600"/>
            <a:ext cx="38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09800"/>
            <a:ext cx="381000" cy="25908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" y="381000"/>
            <a:ext cx="90923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Questions/concerns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gbd@wipo.int</a:t>
            </a:r>
            <a:endParaRPr lang="en-US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73999" cy="304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802399" y="1143000"/>
            <a:ext cx="13716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975548">
            <a:off x="7015220" y="1918493"/>
            <a:ext cx="369201" cy="237779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Save a record set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0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33663"/>
            <a:ext cx="3209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3171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9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zh-CN" b="1" dirty="0" smtClean="0">
                <a:solidFill>
                  <a:schemeClr val="bg1"/>
                </a:solidFill>
              </a:rPr>
              <a:t>R</a:t>
            </a:r>
            <a:r>
              <a:rPr lang="en-US" b="1" dirty="0" err="1" smtClean="0">
                <a:solidFill>
                  <a:schemeClr val="bg1"/>
                </a:solidFill>
              </a:rPr>
              <a:t>ecord</a:t>
            </a:r>
            <a:r>
              <a:rPr lang="en-US" b="1" dirty="0" smtClean="0">
                <a:solidFill>
                  <a:schemeClr val="bg1"/>
                </a:solidFill>
              </a:rPr>
              <a:t> sets/current designs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409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01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My account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14463"/>
            <a:ext cx="77819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324600" y="1414463"/>
            <a:ext cx="990600" cy="4143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Download reports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" y="1371600"/>
            <a:ext cx="9118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086600" y="4724400"/>
            <a:ext cx="2034146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9027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7" y="457200"/>
            <a:ext cx="9123271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0"/>
            <a:ext cx="2819400" cy="1748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10000"/>
            <a:ext cx="3273683" cy="17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Individual</a:t>
            </a:r>
            <a:r>
              <a:rPr lang="fr-CH" b="1" dirty="0" smtClean="0">
                <a:solidFill>
                  <a:schemeClr val="bg1"/>
                </a:solidFill>
              </a:rPr>
              <a:t> record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295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52600"/>
            <a:ext cx="10668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1295400"/>
            <a:ext cx="609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1596834"/>
            <a:ext cx="1092403" cy="271272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994061" y="1129790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34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5292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Interface:</a:t>
            </a: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Coverage</a:t>
            </a:r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Search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features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Filter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features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Results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smtClean="0">
                <a:solidFill>
                  <a:schemeClr val="bg1"/>
                </a:solidFill>
              </a:rPr>
              <a:t>Menus</a:t>
            </a:r>
          </a:p>
          <a:p>
            <a:r>
              <a:rPr lang="fr-CH" sz="3200" b="1" dirty="0" err="1" smtClean="0">
                <a:solidFill>
                  <a:schemeClr val="bg1"/>
                </a:solidFill>
              </a:rPr>
              <a:t>Webinars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r>
              <a:rPr lang="fr-CH" sz="3200" b="1" dirty="0" smtClean="0">
                <a:solidFill>
                  <a:schemeClr val="bg1"/>
                </a:solidFill>
              </a:rPr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6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chemeClr val="bg1"/>
                </a:solidFill>
              </a:rPr>
              <a:t>Help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Plans for the future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Add more collections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1" y="-16790"/>
            <a:ext cx="9162081" cy="62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7620000" cy="68135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705600" y="6477000"/>
            <a:ext cx="990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b="1" dirty="0" smtClean="0">
                <a:solidFill>
                  <a:schemeClr val="bg1"/>
                </a:solidFill>
              </a:rPr>
              <a:t>PATENTSCOPE </a:t>
            </a:r>
            <a:r>
              <a:rPr lang="fr-CH" b="1" dirty="0" err="1" smtClean="0">
                <a:solidFill>
                  <a:schemeClr val="bg1"/>
                </a:solidFill>
              </a:rPr>
              <a:t>webinar</a:t>
            </a:r>
            <a:r>
              <a:rPr lang="fr-CH" dirty="0" smtClean="0"/>
              <a:t/>
            </a:r>
            <a:br>
              <a:rPr lang="fr-CH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b="1" dirty="0" smtClean="0">
                <a:solidFill>
                  <a:schemeClr val="bg1"/>
                </a:solidFill>
              </a:rPr>
              <a:t>Translation </a:t>
            </a:r>
            <a:r>
              <a:rPr lang="fr-CH" sz="3200" b="1" dirty="0" err="1" smtClean="0">
                <a:solidFill>
                  <a:schemeClr val="bg1"/>
                </a:solidFill>
              </a:rPr>
              <a:t>tools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H" sz="3200" b="1" dirty="0" smtClean="0">
                <a:solidFill>
                  <a:schemeClr val="bg1"/>
                </a:solidFill>
              </a:rPr>
              <a:t>May 21/23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https://attendee.gotowebinar.com/rt/1857184387006862083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22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chemeClr val="bg1"/>
                </a:solidFill>
              </a:rPr>
              <a:t>Global Brand </a:t>
            </a:r>
            <a:r>
              <a:rPr lang="fr-CH" b="1" dirty="0" err="1" smtClean="0">
                <a:solidFill>
                  <a:schemeClr val="bg1"/>
                </a:solidFill>
              </a:rPr>
              <a:t>Database</a:t>
            </a:r>
            <a:r>
              <a:rPr lang="fr-CH" b="1" dirty="0" smtClean="0">
                <a:solidFill>
                  <a:schemeClr val="bg1"/>
                </a:solidFill>
              </a:rPr>
              <a:t>: </a:t>
            </a:r>
            <a:r>
              <a:rPr lang="fr-CH" b="1" dirty="0" err="1" smtClean="0">
                <a:solidFill>
                  <a:schemeClr val="bg1"/>
                </a:solidFill>
              </a:rPr>
              <a:t>webinar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3200" b="1" dirty="0" err="1" smtClean="0">
                <a:solidFill>
                  <a:schemeClr val="bg1"/>
                </a:solidFill>
              </a:rPr>
              <a:t>Overview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endParaRPr lang="fr-CH" sz="3200" b="1" dirty="0">
              <a:solidFill>
                <a:schemeClr val="bg1"/>
              </a:solidFill>
            </a:endParaRPr>
          </a:p>
          <a:p>
            <a:endParaRPr lang="fr-CH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H" sz="3200" b="1" dirty="0" smtClean="0">
                <a:solidFill>
                  <a:schemeClr val="bg1"/>
                </a:solidFill>
              </a:rPr>
              <a:t>May </a:t>
            </a:r>
            <a:r>
              <a:rPr lang="fr-CH" sz="3200" b="1" dirty="0" smtClean="0">
                <a:solidFill>
                  <a:schemeClr val="bg1"/>
                </a:solidFill>
              </a:rPr>
              <a:t>14 </a:t>
            </a:r>
            <a:r>
              <a:rPr lang="fr-CH" sz="3200" b="1" dirty="0" smtClean="0">
                <a:solidFill>
                  <a:schemeClr val="bg1"/>
                </a:solidFill>
              </a:rPr>
              <a:t>at 5:30 PM CET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https://attendee.gotowebinar.com/register/8022051525988105218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1035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Why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is</a:t>
            </a:r>
            <a:r>
              <a:rPr lang="fr-CH" b="1" dirty="0" smtClean="0">
                <a:solidFill>
                  <a:schemeClr val="bg1"/>
                </a:solidFill>
              </a:rPr>
              <a:t> the GDD </a:t>
            </a:r>
            <a:r>
              <a:rPr lang="fr-CH" b="1" dirty="0" err="1" smtClean="0">
                <a:solidFill>
                  <a:schemeClr val="bg1"/>
                </a:solidFill>
              </a:rPr>
              <a:t>useful</a:t>
            </a:r>
            <a:r>
              <a:rPr lang="fr-CH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3200" b="1" dirty="0" err="1">
                <a:solidFill>
                  <a:schemeClr val="bg1"/>
                </a:solidFill>
              </a:rPr>
              <a:t>D</a:t>
            </a:r>
            <a:r>
              <a:rPr lang="fr-CH" sz="3200" b="1" dirty="0" err="1" smtClean="0">
                <a:solidFill>
                  <a:schemeClr val="bg1"/>
                </a:solidFill>
              </a:rPr>
              <a:t>etails</a:t>
            </a:r>
            <a:r>
              <a:rPr lang="fr-CH" sz="3200" b="1" dirty="0" smtClean="0">
                <a:solidFill>
                  <a:schemeClr val="bg1"/>
                </a:solidFill>
              </a:rPr>
              <a:t> about designs</a:t>
            </a:r>
          </a:p>
          <a:p>
            <a:pPr marL="0" indent="0">
              <a:buNone/>
            </a:pPr>
            <a:endParaRPr lang="fr-CH" sz="3200" b="1" dirty="0" smtClean="0">
              <a:solidFill>
                <a:schemeClr val="bg1"/>
              </a:solidFill>
            </a:endParaRPr>
          </a:p>
          <a:p>
            <a:r>
              <a:rPr lang="fr-CH" sz="3200" b="1" dirty="0" smtClean="0">
                <a:solidFill>
                  <a:schemeClr val="bg1"/>
                </a:solidFill>
              </a:rPr>
              <a:t>Explore design </a:t>
            </a:r>
            <a:r>
              <a:rPr lang="fr-CH" sz="3200" b="1" dirty="0" err="1" smtClean="0">
                <a:solidFill>
                  <a:schemeClr val="bg1"/>
                </a:solidFill>
              </a:rPr>
              <a:t>landscape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>
                <a:solidFill>
                  <a:schemeClr val="bg1"/>
                </a:solidFill>
              </a:rPr>
              <a:t>Access:	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fr-CH" dirty="0" smtClean="0">
                <a:hlinkClick r:id="rId3"/>
              </a:rPr>
              <a:t>www.wipo.int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 rot="5400000">
            <a:off x="2095500" y="33909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67356" y="2667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Global Design </a:t>
            </a: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atabase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" y="1524000"/>
            <a:ext cx="913042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2529</TotalTime>
  <Words>314</Words>
  <Application>Microsoft Office PowerPoint</Application>
  <PresentationFormat>On-screen Show (4:3)</PresentationFormat>
  <Paragraphs>113</Paragraphs>
  <Slides>67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ヒラギノ角ゴ Pro W3</vt:lpstr>
      <vt:lpstr>Arial</vt:lpstr>
      <vt:lpstr>Arial Black</vt:lpstr>
      <vt:lpstr>template_english</vt:lpstr>
      <vt:lpstr>Image</vt:lpstr>
      <vt:lpstr>PowerPoint Presentation</vt:lpstr>
      <vt:lpstr>Click the Raise hand button if you hear me otherwise send me a message please!</vt:lpstr>
      <vt:lpstr>PowerPoint Presentation</vt:lpstr>
      <vt:lpstr>PowerPoint Presentation</vt:lpstr>
      <vt:lpstr>Questions/concerns</vt:lpstr>
      <vt:lpstr>Agenda</vt:lpstr>
      <vt:lpstr>Why is the GDD useful?</vt:lpstr>
      <vt:lpstr> Access: www.wipo.int/designdb     www.wipo.int </vt:lpstr>
      <vt:lpstr>The Global Design Database</vt:lpstr>
      <vt:lpstr>Combining many search criterias</vt:lpstr>
      <vt:lpstr>2 steps</vt:lpstr>
      <vt:lpstr>Coverage</vt:lpstr>
      <vt:lpstr>Coverage</vt:lpstr>
      <vt:lpstr>Coverage: new</vt:lpstr>
      <vt:lpstr>PowerPoint Presentation</vt:lpstr>
      <vt:lpstr>PowerPoint Presentation</vt:lpstr>
      <vt:lpstr>Boolean, proximity, operators, fuzzy</vt:lpstr>
      <vt:lpstr>Search by design</vt:lpstr>
      <vt:lpstr>Indication of production/Description</vt:lpstr>
      <vt:lpstr>PowerPoint Presentation</vt:lpstr>
      <vt:lpstr>PowerPoint Presentation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PowerPoint Presentation</vt:lpstr>
      <vt:lpstr>Result list</vt:lpstr>
      <vt:lpstr>2 parts</vt:lpstr>
      <vt:lpstr>Pager bar</vt:lpstr>
      <vt:lpstr>Display</vt:lpstr>
      <vt:lpstr>Grid view</vt:lpstr>
      <vt:lpstr>List view</vt:lpstr>
      <vt:lpstr>Columns customized</vt:lpstr>
      <vt:lpstr>2 parts</vt:lpstr>
      <vt:lpstr>PowerPoint Presentation</vt:lpstr>
      <vt:lpstr>PowerPoint Presentation</vt:lpstr>
      <vt:lpstr>Back button/link</vt:lpstr>
      <vt:lpstr>Options: checkbox</vt:lpstr>
      <vt:lpstr>PowerPoint Presentation</vt:lpstr>
      <vt:lpstr>PowerPoint Presentation</vt:lpstr>
      <vt:lpstr>Save a record set</vt:lpstr>
      <vt:lpstr>Record sets/current designs</vt:lpstr>
      <vt:lpstr>My account</vt:lpstr>
      <vt:lpstr>Download reports</vt:lpstr>
      <vt:lpstr>PowerPoint Presentation</vt:lpstr>
      <vt:lpstr>PowerPoint Presentation</vt:lpstr>
      <vt:lpstr>Individual record</vt:lpstr>
      <vt:lpstr>PowerPoint Presentation</vt:lpstr>
      <vt:lpstr>PowerPoint Presentation</vt:lpstr>
      <vt:lpstr>Help</vt:lpstr>
      <vt:lpstr>Plans for the future</vt:lpstr>
      <vt:lpstr>Webinars</vt:lpstr>
      <vt:lpstr>PowerPoint Presentation</vt:lpstr>
      <vt:lpstr> PATENTSCOPE webinar </vt:lpstr>
      <vt:lpstr>Global Brand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15</cp:revision>
  <dcterms:created xsi:type="dcterms:W3CDTF">2019-02-26T10:43:47Z</dcterms:created>
  <dcterms:modified xsi:type="dcterms:W3CDTF">2019-05-03T13:45:57Z</dcterms:modified>
</cp:coreProperties>
</file>