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5" r:id="rId64"/>
    <p:sldId id="326" r:id="rId6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99" d="100"/>
          <a:sy n="99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image" Target="../media/image78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Relationship Id="rId4" Type="http://schemas.openxmlformats.org/officeDocument/2006/relationships/image" Target="../media/image4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49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A6FADEF-CCC3-4CB1-B44B-5E5E2686F9B9}" type="slidenum">
              <a:rPr lang="en-US" sz="1200">
                <a:solidFill>
                  <a:prstClr val="black"/>
                </a:solidFill>
              </a:rPr>
              <a:pPr eaLnBrk="1" hangingPunct="1"/>
              <a:t>29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437510D-2CE0-4FCA-981C-8BAD1C11E13C}" type="slidenum">
              <a:rPr lang="en-US" sz="1200">
                <a:solidFill>
                  <a:prstClr val="black"/>
                </a:solidFill>
              </a:rPr>
              <a:pPr eaLnBrk="1" hangingPunct="1"/>
              <a:t>37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5275" y="8684828"/>
            <a:ext cx="2971092" cy="4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b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fld id="{0D46CE62-B3D5-4BD2-B0BB-D8ACE101E5AC}" type="slidenum">
              <a:rPr lang="en-US" sz="1200" smtClean="0">
                <a:solidFill>
                  <a:prstClr val="black"/>
                </a:solidFill>
                <a:ea typeface="MS PGothic" pitchFamily="34" charset="-128"/>
              </a:rPr>
              <a:pPr algn="r">
                <a:defRPr/>
              </a:pPr>
              <a:t>37</a:t>
            </a:fld>
            <a:endParaRPr lang="en-US" sz="1200" smtClean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2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In both bar and pie options, the tabs allow you to see the information graphically for the </a:t>
            </a:r>
            <a:r>
              <a:rPr lang="en-US" i="1" smtClean="0"/>
              <a:t>Offices</a:t>
            </a:r>
            <a:r>
              <a:rPr lang="en-US" smtClean="0"/>
              <a:t>, </a:t>
            </a:r>
            <a:r>
              <a:rPr lang="en-US" i="1" smtClean="0"/>
              <a:t>Main IPC</a:t>
            </a:r>
            <a:r>
              <a:rPr lang="en-US" smtClean="0"/>
              <a:t>, </a:t>
            </a:r>
            <a:r>
              <a:rPr lang="en-US" i="1" smtClean="0"/>
              <a:t>Main Applicant</a:t>
            </a:r>
            <a:r>
              <a:rPr lang="en-US" smtClean="0"/>
              <a:t>, </a:t>
            </a:r>
            <a:r>
              <a:rPr lang="en-US" i="1" smtClean="0"/>
              <a:t>Main Inventor</a:t>
            </a:r>
            <a:r>
              <a:rPr lang="en-US" smtClean="0"/>
              <a:t> and </a:t>
            </a:r>
            <a:r>
              <a:rPr lang="en-US" i="1" smtClean="0"/>
              <a:t>Publication Date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The charts can be saved in GIF format for inclusion in documents or reports by right-clicking in a corner of the image and selecting </a:t>
            </a:r>
            <a:r>
              <a:rPr lang="ja-JP" altLang="en-US" smtClean="0"/>
              <a:t>“</a:t>
            </a:r>
            <a:r>
              <a:rPr lang="en-US" altLang="ja-JP" smtClean="0"/>
              <a:t>Copy image</a:t>
            </a:r>
            <a:r>
              <a:rPr lang="ja-JP" altLang="en-US" smtClean="0"/>
              <a:t>”</a:t>
            </a:r>
            <a:r>
              <a:rPr lang="en-US" altLang="ja-JP" smtClean="0"/>
              <a:t> or </a:t>
            </a:r>
            <a:r>
              <a:rPr lang="ja-JP" altLang="en-US" smtClean="0"/>
              <a:t>“</a:t>
            </a:r>
            <a:r>
              <a:rPr lang="en-US" altLang="ja-JP" smtClean="0"/>
              <a:t>Save image</a:t>
            </a:r>
            <a:r>
              <a:rPr lang="ja-JP" altLang="en-US" smtClean="0"/>
              <a:t>”</a:t>
            </a:r>
            <a:r>
              <a:rPr lang="en-US" altLang="ja-JP" smtClean="0"/>
              <a:t>.</a:t>
            </a: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Like This returns a list of similar documents that are related to a given document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24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DBA063E-4AE1-455A-B66E-0F9BDDDAFEA1}" type="slidenum">
              <a:rPr lang="en-US" sz="1200">
                <a:solidFill>
                  <a:prstClr val="black"/>
                </a:solidFill>
              </a:rPr>
              <a:pPr eaLnBrk="1" hangingPunct="1"/>
              <a:t>49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5275" y="8684828"/>
            <a:ext cx="2971092" cy="4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b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fld id="{953E9953-2875-422F-83B2-8514FE4FB411}" type="slidenum">
              <a:rPr lang="en-US" sz="1200" smtClean="0">
                <a:solidFill>
                  <a:prstClr val="black"/>
                </a:solidFill>
                <a:ea typeface="MS PGothic" pitchFamily="34" charset="-128"/>
              </a:rPr>
              <a:pPr algn="r">
                <a:defRPr/>
              </a:pPr>
              <a:t>49</a:t>
            </a:fld>
            <a:endParaRPr lang="en-US" sz="1200" smtClean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9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ea typeface="MS PGothic" pitchFamily="34" charset="-128"/>
              </a:rPr>
              <a:t>You will use this tool in order to:</a:t>
            </a:r>
          </a:p>
          <a:p>
            <a:pPr eaLnBrk="1" hangingPunct="1"/>
            <a:r>
              <a:rPr lang="en-US" smtClean="0">
                <a:ea typeface="MS PGothic" pitchFamily="34" charset="-128"/>
              </a:rPr>
              <a:t>-Find synonyms in order to retrieve comprehensive results</a:t>
            </a:r>
          </a:p>
          <a:p>
            <a:pPr eaLnBrk="1" hangingPunct="1"/>
            <a:r>
              <a:rPr lang="en-US" smtClean="0">
                <a:ea typeface="MS PGothic" pitchFamily="34" charset="-128"/>
              </a:rPr>
              <a:t>-To search in a language that one does know</a:t>
            </a:r>
          </a:p>
          <a:p>
            <a:pPr eaLnBrk="1" hangingPunct="1"/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B1E210-BC87-45ED-9789-0CB7CC87FE1E}" type="slidenum">
              <a:rPr lang="en-US" sz="1200">
                <a:solidFill>
                  <a:prstClr val="black"/>
                </a:solidFill>
              </a:rPr>
              <a:pPr eaLnBrk="1" hangingPunct="1"/>
              <a:t>50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5275" y="8684828"/>
            <a:ext cx="2971092" cy="4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b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fld id="{A23B599A-02E5-4910-B6A3-132C75A847B0}" type="slidenum">
              <a:rPr lang="en-US" sz="1200" smtClean="0">
                <a:solidFill>
                  <a:prstClr val="black"/>
                </a:solidFill>
                <a:ea typeface="MS PGothic" pitchFamily="34" charset="-128"/>
              </a:rPr>
              <a:pPr algn="r">
                <a:defRPr/>
              </a:pPr>
              <a:t>50</a:t>
            </a:fld>
            <a:endParaRPr lang="en-US" sz="1200" smtClean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0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ea typeface="MS PGothic" pitchFamily="34" charset="-128"/>
              </a:rPr>
              <a:t>There is query box</a:t>
            </a:r>
          </a:p>
          <a:p>
            <a:pPr eaLnBrk="1" hangingPunct="1"/>
            <a:r>
              <a:rPr lang="en-US" smtClean="0">
                <a:ea typeface="MS PGothic" pitchFamily="34" charset="-128"/>
              </a:rPr>
              <a:t>Query language</a:t>
            </a:r>
          </a:p>
          <a:p>
            <a:pPr eaLnBrk="1" hangingPunct="1"/>
            <a:r>
              <a:rPr lang="en-US" smtClean="0">
                <a:ea typeface="MS PGothic" pitchFamily="34" charset="-128"/>
              </a:rPr>
              <a:t>Expansion mode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4AB4B-96A4-492E-979A-69E1CE7AF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62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73238"/>
            <a:ext cx="4038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73238"/>
            <a:ext cx="4038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25900"/>
            <a:ext cx="4038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25900"/>
            <a:ext cx="4038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17FEE-00B5-42F1-B2D1-3F69A2CEFE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697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8229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25900"/>
            <a:ext cx="8229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2E8A5-BA44-415D-A377-739B72F41A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01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F4988-F2D8-41E3-BA35-9DF5A9AA2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57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4" r:id="rId13"/>
    <p:sldLayoutId id="2147483675" r:id="rId14"/>
    <p:sldLayoutId id="2147483676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9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oleObject" Target="../embeddings/oleObject5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6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6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63.png"/><Relationship Id="rId4" Type="http://schemas.openxmlformats.org/officeDocument/2006/relationships/oleObject" Target="../embeddings/oleObject13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9.png"/><Relationship Id="rId5" Type="http://schemas.openxmlformats.org/officeDocument/2006/relationships/oleObject" Target="../embeddings/oleObject15.bin"/><Relationship Id="rId4" Type="http://schemas.openxmlformats.org/officeDocument/2006/relationships/image" Target="../media/image7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6858000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Customization in the</a:t>
            </a:r>
            <a:endParaRPr lang="en-US" sz="3000" b="1" dirty="0" smtClean="0">
              <a:solidFill>
                <a:srgbClr val="00408C"/>
              </a:solidFill>
              <a:ea typeface="ヒラギノ角ゴ Pro W3" pitchFamily="1" charset="-128"/>
            </a:endParaRPr>
          </a:p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PATENTSCOPE search system</a:t>
            </a:r>
            <a:endParaRPr lang="en-US" sz="3000" b="1" dirty="0" smtClean="0">
              <a:solidFill>
                <a:srgbClr val="00408C"/>
              </a:solidFill>
              <a:ea typeface="ヒラギノ角ゴ Pro W3" pitchFamily="1" charset="-128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dirty="0" err="1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Cyberworld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November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2013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786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 search interface &amp; field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738313"/>
            <a:ext cx="785812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1905000" y="1981200"/>
            <a:ext cx="762000" cy="457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905000" y="1981200"/>
            <a:ext cx="762000" cy="457200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14400" y="2438400"/>
            <a:ext cx="1371600" cy="228600"/>
          </a:xfrm>
          <a:prstGeom prst="rect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20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 search form</a:t>
            </a: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71600"/>
            <a:ext cx="2451100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52800"/>
            <a:ext cx="6849272" cy="191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91005"/>
            <a:ext cx="766762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78" y="3008028"/>
            <a:ext cx="76676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7" y="3008028"/>
            <a:ext cx="7677150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971" y="3075685"/>
            <a:ext cx="7667625" cy="3571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73" y="3008028"/>
            <a:ext cx="7705725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53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 tab search form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281113"/>
            <a:ext cx="773430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914400" y="2209800"/>
            <a:ext cx="1676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914400" y="2209800"/>
            <a:ext cx="1676400" cy="228600"/>
          </a:xfrm>
          <a:prstGeom prst="rect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981200" y="1524000"/>
            <a:ext cx="685800" cy="381000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88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 tab search form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905000"/>
            <a:ext cx="77057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46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738313"/>
            <a:ext cx="785812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990600" y="3276600"/>
            <a:ext cx="533400" cy="228600"/>
          </a:xfrm>
          <a:prstGeom prst="rect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05200"/>
            <a:ext cx="1371600" cy="164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1964473" y="1981200"/>
            <a:ext cx="685800" cy="381000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92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kins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6733">
            <a:off x="304800" y="1447801"/>
            <a:ext cx="5419757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33800"/>
            <a:ext cx="6548437" cy="231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7200"/>
            <a:ext cx="5429235" cy="1896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4420">
            <a:off x="2667179" y="2455770"/>
            <a:ext cx="6324600" cy="2185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70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windows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2" y="1600201"/>
            <a:ext cx="8179092" cy="351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609600" y="3505200"/>
            <a:ext cx="1752600" cy="304800"/>
          </a:xfrm>
          <a:prstGeom prst="rect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752600" y="1901283"/>
            <a:ext cx="685800" cy="381000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87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windows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60949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28600" y="1219200"/>
            <a:ext cx="3124200" cy="457200"/>
          </a:xfrm>
          <a:prstGeom prst="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13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Tooltip help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78" y="1447801"/>
            <a:ext cx="8533261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762000" y="3733800"/>
            <a:ext cx="1066800" cy="533400"/>
          </a:xfrm>
          <a:prstGeom prst="rect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828800" y="1714500"/>
            <a:ext cx="685800" cy="381000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75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Tooltip help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15429"/>
            <a:ext cx="772124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38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0085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r>
              <a:rPr lang="en-US" dirty="0"/>
              <a:t>What can be customized in PATENTSCOPE:</a:t>
            </a:r>
          </a:p>
          <a:p>
            <a:pPr lvl="2"/>
            <a:r>
              <a:rPr lang="en-US" dirty="0" smtClean="0"/>
              <a:t>Interface</a:t>
            </a:r>
          </a:p>
          <a:p>
            <a:pPr lvl="2"/>
            <a:r>
              <a:rPr lang="en-US" dirty="0" smtClean="0"/>
              <a:t>Search results</a:t>
            </a:r>
          </a:p>
          <a:p>
            <a:pPr lvl="2"/>
            <a:r>
              <a:rPr lang="en-US" dirty="0" smtClean="0"/>
              <a:t>CLIR</a:t>
            </a:r>
          </a:p>
          <a:p>
            <a:pPr marL="914400" lvl="2" indent="0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Q&amp;A</a:t>
            </a:r>
            <a:endParaRPr lang="en-US" dirty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91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IPC tooltip help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01" y="1828800"/>
            <a:ext cx="8815551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6172200" y="2362200"/>
            <a:ext cx="304800" cy="228600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" y="1207584"/>
            <a:ext cx="7991475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977267" y="2590800"/>
            <a:ext cx="304800" cy="228600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0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Offices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252538"/>
            <a:ext cx="77343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514600" y="1371600"/>
            <a:ext cx="685800" cy="457200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16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Translate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78200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971800" y="1828800"/>
            <a:ext cx="838200" cy="381000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59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Bing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7131684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51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translate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438275"/>
            <a:ext cx="7762875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1841500" cy="439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395224" y="1981200"/>
            <a:ext cx="2286000" cy="533400"/>
          </a:xfrm>
          <a:prstGeom prst="rect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32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smtClean="0"/>
              <a:t>Reading the result list</a:t>
            </a:r>
            <a:endParaRPr lang="en-US" smtClean="0"/>
          </a:p>
        </p:txBody>
      </p:sp>
      <p:graphicFrame>
        <p:nvGraphicFramePr>
          <p:cNvPr id="49155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692275" y="1268413"/>
          <a:ext cx="5376863" cy="558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10273016" imgH="10679365" progId="">
                  <p:embed/>
                </p:oleObj>
              </mc:Choice>
              <mc:Fallback>
                <p:oleObj r:id="rId3" imgW="10273016" imgH="1067936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268413"/>
                        <a:ext cx="5376863" cy="558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1600200" y="2209800"/>
            <a:ext cx="5791200" cy="533400"/>
          </a:xfrm>
          <a:prstGeom prst="rect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62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Options</a:t>
            </a:r>
          </a:p>
        </p:txBody>
      </p:sp>
      <p:graphicFrame>
        <p:nvGraphicFramePr>
          <p:cNvPr id="53251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23850" y="2060575"/>
          <a:ext cx="82804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3" imgW="10273016" imgH="520635" progId="">
                  <p:embed/>
                </p:oleObj>
              </mc:Choice>
              <mc:Fallback>
                <p:oleObj r:id="rId3" imgW="10273016" imgH="52063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060575"/>
                        <a:ext cx="8280400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140200" y="2205038"/>
          <a:ext cx="6223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5" imgW="622003" imgH="1015515" progId="">
                  <p:embed/>
                </p:oleObj>
              </mc:Choice>
              <mc:Fallback>
                <p:oleObj r:id="rId5" imgW="622003" imgH="101551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2205038"/>
                        <a:ext cx="6223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1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339975" y="2205038"/>
          <a:ext cx="13716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7" imgW="1371429" imgH="1231746" progId="">
                  <p:embed/>
                </p:oleObj>
              </mc:Choice>
              <mc:Fallback>
                <p:oleObj r:id="rId7" imgW="1371429" imgH="123174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2205038"/>
                        <a:ext cx="1371600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2" name="Object 6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827088" y="2205038"/>
          <a:ext cx="1295400" cy="113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9" imgW="1409524" imgH="1231746" progId="">
                  <p:embed/>
                </p:oleObj>
              </mc:Choice>
              <mc:Fallback>
                <p:oleObj r:id="rId9" imgW="1409524" imgH="123174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205038"/>
                        <a:ext cx="1295400" cy="1131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530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223838"/>
            <a:ext cx="8772525" cy="641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185738" y="223838"/>
            <a:ext cx="4538662" cy="309562"/>
          </a:xfrm>
          <a:prstGeom prst="rect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93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list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41" y="1638300"/>
            <a:ext cx="775335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 bwMode="auto">
          <a:xfrm>
            <a:off x="304800" y="3962400"/>
            <a:ext cx="685800" cy="228600"/>
          </a:xfrm>
          <a:prstGeom prst="rightArrow">
            <a:avLst/>
          </a:prstGeom>
          <a:solidFill>
            <a:srgbClr val="FF0000"/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297599" y="3505200"/>
            <a:ext cx="685800" cy="228600"/>
          </a:xfrm>
          <a:prstGeom prst="rightArrow">
            <a:avLst/>
          </a:prstGeom>
          <a:solidFill>
            <a:srgbClr val="FF0000"/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96487" y="3267307"/>
            <a:ext cx="981075" cy="304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815201" y="3267307"/>
            <a:ext cx="784999" cy="31409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882224" y="3256155"/>
            <a:ext cx="609600" cy="304800"/>
          </a:xfrm>
          <a:prstGeom prst="ellipse">
            <a:avLst/>
          </a:prstGeom>
          <a:noFill/>
          <a:ln w="476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63277" y="1910576"/>
            <a:ext cx="685800" cy="381000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26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Stemming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fr-CH" dirty="0" err="1" smtClean="0"/>
              <a:t>Process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removes</a:t>
            </a:r>
            <a:r>
              <a:rPr lang="fr-CH" dirty="0" smtClean="0"/>
              <a:t> </a:t>
            </a:r>
            <a:r>
              <a:rPr lang="fr-CH" dirty="0" err="1" smtClean="0"/>
              <a:t>common</a:t>
            </a:r>
            <a:r>
              <a:rPr lang="fr-CH" dirty="0" smtClean="0"/>
              <a:t> </a:t>
            </a:r>
            <a:r>
              <a:rPr lang="fr-CH" dirty="0" err="1" smtClean="0"/>
              <a:t>ending</a:t>
            </a:r>
            <a:r>
              <a:rPr lang="fr-CH" dirty="0" smtClean="0"/>
              <a:t> </a:t>
            </a:r>
            <a:r>
              <a:rPr lang="fr-CH" dirty="0" err="1" smtClean="0"/>
              <a:t>from</a:t>
            </a:r>
            <a:r>
              <a:rPr lang="fr-CH" dirty="0" smtClean="0"/>
              <a:t> </a:t>
            </a:r>
            <a:r>
              <a:rPr lang="fr-CH" dirty="0" err="1" smtClean="0"/>
              <a:t>words</a:t>
            </a:r>
            <a:r>
              <a:rPr lang="fr-CH" dirty="0" smtClean="0"/>
              <a:t> by English </a:t>
            </a:r>
            <a:r>
              <a:rPr lang="fr-CH" dirty="0" err="1" smtClean="0"/>
              <a:t>Snowball</a:t>
            </a:r>
            <a:r>
              <a:rPr lang="fr-CH" dirty="0" smtClean="0"/>
              <a:t> </a:t>
            </a:r>
            <a:r>
              <a:rPr lang="en-US" dirty="0" smtClean="0"/>
              <a:t>algorithm</a:t>
            </a:r>
          </a:p>
          <a:p>
            <a:pPr eaLnBrk="1" hangingPunct="1">
              <a:buFontTx/>
              <a:buNone/>
            </a:pPr>
            <a:r>
              <a:rPr lang="fr-CH" dirty="0" smtClean="0"/>
              <a:t>	 </a:t>
            </a:r>
          </a:p>
          <a:p>
            <a:pPr eaLnBrk="1" hangingPunct="1">
              <a:buFontTx/>
              <a:buNone/>
            </a:pPr>
            <a:r>
              <a:rPr lang="fr-CH" dirty="0" smtClean="0"/>
              <a:t>	</a:t>
            </a:r>
            <a:r>
              <a:rPr lang="fr-CH" dirty="0" err="1" smtClean="0"/>
              <a:t>electric¦al</a:t>
            </a:r>
            <a:r>
              <a:rPr lang="fr-CH" dirty="0" smtClean="0"/>
              <a:t> = </a:t>
            </a:r>
            <a:r>
              <a:rPr lang="fr-CH" dirty="0" err="1" smtClean="0"/>
              <a:t>electric</a:t>
            </a:r>
            <a:endParaRPr lang="fr-CH" dirty="0" smtClean="0"/>
          </a:p>
          <a:p>
            <a:pPr eaLnBrk="1" hangingPunct="1">
              <a:buFontTx/>
              <a:buNone/>
            </a:pPr>
            <a:r>
              <a:rPr lang="fr-CH" dirty="0" smtClean="0"/>
              <a:t>     </a:t>
            </a:r>
            <a:r>
              <a:rPr lang="fr-CH" dirty="0" err="1" smtClean="0"/>
              <a:t>electric¦ity</a:t>
            </a:r>
            <a:r>
              <a:rPr lang="fr-CH" dirty="0" smtClean="0"/>
              <a:t> = </a:t>
            </a:r>
            <a:r>
              <a:rPr lang="fr-CH" dirty="0" err="1" smtClean="0"/>
              <a:t>electric</a:t>
            </a:r>
            <a:endParaRPr lang="fr-CH" dirty="0" smtClean="0"/>
          </a:p>
          <a:p>
            <a:pPr eaLnBrk="1" hangingPunct="1">
              <a:buFontTx/>
              <a:buNone/>
            </a:pPr>
            <a:r>
              <a:rPr lang="fr-CH" dirty="0" smtClean="0"/>
              <a:t>	 </a:t>
            </a:r>
            <a:r>
              <a:rPr lang="fr-CH" dirty="0" err="1" smtClean="0"/>
              <a:t>electron¦ics</a:t>
            </a:r>
            <a:r>
              <a:rPr lang="fr-CH" dirty="0" smtClean="0"/>
              <a:t> = </a:t>
            </a:r>
            <a:r>
              <a:rPr lang="fr-CH" dirty="0" err="1" smtClean="0"/>
              <a:t>electron</a:t>
            </a:r>
            <a:r>
              <a:rPr lang="fr-CH" dirty="0" smtClean="0"/>
              <a:t>   </a:t>
            </a:r>
          </a:p>
          <a:p>
            <a:pPr eaLnBrk="1" hangingPunct="1">
              <a:buFontTx/>
              <a:buNone/>
            </a:pPr>
            <a:endParaRPr lang="fr-CH" dirty="0" smtClean="0"/>
          </a:p>
          <a:p>
            <a:pPr eaLnBrk="1" hangingPunct="1">
              <a:buFontTx/>
              <a:buNone/>
            </a:pPr>
            <a:endParaRPr lang="fr-CH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116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Customization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24" y="2048978"/>
            <a:ext cx="78771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971800" y="2048978"/>
            <a:ext cx="685800" cy="313222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48978"/>
            <a:ext cx="18923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1481138"/>
            <a:ext cx="7724775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49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060848"/>
            <a:ext cx="76581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6" y="0"/>
            <a:ext cx="7658099" cy="700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73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6104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3952"/>
            <a:ext cx="6552728" cy="6944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69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list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52" y="1295400"/>
            <a:ext cx="78295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838200" y="2895600"/>
            <a:ext cx="5867400" cy="661987"/>
          </a:xfrm>
          <a:prstGeom prst="rect">
            <a:avLst/>
          </a:prstGeom>
          <a:noFill/>
          <a:ln w="476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371600" y="1600200"/>
            <a:ext cx="685800" cy="381000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92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2" y="1524000"/>
            <a:ext cx="9055816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4092" y="1524000"/>
            <a:ext cx="905581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092" y="1524000"/>
            <a:ext cx="9055816" cy="304800"/>
          </a:xfrm>
          <a:prstGeom prst="rect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87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" y="685798"/>
            <a:ext cx="9135679" cy="527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228600" y="3325365"/>
            <a:ext cx="3276600" cy="484635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838200" y="1066800"/>
            <a:ext cx="685800" cy="381000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54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smtClean="0"/>
              <a:t>Analysis</a:t>
            </a:r>
            <a:endParaRPr lang="en-US" smtClean="0"/>
          </a:p>
        </p:txBody>
      </p:sp>
      <p:graphicFrame>
        <p:nvGraphicFramePr>
          <p:cNvPr id="50179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331913" y="1184275"/>
          <a:ext cx="6553200" cy="559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3" imgW="10323810" imgH="8812698" progId="">
                  <p:embed/>
                </p:oleObj>
              </mc:Choice>
              <mc:Fallback>
                <p:oleObj r:id="rId3" imgW="10323810" imgH="881269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184275"/>
                        <a:ext cx="6553200" cy="559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1219200" y="1143000"/>
            <a:ext cx="7010400" cy="3276600"/>
          </a:xfrm>
          <a:prstGeom prst="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1219200"/>
            <a:ext cx="1905000" cy="304800"/>
          </a:xfrm>
          <a:prstGeom prst="rect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66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Display options: table/graph –bar/pie</a:t>
            </a:r>
          </a:p>
        </p:txBody>
      </p:sp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72009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59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Display options: table/graph –bar/pie</a:t>
            </a:r>
          </a:p>
        </p:txBody>
      </p:sp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0213"/>
            <a:ext cx="8172450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19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52" y="1295400"/>
            <a:ext cx="78295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838200" y="4038600"/>
            <a:ext cx="7086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924800" y="5105400"/>
            <a:ext cx="45719" cy="45719"/>
          </a:xfrm>
          <a:prstGeom prst="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838200" y="3886200"/>
            <a:ext cx="7391400" cy="1219200"/>
          </a:xfrm>
          <a:prstGeom prst="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16561"/>
            <a:ext cx="673100" cy="416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1371600" y="1600200"/>
            <a:ext cx="685800" cy="381000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87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12" y="762000"/>
            <a:ext cx="9209157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28600" y="990600"/>
            <a:ext cx="8458200" cy="304800"/>
          </a:xfrm>
          <a:prstGeom prst="rect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971800" y="1447800"/>
            <a:ext cx="1219200" cy="4038600"/>
          </a:xfrm>
          <a:prstGeom prst="rect">
            <a:avLst/>
          </a:prstGeom>
          <a:noFill/>
          <a:ln w="476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55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smtClean="0"/>
              <a:t>Languages of the interface</a:t>
            </a:r>
            <a:endParaRPr lang="en-US" smtClean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39" y="1828800"/>
            <a:ext cx="82296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4343400" y="1676400"/>
            <a:ext cx="4320139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72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like this…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52" y="1295400"/>
            <a:ext cx="78295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762000" y="4953000"/>
            <a:ext cx="1981200" cy="381000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409700" y="1600200"/>
            <a:ext cx="685800" cy="381000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33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062038"/>
            <a:ext cx="763905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685800" y="2819400"/>
            <a:ext cx="990600" cy="228600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98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79" y="838200"/>
            <a:ext cx="8601266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9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PATENTSCOPE account</a:t>
            </a:r>
          </a:p>
        </p:txBody>
      </p:sp>
      <p:graphicFrame>
        <p:nvGraphicFramePr>
          <p:cNvPr id="16387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395288" y="1700213"/>
          <a:ext cx="8115300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3" imgW="10819048" imgH="5523810" progId="">
                  <p:embed/>
                </p:oleObj>
              </mc:Choice>
              <mc:Fallback>
                <p:oleObj r:id="rId3" imgW="10819048" imgH="5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700213"/>
                        <a:ext cx="8115300" cy="414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60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Signing up</a:t>
            </a:r>
          </a:p>
        </p:txBody>
      </p:sp>
      <p:graphicFrame>
        <p:nvGraphicFramePr>
          <p:cNvPr id="17411" name="Object 4"/>
          <p:cNvGraphicFramePr>
            <a:graphicFrameLocks noChangeAspect="1"/>
          </p:cNvGraphicFramePr>
          <p:nvPr/>
        </p:nvGraphicFramePr>
        <p:xfrm>
          <a:off x="323850" y="1636713"/>
          <a:ext cx="8086725" cy="341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r:id="rId3" imgW="10234921" imgH="4317460" progId="">
                  <p:embed/>
                </p:oleObj>
              </mc:Choice>
              <mc:Fallback>
                <p:oleObj r:id="rId3" imgW="10234921" imgH="43174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636713"/>
                        <a:ext cx="8086725" cy="341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37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Once logged-in</a:t>
            </a:r>
          </a:p>
        </p:txBody>
      </p:sp>
      <p:graphicFrame>
        <p:nvGraphicFramePr>
          <p:cNvPr id="18435" name="Object 4"/>
          <p:cNvGraphicFramePr>
            <a:graphicFrameLocks noChangeAspect="1"/>
          </p:cNvGraphicFramePr>
          <p:nvPr/>
        </p:nvGraphicFramePr>
        <p:xfrm>
          <a:off x="0" y="1662113"/>
          <a:ext cx="914400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r:id="rId3" imgW="10387302" imgH="4012698" progId="">
                  <p:embed/>
                </p:oleObj>
              </mc:Choice>
              <mc:Fallback>
                <p:oleObj r:id="rId3" imgW="10387302" imgH="401269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62113"/>
                        <a:ext cx="9144000" cy="353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108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Saved queries</a:t>
            </a:r>
          </a:p>
        </p:txBody>
      </p:sp>
      <p:graphicFrame>
        <p:nvGraphicFramePr>
          <p:cNvPr id="19459" name="Object 4"/>
          <p:cNvGraphicFramePr>
            <a:graphicFrameLocks noChangeAspect="1"/>
          </p:cNvGraphicFramePr>
          <p:nvPr/>
        </p:nvGraphicFramePr>
        <p:xfrm>
          <a:off x="611188" y="1268413"/>
          <a:ext cx="7762875" cy="538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r:id="rId3" imgW="10349206" imgH="7174603" progId="">
                  <p:embed/>
                </p:oleObj>
              </mc:Choice>
              <mc:Fallback>
                <p:oleObj r:id="rId3" imgW="10349206" imgH="717460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268413"/>
                        <a:ext cx="7762875" cy="538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497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Downloading the results</a:t>
            </a:r>
          </a:p>
        </p:txBody>
      </p:sp>
      <p:graphicFrame>
        <p:nvGraphicFramePr>
          <p:cNvPr id="2048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893187"/>
              </p:ext>
            </p:extLst>
          </p:nvPr>
        </p:nvGraphicFramePr>
        <p:xfrm>
          <a:off x="1524000" y="1132807"/>
          <a:ext cx="5359400" cy="566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r:id="rId3" imgW="10171429" imgH="10742857" progId="">
                  <p:embed/>
                </p:oleObj>
              </mc:Choice>
              <mc:Fallback>
                <p:oleObj r:id="rId3" imgW="10171429" imgH="107428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132807"/>
                        <a:ext cx="5359400" cy="566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 bwMode="auto">
          <a:xfrm>
            <a:off x="5105400" y="1469457"/>
            <a:ext cx="3048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64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Downloaded results</a:t>
            </a:r>
          </a:p>
        </p:txBody>
      </p:sp>
      <p:graphicFrame>
        <p:nvGraphicFramePr>
          <p:cNvPr id="21507" name="Object 4"/>
          <p:cNvGraphicFramePr>
            <a:graphicFrameLocks noChangeAspect="1"/>
          </p:cNvGraphicFramePr>
          <p:nvPr/>
        </p:nvGraphicFramePr>
        <p:xfrm>
          <a:off x="323850" y="868363"/>
          <a:ext cx="7920038" cy="598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r:id="rId3" imgW="16253968" imgH="12292063" progId="">
                  <p:embed/>
                </p:oleObj>
              </mc:Choice>
              <mc:Fallback>
                <p:oleObj r:id="rId3" imgW="16253968" imgH="1229206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868363"/>
                        <a:ext cx="7920038" cy="598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264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CLIR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     CLIR stands for </a:t>
            </a:r>
            <a:r>
              <a:rPr lang="en-US" sz="2000" b="1" smtClean="0"/>
              <a:t>Cross Lingual Information Retrieval</a:t>
            </a:r>
            <a:r>
              <a:rPr lang="en-US" sz="2000" smtClean="0"/>
              <a:t> and will allow you to search a term or a phrase and its variants in: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Chinese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Dutch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English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French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German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Italian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Japanese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Korean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Portuguese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Russian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Spanish and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Swedish</a:t>
            </a:r>
          </a:p>
        </p:txBody>
      </p:sp>
    </p:spTree>
    <p:extLst>
      <p:ext uri="{BB962C8B-B14F-4D97-AF65-F5344CB8AC3E}">
        <p14:creationId xmlns:p14="http://schemas.microsoft.com/office/powerpoint/2010/main" val="395450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of interface and MT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800"/>
            <a:ext cx="4622485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85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CLIR: the interface</a:t>
            </a:r>
          </a:p>
        </p:txBody>
      </p:sp>
      <p:graphicFrame>
        <p:nvGraphicFramePr>
          <p:cNvPr id="35843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611188" y="1412875"/>
          <a:ext cx="7234237" cy="451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r:id="rId4" imgW="10120635" imgH="6311111" progId="">
                  <p:embed/>
                </p:oleObj>
              </mc:Choice>
              <mc:Fallback>
                <p:oleObj r:id="rId4" imgW="10120635" imgH="631111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412875"/>
                        <a:ext cx="7234237" cy="451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4" name="AutoShape 4"/>
          <p:cNvSpPr>
            <a:spLocks noChangeArrowheads="1"/>
          </p:cNvSpPr>
          <p:nvPr/>
        </p:nvSpPr>
        <p:spPr bwMode="auto">
          <a:xfrm>
            <a:off x="4067175" y="3500438"/>
            <a:ext cx="1009650" cy="288925"/>
          </a:xfrm>
          <a:prstGeom prst="leftArrow">
            <a:avLst>
              <a:gd name="adj1" fmla="val 50000"/>
              <a:gd name="adj2" fmla="val 87363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7525" name="AutoShape 5"/>
          <p:cNvSpPr>
            <a:spLocks noChangeArrowheads="1"/>
          </p:cNvSpPr>
          <p:nvPr/>
        </p:nvSpPr>
        <p:spPr bwMode="auto">
          <a:xfrm>
            <a:off x="3059113" y="4149725"/>
            <a:ext cx="1009650" cy="288925"/>
          </a:xfrm>
          <a:prstGeom prst="leftArrow">
            <a:avLst>
              <a:gd name="adj1" fmla="val 50000"/>
              <a:gd name="adj2" fmla="val 87363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7526" name="AutoShape 6"/>
          <p:cNvSpPr>
            <a:spLocks noChangeArrowheads="1"/>
          </p:cNvSpPr>
          <p:nvPr/>
        </p:nvSpPr>
        <p:spPr bwMode="auto">
          <a:xfrm>
            <a:off x="3059113" y="4437063"/>
            <a:ext cx="1009650" cy="288925"/>
          </a:xfrm>
          <a:prstGeom prst="leftArrow">
            <a:avLst>
              <a:gd name="adj1" fmla="val 50000"/>
              <a:gd name="adj2" fmla="val 87363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7527" name="AutoShape 7"/>
          <p:cNvSpPr>
            <a:spLocks noChangeArrowheads="1"/>
          </p:cNvSpPr>
          <p:nvPr/>
        </p:nvSpPr>
        <p:spPr bwMode="auto">
          <a:xfrm rot="5400000">
            <a:off x="2698751" y="5589587"/>
            <a:ext cx="1009650" cy="288925"/>
          </a:xfrm>
          <a:prstGeom prst="leftArrow">
            <a:avLst>
              <a:gd name="adj1" fmla="val 50000"/>
              <a:gd name="adj2" fmla="val 87363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21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5" grpId="0" animBg="1"/>
      <p:bldP spid="107526" grpId="0" animBg="1"/>
      <p:bldP spid="10752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CLIR: precision vs recall</a:t>
            </a:r>
          </a:p>
        </p:txBody>
      </p:sp>
      <p:pic>
        <p:nvPicPr>
          <p:cNvPr id="78852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095375"/>
            <a:ext cx="6911975" cy="57626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79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precision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01992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37112"/>
            <a:ext cx="77724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Example: recall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95" y="1052736"/>
            <a:ext cx="6205194" cy="289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99" y="4153374"/>
            <a:ext cx="6999192" cy="27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63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CLIR: supervised mode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 modes: automatic and supervised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Automatic: 1 step</a:t>
            </a:r>
          </a:p>
          <a:p>
            <a:pPr eaLnBrk="1" hangingPunct="1"/>
            <a:r>
              <a:rPr lang="en-US" smtClean="0"/>
              <a:t>Supervised: 4 steps</a:t>
            </a:r>
          </a:p>
        </p:txBody>
      </p:sp>
    </p:spTree>
    <p:extLst>
      <p:ext uri="{BB962C8B-B14F-4D97-AF65-F5344CB8AC3E}">
        <p14:creationId xmlns:p14="http://schemas.microsoft.com/office/powerpoint/2010/main" val="290744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AutoShape 3"/>
          <p:cNvSpPr>
            <a:spLocks noChangeArrowheads="1"/>
          </p:cNvSpPr>
          <p:nvPr/>
        </p:nvSpPr>
        <p:spPr bwMode="auto">
          <a:xfrm>
            <a:off x="2195513" y="5589588"/>
            <a:ext cx="360362" cy="935037"/>
          </a:xfrm>
          <a:prstGeom prst="upArrow">
            <a:avLst>
              <a:gd name="adj1" fmla="val 50000"/>
              <a:gd name="adj2" fmla="val 648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73063" y="149225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Kozuka Gothic Pro H" pitchFamily="34" charset="-128"/>
              </a:rPr>
              <a:t>Automatic mode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300442" cy="381642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</p:pic>
      <p:sp>
        <p:nvSpPr>
          <p:cNvPr id="2" name="Left Arrow 1"/>
          <p:cNvSpPr/>
          <p:nvPr/>
        </p:nvSpPr>
        <p:spPr bwMode="auto">
          <a:xfrm>
            <a:off x="2237006" y="2156691"/>
            <a:ext cx="863997" cy="360040"/>
          </a:xfrm>
          <a:prstGeom prst="leftArrow">
            <a:avLst/>
          </a:prstGeom>
          <a:solidFill>
            <a:srgbClr val="FF0000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Left Arrow 8"/>
          <p:cNvSpPr/>
          <p:nvPr/>
        </p:nvSpPr>
        <p:spPr bwMode="auto">
          <a:xfrm>
            <a:off x="2065952" y="4676170"/>
            <a:ext cx="863997" cy="360040"/>
          </a:xfrm>
          <a:prstGeom prst="leftArrow">
            <a:avLst/>
          </a:prstGeom>
          <a:solidFill>
            <a:srgbClr val="FF0000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0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468313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3600" smtClean="0">
                <a:solidFill>
                  <a:srgbClr val="00408C"/>
                </a:solidFill>
                <a:ea typeface="MS PGothic" pitchFamily="34" charset="-128"/>
              </a:rPr>
              <a:t>Automatic mode: results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877141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88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sz="quarter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Supervised mode: 1 of 4 steps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24940"/>
            <a:ext cx="8756902" cy="3992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12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Supervised mode : 2 of 4 steps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1268760"/>
            <a:ext cx="6088533" cy="541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Up Arrow 1"/>
          <p:cNvSpPr/>
          <p:nvPr/>
        </p:nvSpPr>
        <p:spPr bwMode="auto">
          <a:xfrm>
            <a:off x="3995936" y="2204864"/>
            <a:ext cx="360040" cy="792088"/>
          </a:xfrm>
          <a:prstGeom prst="up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1255821"/>
            <a:ext cx="6112346" cy="545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4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Supervised mode : 3 of 4 steps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1657350"/>
            <a:ext cx="6981825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 bwMode="auto">
          <a:xfrm>
            <a:off x="611560" y="1988840"/>
            <a:ext cx="469528" cy="144016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529196" y="4293096"/>
            <a:ext cx="469528" cy="144016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529196" y="4581128"/>
            <a:ext cx="469528" cy="144016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1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-76200"/>
            <a:ext cx="7696200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4724400" y="304800"/>
            <a:ext cx="1371600" cy="533400"/>
          </a:xfrm>
          <a:prstGeom prst="rect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39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Supervised mode : 4 of 4 steps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62112"/>
            <a:ext cx="7759966" cy="378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63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Supervised mode: results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571321" cy="5262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00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sz="4400" b="1" smtClean="0"/>
          </a:p>
          <a:p>
            <a:pPr eaLnBrk="1" hangingPunct="1">
              <a:buFontTx/>
              <a:buNone/>
            </a:pPr>
            <a:r>
              <a:rPr lang="fr-CH" sz="4400" b="1" smtClean="0"/>
              <a:t>	</a:t>
            </a:r>
            <a:endParaRPr lang="en-US" sz="4400" b="1" smtClean="0"/>
          </a:p>
        </p:txBody>
      </p:sp>
      <p:pic>
        <p:nvPicPr>
          <p:cNvPr id="6144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44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0"/>
          <a:ext cx="4832350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r:id="rId3" imgW="5676190" imgH="3390476" progId="">
                  <p:embed/>
                </p:oleObj>
              </mc:Choice>
              <mc:Fallback>
                <p:oleObj r:id="rId3" imgW="5676190" imgH="33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832350" cy="288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1" name="Rectangle 4"/>
          <p:cNvSpPr>
            <a:spLocks noChangeArrowheads="1"/>
          </p:cNvSpPr>
          <p:nvPr/>
        </p:nvSpPr>
        <p:spPr bwMode="auto">
          <a:xfrm>
            <a:off x="3348038" y="476250"/>
            <a:ext cx="64087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>
                <a:solidFill>
                  <a:srgbClr val="0033CC"/>
                </a:solidFill>
              </a:rPr>
              <a:t>patentscope@wipo.int</a:t>
            </a:r>
          </a:p>
        </p:txBody>
      </p:sp>
      <p:graphicFrame>
        <p:nvGraphicFramePr>
          <p:cNvPr id="63492" name="Object 5"/>
          <p:cNvGraphicFramePr>
            <a:graphicFrameLocks noChangeAspect="1"/>
          </p:cNvGraphicFramePr>
          <p:nvPr/>
        </p:nvGraphicFramePr>
        <p:xfrm>
          <a:off x="611188" y="3141663"/>
          <a:ext cx="7629525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r:id="rId5" imgW="10171429" imgH="3746032" progId="">
                  <p:embed/>
                </p:oleObj>
              </mc:Choice>
              <mc:Fallback>
                <p:oleObj r:id="rId5" imgW="10171429" imgH="37460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141663"/>
                        <a:ext cx="7629525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736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o-RO"/>
              <a:t>mulțumesc</a:t>
            </a:r>
            <a:r>
              <a:rPr lang="en-US"/>
              <a:t> </a:t>
            </a:r>
          </a:p>
        </p:txBody>
      </p:sp>
      <p:sp>
        <p:nvSpPr>
          <p:cNvPr id="64515" name="Rectangle 6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o-RO"/>
              <a:t>mulțumesc</a:t>
            </a:r>
            <a:r>
              <a:rPr lang="en-US"/>
              <a:t> </a:t>
            </a:r>
          </a:p>
        </p:txBody>
      </p:sp>
      <p:graphicFrame>
        <p:nvGraphicFramePr>
          <p:cNvPr id="64516" name="Object 7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9144000" cy="571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r:id="rId3" imgW="10679365" imgH="6679365" progId="">
                  <p:embed/>
                </p:oleObj>
              </mc:Choice>
              <mc:Fallback>
                <p:oleObj r:id="rId3" imgW="10679365" imgH="667936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71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451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81038"/>
            <a:ext cx="2563813" cy="122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48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547813"/>
            <a:ext cx="781050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3657600" y="1752600"/>
            <a:ext cx="2057400" cy="533400"/>
          </a:xfrm>
          <a:prstGeom prst="ellipse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66750" y="3276600"/>
            <a:ext cx="704850" cy="304800"/>
          </a:xfrm>
          <a:prstGeom prst="ellipse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49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</a:t>
            </a: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3" y="1371600"/>
            <a:ext cx="908685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40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Banners 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61" y="1295400"/>
            <a:ext cx="8995719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7086600" y="1524000"/>
            <a:ext cx="838200" cy="381000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62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</Template>
  <TotalTime>0</TotalTime>
  <Words>366</Words>
  <Application>Microsoft Office PowerPoint</Application>
  <PresentationFormat>On-screen Show (4:3)</PresentationFormat>
  <Paragraphs>112</Paragraphs>
  <Slides>64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English</vt:lpstr>
      <vt:lpstr>PowerPoint Presentation</vt:lpstr>
      <vt:lpstr>Agenda</vt:lpstr>
      <vt:lpstr>Customization</vt:lpstr>
      <vt:lpstr>Languages of the interface</vt:lpstr>
      <vt:lpstr>Language of interface and MT</vt:lpstr>
      <vt:lpstr>PowerPoint Presentation</vt:lpstr>
      <vt:lpstr>PowerPoint Presentation</vt:lpstr>
      <vt:lpstr>Interface</vt:lpstr>
      <vt:lpstr>Banners </vt:lpstr>
      <vt:lpstr>Default search interface &amp; field</vt:lpstr>
      <vt:lpstr>Default search form</vt:lpstr>
      <vt:lpstr>Default tab search form</vt:lpstr>
      <vt:lpstr>Default tab search form</vt:lpstr>
      <vt:lpstr>Skins</vt:lpstr>
      <vt:lpstr>Skins</vt:lpstr>
      <vt:lpstr>Multiple windows</vt:lpstr>
      <vt:lpstr>Multiple windows</vt:lpstr>
      <vt:lpstr>Tooltip help</vt:lpstr>
      <vt:lpstr>Tooltip help</vt:lpstr>
      <vt:lpstr>IPC tooltip help</vt:lpstr>
      <vt:lpstr>Offices</vt:lpstr>
      <vt:lpstr>Translate</vt:lpstr>
      <vt:lpstr>Bing</vt:lpstr>
      <vt:lpstr>Google translate</vt:lpstr>
      <vt:lpstr>Reading the result list</vt:lpstr>
      <vt:lpstr>Options</vt:lpstr>
      <vt:lpstr>PowerPoint Presentation</vt:lpstr>
      <vt:lpstr>Result list</vt:lpstr>
      <vt:lpstr>Stemming</vt:lpstr>
      <vt:lpstr>PowerPoint Presentation</vt:lpstr>
      <vt:lpstr>PowerPoint Presentation</vt:lpstr>
      <vt:lpstr>Result list</vt:lpstr>
      <vt:lpstr>PowerPoint Presentation</vt:lpstr>
      <vt:lpstr>PowerPoint Presentation</vt:lpstr>
      <vt:lpstr>Analysis</vt:lpstr>
      <vt:lpstr>Display options: table/graph –bar/pie</vt:lpstr>
      <vt:lpstr>Display options: table/graph –bar/pie</vt:lpstr>
      <vt:lpstr>PowerPoint Presentation</vt:lpstr>
      <vt:lpstr>PowerPoint Presentation</vt:lpstr>
      <vt:lpstr>More like this…</vt:lpstr>
      <vt:lpstr>PowerPoint Presentation</vt:lpstr>
      <vt:lpstr>PowerPoint Presentation</vt:lpstr>
      <vt:lpstr>PATENTSCOPE account</vt:lpstr>
      <vt:lpstr>Signing up</vt:lpstr>
      <vt:lpstr>Once logged-in</vt:lpstr>
      <vt:lpstr>Saved queries</vt:lpstr>
      <vt:lpstr>Downloading the results</vt:lpstr>
      <vt:lpstr>Downloaded results</vt:lpstr>
      <vt:lpstr>CLIR</vt:lpstr>
      <vt:lpstr>CLIR: the interface</vt:lpstr>
      <vt:lpstr>CLIR: precision vs recall</vt:lpstr>
      <vt:lpstr>Example: precision</vt:lpstr>
      <vt:lpstr>Example: recall</vt:lpstr>
      <vt:lpstr>CLIR: supervised mode</vt:lpstr>
      <vt:lpstr>Automatic mode</vt:lpstr>
      <vt:lpstr>PowerPoint Presentation</vt:lpstr>
      <vt:lpstr>Supervised mode: 1 of 4 steps</vt:lpstr>
      <vt:lpstr>Supervised mode : 2 of 4 steps</vt:lpstr>
      <vt:lpstr>Supervised mode : 3 of 4 steps</vt:lpstr>
      <vt:lpstr>Supervised mode : 4 of 4 steps</vt:lpstr>
      <vt:lpstr>Supervised mode: results</vt:lpstr>
      <vt:lpstr>PowerPoint Presentation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1</cp:revision>
  <dcterms:created xsi:type="dcterms:W3CDTF">2013-11-28T08:12:17Z</dcterms:created>
  <dcterms:modified xsi:type="dcterms:W3CDTF">2013-11-28T08:12:55Z</dcterms:modified>
</cp:coreProperties>
</file>