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8" r:id="rId2"/>
    <p:sldId id="260"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58.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image" Target="../media/image76.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5BE7A-1831-4FC6-80F2-36B869658233}" type="slidenum">
              <a:rPr lang="en-US" altLang="en-US"/>
              <a:pPr/>
              <a:t>1</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D54C8F85-DCBD-4421-9BB9-2BD9C9C2EBCA}" type="slidenum">
              <a:rPr lang="en-US" altLang="en-US" sz="1200"/>
              <a:pPr eaLnBrk="1" hangingPunct="1"/>
              <a:t>57</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7F22DC70-C92F-41F9-B7E8-BF917D64899D}" type="slidenum">
              <a:rPr lang="en-US" altLang="en-US" sz="1200">
                <a:ea typeface="MS PGothic" pitchFamily="34" charset="-128"/>
              </a:rPr>
              <a:pPr algn="r" eaLnBrk="1" hangingPunct="1">
                <a:spcBef>
                  <a:spcPct val="0"/>
                </a:spcBef>
              </a:pPr>
              <a:t>57</a:t>
            </a:fld>
            <a:endParaRPr lang="en-US" altLang="en-US" sz="1200">
              <a:ea typeface="MS PGothic" pitchFamily="34" charset="-128"/>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p:spPr>
        <p:txBody>
          <a:bodyPr/>
          <a:lstStyle/>
          <a:p>
            <a:pPr eaLnBrk="1" hangingPunct="1"/>
            <a:r>
              <a:rPr lang="en-US" altLang="en-US" smtClean="0"/>
              <a:t>In both bar and pie options, the tabs allow you to see the information graphically for the </a:t>
            </a:r>
            <a:r>
              <a:rPr lang="en-US" altLang="en-US" i="1" smtClean="0"/>
              <a:t>Offices</a:t>
            </a:r>
            <a:r>
              <a:rPr lang="en-US" altLang="en-US" smtClean="0"/>
              <a:t>, </a:t>
            </a:r>
            <a:r>
              <a:rPr lang="en-US" altLang="en-US" i="1" smtClean="0"/>
              <a:t>Main IPC</a:t>
            </a:r>
            <a:r>
              <a:rPr lang="en-US" altLang="en-US" smtClean="0"/>
              <a:t>, </a:t>
            </a:r>
            <a:r>
              <a:rPr lang="en-US" altLang="en-US" i="1" smtClean="0"/>
              <a:t>Main Applicant</a:t>
            </a:r>
            <a:r>
              <a:rPr lang="en-US" altLang="en-US" smtClean="0"/>
              <a:t>, </a:t>
            </a:r>
            <a:r>
              <a:rPr lang="en-US" altLang="en-US" i="1" smtClean="0"/>
              <a:t>Main Inventor</a:t>
            </a:r>
            <a:r>
              <a:rPr lang="en-US" altLang="en-US" smtClean="0"/>
              <a:t> and </a:t>
            </a:r>
            <a:r>
              <a:rPr lang="en-US" altLang="en-US" i="1" smtClean="0"/>
              <a:t>Publication Date</a:t>
            </a:r>
            <a:r>
              <a:rPr lang="en-US" altLang="en-US" smtClean="0"/>
              <a:t>.</a:t>
            </a:r>
          </a:p>
          <a:p>
            <a:pPr eaLnBrk="1" hangingPunct="1"/>
            <a:r>
              <a:rPr lang="en-US" altLang="en-US" smtClean="0"/>
              <a:t>The charts can be saved in GIF format for inclusion in documents or reports by right-clicking in a corner of the image and selecting </a:t>
            </a:r>
            <a:r>
              <a:rPr lang="ja-JP" altLang="en-US" smtClean="0"/>
              <a:t>“</a:t>
            </a:r>
            <a:r>
              <a:rPr lang="en-US" altLang="ja-JP" smtClean="0"/>
              <a:t>Copy image</a:t>
            </a:r>
            <a:r>
              <a:rPr lang="ja-JP" altLang="en-US" smtClean="0"/>
              <a:t>”</a:t>
            </a:r>
            <a:r>
              <a:rPr lang="en-US" altLang="ja-JP" smtClean="0"/>
              <a:t> or </a:t>
            </a:r>
            <a:r>
              <a:rPr lang="ja-JP" altLang="en-US" smtClean="0"/>
              <a:t>“</a:t>
            </a:r>
            <a:r>
              <a:rPr lang="en-US" altLang="ja-JP" smtClean="0"/>
              <a:t>Save image</a:t>
            </a:r>
            <a:r>
              <a:rPr lang="ja-JP" altLang="en-US" smtClean="0"/>
              <a:t>”</a:t>
            </a:r>
            <a:r>
              <a:rPr lang="en-US" altLang="ja-JP" smtClean="0"/>
              <a:t>.</a:t>
            </a: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688343A-45A3-48C6-9AC6-8A5DF41C83FD}" type="slidenum">
              <a:rPr lang="en-US" altLang="en-US" sz="1200"/>
              <a:pPr eaLnBrk="1" hangingPunct="1"/>
              <a:t>63</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1E88961C-BB19-4874-9C86-0EFA733BCA50}" type="slidenum">
              <a:rPr lang="en-US" altLang="en-US" sz="1200">
                <a:ea typeface="MS PGothic" pitchFamily="34" charset="-128"/>
              </a:rPr>
              <a:pPr algn="r" eaLnBrk="1" hangingPunct="1">
                <a:spcBef>
                  <a:spcPct val="0"/>
                </a:spcBef>
              </a:pPr>
              <a:t>63</a:t>
            </a:fld>
            <a:endParaRPr lang="en-US" altLang="en-US" sz="1200">
              <a:ea typeface="MS PGothic" pitchFamily="34" charset="-128"/>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pPr eaLnBrk="1" hangingPunct="1"/>
            <a:r>
              <a:rPr lang="fr-CH" altLang="en-US" smtClean="0">
                <a:ea typeface="MS PGothic" pitchFamily="34" charset="-128"/>
              </a:rPr>
              <a:t>Language pairs available: EN=&gt;FR, FR=&gt;EN, EN=&gt;ZH, ZH=&gt;EN</a:t>
            </a:r>
            <a:endParaRPr lang="en-US" altLang="en-US" smtClean="0">
              <a:ea typeface="MS PGothic" pitchFamily="34" charset="-128"/>
            </a:endParaRPr>
          </a:p>
          <a:p>
            <a:pPr eaLnBrk="1" hangingPunct="1"/>
            <a:r>
              <a:rPr lang="fr-CH" altLang="en-US" smtClean="0">
                <a:ea typeface="MS PGothic" pitchFamily="34" charset="-128"/>
              </a:rPr>
              <a:t>Technical domain aware system using 32 domains derived from the International Patent Classification</a:t>
            </a:r>
            <a:endParaRPr lang="en-US" altLang="en-US"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69</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2E3A95B7-F33D-4B99-BE37-81C5E5394390}" type="slidenum">
              <a:rPr lang="en-US" altLang="en-US" sz="1200"/>
              <a:pPr eaLnBrk="1" hangingPunct="1"/>
              <a:t>70</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A8C1D6F-6A41-4163-8F58-B98CD7938F76}" type="slidenum">
              <a:rPr lang="en-US" altLang="en-US" sz="1200"/>
              <a:pPr eaLnBrk="1" hangingPunct="1"/>
              <a:t>71</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72</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A106131-63B4-4A60-B160-B00910FABAF1}" type="slidenum">
              <a:rPr lang="en-US" altLang="en-US" sz="1200"/>
              <a:pPr eaLnBrk="1" hangingPunct="1"/>
              <a:t>6</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ARIPO: African Regional IP Org</a:t>
            </a:r>
          </a:p>
          <a:p>
            <a:pPr eaLnBrk="1" hangingPunct="1"/>
            <a:r>
              <a:rPr lang="en-US" altLang="en-US" smtClean="0"/>
              <a:t>PCT: 1st publication worldwide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75C22A2D-C63C-4862-B442-4A9F836CB45B}" type="slidenum">
              <a:rPr lang="en-US" altLang="en-US" sz="1200"/>
              <a:pPr eaLnBrk="1" hangingPunct="1"/>
              <a:t>33</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40400DE1-65C9-46FC-B308-26801B996F01}" type="slidenum">
              <a:rPr lang="en-US" altLang="en-US" sz="1200">
                <a:ea typeface="MS PGothic" pitchFamily="34" charset="-128"/>
              </a:rPr>
              <a:pPr algn="r" eaLnBrk="1" hangingPunct="1">
                <a:spcBef>
                  <a:spcPct val="0"/>
                </a:spcBef>
              </a:pPr>
              <a:t>33</a:t>
            </a:fld>
            <a:endParaRPr lang="en-US" altLang="en-US" sz="1200">
              <a:ea typeface="MS PGothic" pitchFamily="34" charset="-128"/>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3. there is also the option to select a field that is empty: for example you could search. On the last line, select the </a:t>
            </a:r>
            <a:r>
              <a:rPr lang="en-US" altLang="en-US" i="1" smtClean="0">
                <a:ea typeface="MS PGothic" pitchFamily="34" charset="-128"/>
              </a:rPr>
              <a:t>IPC</a:t>
            </a:r>
            <a:r>
              <a:rPr lang="en-US" altLang="en-US" smtClean="0">
                <a:ea typeface="MS PGothic" pitchFamily="34" charset="-128"/>
              </a:rPr>
              <a:t> in the drop-down box and tick </a:t>
            </a:r>
            <a:r>
              <a:rPr lang="en-US" altLang="en-US" i="1" smtClean="0">
                <a:ea typeface="MS PGothic" pitchFamily="34" charset="-128"/>
              </a:rPr>
              <a:t>yes</a:t>
            </a:r>
            <a:r>
              <a:rPr lang="en-US" altLang="en-US" smtClean="0">
                <a:ea typeface="MS PGothic" pitchFamily="34" charset="-128"/>
              </a:rPr>
              <a:t> next to empty.</a:t>
            </a:r>
          </a:p>
          <a:p>
            <a:pPr eaLnBrk="1" hangingPunct="1"/>
            <a:endParaRPr lang="en-US" alt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A26337-7358-4741-B30B-6A9D0E75D27B}" type="slidenum">
              <a:rPr lang="en-US" altLang="en-US" sz="1200"/>
              <a:pPr eaLnBrk="1" hangingPunct="1"/>
              <a:t>34</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494A22ED-4C50-4ED2-9761-4B0E82A1DD36}" type="slidenum">
              <a:rPr lang="en-US" altLang="en-US" sz="1200">
                <a:ea typeface="MS PGothic" pitchFamily="34" charset="-128"/>
              </a:rPr>
              <a:pPr algn="r" eaLnBrk="1" hangingPunct="1">
                <a:spcBef>
                  <a:spcPct val="0"/>
                </a:spcBef>
              </a:pPr>
              <a:t>34</a:t>
            </a:fld>
            <a:endParaRPr lang="en-US" altLang="en-US" sz="1200">
              <a:ea typeface="MS PGothic" pitchFamily="34" charset="-128"/>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In the drop-down box, select the field </a:t>
            </a:r>
            <a:r>
              <a:rPr lang="en-US" altLang="en-US" i="1" smtClean="0">
                <a:ea typeface="MS PGothic" pitchFamily="34" charset="-128"/>
              </a:rPr>
              <a:t>Applicant name</a:t>
            </a:r>
            <a:r>
              <a:rPr lang="en-US" altLang="en-US" smtClean="0">
                <a:ea typeface="MS PGothic" pitchFamily="34" charset="-128"/>
              </a:rPr>
              <a:t> and enter </a:t>
            </a:r>
            <a:r>
              <a:rPr lang="en-US" altLang="en-US" b="1" smtClean="0">
                <a:ea typeface="MS PGothic" pitchFamily="34" charset="-128"/>
              </a:rPr>
              <a:t>Steve Jobs</a:t>
            </a:r>
            <a:r>
              <a:rPr lang="en-US" altLang="en-US" smtClean="0">
                <a:ea typeface="MS PGothic" pitchFamily="34" charset="-128"/>
              </a:rPr>
              <a:t>; select </a:t>
            </a:r>
            <a:r>
              <a:rPr lang="en-US" altLang="en-US" i="1" smtClean="0">
                <a:ea typeface="MS PGothic" pitchFamily="34" charset="-128"/>
              </a:rPr>
              <a:t>AND </a:t>
            </a:r>
            <a:r>
              <a:rPr lang="en-US" altLang="en-US" smtClean="0">
                <a:ea typeface="MS PGothic" pitchFamily="34" charset="-128"/>
              </a:rPr>
              <a:t>and the field </a:t>
            </a:r>
            <a:r>
              <a:rPr lang="en-US" altLang="en-US" i="1" smtClean="0">
                <a:ea typeface="MS PGothic" pitchFamily="34" charset="-128"/>
              </a:rPr>
              <a:t>Publication </a:t>
            </a:r>
            <a:r>
              <a:rPr lang="en-US" altLang="en-US" smtClean="0">
                <a:ea typeface="MS PGothic" pitchFamily="34" charset="-128"/>
              </a:rPr>
              <a:t>date and enter </a:t>
            </a:r>
            <a:r>
              <a:rPr lang="en-US" altLang="en-US" b="1" smtClean="0">
                <a:ea typeface="MS PGothic" pitchFamily="34" charset="-128"/>
              </a:rPr>
              <a:t>2007</a:t>
            </a:r>
          </a:p>
          <a:p>
            <a:pPr eaLnBrk="1" hangingPunct="1"/>
            <a:endParaRPr lang="en-US" altLang="en-US" b="1" smtClean="0">
              <a:ea typeface="MS PGothic" pitchFamily="34" charset="-128"/>
            </a:endParaRPr>
          </a:p>
          <a:p>
            <a:pPr eaLnBrk="1" hangingPunct="1"/>
            <a:r>
              <a:rPr lang="en-US" altLang="en-US" smtClean="0">
                <a:ea typeface="MS PGothic" pitchFamily="34" charset="-128"/>
              </a:rPr>
              <a:t>In the drop-down boy, select </a:t>
            </a:r>
            <a:r>
              <a:rPr lang="en-US" altLang="en-US" i="1" smtClean="0">
                <a:ea typeface="MS PGothic" pitchFamily="34" charset="-128"/>
              </a:rPr>
              <a:t>English description </a:t>
            </a:r>
            <a:r>
              <a:rPr lang="en-US" altLang="en-US" smtClean="0">
                <a:ea typeface="MS PGothic" pitchFamily="34" charset="-128"/>
              </a:rPr>
              <a:t>and enter </a:t>
            </a:r>
            <a:r>
              <a:rPr lang="en-US" altLang="en-US" b="1" smtClean="0">
                <a:ea typeface="MS PGothic" pitchFamily="34" charset="-128"/>
              </a:rPr>
              <a:t>microchip</a:t>
            </a:r>
            <a:r>
              <a:rPr lang="en-US" altLang="en-US" smtClean="0">
                <a:ea typeface="MS PGothic" pitchFamily="34" charset="-128"/>
              </a:rPr>
              <a:t>, then tick the </a:t>
            </a:r>
            <a:r>
              <a:rPr lang="en-US" altLang="en-US" i="1" smtClean="0">
                <a:ea typeface="MS PGothic" pitchFamily="34" charset="-128"/>
              </a:rPr>
              <a:t>Licensing availability</a:t>
            </a:r>
            <a:r>
              <a:rPr lang="en-US" altLang="en-US" smtClean="0">
                <a:ea typeface="MS PGothic" pitchFamily="34" charset="-128"/>
              </a:rPr>
              <a:t> box (one before last in the </a:t>
            </a:r>
            <a:r>
              <a:rPr lang="en-US" altLang="en-US" i="1" smtClean="0">
                <a:ea typeface="MS PGothic" pitchFamily="34" charset="-128"/>
              </a:rPr>
              <a:t>Field Combination</a:t>
            </a:r>
            <a:r>
              <a:rPr lang="en-US" altLang="en-US" smtClean="0">
                <a:ea typeface="MS PGothic" pitchFamily="34" charset="-128"/>
              </a:rPr>
              <a:t> interface).</a:t>
            </a:r>
          </a:p>
          <a:p>
            <a:pPr eaLnBrk="1" hangingPunct="1"/>
            <a:endParaRPr lang="en-US" altLang="en-US" b="1" smtClean="0">
              <a:ea typeface="MS PGothic" pitchFamily="34" charset="-128"/>
            </a:endParaRPr>
          </a:p>
          <a:p>
            <a:pPr eaLnBrk="1" hangingPunct="1"/>
            <a:endParaRPr lang="en-US" alt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E53492F-684B-4A5B-AA1C-0824150318D0}" type="slidenum">
              <a:rPr lang="en-US" altLang="en-US" sz="1200"/>
              <a:pPr eaLnBrk="1" hangingPunct="1"/>
              <a:t>35</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103A9A6-FF83-4723-BAF7-31B69201908E}" type="slidenum">
              <a:rPr lang="en-US" altLang="en-US" sz="1200"/>
              <a:pPr eaLnBrk="1" hangingPunct="1"/>
              <a:t>39</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255D596B-7C20-44E1-B3B7-5345253F6D02}" type="slidenum">
              <a:rPr lang="en-US" altLang="en-US" sz="1200">
                <a:ea typeface="MS PGothic" pitchFamily="34" charset="-128"/>
              </a:rPr>
              <a:pPr algn="r" eaLnBrk="1" hangingPunct="1">
                <a:spcBef>
                  <a:spcPct val="0"/>
                </a:spcBef>
              </a:pPr>
              <a:t>39</a:t>
            </a:fld>
            <a:endParaRPr lang="en-US" altLang="en-US" sz="1200">
              <a:ea typeface="MS PGothic" pitchFamily="34" charset="-128"/>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Searching for..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8F58D7CE-E904-4447-BAA0-67A7A3DAAA84}" type="slidenum">
              <a:rPr lang="en-US" altLang="en-US" sz="1200"/>
              <a:pPr eaLnBrk="1" hangingPunct="1"/>
              <a:t>40</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67307F71-B0A5-43BB-A1BD-CC129FA69C0D}" type="slidenum">
              <a:rPr lang="en-US" altLang="en-US" sz="1200">
                <a:ea typeface="MS PGothic" pitchFamily="34" charset="-128"/>
              </a:rPr>
              <a:pPr algn="r" eaLnBrk="1" hangingPunct="1">
                <a:spcBef>
                  <a:spcPct val="0"/>
                </a:spcBef>
              </a:pPr>
              <a:t>40</a:t>
            </a:fld>
            <a:endParaRPr lang="en-US" altLang="en-US" sz="1200">
              <a:ea typeface="MS PGothic" pitchFamily="34" charset="-128"/>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You will use this tool in order to:</a:t>
            </a:r>
          </a:p>
          <a:p>
            <a:pPr eaLnBrk="1" hangingPunct="1"/>
            <a:r>
              <a:rPr lang="en-US" altLang="en-US" smtClean="0">
                <a:ea typeface="MS PGothic" pitchFamily="34" charset="-128"/>
              </a:rPr>
              <a:t>-Find synonyms in order to retrieve comprehensive results</a:t>
            </a:r>
          </a:p>
          <a:p>
            <a:pPr eaLnBrk="1" hangingPunct="1"/>
            <a:r>
              <a:rPr lang="en-US" altLang="en-US" smtClean="0">
                <a:ea typeface="MS PGothic" pitchFamily="34" charset="-128"/>
              </a:rPr>
              <a:t>-To search in a language that one does know</a:t>
            </a:r>
          </a:p>
          <a:p>
            <a:pPr eaLnBrk="1" hangingPunct="1"/>
            <a:endParaRPr lang="en-US" alt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C6B416E9-FFC4-4BF8-A422-0EFFA2C4AB32}" type="slidenum">
              <a:rPr lang="en-US" altLang="en-US" sz="1200"/>
              <a:pPr eaLnBrk="1" hangingPunct="1"/>
              <a:t>41</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651EC2DE-FE27-433A-A5A2-1DD45373F2E3}" type="slidenum">
              <a:rPr lang="en-US" altLang="en-US" sz="1200">
                <a:ea typeface="MS PGothic" pitchFamily="34" charset="-128"/>
              </a:rPr>
              <a:pPr algn="r" eaLnBrk="1" hangingPunct="1">
                <a:spcBef>
                  <a:spcPct val="0"/>
                </a:spcBef>
              </a:pPr>
              <a:t>41</a:t>
            </a:fld>
            <a:endParaRPr lang="en-US" altLang="en-US" sz="1200">
              <a:ea typeface="MS PGothic" pitchFamily="34" charset="-128"/>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pPr eaLnBrk="1" hangingPunct="1"/>
            <a:r>
              <a:rPr lang="en-US" altLang="en-US" smtClean="0">
                <a:ea typeface="MS PGothic" pitchFamily="34" charset="-128"/>
              </a:rPr>
              <a:t>There is query box</a:t>
            </a:r>
          </a:p>
          <a:p>
            <a:pPr eaLnBrk="1" hangingPunct="1"/>
            <a:r>
              <a:rPr lang="en-US" altLang="en-US" smtClean="0">
                <a:ea typeface="MS PGothic" pitchFamily="34" charset="-128"/>
              </a:rPr>
              <a:t>Query language</a:t>
            </a:r>
          </a:p>
          <a:p>
            <a:pPr eaLnBrk="1" hangingPunct="1"/>
            <a:r>
              <a:rPr lang="en-US" altLang="en-US" smtClean="0">
                <a:ea typeface="MS PGothic" pitchFamily="34" charset="-128"/>
              </a:rPr>
              <a:t>Expansion mode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1FC1C484-1968-4F05-BC48-7BD01BE8B158}" type="slidenum">
              <a:rPr lang="en-US" altLang="en-US" sz="1200"/>
              <a:pPr eaLnBrk="1" hangingPunct="1"/>
              <a:t>53</a:t>
            </a:fld>
            <a:endParaRPr lang="en-US" altLang="en-US" sz="1200"/>
          </a:p>
        </p:txBody>
      </p:sp>
      <p:sp>
        <p:nvSpPr>
          <p:cNvPr id="7" name="Rectangle 7"/>
          <p:cNvSpPr txBox="1">
            <a:spLocks noGrp="1" noChangeArrowheads="1"/>
          </p:cNvSpPr>
          <p:nvPr/>
        </p:nvSpPr>
        <p:spPr bwMode="auto">
          <a:xfrm>
            <a:off x="3885275" y="8684826"/>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r" eaLnBrk="1" hangingPunct="1">
              <a:spcBef>
                <a:spcPct val="0"/>
              </a:spcBef>
            </a:pPr>
            <a:fld id="{D4C15ACE-417C-44E5-B3AD-239A9BBDFFC2}" type="slidenum">
              <a:rPr lang="en-US" altLang="en-US" sz="1200">
                <a:ea typeface="MS PGothic" pitchFamily="34" charset="-128"/>
              </a:rPr>
              <a:pPr algn="r" eaLnBrk="1" hangingPunct="1">
                <a:spcBef>
                  <a:spcPct val="0"/>
                </a:spcBef>
              </a:pPr>
              <a:t>53</a:t>
            </a:fld>
            <a:endParaRPr lang="en-US" altLang="en-US" sz="1200">
              <a:ea typeface="MS PGothic" pitchFamily="34" charset="-128"/>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p:spPr>
        <p:txBody>
          <a:bodyPr/>
          <a:lstStyle/>
          <a:p>
            <a:pPr eaLnBrk="1" hangingPunct="1"/>
            <a:r>
              <a:rPr lang="en-US" altLang="en-US" smtClean="0"/>
              <a:t>CLIR will provide you with synonyms of both terms composing the query </a:t>
            </a:r>
            <a:r>
              <a:rPr lang="ja-JP" altLang="en-US" smtClean="0"/>
              <a:t>“</a:t>
            </a:r>
            <a:r>
              <a:rPr lang="en-US" altLang="ja-JP" smtClean="0"/>
              <a:t>sport</a:t>
            </a:r>
            <a:r>
              <a:rPr lang="ja-JP" altLang="en-US" smtClean="0"/>
              <a:t>”</a:t>
            </a:r>
            <a:r>
              <a:rPr lang="en-US" altLang="ja-JP" smtClean="0"/>
              <a:t> and </a:t>
            </a:r>
            <a:r>
              <a:rPr lang="ja-JP" altLang="en-US" smtClean="0"/>
              <a:t>“</a:t>
            </a:r>
            <a:r>
              <a:rPr lang="en-US" altLang="ja-JP" smtClean="0"/>
              <a:t>clothing</a:t>
            </a:r>
            <a:r>
              <a:rPr lang="ja-JP" altLang="en-US" smtClean="0"/>
              <a:t>”</a:t>
            </a:r>
            <a:r>
              <a:rPr lang="en-US" altLang="ja-JP" smtClean="0"/>
              <a:t> and synonyms of </a:t>
            </a:r>
            <a:r>
              <a:rPr lang="ja-JP" altLang="en-US" smtClean="0"/>
              <a:t>“</a:t>
            </a:r>
            <a:r>
              <a:rPr lang="en-US" altLang="ja-JP" smtClean="0"/>
              <a:t>sport clothing</a:t>
            </a:r>
            <a:r>
              <a:rPr lang="ja-JP" altLang="en-US" smtClean="0"/>
              <a:t>”</a:t>
            </a:r>
            <a:r>
              <a:rPr lang="en-US" altLang="ja-JP" smtClean="0"/>
              <a:t> in 11 languages which will allow you to find documents in Japanese for example.</a:t>
            </a:r>
          </a:p>
          <a:p>
            <a:pPr eaLnBrk="1" hangingPunct="1"/>
            <a:r>
              <a:rPr lang="en-US" altLang="en-US" smtClean="0"/>
              <a:t>The nb of results in the supervised mode is less because there are more relevant in fact in the auto mode you neter your query and the system retrieves results while in the supervised mode you need to paricpate actively in the selection process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DCC91D2-399F-4A6F-91CC-7341AA97CD91}" type="slidenum">
              <a:rPr lang="en-US" altLang="en-US"/>
              <a:pPr/>
              <a:t>‹#›</a:t>
            </a:fld>
            <a:endParaRPr lang="en-US" altLang="en-US"/>
          </a:p>
        </p:txBody>
      </p:sp>
    </p:spTree>
    <p:extLst>
      <p:ext uri="{BB962C8B-B14F-4D97-AF65-F5344CB8AC3E}">
        <p14:creationId xmlns:p14="http://schemas.microsoft.com/office/powerpoint/2010/main" val="340939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0"/>
            <a:ext cx="2133600" cy="476250"/>
          </a:xfrm>
        </p:spPr>
        <p:txBody>
          <a:bodyPr/>
          <a:lstStyle>
            <a:lvl1pPr>
              <a:defRPr/>
            </a:lvl1pPr>
          </a:lstStyle>
          <a:p>
            <a:fld id="{320C7693-7F35-4480-A684-A210035084D7}" type="slidenum">
              <a:rPr lang="en-US" altLang="en-US"/>
              <a:pPr/>
              <a:t>‹#›</a:t>
            </a:fld>
            <a:endParaRPr lang="en-US" altLang="en-US"/>
          </a:p>
        </p:txBody>
      </p:sp>
    </p:spTree>
    <p:extLst>
      <p:ext uri="{BB962C8B-B14F-4D97-AF65-F5344CB8AC3E}">
        <p14:creationId xmlns:p14="http://schemas.microsoft.com/office/powerpoint/2010/main" val="2047763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8229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25900"/>
            <a:ext cx="8229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144EE421-A3EB-439D-A5EA-467FFC6B2DA8}" type="slidenum">
              <a:rPr lang="en-US" altLang="en-US"/>
              <a:pPr/>
              <a:t>‹#›</a:t>
            </a:fld>
            <a:endParaRPr lang="en-US" altLang="en-US"/>
          </a:p>
        </p:txBody>
      </p:sp>
    </p:spTree>
    <p:extLst>
      <p:ext uri="{BB962C8B-B14F-4D97-AF65-F5344CB8AC3E}">
        <p14:creationId xmlns:p14="http://schemas.microsoft.com/office/powerpoint/2010/main" val="1353252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D95DD117-9BA7-474F-8C5E-E4D5A65155DF}" type="slidenum">
              <a:rPr lang="en-US" altLang="en-US"/>
              <a:pPr/>
              <a:t>‹#›</a:t>
            </a:fld>
            <a:endParaRPr lang="en-US" altLang="en-US"/>
          </a:p>
        </p:txBody>
      </p:sp>
    </p:spTree>
    <p:extLst>
      <p:ext uri="{BB962C8B-B14F-4D97-AF65-F5344CB8AC3E}">
        <p14:creationId xmlns:p14="http://schemas.microsoft.com/office/powerpoint/2010/main" val="1699477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283846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9"/>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9"/>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9"/>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9"/>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9"/>
        </a:buBlip>
        <a:defRPr sz="2400">
          <a:solidFill>
            <a:schemeClr val="tx1"/>
          </a:solidFill>
          <a:latin typeface="+mn-lt"/>
          <a:cs typeface="+mn-cs"/>
        </a:defRPr>
      </a:lvl5pPr>
      <a:lvl6pPr marL="2514600" indent="-228600" algn="l" rtl="0" fontAlgn="base">
        <a:spcBef>
          <a:spcPct val="20000"/>
        </a:spcBef>
        <a:spcAft>
          <a:spcPct val="0"/>
        </a:spcAft>
        <a:buBlip>
          <a:blip r:embed="rId19"/>
        </a:buBlip>
        <a:defRPr sz="2400">
          <a:solidFill>
            <a:schemeClr val="tx1"/>
          </a:solidFill>
          <a:latin typeface="+mn-lt"/>
          <a:cs typeface="+mn-cs"/>
        </a:defRPr>
      </a:lvl6pPr>
      <a:lvl7pPr marL="2971800" indent="-228600" algn="l" rtl="0" fontAlgn="base">
        <a:spcBef>
          <a:spcPct val="20000"/>
        </a:spcBef>
        <a:spcAft>
          <a:spcPct val="0"/>
        </a:spcAft>
        <a:buBlip>
          <a:blip r:embed="rId19"/>
        </a:buBlip>
        <a:defRPr sz="2400">
          <a:solidFill>
            <a:schemeClr val="tx1"/>
          </a:solidFill>
          <a:latin typeface="+mn-lt"/>
          <a:cs typeface="+mn-cs"/>
        </a:defRPr>
      </a:lvl7pPr>
      <a:lvl8pPr marL="3429000" indent="-228600" algn="l" rtl="0" fontAlgn="base">
        <a:spcBef>
          <a:spcPct val="20000"/>
        </a:spcBef>
        <a:spcAft>
          <a:spcPct val="0"/>
        </a:spcAft>
        <a:buBlip>
          <a:blip r:embed="rId19"/>
        </a:buBlip>
        <a:defRPr sz="2400">
          <a:solidFill>
            <a:schemeClr val="tx1"/>
          </a:solidFill>
          <a:latin typeface="+mn-lt"/>
          <a:cs typeface="+mn-cs"/>
        </a:defRPr>
      </a:lvl8pPr>
      <a:lvl9pPr marL="3886200" indent="-228600" algn="l" rtl="0" fontAlgn="base">
        <a:spcBef>
          <a:spcPct val="20000"/>
        </a:spcBef>
        <a:spcAft>
          <a:spcPct val="0"/>
        </a:spcAft>
        <a:buBlip>
          <a:blip r:embed="rId19"/>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patentscope@wipo.int" TargetMode="External"/><Relationship Id="rId2" Type="http://schemas.openxmlformats.org/officeDocument/2006/relationships/hyperlink" Target="http://www.wipo.int/patentscope/en/webina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9.png"/><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2.png"/><Relationship Id="rId5" Type="http://schemas.openxmlformats.org/officeDocument/2006/relationships/oleObject" Target="../embeddings/oleObject23.bin"/><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4.png"/><Relationship Id="rId5" Type="http://schemas.openxmlformats.org/officeDocument/2006/relationships/oleObject" Target="../embeddings/oleObject25.bin"/><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5.xml"/><Relationship Id="rId1" Type="http://schemas.openxmlformats.org/officeDocument/2006/relationships/vmlDrawing" Target="../drawings/vmlDrawing30.vml"/><Relationship Id="rId6" Type="http://schemas.openxmlformats.org/officeDocument/2006/relationships/image" Target="../media/image56.png"/><Relationship Id="rId5" Type="http://schemas.openxmlformats.org/officeDocument/2006/relationships/oleObject" Target="../embeddings/oleObject34.bin"/><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oleObject" Target="../embeddings/oleObject36.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66.png"/><Relationship Id="rId4" Type="http://schemas.openxmlformats.org/officeDocument/2006/relationships/oleObject" Target="../embeddings/oleObject39.bin"/></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hyperlink" Target="http://www.wipo.int/patentscope/en/webinar/index.htm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hyperlink" Target="//upload.wikimedia.org/wikipedia/en/5/5c/Microsoft_Powerpoint_Icon.svg"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7.pn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41.bin"/><Relationship Id="rId5" Type="http://schemas.openxmlformats.org/officeDocument/2006/relationships/image" Target="../media/image76.png"/><Relationship Id="rId4" Type="http://schemas.openxmlformats.org/officeDocument/2006/relationships/oleObject" Target="../embeddings/oleObject4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vmlDrawing" Target="../drawings/vmlDrawing35.vml"/><Relationship Id="rId5" Type="http://schemas.openxmlformats.org/officeDocument/2006/relationships/image" Target="../media/image78.png"/><Relationship Id="rId4" Type="http://schemas.openxmlformats.org/officeDocument/2006/relationships/oleObject" Target="../embeddings/oleObject4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9200" y="4183063"/>
            <a:ext cx="6016625" cy="1333500"/>
          </a:xfrm>
          <a:noFill/>
          <a:ln/>
        </p:spPr>
        <p:txBody>
          <a:bodyPr/>
          <a:lstStyle/>
          <a:p>
            <a:r>
              <a:rPr lang="en-US" altLang="en-US" sz="3000" b="1" dirty="0">
                <a:solidFill>
                  <a:srgbClr val="00408C"/>
                </a:solidFill>
                <a:ea typeface="ヒラギノ角ゴ Pro W3" pitchFamily="1" charset="-128"/>
              </a:rPr>
              <a:t>PATENTSCOPE </a:t>
            </a:r>
            <a:r>
              <a:rPr lang="en-US" altLang="en-US" sz="3000" b="1" dirty="0" smtClean="0">
                <a:solidFill>
                  <a:srgbClr val="00408C"/>
                </a:solidFill>
                <a:ea typeface="ヒラギノ角ゴ Pro W3" pitchFamily="1" charset="-128"/>
              </a:rPr>
              <a:t>Overview</a:t>
            </a:r>
            <a:endParaRPr lang="en-US" altLang="en-US" sz="3000" b="1" dirty="0">
              <a:solidFill>
                <a:srgbClr val="00408C"/>
              </a:solidFill>
              <a:ea typeface="ヒラギノ角ゴ Pro W3" pitchFamily="1" charset="-128"/>
            </a:endParaRPr>
          </a:p>
        </p:txBody>
      </p:sp>
      <p:sp>
        <p:nvSpPr>
          <p:cNvPr id="2053" name="Text Box 5"/>
          <p:cNvSpPr txBox="1">
            <a:spLocks noChangeArrowheads="1"/>
          </p:cNvSpPr>
          <p:nvPr/>
        </p:nvSpPr>
        <p:spPr bwMode="auto">
          <a:xfrm>
            <a:off x="6227763" y="5229225"/>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p>
            <a:pPr eaLnBrk="0" hangingPunct="0">
              <a:lnSpc>
                <a:spcPct val="40000"/>
              </a:lnSpc>
            </a:pPr>
            <a:r>
              <a:rPr lang="en-US" altLang="en-US" sz="1300" dirty="0">
                <a:solidFill>
                  <a:srgbClr val="3399FF"/>
                </a:solidFill>
                <a:latin typeface="Arial Black" pitchFamily="34" charset="0"/>
                <a:ea typeface="ヒラギノ角ゴ Pro W3" pitchFamily="1" charset="-128"/>
              </a:rPr>
              <a:t>Cyber world</a:t>
            </a:r>
          </a:p>
          <a:p>
            <a:pPr eaLnBrk="0" hangingPunct="0">
              <a:lnSpc>
                <a:spcPct val="40000"/>
              </a:lnSpc>
            </a:pPr>
            <a:r>
              <a:rPr lang="en-US" altLang="en-US" sz="1300" dirty="0">
                <a:solidFill>
                  <a:srgbClr val="3399FF"/>
                </a:solidFill>
                <a:latin typeface="Arial Black" pitchFamily="34" charset="0"/>
                <a:ea typeface="ヒラギノ角ゴ Pro W3" pitchFamily="1" charset="-128"/>
              </a:rPr>
              <a:t>January</a:t>
            </a:r>
          </a:p>
          <a:p>
            <a:pPr eaLnBrk="0" hangingPunct="0">
              <a:lnSpc>
                <a:spcPct val="40000"/>
              </a:lnSpc>
            </a:pPr>
            <a:r>
              <a:rPr lang="fr-CH" altLang="en-US" sz="1300" dirty="0" smtClean="0">
                <a:solidFill>
                  <a:srgbClr val="3399FF"/>
                </a:solidFill>
                <a:latin typeface="Arial Black" pitchFamily="34" charset="0"/>
                <a:ea typeface="ヒラギノ角ゴ Pro W3" pitchFamily="1" charset="-128"/>
              </a:rPr>
              <a:t>2014</a:t>
            </a:r>
            <a:endParaRPr lang="en-US" altLang="en-US" sz="1300" dirty="0">
              <a:solidFill>
                <a:srgbClr val="3399FF"/>
              </a:solidFill>
              <a:latin typeface="Arial Black" pitchFamily="34" charset="0"/>
              <a:ea typeface="ヒラギノ角ゴ Pro W3" pitchFamily="1" charset="-128"/>
            </a:endParaRPr>
          </a:p>
        </p:txBody>
      </p:sp>
      <p:sp>
        <p:nvSpPr>
          <p:cNvPr id="2054"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en-US"/>
          </a:p>
        </p:txBody>
      </p:sp>
      <p:sp>
        <p:nvSpPr>
          <p:cNvPr id="2055"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2400">
                <a:solidFill>
                  <a:schemeClr val="tx1"/>
                </a:solidFill>
                <a:latin typeface="Arial" charset="0"/>
                <a:cs typeface="Arial" charset="0"/>
              </a:defRPr>
            </a:lvl1pPr>
            <a:lvl2pPr algn="ctr">
              <a:spcBef>
                <a:spcPct val="20000"/>
              </a:spcBef>
              <a:defRPr sz="2400">
                <a:solidFill>
                  <a:schemeClr val="tx1"/>
                </a:solidFill>
                <a:latin typeface="Arial" charset="0"/>
                <a:cs typeface="Arial" charset="0"/>
              </a:defRPr>
            </a:lvl2pPr>
            <a:lvl3pPr algn="ctr">
              <a:spcBef>
                <a:spcPct val="20000"/>
              </a:spcBef>
              <a:defRPr sz="2400">
                <a:solidFill>
                  <a:schemeClr val="tx1"/>
                </a:solidFill>
                <a:latin typeface="Arial" charset="0"/>
                <a:cs typeface="Arial" charset="0"/>
              </a:defRPr>
            </a:lvl3pPr>
            <a:lvl4pPr algn="ctr">
              <a:spcBef>
                <a:spcPct val="20000"/>
              </a:spcBef>
              <a:defRPr sz="2400">
                <a:solidFill>
                  <a:schemeClr val="tx1"/>
                </a:solidFill>
                <a:latin typeface="Arial" charset="0"/>
                <a:cs typeface="Arial" charset="0"/>
              </a:defRPr>
            </a:lvl4pPr>
            <a:lvl5pPr algn="ctr">
              <a:spcBef>
                <a:spcPct val="20000"/>
              </a:spcBef>
              <a:defRPr sz="2400">
                <a:solidFill>
                  <a:schemeClr val="tx1"/>
                </a:solidFill>
                <a:latin typeface="Arial" charset="0"/>
                <a:cs typeface="Arial" charset="0"/>
              </a:defRPr>
            </a:lvl5pPr>
            <a:lvl6pPr algn="ctr" fontAlgn="base">
              <a:spcBef>
                <a:spcPct val="20000"/>
              </a:spcBef>
              <a:spcAft>
                <a:spcPct val="0"/>
              </a:spcAft>
              <a:defRPr sz="2400">
                <a:solidFill>
                  <a:schemeClr val="tx1"/>
                </a:solidFill>
                <a:latin typeface="Arial" charset="0"/>
                <a:cs typeface="Arial" charset="0"/>
              </a:defRPr>
            </a:lvl6pPr>
            <a:lvl7pPr algn="ctr" fontAlgn="base">
              <a:spcBef>
                <a:spcPct val="20000"/>
              </a:spcBef>
              <a:spcAft>
                <a:spcPct val="0"/>
              </a:spcAft>
              <a:defRPr sz="2400">
                <a:solidFill>
                  <a:schemeClr val="tx1"/>
                </a:solidFill>
                <a:latin typeface="Arial" charset="0"/>
                <a:cs typeface="Arial" charset="0"/>
              </a:defRPr>
            </a:lvl7pPr>
            <a:lvl8pPr algn="ctr" fontAlgn="base">
              <a:spcBef>
                <a:spcPct val="20000"/>
              </a:spcBef>
              <a:spcAft>
                <a:spcPct val="0"/>
              </a:spcAft>
              <a:defRPr sz="2400">
                <a:solidFill>
                  <a:schemeClr val="tx1"/>
                </a:solidFill>
                <a:latin typeface="Arial" charset="0"/>
                <a:cs typeface="Arial" charset="0"/>
              </a:defRPr>
            </a:lvl8pPr>
            <a:lvl9pPr algn="ctr" fontAlgn="base">
              <a:spcBef>
                <a:spcPct val="20000"/>
              </a:spcBef>
              <a:spcAft>
                <a:spcPct val="0"/>
              </a:spcAft>
              <a:defRPr sz="2400">
                <a:solidFill>
                  <a:schemeClr val="tx1"/>
                </a:solidFill>
                <a:latin typeface="Arial" charset="0"/>
                <a:cs typeface="Arial" charset="0"/>
              </a:defRPr>
            </a:lvl9pPr>
          </a:lstStyle>
          <a:p>
            <a:r>
              <a:rPr lang="en-US" altLang="en-US" sz="1800">
                <a:solidFill>
                  <a:srgbClr val="00408C"/>
                </a:solidFill>
                <a:ea typeface="ヒラギノ角ゴ Pro W3" pitchFamily="1" charset="-128"/>
              </a:rPr>
              <a:t>Sandrine Ammann</a:t>
            </a:r>
          </a:p>
          <a:p>
            <a:r>
              <a:rPr lang="fr-CH" altLang="en-US" sz="1800">
                <a:solidFill>
                  <a:srgbClr val="00408C"/>
                </a:solidFill>
                <a:ea typeface="ヒラギノ角ゴ Pro W3" pitchFamily="1" charset="-128"/>
              </a:rPr>
              <a:t>Marketing &amp; Communications Officer</a:t>
            </a:r>
            <a:endParaRPr lang="en-US" altLang="en-US" sz="1800">
              <a:solidFill>
                <a:srgbClr val="00408C"/>
              </a:solidFill>
              <a:ea typeface="ヒラギノ角ゴ Pro W3" pitchFamily="1" charset="-128"/>
            </a:endParaRPr>
          </a:p>
        </p:txBody>
      </p:sp>
    </p:spTree>
    <p:extLst>
      <p:ext uri="{BB962C8B-B14F-4D97-AF65-F5344CB8AC3E}">
        <p14:creationId xmlns:p14="http://schemas.microsoft.com/office/powerpoint/2010/main" val="2283513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CH" altLang="en-US" smtClean="0"/>
              <a:t>Mobile interface</a:t>
            </a:r>
            <a:endParaRPr lang="en-US" altLang="en-US" smtClean="0"/>
          </a:p>
        </p:txBody>
      </p:sp>
      <p:graphicFrame>
        <p:nvGraphicFramePr>
          <p:cNvPr id="14339" name="Object 4"/>
          <p:cNvGraphicFramePr>
            <a:graphicFrameLocks noGrp="1" noChangeAspect="1"/>
          </p:cNvGraphicFramePr>
          <p:nvPr>
            <p:ph idx="1"/>
          </p:nvPr>
        </p:nvGraphicFramePr>
        <p:xfrm>
          <a:off x="539750" y="1700213"/>
          <a:ext cx="8058150" cy="3648075"/>
        </p:xfrm>
        <a:graphic>
          <a:graphicData uri="http://schemas.openxmlformats.org/presentationml/2006/ole">
            <mc:AlternateContent xmlns:mc="http://schemas.openxmlformats.org/markup-compatibility/2006">
              <mc:Choice xmlns:v="urn:schemas-microsoft-com:vml" Requires="v">
                <p:oleObj spid="_x0000_s5122" r:id="rId3" imgW="10742857" imgH="4863492" progId="">
                  <p:embed/>
                </p:oleObj>
              </mc:Choice>
              <mc:Fallback>
                <p:oleObj r:id="rId3" imgW="10742857" imgH="486349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00213"/>
                        <a:ext cx="80581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Oval 6"/>
          <p:cNvSpPr>
            <a:spLocks noChangeArrowheads="1"/>
          </p:cNvSpPr>
          <p:nvPr/>
        </p:nvSpPr>
        <p:spPr bwMode="auto">
          <a:xfrm>
            <a:off x="4356100" y="1557338"/>
            <a:ext cx="720725" cy="431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3239679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H" altLang="en-US" smtClean="0"/>
              <a:t>Mobile interface</a:t>
            </a:r>
            <a:endParaRPr lang="en-US" altLang="en-US" smtClean="0"/>
          </a:p>
        </p:txBody>
      </p:sp>
      <p:graphicFrame>
        <p:nvGraphicFramePr>
          <p:cNvPr id="15363" name="Object 4"/>
          <p:cNvGraphicFramePr>
            <a:graphicFrameLocks noGrp="1" noChangeAspect="1"/>
          </p:cNvGraphicFramePr>
          <p:nvPr>
            <p:ph idx="1"/>
          </p:nvPr>
        </p:nvGraphicFramePr>
        <p:xfrm>
          <a:off x="250825" y="1484313"/>
          <a:ext cx="8675688" cy="3929062"/>
        </p:xfrm>
        <a:graphic>
          <a:graphicData uri="http://schemas.openxmlformats.org/presentationml/2006/ole">
            <mc:AlternateContent xmlns:mc="http://schemas.openxmlformats.org/markup-compatibility/2006">
              <mc:Choice xmlns:v="urn:schemas-microsoft-com:vml" Requires="v">
                <p:oleObj spid="_x0000_s6146" r:id="rId3" imgW="11212698" imgH="5079365" progId="">
                  <p:embed/>
                </p:oleObj>
              </mc:Choice>
              <mc:Fallback>
                <p:oleObj r:id="rId3" imgW="11212698" imgH="50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8675688"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96859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mtClean="0"/>
              <a:t>PATENTSCOPE account</a:t>
            </a:r>
          </a:p>
        </p:txBody>
      </p:sp>
      <p:graphicFrame>
        <p:nvGraphicFramePr>
          <p:cNvPr id="16387" name="Object 4"/>
          <p:cNvGraphicFramePr>
            <a:graphicFrameLocks noGrp="1" noChangeAspect="1"/>
          </p:cNvGraphicFramePr>
          <p:nvPr>
            <p:ph idx="4294967295"/>
          </p:nvPr>
        </p:nvGraphicFramePr>
        <p:xfrm>
          <a:off x="395288" y="1700213"/>
          <a:ext cx="8115300" cy="4143375"/>
        </p:xfrm>
        <a:graphic>
          <a:graphicData uri="http://schemas.openxmlformats.org/presentationml/2006/ole">
            <mc:AlternateContent xmlns:mc="http://schemas.openxmlformats.org/markup-compatibility/2006">
              <mc:Choice xmlns:v="urn:schemas-microsoft-com:vml" Requires="v">
                <p:oleObj spid="_x0000_s7170" r:id="rId3" imgW="10819048" imgH="5523810" progId="">
                  <p:embed/>
                </p:oleObj>
              </mc:Choice>
              <mc:Fallback>
                <p:oleObj r:id="rId3" imgW="10819048" imgH="55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81153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50637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en-US" smtClean="0"/>
              <a:t>Signing up</a:t>
            </a:r>
          </a:p>
        </p:txBody>
      </p:sp>
      <p:graphicFrame>
        <p:nvGraphicFramePr>
          <p:cNvPr id="17411" name="Object 4"/>
          <p:cNvGraphicFramePr>
            <a:graphicFrameLocks noChangeAspect="1"/>
          </p:cNvGraphicFramePr>
          <p:nvPr/>
        </p:nvGraphicFramePr>
        <p:xfrm>
          <a:off x="323850" y="1636713"/>
          <a:ext cx="8086725" cy="3411537"/>
        </p:xfrm>
        <a:graphic>
          <a:graphicData uri="http://schemas.openxmlformats.org/presentationml/2006/ole">
            <mc:AlternateContent xmlns:mc="http://schemas.openxmlformats.org/markup-compatibility/2006">
              <mc:Choice xmlns:v="urn:schemas-microsoft-com:vml" Requires="v">
                <p:oleObj spid="_x0000_s8194" r:id="rId3" imgW="10234921" imgH="4317460" progId="">
                  <p:embed/>
                </p:oleObj>
              </mc:Choice>
              <mc:Fallback>
                <p:oleObj r:id="rId3" imgW="10234921" imgH="43174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36713"/>
                        <a:ext cx="8086725"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3550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altLang="en-US" smtClean="0"/>
              <a:t>Once logged-in</a:t>
            </a:r>
          </a:p>
        </p:txBody>
      </p:sp>
      <p:graphicFrame>
        <p:nvGraphicFramePr>
          <p:cNvPr id="18435" name="Object 4"/>
          <p:cNvGraphicFramePr>
            <a:graphicFrameLocks noChangeAspect="1"/>
          </p:cNvGraphicFramePr>
          <p:nvPr/>
        </p:nvGraphicFramePr>
        <p:xfrm>
          <a:off x="0" y="1662113"/>
          <a:ext cx="9144000" cy="3533775"/>
        </p:xfrm>
        <a:graphic>
          <a:graphicData uri="http://schemas.openxmlformats.org/presentationml/2006/ole">
            <mc:AlternateContent xmlns:mc="http://schemas.openxmlformats.org/markup-compatibility/2006">
              <mc:Choice xmlns:v="urn:schemas-microsoft-com:vml" Requires="v">
                <p:oleObj spid="_x0000_s9218" r:id="rId3" imgW="10387302" imgH="4012698" progId="">
                  <p:embed/>
                </p:oleObj>
              </mc:Choice>
              <mc:Fallback>
                <p:oleObj r:id="rId3" imgW="10387302" imgH="401269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2113"/>
                        <a:ext cx="914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1994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mtClean="0"/>
              <a:t>Saved queries</a:t>
            </a:r>
          </a:p>
        </p:txBody>
      </p:sp>
      <p:graphicFrame>
        <p:nvGraphicFramePr>
          <p:cNvPr id="19459" name="Object 4"/>
          <p:cNvGraphicFramePr>
            <a:graphicFrameLocks noChangeAspect="1"/>
          </p:cNvGraphicFramePr>
          <p:nvPr/>
        </p:nvGraphicFramePr>
        <p:xfrm>
          <a:off x="611188" y="1268413"/>
          <a:ext cx="7762875" cy="5381625"/>
        </p:xfrm>
        <a:graphic>
          <a:graphicData uri="http://schemas.openxmlformats.org/presentationml/2006/ole">
            <mc:AlternateContent xmlns:mc="http://schemas.openxmlformats.org/markup-compatibility/2006">
              <mc:Choice xmlns:v="urn:schemas-microsoft-com:vml" Requires="v">
                <p:oleObj spid="_x0000_s10242" r:id="rId3" imgW="10349206" imgH="7174603" progId="">
                  <p:embed/>
                </p:oleObj>
              </mc:Choice>
              <mc:Fallback>
                <p:oleObj r:id="rId3" imgW="10349206" imgH="717460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268413"/>
                        <a:ext cx="776287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0581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altLang="en-US" smtClean="0"/>
              <a:t>Downloading the results</a:t>
            </a:r>
          </a:p>
        </p:txBody>
      </p:sp>
      <p:graphicFrame>
        <p:nvGraphicFramePr>
          <p:cNvPr id="20483" name="Object 4"/>
          <p:cNvGraphicFramePr>
            <a:graphicFrameLocks noChangeAspect="1"/>
          </p:cNvGraphicFramePr>
          <p:nvPr/>
        </p:nvGraphicFramePr>
        <p:xfrm>
          <a:off x="1547813" y="1196975"/>
          <a:ext cx="5359400" cy="5661025"/>
        </p:xfrm>
        <a:graphic>
          <a:graphicData uri="http://schemas.openxmlformats.org/presentationml/2006/ole">
            <mc:AlternateContent xmlns:mc="http://schemas.openxmlformats.org/markup-compatibility/2006">
              <mc:Choice xmlns:v="urn:schemas-microsoft-com:vml" Requires="v">
                <p:oleObj spid="_x0000_s11266" r:id="rId3" imgW="10171429" imgH="10742857" progId="">
                  <p:embed/>
                </p:oleObj>
              </mc:Choice>
              <mc:Fallback>
                <p:oleObj r:id="rId3" imgW="10171429" imgH="1074285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196975"/>
                        <a:ext cx="53594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4663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68313" y="0"/>
            <a:ext cx="8229600" cy="1143000"/>
          </a:xfrm>
        </p:spPr>
        <p:txBody>
          <a:bodyPr/>
          <a:lstStyle/>
          <a:p>
            <a:pPr eaLnBrk="1" hangingPunct="1"/>
            <a:r>
              <a:rPr lang="en-US" altLang="en-US" smtClean="0"/>
              <a:t>Downloaded results</a:t>
            </a:r>
          </a:p>
        </p:txBody>
      </p:sp>
      <p:graphicFrame>
        <p:nvGraphicFramePr>
          <p:cNvPr id="21507" name="Object 4"/>
          <p:cNvGraphicFramePr>
            <a:graphicFrameLocks noChangeAspect="1"/>
          </p:cNvGraphicFramePr>
          <p:nvPr/>
        </p:nvGraphicFramePr>
        <p:xfrm>
          <a:off x="323850" y="868363"/>
          <a:ext cx="7920038" cy="5989637"/>
        </p:xfrm>
        <a:graphic>
          <a:graphicData uri="http://schemas.openxmlformats.org/presentationml/2006/ole">
            <mc:AlternateContent xmlns:mc="http://schemas.openxmlformats.org/markup-compatibility/2006">
              <mc:Choice xmlns:v="urn:schemas-microsoft-com:vml" Requires="v">
                <p:oleObj spid="_x0000_s12290" r:id="rId3" imgW="16253968" imgH="12292063" progId="">
                  <p:embed/>
                </p:oleObj>
              </mc:Choice>
              <mc:Fallback>
                <p:oleObj r:id="rId3" imgW="16253968" imgH="122920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68363"/>
                        <a:ext cx="7920038" cy="598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65600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altLang="en-US" smtClean="0"/>
              <a:t>Account customization</a:t>
            </a:r>
          </a:p>
        </p:txBody>
      </p:sp>
      <p:graphicFrame>
        <p:nvGraphicFramePr>
          <p:cNvPr id="22531" name="Object 3"/>
          <p:cNvGraphicFramePr>
            <a:graphicFrameLocks noGrp="1" noChangeAspect="1"/>
          </p:cNvGraphicFramePr>
          <p:nvPr>
            <p:ph idx="4294967295"/>
          </p:nvPr>
        </p:nvGraphicFramePr>
        <p:xfrm>
          <a:off x="755650" y="1125538"/>
          <a:ext cx="7848600" cy="5534025"/>
        </p:xfrm>
        <a:graphic>
          <a:graphicData uri="http://schemas.openxmlformats.org/presentationml/2006/ole">
            <mc:AlternateContent xmlns:mc="http://schemas.openxmlformats.org/markup-compatibility/2006">
              <mc:Choice xmlns:v="urn:schemas-microsoft-com:vml" Requires="v">
                <p:oleObj spid="_x0000_s13314" r:id="rId3" imgW="10336508" imgH="7288889" progId="">
                  <p:embed/>
                </p:oleObj>
              </mc:Choice>
              <mc:Fallback>
                <p:oleObj r:id="rId3" imgW="10336508" imgH="72888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25538"/>
                        <a:ext cx="78486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2038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altLang="en-US" smtClean="0"/>
              <a:t>PATENTSCOPE: how to search</a:t>
            </a:r>
          </a:p>
        </p:txBody>
      </p:sp>
      <p:sp>
        <p:nvSpPr>
          <p:cNvPr id="23555" name="Rectangle 3"/>
          <p:cNvSpPr>
            <a:spLocks noGrp="1" noChangeArrowheads="1"/>
          </p:cNvSpPr>
          <p:nvPr>
            <p:ph type="body" idx="4294967295"/>
          </p:nvPr>
        </p:nvSpPr>
        <p:spPr/>
        <p:txBody>
          <a:bodyPr/>
          <a:lstStyle/>
          <a:p>
            <a:pPr eaLnBrk="1" hangingPunct="1"/>
            <a:r>
              <a:rPr lang="en-US" altLang="en-US" smtClean="0"/>
              <a:t>Browse by week or sequence listing</a:t>
            </a:r>
          </a:p>
          <a:p>
            <a:pPr eaLnBrk="1" hangingPunct="1">
              <a:buFontTx/>
              <a:buNone/>
            </a:pPr>
            <a:endParaRPr lang="en-US" altLang="en-US" smtClean="0"/>
          </a:p>
          <a:p>
            <a:pPr eaLnBrk="1" hangingPunct="1"/>
            <a:r>
              <a:rPr lang="en-US" altLang="en-US" smtClean="0"/>
              <a:t>Search patent documents:</a:t>
            </a:r>
          </a:p>
          <a:p>
            <a:pPr marL="522288" lvl="1" indent="-65088" eaLnBrk="1" hangingPunct="1"/>
            <a:r>
              <a:rPr lang="en-US" altLang="en-US" smtClean="0"/>
              <a:t>Simple</a:t>
            </a:r>
          </a:p>
          <a:p>
            <a:pPr marL="522288" lvl="1" indent="-65088" eaLnBrk="1" hangingPunct="1"/>
            <a:r>
              <a:rPr lang="en-US" altLang="en-US" smtClean="0"/>
              <a:t>Advanced</a:t>
            </a:r>
          </a:p>
          <a:p>
            <a:pPr marL="522288" lvl="1" indent="-65088" eaLnBrk="1" hangingPunct="1"/>
            <a:r>
              <a:rPr lang="en-US" altLang="en-US" smtClean="0"/>
              <a:t>Field combination</a:t>
            </a:r>
          </a:p>
          <a:p>
            <a:pPr marL="522288" lvl="1" indent="-65088" eaLnBrk="1" hangingPunct="1"/>
            <a:r>
              <a:rPr lang="en-US" altLang="en-US" smtClean="0"/>
              <a:t>CLIR</a:t>
            </a:r>
          </a:p>
          <a:p>
            <a:pPr marL="522288" lvl="1" indent="-65088" eaLnBrk="1" hangingPunct="1">
              <a:buFontTx/>
              <a:buNone/>
            </a:pPr>
            <a:endParaRPr lang="en-US" altLang="en-US" smtClean="0"/>
          </a:p>
          <a:p>
            <a:pPr marL="522288" lvl="1" indent="-65088" eaLnBrk="1" hangingPunct="1">
              <a:buFontTx/>
              <a:buNone/>
            </a:pPr>
            <a:endParaRPr lang="en-US" altLang="en-US" smtClean="0"/>
          </a:p>
          <a:p>
            <a:pPr marL="522288" lvl="1" indent="-65088" eaLnBrk="1" hangingPunct="1">
              <a:buFontTx/>
              <a:buNone/>
            </a:pPr>
            <a:endParaRPr lang="en-US" altLang="en-US" smtClean="0"/>
          </a:p>
          <a:p>
            <a:pPr marL="522288" lvl="1" indent="-65088" eaLnBrk="1" hangingPunct="1">
              <a:buFontTx/>
              <a:buNone/>
            </a:pPr>
            <a:endParaRPr lang="en-US" altLang="en-US" smtClean="0"/>
          </a:p>
        </p:txBody>
      </p:sp>
      <p:sp>
        <p:nvSpPr>
          <p:cNvPr id="6" name="Right Arrow 5"/>
          <p:cNvSpPr>
            <a:spLocks noChangeArrowheads="1"/>
          </p:cNvSpPr>
          <p:nvPr/>
        </p:nvSpPr>
        <p:spPr bwMode="auto">
          <a:xfrm>
            <a:off x="23813" y="1628775"/>
            <a:ext cx="822325" cy="822325"/>
          </a:xfrm>
          <a:prstGeom prst="rightArrow">
            <a:avLst>
              <a:gd name="adj1" fmla="val 50000"/>
              <a:gd name="adj2" fmla="val 5000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23557" name="Right Arrow 3"/>
          <p:cNvSpPr>
            <a:spLocks noChangeArrowheads="1"/>
          </p:cNvSpPr>
          <p:nvPr/>
        </p:nvSpPr>
        <p:spPr bwMode="auto">
          <a:xfrm>
            <a:off x="539750" y="2133600"/>
            <a:ext cx="977900" cy="484188"/>
          </a:xfrm>
          <a:prstGeom prst="rightArrow">
            <a:avLst>
              <a:gd name="adj1" fmla="val 50000"/>
              <a:gd name="adj2" fmla="val 4999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218442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4763"/>
            <a:ext cx="5976938" cy="4406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Rectangle 3"/>
          <p:cNvSpPr>
            <a:spLocks noGrp="1" noChangeArrowheads="1"/>
          </p:cNvSpPr>
          <p:nvPr>
            <p:ph type="body" sz="half" idx="3"/>
          </p:nvPr>
        </p:nvSpPr>
        <p:spPr>
          <a:xfrm>
            <a:off x="0" y="4508500"/>
            <a:ext cx="9144000" cy="1225550"/>
          </a:xfrm>
        </p:spPr>
        <p:txBody>
          <a:bodyPr/>
          <a:lstStyle/>
          <a:p>
            <a:pPr>
              <a:buFontTx/>
              <a:buNone/>
            </a:pPr>
            <a:r>
              <a:rPr lang="en-US" altLang="en-US" sz="3200" b="1" dirty="0">
                <a:solidFill>
                  <a:srgbClr val="00408C"/>
                </a:solidFill>
                <a:ea typeface="ヒラギノ角ゴ Pro W3" pitchFamily="1" charset="-128"/>
              </a:rPr>
              <a:t>To the PATENTSCOPE search system webinar</a:t>
            </a:r>
          </a:p>
          <a:p>
            <a:pPr algn="ctr">
              <a:buFontTx/>
              <a:buNone/>
            </a:pPr>
            <a:r>
              <a:rPr lang="en-US" altLang="en-US" sz="3300" b="1" i="1" dirty="0" smtClean="0">
                <a:solidFill>
                  <a:schemeClr val="accent2"/>
                </a:solidFill>
              </a:rPr>
              <a:t>Overview</a:t>
            </a:r>
            <a:endParaRPr lang="en-US" altLang="en-US" sz="3300" dirty="0"/>
          </a:p>
        </p:txBody>
      </p:sp>
      <p:graphicFrame>
        <p:nvGraphicFramePr>
          <p:cNvPr id="82948" name="Object 4"/>
          <p:cNvGraphicFramePr>
            <a:graphicFrameLocks noGrp="1" noChangeAspect="1"/>
          </p:cNvGraphicFramePr>
          <p:nvPr>
            <p:ph sz="quarter" idx="2"/>
          </p:nvPr>
        </p:nvGraphicFramePr>
        <p:xfrm>
          <a:off x="7092950" y="5373688"/>
          <a:ext cx="603250" cy="863600"/>
        </p:xfrm>
        <a:graphic>
          <a:graphicData uri="http://schemas.openxmlformats.org/presentationml/2006/ole">
            <mc:AlternateContent xmlns:mc="http://schemas.openxmlformats.org/markup-compatibility/2006">
              <mc:Choice xmlns:v="urn:schemas-microsoft-com:vml" Requires="v">
                <p:oleObj spid="_x0000_s1026" r:id="rId4" imgW="1638095" imgH="2349206" progId="">
                  <p:embed/>
                </p:oleObj>
              </mc:Choice>
              <mc:Fallback>
                <p:oleObj r:id="rId4" imgW="1638095" imgH="234920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373688"/>
                        <a:ext cx="603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5038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Grp="1" noChangeAspect="1"/>
          </p:cNvGraphicFramePr>
          <p:nvPr>
            <p:ph idx="1"/>
          </p:nvPr>
        </p:nvGraphicFramePr>
        <p:xfrm>
          <a:off x="731838" y="0"/>
          <a:ext cx="6667500" cy="6858000"/>
        </p:xfrm>
        <a:graphic>
          <a:graphicData uri="http://schemas.openxmlformats.org/presentationml/2006/ole">
            <mc:AlternateContent xmlns:mc="http://schemas.openxmlformats.org/markup-compatibility/2006">
              <mc:Choice xmlns:v="urn:schemas-microsoft-com:vml" Requires="v">
                <p:oleObj spid="_x0000_s14338" r:id="rId3" imgW="10234921" imgH="10526984" progId="">
                  <p:embed/>
                </p:oleObj>
              </mc:Choice>
              <mc:Fallback>
                <p:oleObj r:id="rId3" imgW="10234921" imgH="1052698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0"/>
                        <a:ext cx="6667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09563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771" y="-17084"/>
            <a:ext cx="6280830" cy="684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411760" y="1124744"/>
            <a:ext cx="1008112" cy="216024"/>
          </a:xfrm>
          <a:prstGeom prst="ellips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3427292" y="1117289"/>
            <a:ext cx="936104" cy="216024"/>
          </a:xfrm>
          <a:prstGeom prst="rect">
            <a:avLst/>
          </a:prstGeom>
          <a:noFill/>
          <a:ln w="349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135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486699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20899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411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614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443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819"/>
            <a:ext cx="6361117" cy="687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264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Green Inventory</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9184"/>
            <a:ext cx="7560840" cy="565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261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altLang="en-US" smtClean="0"/>
              <a:t>PATENTSCOPE: how to search</a:t>
            </a:r>
          </a:p>
        </p:txBody>
      </p:sp>
      <p:sp>
        <p:nvSpPr>
          <p:cNvPr id="25603" name="Rectangle 3"/>
          <p:cNvSpPr>
            <a:spLocks noGrp="1" noChangeArrowheads="1"/>
          </p:cNvSpPr>
          <p:nvPr>
            <p:ph type="body" idx="4294967295"/>
          </p:nvPr>
        </p:nvSpPr>
        <p:spPr/>
        <p:txBody>
          <a:bodyPr/>
          <a:lstStyle/>
          <a:p>
            <a:pPr eaLnBrk="1" hangingPunct="1"/>
            <a:r>
              <a:rPr lang="en-US" altLang="en-US" smtClean="0"/>
              <a:t>Browse by week or sequence listing</a:t>
            </a:r>
          </a:p>
          <a:p>
            <a:pPr eaLnBrk="1" hangingPunct="1">
              <a:buFontTx/>
              <a:buNone/>
            </a:pPr>
            <a:endParaRPr lang="en-US" altLang="en-US" smtClean="0"/>
          </a:p>
          <a:p>
            <a:pPr eaLnBrk="1" hangingPunct="1"/>
            <a:r>
              <a:rPr lang="en-US" altLang="en-US" smtClean="0"/>
              <a:t>Search patent documents:</a:t>
            </a:r>
          </a:p>
          <a:p>
            <a:pPr marL="522288" lvl="1" indent="-65088" eaLnBrk="1" hangingPunct="1"/>
            <a:r>
              <a:rPr lang="en-US" altLang="en-US" smtClean="0"/>
              <a:t>Simple</a:t>
            </a:r>
          </a:p>
          <a:p>
            <a:pPr marL="522288" lvl="1" indent="-65088" eaLnBrk="1" hangingPunct="1"/>
            <a:r>
              <a:rPr lang="en-US" altLang="en-US" smtClean="0"/>
              <a:t>Advanced</a:t>
            </a:r>
          </a:p>
          <a:p>
            <a:pPr marL="522288" lvl="1" indent="-65088" eaLnBrk="1" hangingPunct="1"/>
            <a:r>
              <a:rPr lang="en-US" altLang="en-US" smtClean="0"/>
              <a:t>Field combination</a:t>
            </a:r>
          </a:p>
          <a:p>
            <a:pPr marL="522288" lvl="1" indent="-65088" eaLnBrk="1" hangingPunct="1"/>
            <a:r>
              <a:rPr lang="en-US" altLang="en-US" smtClean="0"/>
              <a:t>CLIR</a:t>
            </a:r>
          </a:p>
          <a:p>
            <a:pPr marL="522288" lvl="1" indent="-65088" eaLnBrk="1" hangingPunct="1">
              <a:buFontTx/>
              <a:buNone/>
            </a:pPr>
            <a:endParaRPr lang="en-US" altLang="en-US" smtClean="0"/>
          </a:p>
          <a:p>
            <a:pPr marL="522288" lvl="1" indent="-65088" eaLnBrk="1" hangingPunct="1">
              <a:buFontTx/>
              <a:buNone/>
            </a:pPr>
            <a:endParaRPr lang="en-US" altLang="en-US" smtClean="0"/>
          </a:p>
          <a:p>
            <a:pPr marL="522288" lvl="1" indent="-65088" eaLnBrk="1" hangingPunct="1">
              <a:buFontTx/>
              <a:buNone/>
            </a:pPr>
            <a:endParaRPr lang="en-US" altLang="en-US" smtClean="0"/>
          </a:p>
          <a:p>
            <a:pPr marL="522288" lvl="1" indent="-65088" eaLnBrk="1" hangingPunct="1">
              <a:buFontTx/>
              <a:buNone/>
            </a:pPr>
            <a:endParaRPr lang="en-US" altLang="en-US" smtClean="0"/>
          </a:p>
        </p:txBody>
      </p:sp>
      <p:sp>
        <p:nvSpPr>
          <p:cNvPr id="4" name="Right Arrow 3"/>
          <p:cNvSpPr>
            <a:spLocks noChangeArrowheads="1"/>
          </p:cNvSpPr>
          <p:nvPr/>
        </p:nvSpPr>
        <p:spPr bwMode="auto">
          <a:xfrm>
            <a:off x="68263" y="1633538"/>
            <a:ext cx="823912" cy="822325"/>
          </a:xfrm>
          <a:prstGeom prst="rightArrow">
            <a:avLst>
              <a:gd name="adj1" fmla="val 50000"/>
              <a:gd name="adj2" fmla="val 4999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5" name="Right Arrow 4"/>
          <p:cNvSpPr>
            <a:spLocks noChangeArrowheads="1"/>
          </p:cNvSpPr>
          <p:nvPr/>
        </p:nvSpPr>
        <p:spPr bwMode="auto">
          <a:xfrm>
            <a:off x="107950" y="2492375"/>
            <a:ext cx="822325" cy="823913"/>
          </a:xfrm>
          <a:prstGeom prst="rightArrow">
            <a:avLst>
              <a:gd name="adj1" fmla="val 50000"/>
              <a:gd name="adj2" fmla="val 5000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2685120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23850" y="3284538"/>
            <a:ext cx="8229600" cy="4352925"/>
          </a:xfrm>
        </p:spPr>
        <p:txBody>
          <a:bodyPr/>
          <a:lstStyle/>
          <a:p>
            <a:pPr eaLnBrk="1" hangingPunct="1"/>
            <a:r>
              <a:rPr lang="en-US" altLang="en-US" dirty="0" smtClean="0"/>
              <a:t>Webinars in 2014</a:t>
            </a:r>
          </a:p>
          <a:p>
            <a:pPr eaLnBrk="1" hangingPunct="1"/>
            <a:r>
              <a:rPr lang="en-US" altLang="en-US" dirty="0" smtClean="0"/>
              <a:t>Focus on the search interface:</a:t>
            </a:r>
          </a:p>
          <a:p>
            <a:pPr lvl="1" eaLnBrk="1" hangingPunct="1"/>
            <a:r>
              <a:rPr lang="en-US" altLang="en-US" dirty="0" smtClean="0"/>
              <a:t>Coverage</a:t>
            </a:r>
          </a:p>
          <a:p>
            <a:pPr lvl="1" eaLnBrk="1" hangingPunct="1"/>
            <a:r>
              <a:rPr lang="en-US" altLang="en-US" dirty="0" smtClean="0"/>
              <a:t>Interfaces</a:t>
            </a:r>
          </a:p>
          <a:p>
            <a:pPr lvl="1" eaLnBrk="1" hangingPunct="1"/>
            <a:r>
              <a:rPr lang="fr-CH" altLang="en-US" dirty="0" err="1" smtClean="0"/>
              <a:t>Account</a:t>
            </a:r>
            <a:endParaRPr lang="fr-CH" altLang="en-US" dirty="0" smtClean="0"/>
          </a:p>
          <a:p>
            <a:pPr lvl="1" eaLnBrk="1" hangingPunct="1"/>
            <a:r>
              <a:rPr lang="fr-CH" altLang="en-US" dirty="0" smtClean="0"/>
              <a:t>How to </a:t>
            </a:r>
            <a:r>
              <a:rPr lang="fr-CH" altLang="en-US" dirty="0" err="1" smtClean="0"/>
              <a:t>search</a:t>
            </a:r>
            <a:r>
              <a:rPr lang="fr-CH" altLang="en-US" dirty="0" smtClean="0"/>
              <a:t>/</a:t>
            </a:r>
            <a:r>
              <a:rPr lang="fr-CH" altLang="en-US" dirty="0" err="1" smtClean="0"/>
              <a:t>browse</a:t>
            </a:r>
            <a:endParaRPr lang="en-US" altLang="en-US" dirty="0" smtClean="0"/>
          </a:p>
          <a:p>
            <a:pPr lvl="1" eaLnBrk="1" hangingPunct="1"/>
            <a:r>
              <a:rPr lang="en-US" altLang="en-US" dirty="0" smtClean="0"/>
              <a:t>Reading the results</a:t>
            </a:r>
          </a:p>
          <a:p>
            <a:pPr lvl="1" eaLnBrk="1" hangingPunct="1"/>
            <a:r>
              <a:rPr lang="en-US" altLang="en-US" dirty="0" smtClean="0"/>
              <a:t>Multilingual tools</a:t>
            </a: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032"/>
            <a:ext cx="4187792" cy="298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4495800" y="2514600"/>
            <a:ext cx="533400"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4257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7411">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17411">
                                            <p:txEl>
                                              <p:pRg st="2" end="2"/>
                                            </p:txEl>
                                          </p:spTgt>
                                        </p:tgtEl>
                                        <p:attrNameLst>
                                          <p:attrName>ppt_w</p:attrName>
                                        </p:attrNameLst>
                                      </p:cBhvr>
                                    </p:anim>
                                    <p:anim by="(#ppt_w*0.50)" calcmode="lin" valueType="num">
                                      <p:cBhvr>
                                        <p:cTn id="16" dur="500" decel="50000" autoRev="1" fill="hold">
                                          <p:stCondLst>
                                            <p:cond delay="0"/>
                                          </p:stCondLst>
                                        </p:cTn>
                                        <p:tgtEl>
                                          <p:spTgt spid="17411">
                                            <p:txEl>
                                              <p:pRg st="2" end="2"/>
                                            </p:txEl>
                                          </p:spTgt>
                                        </p:tgtEl>
                                        <p:attrNameLst>
                                          <p:attrName>ppt_x</p:attrName>
                                        </p:attrNameLst>
                                      </p:cBhvr>
                                    </p:anim>
                                    <p:anim from="(-#ppt_h/2)" to="(#ppt_y)" calcmode="lin" valueType="num">
                                      <p:cBhvr>
                                        <p:cTn id="17" dur="1000" fill="hold">
                                          <p:stCondLst>
                                            <p:cond delay="0"/>
                                          </p:stCondLst>
                                        </p:cTn>
                                        <p:tgtEl>
                                          <p:spTgt spid="17411">
                                            <p:txEl>
                                              <p:pRg st="2" end="2"/>
                                            </p:txEl>
                                          </p:spTgt>
                                        </p:tgtEl>
                                        <p:attrNameLst>
                                          <p:attrName>ppt_y</p:attrName>
                                        </p:attrNameLst>
                                      </p:cBhvr>
                                    </p:anim>
                                    <p:animRot by="21600000">
                                      <p:cBhvr>
                                        <p:cTn id="18" dur="1000" fill="hold">
                                          <p:stCondLst>
                                            <p:cond delay="0"/>
                                          </p:stCondLst>
                                        </p:cTn>
                                        <p:tgtEl>
                                          <p:spTgt spid="17411">
                                            <p:txEl>
                                              <p:pRg st="2" end="2"/>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7411">
                                            <p:txEl>
                                              <p:pRg st="3" end="3"/>
                                            </p:txEl>
                                          </p:spTgt>
                                        </p:tgtEl>
                                        <p:attrNameLst>
                                          <p:attrName>style.visibility</p:attrName>
                                        </p:attrNameLst>
                                      </p:cBhvr>
                                      <p:to>
                                        <p:strVal val="visible"/>
                                      </p:to>
                                    </p:set>
                                    <p:anim by="(-#ppt_w*2)" calcmode="lin" valueType="num">
                                      <p:cBhvr rctx="PPT">
                                        <p:cTn id="23" dur="500" autoRev="1" fill="hold">
                                          <p:stCondLst>
                                            <p:cond delay="0"/>
                                          </p:stCondLst>
                                        </p:cTn>
                                        <p:tgtEl>
                                          <p:spTgt spid="17411">
                                            <p:txEl>
                                              <p:pRg st="3" end="3"/>
                                            </p:txEl>
                                          </p:spTgt>
                                        </p:tgtEl>
                                        <p:attrNameLst>
                                          <p:attrName>ppt_w</p:attrName>
                                        </p:attrNameLst>
                                      </p:cBhvr>
                                    </p:anim>
                                    <p:anim by="(#ppt_w*0.50)" calcmode="lin" valueType="num">
                                      <p:cBhvr>
                                        <p:cTn id="24" dur="500" decel="50000" autoRev="1" fill="hold">
                                          <p:stCondLst>
                                            <p:cond delay="0"/>
                                          </p:stCondLst>
                                        </p:cTn>
                                        <p:tgtEl>
                                          <p:spTgt spid="17411">
                                            <p:txEl>
                                              <p:pRg st="3" end="3"/>
                                            </p:txEl>
                                          </p:spTgt>
                                        </p:tgtEl>
                                        <p:attrNameLst>
                                          <p:attrName>ppt_x</p:attrName>
                                        </p:attrNameLst>
                                      </p:cBhvr>
                                    </p:anim>
                                    <p:anim from="(-#ppt_h/2)" to="(#ppt_y)" calcmode="lin" valueType="num">
                                      <p:cBhvr>
                                        <p:cTn id="25" dur="1000" fill="hold">
                                          <p:stCondLst>
                                            <p:cond delay="0"/>
                                          </p:stCondLst>
                                        </p:cTn>
                                        <p:tgtEl>
                                          <p:spTgt spid="17411">
                                            <p:txEl>
                                              <p:pRg st="3" end="3"/>
                                            </p:txEl>
                                          </p:spTgt>
                                        </p:tgtEl>
                                        <p:attrNameLst>
                                          <p:attrName>ppt_y</p:attrName>
                                        </p:attrNameLst>
                                      </p:cBhvr>
                                    </p:anim>
                                    <p:animRot by="21600000">
                                      <p:cBhvr>
                                        <p:cTn id="26" dur="1000" fill="hold">
                                          <p:stCondLst>
                                            <p:cond delay="0"/>
                                          </p:stCondLst>
                                        </p:cTn>
                                        <p:tgtEl>
                                          <p:spTgt spid="17411">
                                            <p:txEl>
                                              <p:pRg st="3" end="3"/>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17411">
                                            <p:txEl>
                                              <p:pRg st="4" end="4"/>
                                            </p:txEl>
                                          </p:spTgt>
                                        </p:tgtEl>
                                        <p:attrNameLst>
                                          <p:attrName>style.visibility</p:attrName>
                                        </p:attrNameLst>
                                      </p:cBhvr>
                                      <p:to>
                                        <p:strVal val="visible"/>
                                      </p:to>
                                    </p:set>
                                    <p:anim by="(-#ppt_w*2)" calcmode="lin" valueType="num">
                                      <p:cBhvr rctx="PPT">
                                        <p:cTn id="31" dur="500" autoRev="1" fill="hold">
                                          <p:stCondLst>
                                            <p:cond delay="0"/>
                                          </p:stCondLst>
                                        </p:cTn>
                                        <p:tgtEl>
                                          <p:spTgt spid="17411">
                                            <p:txEl>
                                              <p:pRg st="4" end="4"/>
                                            </p:txEl>
                                          </p:spTgt>
                                        </p:tgtEl>
                                        <p:attrNameLst>
                                          <p:attrName>ppt_w</p:attrName>
                                        </p:attrNameLst>
                                      </p:cBhvr>
                                    </p:anim>
                                    <p:anim by="(#ppt_w*0.50)" calcmode="lin" valueType="num">
                                      <p:cBhvr>
                                        <p:cTn id="32" dur="500" decel="50000" autoRev="1" fill="hold">
                                          <p:stCondLst>
                                            <p:cond delay="0"/>
                                          </p:stCondLst>
                                        </p:cTn>
                                        <p:tgtEl>
                                          <p:spTgt spid="17411">
                                            <p:txEl>
                                              <p:pRg st="4" end="4"/>
                                            </p:txEl>
                                          </p:spTgt>
                                        </p:tgtEl>
                                        <p:attrNameLst>
                                          <p:attrName>ppt_x</p:attrName>
                                        </p:attrNameLst>
                                      </p:cBhvr>
                                    </p:anim>
                                    <p:anim from="(-#ppt_h/2)" to="(#ppt_y)" calcmode="lin" valueType="num">
                                      <p:cBhvr>
                                        <p:cTn id="33" dur="1000" fill="hold">
                                          <p:stCondLst>
                                            <p:cond delay="0"/>
                                          </p:stCondLst>
                                        </p:cTn>
                                        <p:tgtEl>
                                          <p:spTgt spid="17411">
                                            <p:txEl>
                                              <p:pRg st="4" end="4"/>
                                            </p:txEl>
                                          </p:spTgt>
                                        </p:tgtEl>
                                        <p:attrNameLst>
                                          <p:attrName>ppt_y</p:attrName>
                                        </p:attrNameLst>
                                      </p:cBhvr>
                                    </p:anim>
                                    <p:animRot by="21600000">
                                      <p:cBhvr>
                                        <p:cTn id="34" dur="1000" fill="hold">
                                          <p:stCondLst>
                                            <p:cond delay="0"/>
                                          </p:stCondLst>
                                        </p:cTn>
                                        <p:tgtEl>
                                          <p:spTgt spid="17411">
                                            <p:txEl>
                                              <p:pRg st="4" end="4"/>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17411">
                                            <p:txEl>
                                              <p:pRg st="5" end="5"/>
                                            </p:txEl>
                                          </p:spTgt>
                                        </p:tgtEl>
                                        <p:attrNameLst>
                                          <p:attrName>style.visibility</p:attrName>
                                        </p:attrNameLst>
                                      </p:cBhvr>
                                      <p:to>
                                        <p:strVal val="visible"/>
                                      </p:to>
                                    </p:set>
                                    <p:anim by="(-#ppt_w*2)" calcmode="lin" valueType="num">
                                      <p:cBhvr rctx="PPT">
                                        <p:cTn id="39" dur="500" autoRev="1" fill="hold">
                                          <p:stCondLst>
                                            <p:cond delay="0"/>
                                          </p:stCondLst>
                                        </p:cTn>
                                        <p:tgtEl>
                                          <p:spTgt spid="17411">
                                            <p:txEl>
                                              <p:pRg st="5" end="5"/>
                                            </p:txEl>
                                          </p:spTgt>
                                        </p:tgtEl>
                                        <p:attrNameLst>
                                          <p:attrName>ppt_w</p:attrName>
                                        </p:attrNameLst>
                                      </p:cBhvr>
                                    </p:anim>
                                    <p:anim by="(#ppt_w*0.50)" calcmode="lin" valueType="num">
                                      <p:cBhvr>
                                        <p:cTn id="40" dur="500" decel="50000" autoRev="1" fill="hold">
                                          <p:stCondLst>
                                            <p:cond delay="0"/>
                                          </p:stCondLst>
                                        </p:cTn>
                                        <p:tgtEl>
                                          <p:spTgt spid="17411">
                                            <p:txEl>
                                              <p:pRg st="5" end="5"/>
                                            </p:txEl>
                                          </p:spTgt>
                                        </p:tgtEl>
                                        <p:attrNameLst>
                                          <p:attrName>ppt_x</p:attrName>
                                        </p:attrNameLst>
                                      </p:cBhvr>
                                    </p:anim>
                                    <p:anim from="(-#ppt_h/2)" to="(#ppt_y)" calcmode="lin" valueType="num">
                                      <p:cBhvr>
                                        <p:cTn id="41" dur="1000" fill="hold">
                                          <p:stCondLst>
                                            <p:cond delay="0"/>
                                          </p:stCondLst>
                                        </p:cTn>
                                        <p:tgtEl>
                                          <p:spTgt spid="17411">
                                            <p:txEl>
                                              <p:pRg st="5" end="5"/>
                                            </p:txEl>
                                          </p:spTgt>
                                        </p:tgtEl>
                                        <p:attrNameLst>
                                          <p:attrName>ppt_y</p:attrName>
                                        </p:attrNameLst>
                                      </p:cBhvr>
                                    </p:anim>
                                    <p:animRot by="21600000">
                                      <p:cBhvr>
                                        <p:cTn id="42" dur="1000" fill="hold">
                                          <p:stCondLst>
                                            <p:cond delay="0"/>
                                          </p:stCondLst>
                                        </p:cTn>
                                        <p:tgtEl>
                                          <p:spTgt spid="17411">
                                            <p:txEl>
                                              <p:pRg st="5" end="5"/>
                                            </p:txEl>
                                          </p:spTgt>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entr" presetSubtype="0" fill="hold" nodeType="clickEffect">
                                  <p:stCondLst>
                                    <p:cond delay="0"/>
                                  </p:stCondLst>
                                  <p:iterate type="lt">
                                    <p:tmPct val="10000"/>
                                  </p:iterate>
                                  <p:childTnLst>
                                    <p:set>
                                      <p:cBhvr>
                                        <p:cTn id="46" dur="1" fill="hold">
                                          <p:stCondLst>
                                            <p:cond delay="0"/>
                                          </p:stCondLst>
                                        </p:cTn>
                                        <p:tgtEl>
                                          <p:spTgt spid="17411">
                                            <p:txEl>
                                              <p:pRg st="6" end="6"/>
                                            </p:txEl>
                                          </p:spTgt>
                                        </p:tgtEl>
                                        <p:attrNameLst>
                                          <p:attrName>style.visibility</p:attrName>
                                        </p:attrNameLst>
                                      </p:cBhvr>
                                      <p:to>
                                        <p:strVal val="visible"/>
                                      </p:to>
                                    </p:set>
                                    <p:anim by="(-#ppt_w*2)" calcmode="lin" valueType="num">
                                      <p:cBhvr rctx="PPT">
                                        <p:cTn id="47" dur="500" autoRev="1" fill="hold">
                                          <p:stCondLst>
                                            <p:cond delay="0"/>
                                          </p:stCondLst>
                                        </p:cTn>
                                        <p:tgtEl>
                                          <p:spTgt spid="17411">
                                            <p:txEl>
                                              <p:pRg st="6" end="6"/>
                                            </p:txEl>
                                          </p:spTgt>
                                        </p:tgtEl>
                                        <p:attrNameLst>
                                          <p:attrName>ppt_w</p:attrName>
                                        </p:attrNameLst>
                                      </p:cBhvr>
                                    </p:anim>
                                    <p:anim by="(#ppt_w*0.50)" calcmode="lin" valueType="num">
                                      <p:cBhvr>
                                        <p:cTn id="48" dur="500" decel="50000" autoRev="1" fill="hold">
                                          <p:stCondLst>
                                            <p:cond delay="0"/>
                                          </p:stCondLst>
                                        </p:cTn>
                                        <p:tgtEl>
                                          <p:spTgt spid="17411">
                                            <p:txEl>
                                              <p:pRg st="6" end="6"/>
                                            </p:txEl>
                                          </p:spTgt>
                                        </p:tgtEl>
                                        <p:attrNameLst>
                                          <p:attrName>ppt_x</p:attrName>
                                        </p:attrNameLst>
                                      </p:cBhvr>
                                    </p:anim>
                                    <p:anim from="(-#ppt_h/2)" to="(#ppt_y)" calcmode="lin" valueType="num">
                                      <p:cBhvr>
                                        <p:cTn id="49" dur="1000" fill="hold">
                                          <p:stCondLst>
                                            <p:cond delay="0"/>
                                          </p:stCondLst>
                                        </p:cTn>
                                        <p:tgtEl>
                                          <p:spTgt spid="17411">
                                            <p:txEl>
                                              <p:pRg st="6" end="6"/>
                                            </p:txEl>
                                          </p:spTgt>
                                        </p:tgtEl>
                                        <p:attrNameLst>
                                          <p:attrName>ppt_y</p:attrName>
                                        </p:attrNameLst>
                                      </p:cBhvr>
                                    </p:anim>
                                    <p:animRot by="21600000">
                                      <p:cBhvr>
                                        <p:cTn id="50" dur="1000" fill="hold">
                                          <p:stCondLst>
                                            <p:cond delay="0"/>
                                          </p:stCondLst>
                                        </p:cTn>
                                        <p:tgtEl>
                                          <p:spTgt spid="17411">
                                            <p:txEl>
                                              <p:pRg st="6" end="6"/>
                                            </p:txEl>
                                          </p:spTgt>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entr" presetSubtype="0" fill="hold" nodeType="clickEffect">
                                  <p:stCondLst>
                                    <p:cond delay="0"/>
                                  </p:stCondLst>
                                  <p:iterate type="lt">
                                    <p:tmPct val="10000"/>
                                  </p:iterate>
                                  <p:childTnLst>
                                    <p:set>
                                      <p:cBhvr>
                                        <p:cTn id="54" dur="1" fill="hold">
                                          <p:stCondLst>
                                            <p:cond delay="0"/>
                                          </p:stCondLst>
                                        </p:cTn>
                                        <p:tgtEl>
                                          <p:spTgt spid="17411">
                                            <p:txEl>
                                              <p:pRg st="7" end="7"/>
                                            </p:txEl>
                                          </p:spTgt>
                                        </p:tgtEl>
                                        <p:attrNameLst>
                                          <p:attrName>style.visibility</p:attrName>
                                        </p:attrNameLst>
                                      </p:cBhvr>
                                      <p:to>
                                        <p:strVal val="visible"/>
                                      </p:to>
                                    </p:set>
                                    <p:anim by="(-#ppt_w*2)" calcmode="lin" valueType="num">
                                      <p:cBhvr rctx="PPT">
                                        <p:cTn id="55" dur="500" autoRev="1" fill="hold">
                                          <p:stCondLst>
                                            <p:cond delay="0"/>
                                          </p:stCondLst>
                                        </p:cTn>
                                        <p:tgtEl>
                                          <p:spTgt spid="17411">
                                            <p:txEl>
                                              <p:pRg st="7" end="7"/>
                                            </p:txEl>
                                          </p:spTgt>
                                        </p:tgtEl>
                                        <p:attrNameLst>
                                          <p:attrName>ppt_w</p:attrName>
                                        </p:attrNameLst>
                                      </p:cBhvr>
                                    </p:anim>
                                    <p:anim by="(#ppt_w*0.50)" calcmode="lin" valueType="num">
                                      <p:cBhvr>
                                        <p:cTn id="56" dur="500" decel="50000" autoRev="1" fill="hold">
                                          <p:stCondLst>
                                            <p:cond delay="0"/>
                                          </p:stCondLst>
                                        </p:cTn>
                                        <p:tgtEl>
                                          <p:spTgt spid="17411">
                                            <p:txEl>
                                              <p:pRg st="7" end="7"/>
                                            </p:txEl>
                                          </p:spTgt>
                                        </p:tgtEl>
                                        <p:attrNameLst>
                                          <p:attrName>ppt_x</p:attrName>
                                        </p:attrNameLst>
                                      </p:cBhvr>
                                    </p:anim>
                                    <p:anim from="(-#ppt_h/2)" to="(#ppt_y)" calcmode="lin" valueType="num">
                                      <p:cBhvr>
                                        <p:cTn id="57" dur="1000" fill="hold">
                                          <p:stCondLst>
                                            <p:cond delay="0"/>
                                          </p:stCondLst>
                                        </p:cTn>
                                        <p:tgtEl>
                                          <p:spTgt spid="17411">
                                            <p:txEl>
                                              <p:pRg st="7" end="7"/>
                                            </p:txEl>
                                          </p:spTgt>
                                        </p:tgtEl>
                                        <p:attrNameLst>
                                          <p:attrName>ppt_y</p:attrName>
                                        </p:attrNameLst>
                                      </p:cBhvr>
                                    </p:anim>
                                    <p:animRot by="21600000">
                                      <p:cBhvr>
                                        <p:cTn id="58" dur="1000" fill="hold">
                                          <p:stCondLst>
                                            <p:cond delay="0"/>
                                          </p:stCondLst>
                                        </p:cTn>
                                        <p:tgtEl>
                                          <p:spTgt spid="17411">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4 ways to search</a:t>
            </a:r>
          </a:p>
        </p:txBody>
      </p:sp>
      <p:graphicFrame>
        <p:nvGraphicFramePr>
          <p:cNvPr id="26627" name="Object 5"/>
          <p:cNvGraphicFramePr>
            <a:graphicFrameLocks noGrp="1" noChangeAspect="1"/>
          </p:cNvGraphicFramePr>
          <p:nvPr>
            <p:ph idx="1"/>
          </p:nvPr>
        </p:nvGraphicFramePr>
        <p:xfrm>
          <a:off x="323850" y="1412875"/>
          <a:ext cx="8229600" cy="3698875"/>
        </p:xfrm>
        <a:graphic>
          <a:graphicData uri="http://schemas.openxmlformats.org/presentationml/2006/ole">
            <mc:AlternateContent xmlns:mc="http://schemas.openxmlformats.org/markup-compatibility/2006">
              <mc:Choice xmlns:v="urn:schemas-microsoft-com:vml" Requires="v">
                <p:oleObj spid="_x0000_s15362" r:id="rId3" imgW="11187302" imgH="5028571" progId="">
                  <p:embed/>
                </p:oleObj>
              </mc:Choice>
              <mc:Fallback>
                <p:oleObj r:id="rId3" imgW="11187302" imgH="502857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12875"/>
                        <a:ext cx="8229600"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4349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Interface : Simple</a:t>
            </a:r>
          </a:p>
        </p:txBody>
      </p:sp>
      <p:sp>
        <p:nvSpPr>
          <p:cNvPr id="27651" name="Text Box 3"/>
          <p:cNvSpPr txBox="1">
            <a:spLocks noChangeArrowheads="1"/>
          </p:cNvSpPr>
          <p:nvPr/>
        </p:nvSpPr>
        <p:spPr bwMode="auto">
          <a:xfrm>
            <a:off x="1762125" y="6021388"/>
            <a:ext cx="547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a:t>Basic search fields are provided</a:t>
            </a:r>
          </a:p>
        </p:txBody>
      </p:sp>
      <p:sp>
        <p:nvSpPr>
          <p:cNvPr id="27652" name="AutoShape 5"/>
          <p:cNvSpPr>
            <a:spLocks noChangeArrowheads="1"/>
          </p:cNvSpPr>
          <p:nvPr/>
        </p:nvSpPr>
        <p:spPr bwMode="auto">
          <a:xfrm>
            <a:off x="1116013" y="3573463"/>
            <a:ext cx="360362" cy="647700"/>
          </a:xfrm>
          <a:prstGeom prst="upArrow">
            <a:avLst>
              <a:gd name="adj1" fmla="val 50000"/>
              <a:gd name="adj2" fmla="val 4493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graphicFrame>
        <p:nvGraphicFramePr>
          <p:cNvPr id="27653" name="Object 12"/>
          <p:cNvGraphicFramePr>
            <a:graphicFrameLocks noGrp="1" noChangeAspect="1"/>
          </p:cNvGraphicFramePr>
          <p:nvPr>
            <p:ph idx="1"/>
          </p:nvPr>
        </p:nvGraphicFramePr>
        <p:xfrm>
          <a:off x="395288" y="1700213"/>
          <a:ext cx="8137525" cy="2420937"/>
        </p:xfrm>
        <a:graphic>
          <a:graphicData uri="http://schemas.openxmlformats.org/presentationml/2006/ole">
            <mc:AlternateContent xmlns:mc="http://schemas.openxmlformats.org/markup-compatibility/2006">
              <mc:Choice xmlns:v="urn:schemas-microsoft-com:vml" Requires="v">
                <p:oleObj spid="_x0000_s16386" r:id="rId3" imgW="10158730" imgH="3022222" progId="">
                  <p:embed/>
                </p:oleObj>
              </mc:Choice>
              <mc:Fallback>
                <p:oleObj r:id="rId3" imgW="10158730" imgH="302222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813752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37077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3200" smtClean="0"/>
              <a:t>Interface : Field Combination - Structured</a:t>
            </a:r>
          </a:p>
        </p:txBody>
      </p:sp>
      <p:sp>
        <p:nvSpPr>
          <p:cNvPr id="28675" name="Text Box 3"/>
          <p:cNvSpPr txBox="1">
            <a:spLocks noChangeArrowheads="1"/>
          </p:cNvSpPr>
          <p:nvPr/>
        </p:nvSpPr>
        <p:spPr bwMode="auto">
          <a:xfrm>
            <a:off x="1476375"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a:t>Additional search fields can be selected</a:t>
            </a:r>
          </a:p>
        </p:txBody>
      </p:sp>
      <p:graphicFrame>
        <p:nvGraphicFramePr>
          <p:cNvPr id="28676" name="Object 6"/>
          <p:cNvGraphicFramePr>
            <a:graphicFrameLocks noGrp="1" noChangeAspect="1"/>
          </p:cNvGraphicFramePr>
          <p:nvPr>
            <p:ph idx="1"/>
          </p:nvPr>
        </p:nvGraphicFramePr>
        <p:xfrm>
          <a:off x="539750" y="1196975"/>
          <a:ext cx="8208963" cy="4457700"/>
        </p:xfrm>
        <a:graphic>
          <a:graphicData uri="http://schemas.openxmlformats.org/presentationml/2006/ole">
            <mc:AlternateContent xmlns:mc="http://schemas.openxmlformats.org/markup-compatibility/2006">
              <mc:Choice xmlns:v="urn:schemas-microsoft-com:vml" Requires="v">
                <p:oleObj spid="_x0000_s17410" r:id="rId3" imgW="10196825" imgH="5536508" progId="">
                  <p:embed/>
                </p:oleObj>
              </mc:Choice>
              <mc:Fallback>
                <p:oleObj r:id="rId3" imgW="10196825" imgH="553650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8208963"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1063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21657"/>
            <a:ext cx="8229600" cy="1143000"/>
          </a:xfrm>
        </p:spPr>
        <p:txBody>
          <a:bodyPr/>
          <a:lstStyle/>
          <a:p>
            <a:pPr eaLnBrk="1" hangingPunct="1"/>
            <a:r>
              <a:rPr lang="en-US" altLang="en-US" dirty="0" smtClean="0"/>
              <a:t>Search examples</a:t>
            </a:r>
          </a:p>
        </p:txBody>
      </p:sp>
      <p:sp>
        <p:nvSpPr>
          <p:cNvPr id="30723" name="Rectangle 3"/>
          <p:cNvSpPr>
            <a:spLocks noGrp="1" noChangeArrowheads="1"/>
          </p:cNvSpPr>
          <p:nvPr>
            <p:ph type="body" sz="half" idx="4294967295"/>
          </p:nvPr>
        </p:nvSpPr>
        <p:spPr>
          <a:xfrm>
            <a:off x="354012" y="710406"/>
            <a:ext cx="8789988" cy="865187"/>
          </a:xfrm>
        </p:spPr>
        <p:txBody>
          <a:bodyPr/>
          <a:lstStyle/>
          <a:p>
            <a:pPr eaLnBrk="1" hangingPunct="1"/>
            <a:endParaRPr lang="en-US" altLang="en-US" sz="2000" dirty="0" smtClean="0"/>
          </a:p>
          <a:p>
            <a:pPr eaLnBrk="1" hangingPunct="1"/>
            <a:r>
              <a:rPr lang="en-US" altLang="en-US" sz="2000" dirty="0" smtClean="0"/>
              <a:t>Patent documents containing Novartis as inventor and published in 2010</a:t>
            </a:r>
            <a:endParaRPr lang="en-US" altLang="en-US" sz="2000" dirty="0"/>
          </a:p>
          <a:p>
            <a:pPr eaLnBrk="1" hangingPunct="1"/>
            <a:endParaRPr lang="en-US" altLang="en-US" sz="2000" dirty="0" smtClean="0"/>
          </a:p>
          <a:p>
            <a:pPr eaLnBrk="1" hangingPunct="1"/>
            <a:endParaRPr lang="en-US" altLang="en-US" sz="2000" dirty="0"/>
          </a:p>
          <a:p>
            <a:pPr eaLnBrk="1" hangingPunct="1"/>
            <a:endParaRPr lang="en-US" altLang="en-US" sz="2000" dirty="0" smtClean="0"/>
          </a:p>
          <a:p>
            <a:pPr eaLnBrk="1" hangingPunct="1"/>
            <a:endParaRPr lang="en-US" altLang="en-US" sz="2000" dirty="0"/>
          </a:p>
          <a:p>
            <a:pPr eaLnBrk="1" hangingPunct="1"/>
            <a:endParaRPr lang="en-US" altLang="en-US" sz="2000" dirty="0" smtClean="0"/>
          </a:p>
          <a:p>
            <a:pPr eaLnBrk="1" hangingPunct="1"/>
            <a:endParaRPr lang="en-US" altLang="en-US" sz="2000" dirty="0" smtClean="0"/>
          </a:p>
          <a:p>
            <a:pPr eaLnBrk="1" hangingPunct="1"/>
            <a:endParaRPr lang="en-US" altLang="en-US" sz="2000" dirty="0"/>
          </a:p>
          <a:p>
            <a:pPr eaLnBrk="1" hangingPunct="1"/>
            <a:endParaRPr lang="en-US" altLang="en-US" sz="2000" dirty="0" smtClean="0"/>
          </a:p>
          <a:p>
            <a:pPr eaLnBrk="1" hangingPunct="1"/>
            <a:endParaRPr lang="en-US" altLang="en-US" sz="2000" dirty="0" smtClean="0"/>
          </a:p>
          <a:p>
            <a:pPr eaLnBrk="1" hangingPunct="1"/>
            <a:endParaRPr lang="en-US" altLang="en-US" sz="2000" dirty="0"/>
          </a:p>
          <a:p>
            <a:pPr eaLnBrk="1" hangingPunct="1"/>
            <a:endParaRPr lang="en-US" altLang="en-US" sz="2000" dirty="0" smtClean="0"/>
          </a:p>
          <a:p>
            <a:pPr eaLnBrk="1" hangingPunct="1"/>
            <a:r>
              <a:rPr lang="en-US" altLang="en-US" sz="2000" dirty="0" smtClean="0"/>
              <a:t>Patent documents without an IPC code </a:t>
            </a:r>
          </a:p>
        </p:txBody>
      </p:sp>
      <p:graphicFrame>
        <p:nvGraphicFramePr>
          <p:cNvPr id="30724" name="Object 4"/>
          <p:cNvGraphicFramePr>
            <a:graphicFrameLocks noGrp="1" noChangeAspect="1"/>
          </p:cNvGraphicFramePr>
          <p:nvPr>
            <p:ph sz="half" idx="4294967295"/>
            <p:extLst>
              <p:ext uri="{D42A27DB-BD31-4B8C-83A1-F6EECF244321}">
                <p14:modId xmlns:p14="http://schemas.microsoft.com/office/powerpoint/2010/main" val="461540930"/>
              </p:ext>
            </p:extLst>
          </p:nvPr>
        </p:nvGraphicFramePr>
        <p:xfrm>
          <a:off x="533400" y="5891212"/>
          <a:ext cx="8251825" cy="966788"/>
        </p:xfrm>
        <a:graphic>
          <a:graphicData uri="http://schemas.openxmlformats.org/presentationml/2006/ole">
            <mc:AlternateContent xmlns:mc="http://schemas.openxmlformats.org/markup-compatibility/2006">
              <mc:Choice xmlns:v="urn:schemas-microsoft-com:vml" Requires="v">
                <p:oleObj spid="_x0000_s18434" r:id="rId4" imgW="8888889" imgH="1041270" progId="">
                  <p:embed/>
                </p:oleObj>
              </mc:Choice>
              <mc:Fallback>
                <p:oleObj r:id="rId4" imgW="8888889" imgH="1041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91212"/>
                        <a:ext cx="8251825"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Oval 5"/>
          <p:cNvSpPr>
            <a:spLocks noChangeArrowheads="1"/>
          </p:cNvSpPr>
          <p:nvPr/>
        </p:nvSpPr>
        <p:spPr bwMode="auto">
          <a:xfrm>
            <a:off x="533400" y="6479189"/>
            <a:ext cx="7239000" cy="36036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pic>
        <p:nvPicPr>
          <p:cNvPr id="409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425" y="1600200"/>
            <a:ext cx="6429375" cy="349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914400" y="2209800"/>
            <a:ext cx="5715000" cy="68580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86395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tLang="en-US" smtClean="0"/>
              <a:t>Search examples</a:t>
            </a:r>
          </a:p>
        </p:txBody>
      </p:sp>
      <p:sp>
        <p:nvSpPr>
          <p:cNvPr id="29699" name="Rectangle 3"/>
          <p:cNvSpPr>
            <a:spLocks noGrp="1" noChangeArrowheads="1"/>
          </p:cNvSpPr>
          <p:nvPr>
            <p:ph type="body" sz="half" idx="4294967295"/>
          </p:nvPr>
        </p:nvSpPr>
        <p:spPr>
          <a:xfrm>
            <a:off x="0" y="1412875"/>
            <a:ext cx="9324975" cy="5445125"/>
          </a:xfrm>
        </p:spPr>
        <p:txBody>
          <a:bodyPr/>
          <a:lstStyle/>
          <a:p>
            <a:pPr marL="0" indent="0" eaLnBrk="1" hangingPunct="1">
              <a:buNone/>
            </a:pPr>
            <a:endParaRPr lang="en-US" altLang="en-US" sz="2000" dirty="0" smtClean="0"/>
          </a:p>
          <a:p>
            <a:pPr eaLnBrk="1" hangingPunct="1"/>
            <a:r>
              <a:rPr lang="en-US" altLang="en-US" sz="2000" dirty="0" smtClean="0"/>
              <a:t>Patent documents containing microscopy with licensing availability. </a:t>
            </a:r>
          </a:p>
          <a:p>
            <a:pPr eaLnBrk="1" hangingPunct="1"/>
            <a:endParaRPr lang="en-US" altLang="en-US" sz="2000" dirty="0" smtClean="0"/>
          </a:p>
          <a:p>
            <a:pPr eaLnBrk="1" hangingPunct="1"/>
            <a:endParaRPr lang="en-US" altLang="en-US" sz="2000" dirty="0" smtClean="0"/>
          </a:p>
          <a:p>
            <a:pPr eaLnBrk="1" hangingPunct="1">
              <a:buFontTx/>
              <a:buNone/>
            </a:pPr>
            <a:endParaRPr lang="en-US" altLang="en-US" sz="2000" dirty="0" smtClean="0"/>
          </a:p>
          <a:p>
            <a:pPr eaLnBrk="1" hangingPunct="1"/>
            <a:endParaRPr lang="en-US" altLang="en-US" sz="2000" dirty="0" smtClean="0"/>
          </a:p>
          <a:p>
            <a:pPr eaLnBrk="1" hangingPunct="1">
              <a:buFontTx/>
              <a:buNone/>
            </a:pPr>
            <a:endParaRPr lang="en-US" altLang="en-US" sz="2000" dirty="0" smtClean="0"/>
          </a:p>
        </p:txBody>
      </p:sp>
      <p:pic>
        <p:nvPicPr>
          <p:cNvPr id="399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18" y="2286000"/>
            <a:ext cx="77343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09600" y="5181600"/>
            <a:ext cx="4267200" cy="3048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46295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Stemming</a:t>
            </a:r>
          </a:p>
        </p:txBody>
      </p:sp>
      <p:sp>
        <p:nvSpPr>
          <p:cNvPr id="31747" name="Rectangle 3"/>
          <p:cNvSpPr>
            <a:spLocks noGrp="1" noChangeArrowheads="1"/>
          </p:cNvSpPr>
          <p:nvPr>
            <p:ph type="body" idx="1"/>
          </p:nvPr>
        </p:nvSpPr>
        <p:spPr/>
        <p:txBody>
          <a:bodyPr/>
          <a:lstStyle/>
          <a:p>
            <a:pPr eaLnBrk="1" hangingPunct="1">
              <a:buFontTx/>
              <a:buNone/>
            </a:pPr>
            <a:r>
              <a:rPr lang="fr-CH" altLang="en-US" smtClean="0"/>
              <a:t>Process that removes common ending from words by English Snowball </a:t>
            </a:r>
            <a:r>
              <a:rPr lang="en-US" altLang="en-US" smtClean="0"/>
              <a:t>algorithm</a:t>
            </a:r>
          </a:p>
          <a:p>
            <a:pPr eaLnBrk="1" hangingPunct="1">
              <a:buFontTx/>
              <a:buNone/>
            </a:pPr>
            <a:r>
              <a:rPr lang="fr-CH" altLang="en-US" smtClean="0"/>
              <a:t>	 </a:t>
            </a:r>
          </a:p>
          <a:p>
            <a:pPr eaLnBrk="1" hangingPunct="1">
              <a:buFontTx/>
              <a:buNone/>
            </a:pPr>
            <a:r>
              <a:rPr lang="fr-CH" altLang="en-US" smtClean="0"/>
              <a:t>	electric¦al = electric</a:t>
            </a:r>
          </a:p>
          <a:p>
            <a:pPr eaLnBrk="1" hangingPunct="1">
              <a:buFontTx/>
              <a:buNone/>
            </a:pPr>
            <a:r>
              <a:rPr lang="fr-CH" altLang="en-US" smtClean="0"/>
              <a:t>     electric¦ity = electric</a:t>
            </a:r>
          </a:p>
          <a:p>
            <a:pPr eaLnBrk="1" hangingPunct="1">
              <a:buFontTx/>
              <a:buNone/>
            </a:pPr>
            <a:r>
              <a:rPr lang="fr-CH" altLang="en-US" smtClean="0"/>
              <a:t>	 electron¦ics = electron   </a:t>
            </a:r>
          </a:p>
          <a:p>
            <a:pPr eaLnBrk="1" hangingPunct="1">
              <a:buFontTx/>
              <a:buNone/>
            </a:pPr>
            <a:endParaRPr lang="fr-CH" altLang="en-US" smtClean="0"/>
          </a:p>
          <a:p>
            <a:pPr eaLnBrk="1" hangingPunct="1">
              <a:buFontTx/>
              <a:buNone/>
            </a:pPr>
            <a:r>
              <a:rPr lang="fr-CH" altLang="en-US" smtClean="0"/>
              <a:t>More accurate results than wildcards:</a:t>
            </a:r>
          </a:p>
          <a:p>
            <a:pPr eaLnBrk="1" hangingPunct="1">
              <a:buFontTx/>
              <a:buNone/>
            </a:pPr>
            <a:r>
              <a:rPr lang="fr-CH" altLang="en-US" smtClean="0"/>
              <a:t> elect*             electoral, etc.</a:t>
            </a:r>
            <a:endParaRPr lang="en-US" altLang="en-US" smtClean="0"/>
          </a:p>
          <a:p>
            <a:pPr eaLnBrk="1" hangingPunct="1">
              <a:buFontTx/>
              <a:buNone/>
            </a:pPr>
            <a:endParaRPr lang="fr-CH" altLang="en-US" smtClean="0"/>
          </a:p>
          <a:p>
            <a:pPr eaLnBrk="1" hangingPunct="1">
              <a:buFontTx/>
              <a:buNone/>
            </a:pPr>
            <a:endParaRPr lang="en-US" altLang="en-US" smtClean="0"/>
          </a:p>
        </p:txBody>
      </p:sp>
      <p:sp>
        <p:nvSpPr>
          <p:cNvPr id="31748" name="Line 4"/>
          <p:cNvSpPr>
            <a:spLocks noChangeShapeType="1"/>
          </p:cNvSpPr>
          <p:nvPr/>
        </p:nvSpPr>
        <p:spPr bwMode="auto">
          <a:xfrm>
            <a:off x="1547813" y="5516563"/>
            <a:ext cx="6477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402527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Interface : Advanced</a:t>
            </a:r>
          </a:p>
        </p:txBody>
      </p:sp>
      <p:sp>
        <p:nvSpPr>
          <p:cNvPr id="32771" name="Text Box 3"/>
          <p:cNvSpPr txBox="1">
            <a:spLocks noChangeArrowheads="1"/>
          </p:cNvSpPr>
          <p:nvPr/>
        </p:nvSpPr>
        <p:spPr bwMode="auto">
          <a:xfrm>
            <a:off x="1187450"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a:t>Full flexibilities are enabled</a:t>
            </a:r>
          </a:p>
        </p:txBody>
      </p:sp>
      <p:graphicFrame>
        <p:nvGraphicFramePr>
          <p:cNvPr id="32772" name="Object 6"/>
          <p:cNvGraphicFramePr>
            <a:graphicFrameLocks noGrp="1" noChangeAspect="1"/>
          </p:cNvGraphicFramePr>
          <p:nvPr>
            <p:ph idx="1"/>
          </p:nvPr>
        </p:nvGraphicFramePr>
        <p:xfrm>
          <a:off x="179388" y="1844675"/>
          <a:ext cx="8713787" cy="2241550"/>
        </p:xfrm>
        <a:graphic>
          <a:graphicData uri="http://schemas.openxmlformats.org/presentationml/2006/ole">
            <mc:AlternateContent xmlns:mc="http://schemas.openxmlformats.org/markup-compatibility/2006">
              <mc:Choice xmlns:v="urn:schemas-microsoft-com:vml" Requires="v">
                <p:oleObj spid="_x0000_s19458" r:id="rId3" imgW="10171429" imgH="2615873" progId="">
                  <p:embed/>
                </p:oleObj>
              </mc:Choice>
              <mc:Fallback>
                <p:oleObj r:id="rId3" imgW="10171429" imgH="261587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44675"/>
                        <a:ext cx="8713787"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2781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H"/>
              <a:t>To help </a:t>
            </a:r>
            <a:r>
              <a:rPr lang="en-US"/>
              <a:t>you</a:t>
            </a:r>
            <a:r>
              <a:rPr lang="fr-CH"/>
              <a:t> fine-tune </a:t>
            </a:r>
            <a:r>
              <a:rPr lang="en-US"/>
              <a:t>your search</a:t>
            </a:r>
          </a:p>
        </p:txBody>
      </p:sp>
      <p:sp>
        <p:nvSpPr>
          <p:cNvPr id="18435" name="Rectangle 3"/>
          <p:cNvSpPr>
            <a:spLocks noGrp="1" noChangeArrowheads="1"/>
          </p:cNvSpPr>
          <p:nvPr>
            <p:ph type="body" idx="1"/>
          </p:nvPr>
        </p:nvSpPr>
        <p:spPr/>
        <p:txBody>
          <a:bodyPr/>
          <a:lstStyle/>
          <a:p>
            <a:pPr>
              <a:buFontTx/>
              <a:buNone/>
            </a:pPr>
            <a:endParaRPr lang="fr-CH"/>
          </a:p>
          <a:p>
            <a:r>
              <a:rPr lang="en-US"/>
              <a:t>1. Boolean operators</a:t>
            </a:r>
          </a:p>
          <a:p>
            <a:r>
              <a:rPr lang="en-US"/>
              <a:t>2. Proximity operators</a:t>
            </a:r>
          </a:p>
          <a:p>
            <a:r>
              <a:rPr lang="en-US"/>
              <a:t>3. Field codes</a:t>
            </a:r>
          </a:p>
          <a:p>
            <a:r>
              <a:rPr lang="en-US"/>
              <a:t>4 .Stemming/wildcard/fuzzy searches</a:t>
            </a:r>
          </a:p>
          <a:p>
            <a:r>
              <a:rPr lang="en-US"/>
              <a:t>5. Grouping/nesting</a:t>
            </a:r>
          </a:p>
          <a:p>
            <a:r>
              <a:rPr lang="en-US"/>
              <a:t>6. Date searches</a:t>
            </a:r>
          </a:p>
          <a:p>
            <a:pPr>
              <a:buFontTx/>
              <a:buNone/>
            </a:pPr>
            <a:endParaRPr lang="en-US"/>
          </a:p>
          <a:p>
            <a:pPr>
              <a:buFontTx/>
              <a:buNone/>
            </a:pPr>
            <a:endParaRPr lang="en-US"/>
          </a:p>
        </p:txBody>
      </p:sp>
    </p:spTree>
    <p:extLst>
      <p:ext uri="{BB962C8B-B14F-4D97-AF65-F5344CB8AC3E}">
        <p14:creationId xmlns:p14="http://schemas.microsoft.com/office/powerpoint/2010/main" val="1802142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menu</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429183" cy="29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179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altLang="en-US" sz="3200" smtClean="0"/>
              <a:t>Search examples: field code, Boolean and range operator</a:t>
            </a:r>
          </a:p>
        </p:txBody>
      </p:sp>
      <p:sp>
        <p:nvSpPr>
          <p:cNvPr id="33795"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altLang="en-US" sz="2000" smtClean="0"/>
              <a:t>    </a:t>
            </a:r>
          </a:p>
          <a:p>
            <a:pPr eaLnBrk="1" hangingPunct="1">
              <a:lnSpc>
                <a:spcPct val="80000"/>
              </a:lnSpc>
              <a:buFontTx/>
              <a:buNone/>
            </a:pPr>
            <a:r>
              <a:rPr lang="en-US" altLang="en-US" sz="2000" smtClean="0"/>
              <a:t>    Inventions made by </a:t>
            </a:r>
            <a:r>
              <a:rPr lang="en-US" altLang="en-US" sz="2000" u="sng" smtClean="0"/>
              <a:t>Steve Jobs</a:t>
            </a:r>
            <a:r>
              <a:rPr lang="en-US" altLang="en-US" sz="2000" smtClean="0"/>
              <a:t> published during the period </a:t>
            </a:r>
            <a:r>
              <a:rPr lang="en-US" altLang="en-US" sz="2000" u="sng" smtClean="0"/>
              <a:t>from 2007 to 2009</a:t>
            </a:r>
            <a:r>
              <a:rPr lang="en-US" altLang="en-US" sz="2000" smtClean="0"/>
              <a:t> comprising the keyword </a:t>
            </a:r>
            <a:r>
              <a:rPr lang="ja-JP" altLang="en-US" sz="2000" smtClean="0">
                <a:ea typeface="MS PGothic" pitchFamily="34" charset="-128"/>
              </a:rPr>
              <a:t>“</a:t>
            </a:r>
            <a:r>
              <a:rPr lang="en-US" altLang="ja-JP" sz="2000" u="sng" smtClean="0">
                <a:ea typeface="MS PGothic" pitchFamily="34" charset="-128"/>
              </a:rPr>
              <a:t>touch</a:t>
            </a:r>
            <a:r>
              <a:rPr lang="ja-JP" altLang="en-US" sz="2000" smtClean="0">
                <a:ea typeface="MS PGothic" pitchFamily="34" charset="-128"/>
              </a:rPr>
              <a:t>”</a:t>
            </a:r>
            <a:r>
              <a:rPr lang="en-US" altLang="ja-JP" sz="2000" smtClean="0">
                <a:ea typeface="MS PGothic" pitchFamily="34" charset="-128"/>
              </a:rPr>
              <a:t> in the description.</a:t>
            </a:r>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r>
              <a:rPr lang="en-US" altLang="en-US" sz="1600" smtClean="0"/>
              <a:t>       </a:t>
            </a:r>
            <a:r>
              <a:rPr lang="en-US" altLang="en-US" sz="2200" smtClean="0"/>
              <a:t>IN:(Jobs) AND PD:[2007 TO 2009] AND EN_DE:(touch)</a:t>
            </a:r>
          </a:p>
          <a:p>
            <a:pPr eaLnBrk="1" hangingPunct="1">
              <a:lnSpc>
                <a:spcPct val="80000"/>
              </a:lnSpc>
              <a:buFontTx/>
              <a:buNone/>
            </a:pPr>
            <a:endParaRPr lang="en-US" altLang="en-US" sz="2200" smtClean="0"/>
          </a:p>
          <a:p>
            <a:pPr eaLnBrk="1" hangingPunct="1">
              <a:lnSpc>
                <a:spcPct val="80000"/>
              </a:lnSpc>
              <a:buFontTx/>
              <a:buNone/>
            </a:pPr>
            <a:endParaRPr lang="en-US" altLang="en-US" sz="2200" smtClean="0"/>
          </a:p>
          <a:p>
            <a:pPr eaLnBrk="1" hangingPunct="1">
              <a:lnSpc>
                <a:spcPct val="80000"/>
              </a:lnSpc>
            </a:pPr>
            <a:r>
              <a:rPr lang="en-US" altLang="en-US" sz="1600" smtClean="0"/>
              <a:t>This search query uses </a:t>
            </a:r>
            <a:r>
              <a:rPr lang="en-US" altLang="en-US" sz="1600" b="1" smtClean="0"/>
              <a:t>field codes</a:t>
            </a:r>
            <a:r>
              <a:rPr lang="en-US" altLang="en-US" sz="1600" smtClean="0"/>
              <a:t>, a </a:t>
            </a:r>
            <a:r>
              <a:rPr lang="en-US" altLang="en-US" sz="1600" b="1" smtClean="0"/>
              <a:t>Boolean operator</a:t>
            </a:r>
            <a:r>
              <a:rPr lang="en-US" altLang="en-US" sz="1600" smtClean="0"/>
              <a:t>, and a </a:t>
            </a:r>
            <a:r>
              <a:rPr lang="en-US" altLang="en-US" sz="1600" b="1" smtClean="0"/>
              <a:t>range operator</a:t>
            </a:r>
            <a:r>
              <a:rPr lang="en-US" altLang="en-US" sz="1600" smtClean="0"/>
              <a:t>.</a:t>
            </a:r>
          </a:p>
          <a:p>
            <a:pPr eaLnBrk="1" hangingPunct="1">
              <a:lnSpc>
                <a:spcPct val="80000"/>
              </a:lnSpc>
            </a:pPr>
            <a:r>
              <a:rPr lang="en-US" altLang="en-US" sz="1600" smtClean="0"/>
              <a:t>The field codes are </a:t>
            </a:r>
            <a:r>
              <a:rPr lang="en-US" altLang="en-US" sz="1600" b="1" smtClean="0"/>
              <a:t>IN</a:t>
            </a:r>
            <a:r>
              <a:rPr lang="en-US" altLang="en-US" sz="1600" smtClean="0"/>
              <a:t> for inventor, </a:t>
            </a:r>
            <a:r>
              <a:rPr lang="en-US" altLang="en-US" sz="1600" b="1" smtClean="0"/>
              <a:t>PD</a:t>
            </a:r>
            <a:r>
              <a:rPr lang="en-US" altLang="en-US" sz="1600" smtClean="0"/>
              <a:t> for publication date, and </a:t>
            </a:r>
            <a:r>
              <a:rPr lang="en-US" altLang="en-US" sz="1600" b="1" smtClean="0"/>
              <a:t>EN_DE</a:t>
            </a:r>
            <a:r>
              <a:rPr lang="en-US" altLang="en-US" sz="1600" smtClean="0"/>
              <a:t> for English description.</a:t>
            </a:r>
          </a:p>
          <a:p>
            <a:pPr eaLnBrk="1" hangingPunct="1">
              <a:lnSpc>
                <a:spcPct val="80000"/>
              </a:lnSpc>
            </a:pPr>
            <a:r>
              <a:rPr lang="en-US" altLang="en-US" sz="1600" smtClean="0"/>
              <a:t>The Boolean operator </a:t>
            </a:r>
            <a:r>
              <a:rPr lang="en-US" altLang="en-US" sz="1600" b="1" smtClean="0"/>
              <a:t>AND</a:t>
            </a:r>
            <a:r>
              <a:rPr lang="en-US" altLang="en-US" sz="1600" smtClean="0"/>
              <a:t> is used to ensure that all search terms are included in the search results (i.e. that the results are for Jobs as inventor, within the given publication date range, and using the word </a:t>
            </a:r>
            <a:r>
              <a:rPr lang="ja-JP" altLang="en-US" sz="1600" smtClean="0">
                <a:ea typeface="MS PGothic" pitchFamily="34" charset="-128"/>
              </a:rPr>
              <a:t>“</a:t>
            </a:r>
            <a:r>
              <a:rPr lang="en-US" altLang="ja-JP" sz="1600" smtClean="0">
                <a:ea typeface="MS PGothic" pitchFamily="34" charset="-128"/>
              </a:rPr>
              <a:t>touch</a:t>
            </a:r>
            <a:r>
              <a:rPr lang="ja-JP" altLang="en-US" sz="1600" smtClean="0">
                <a:ea typeface="MS PGothic" pitchFamily="34" charset="-128"/>
              </a:rPr>
              <a:t>”</a:t>
            </a:r>
            <a:r>
              <a:rPr lang="en-US" altLang="ja-JP" sz="1600" smtClean="0">
                <a:ea typeface="MS PGothic" pitchFamily="34" charset="-128"/>
              </a:rPr>
              <a:t>).</a:t>
            </a:r>
          </a:p>
          <a:p>
            <a:pPr eaLnBrk="1" hangingPunct="1">
              <a:lnSpc>
                <a:spcPct val="80000"/>
              </a:lnSpc>
            </a:pPr>
            <a:r>
              <a:rPr lang="en-US" altLang="en-US" sz="1600" smtClean="0"/>
              <a:t>The range operator </a:t>
            </a:r>
            <a:r>
              <a:rPr lang="en-US" altLang="en-US" sz="1600" b="1" smtClean="0"/>
              <a:t>TO</a:t>
            </a:r>
            <a:r>
              <a:rPr lang="en-US" altLang="en-US" sz="1600" smtClean="0"/>
              <a:t> is used to define a range of publication date values.</a:t>
            </a:r>
          </a:p>
        </p:txBody>
      </p:sp>
      <p:sp>
        <p:nvSpPr>
          <p:cNvPr id="56324" name="Rectangle 4"/>
          <p:cNvSpPr>
            <a:spLocks noChangeArrowheads="1"/>
          </p:cNvSpPr>
          <p:nvPr/>
        </p:nvSpPr>
        <p:spPr bwMode="auto">
          <a:xfrm>
            <a:off x="900113" y="2565400"/>
            <a:ext cx="6985000" cy="576263"/>
          </a:xfrm>
          <a:prstGeom prst="rect">
            <a:avLst/>
          </a:prstGeom>
          <a:solidFill>
            <a:srgbClr val="3366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318146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Webinars in 2014</a:t>
            </a:r>
            <a:endParaRPr lang="en-US" dirty="0"/>
          </a:p>
        </p:txBody>
      </p:sp>
      <p:sp>
        <p:nvSpPr>
          <p:cNvPr id="3" name="Content Placeholder 2"/>
          <p:cNvSpPr>
            <a:spLocks noGrp="1"/>
          </p:cNvSpPr>
          <p:nvPr>
            <p:ph idx="1"/>
          </p:nvPr>
        </p:nvSpPr>
        <p:spPr/>
        <p:txBody>
          <a:bodyPr/>
          <a:lstStyle/>
          <a:p>
            <a:r>
              <a:rPr lang="en-US" dirty="0" smtClean="0"/>
              <a:t>Monthly</a:t>
            </a:r>
          </a:p>
          <a:p>
            <a:r>
              <a:rPr lang="en-US" dirty="0"/>
              <a:t>Announced here: </a:t>
            </a:r>
            <a:r>
              <a:rPr lang="en-US" dirty="0">
                <a:hlinkClick r:id="rId2"/>
              </a:rPr>
              <a:t>http://www.wipo.int/patentscope/en/webinar</a:t>
            </a:r>
            <a:r>
              <a:rPr lang="en-US" dirty="0" smtClean="0">
                <a:hlinkClick r:id="rId2"/>
              </a:rPr>
              <a:t>/</a:t>
            </a:r>
            <a:r>
              <a:rPr lang="en-US" dirty="0" smtClean="0"/>
              <a:t> </a:t>
            </a:r>
          </a:p>
          <a:p>
            <a:r>
              <a:rPr lang="en-US" dirty="0" smtClean="0"/>
              <a:t>On specific features/functionalities or overview </a:t>
            </a:r>
          </a:p>
          <a:p>
            <a:r>
              <a:rPr lang="en-US" dirty="0" smtClean="0"/>
              <a:t>Special requests: </a:t>
            </a:r>
            <a:r>
              <a:rPr lang="en-US" dirty="0" smtClean="0">
                <a:hlinkClick r:id="rId3"/>
              </a:rPr>
              <a:t>patentscope@wipo.int</a:t>
            </a:r>
            <a:r>
              <a:rPr lang="en-US" dirty="0" smtClean="0"/>
              <a:t> </a:t>
            </a:r>
          </a:p>
          <a:p>
            <a:endParaRPr lang="en-US" dirty="0"/>
          </a:p>
        </p:txBody>
      </p:sp>
    </p:spTree>
    <p:extLst>
      <p:ext uri="{BB962C8B-B14F-4D97-AF65-F5344CB8AC3E}">
        <p14:creationId xmlns:p14="http://schemas.microsoft.com/office/powerpoint/2010/main" val="2548101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altLang="en-US" smtClean="0"/>
              <a:t>CLIR</a:t>
            </a:r>
          </a:p>
        </p:txBody>
      </p:sp>
      <p:sp>
        <p:nvSpPr>
          <p:cNvPr id="34819"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altLang="en-US" sz="2000" smtClean="0"/>
              <a:t>     CLIR stands for </a:t>
            </a:r>
            <a:r>
              <a:rPr lang="en-US" altLang="en-US" sz="2000" b="1" smtClean="0"/>
              <a:t>Cross Lingual Information Retrieval</a:t>
            </a:r>
            <a:r>
              <a:rPr lang="en-US" altLang="en-US" sz="2000" smtClean="0"/>
              <a:t> and will allow you to search a term or a phrase and its variants in:</a:t>
            </a:r>
          </a:p>
          <a:p>
            <a:pPr eaLnBrk="1" hangingPunct="1">
              <a:lnSpc>
                <a:spcPct val="80000"/>
              </a:lnSpc>
              <a:buFontTx/>
              <a:buNone/>
            </a:pPr>
            <a:endParaRPr lang="en-US" altLang="en-US" sz="2000" smtClean="0"/>
          </a:p>
          <a:p>
            <a:pPr eaLnBrk="1" hangingPunct="1">
              <a:lnSpc>
                <a:spcPct val="80000"/>
              </a:lnSpc>
            </a:pPr>
            <a:r>
              <a:rPr lang="en-US" altLang="en-US" sz="2000" smtClean="0"/>
              <a:t>Chinese</a:t>
            </a:r>
          </a:p>
          <a:p>
            <a:pPr eaLnBrk="1" hangingPunct="1">
              <a:lnSpc>
                <a:spcPct val="80000"/>
              </a:lnSpc>
            </a:pPr>
            <a:r>
              <a:rPr lang="en-US" altLang="en-US" sz="2000" smtClean="0"/>
              <a:t>Dutch</a:t>
            </a:r>
          </a:p>
          <a:p>
            <a:pPr eaLnBrk="1" hangingPunct="1">
              <a:lnSpc>
                <a:spcPct val="80000"/>
              </a:lnSpc>
            </a:pPr>
            <a:r>
              <a:rPr lang="en-US" altLang="en-US" sz="2000" smtClean="0"/>
              <a:t>English</a:t>
            </a:r>
          </a:p>
          <a:p>
            <a:pPr eaLnBrk="1" hangingPunct="1">
              <a:lnSpc>
                <a:spcPct val="80000"/>
              </a:lnSpc>
            </a:pPr>
            <a:r>
              <a:rPr lang="en-US" altLang="en-US" sz="2000" smtClean="0"/>
              <a:t>French</a:t>
            </a:r>
          </a:p>
          <a:p>
            <a:pPr eaLnBrk="1" hangingPunct="1">
              <a:lnSpc>
                <a:spcPct val="80000"/>
              </a:lnSpc>
            </a:pPr>
            <a:r>
              <a:rPr lang="en-US" altLang="en-US" sz="2000" smtClean="0"/>
              <a:t>German</a:t>
            </a:r>
          </a:p>
          <a:p>
            <a:pPr eaLnBrk="1" hangingPunct="1">
              <a:lnSpc>
                <a:spcPct val="80000"/>
              </a:lnSpc>
            </a:pPr>
            <a:r>
              <a:rPr lang="en-US" altLang="en-US" sz="2000" smtClean="0"/>
              <a:t>Italian</a:t>
            </a:r>
          </a:p>
          <a:p>
            <a:pPr eaLnBrk="1" hangingPunct="1">
              <a:lnSpc>
                <a:spcPct val="80000"/>
              </a:lnSpc>
            </a:pPr>
            <a:r>
              <a:rPr lang="en-US" altLang="en-US" sz="2000" smtClean="0"/>
              <a:t>Japanese</a:t>
            </a:r>
          </a:p>
          <a:p>
            <a:pPr eaLnBrk="1" hangingPunct="1">
              <a:lnSpc>
                <a:spcPct val="80000"/>
              </a:lnSpc>
            </a:pPr>
            <a:r>
              <a:rPr lang="en-US" altLang="en-US" sz="2000" smtClean="0"/>
              <a:t>Korean</a:t>
            </a:r>
          </a:p>
          <a:p>
            <a:pPr eaLnBrk="1" hangingPunct="1">
              <a:lnSpc>
                <a:spcPct val="80000"/>
              </a:lnSpc>
            </a:pPr>
            <a:r>
              <a:rPr lang="en-US" altLang="en-US" sz="2000" smtClean="0"/>
              <a:t>Portuguese</a:t>
            </a:r>
          </a:p>
          <a:p>
            <a:pPr eaLnBrk="1" hangingPunct="1">
              <a:lnSpc>
                <a:spcPct val="80000"/>
              </a:lnSpc>
            </a:pPr>
            <a:r>
              <a:rPr lang="en-US" altLang="en-US" sz="2000" smtClean="0"/>
              <a:t>Russian</a:t>
            </a:r>
          </a:p>
          <a:p>
            <a:pPr eaLnBrk="1" hangingPunct="1">
              <a:lnSpc>
                <a:spcPct val="80000"/>
              </a:lnSpc>
            </a:pPr>
            <a:r>
              <a:rPr lang="en-US" altLang="en-US" sz="2000" smtClean="0"/>
              <a:t>Spanish and </a:t>
            </a:r>
          </a:p>
          <a:p>
            <a:pPr eaLnBrk="1" hangingPunct="1">
              <a:lnSpc>
                <a:spcPct val="80000"/>
              </a:lnSpc>
            </a:pPr>
            <a:r>
              <a:rPr lang="en-US" altLang="en-US" sz="2000" smtClean="0"/>
              <a:t>Swedish</a:t>
            </a:r>
          </a:p>
        </p:txBody>
      </p:sp>
    </p:spTree>
    <p:extLst>
      <p:ext uri="{BB962C8B-B14F-4D97-AF65-F5344CB8AC3E}">
        <p14:creationId xmlns:p14="http://schemas.microsoft.com/office/powerpoint/2010/main" val="1338989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altLang="en-US" smtClean="0"/>
              <a:t>CLIR: the interface</a:t>
            </a:r>
          </a:p>
        </p:txBody>
      </p:sp>
      <p:graphicFrame>
        <p:nvGraphicFramePr>
          <p:cNvPr id="35843" name="Object 4"/>
          <p:cNvGraphicFramePr>
            <a:graphicFrameLocks noGrp="1" noChangeAspect="1"/>
          </p:cNvGraphicFramePr>
          <p:nvPr>
            <p:ph idx="4294967295"/>
          </p:nvPr>
        </p:nvGraphicFramePr>
        <p:xfrm>
          <a:off x="611188" y="1412875"/>
          <a:ext cx="7234237" cy="4511675"/>
        </p:xfrm>
        <a:graphic>
          <a:graphicData uri="http://schemas.openxmlformats.org/presentationml/2006/ole">
            <mc:AlternateContent xmlns:mc="http://schemas.openxmlformats.org/markup-compatibility/2006">
              <mc:Choice xmlns:v="urn:schemas-microsoft-com:vml" Requires="v">
                <p:oleObj spid="_x0000_s20482" r:id="rId4" imgW="10120635" imgH="6311111" progId="">
                  <p:embed/>
                </p:oleObj>
              </mc:Choice>
              <mc:Fallback>
                <p:oleObj r:id="rId4" imgW="10120635" imgH="631111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12875"/>
                        <a:ext cx="72342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4" name="AutoShape 4"/>
          <p:cNvSpPr>
            <a:spLocks noChangeArrowheads="1"/>
          </p:cNvSpPr>
          <p:nvPr/>
        </p:nvSpPr>
        <p:spPr bwMode="auto">
          <a:xfrm>
            <a:off x="4067175" y="3500438"/>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107525" name="AutoShape 5"/>
          <p:cNvSpPr>
            <a:spLocks noChangeArrowheads="1"/>
          </p:cNvSpPr>
          <p:nvPr/>
        </p:nvSpPr>
        <p:spPr bwMode="auto">
          <a:xfrm>
            <a:off x="3059113" y="4149725"/>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107526" name="AutoShape 6"/>
          <p:cNvSpPr>
            <a:spLocks noChangeArrowheads="1"/>
          </p:cNvSpPr>
          <p:nvPr/>
        </p:nvSpPr>
        <p:spPr bwMode="auto">
          <a:xfrm>
            <a:off x="3059113" y="4437063"/>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107527" name="AutoShape 7"/>
          <p:cNvSpPr>
            <a:spLocks noChangeArrowheads="1"/>
          </p:cNvSpPr>
          <p:nvPr/>
        </p:nvSpPr>
        <p:spPr bwMode="auto">
          <a:xfrm rot="5400000">
            <a:off x="2698751" y="5589587"/>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425569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ppt_x"/>
                                          </p:val>
                                        </p:tav>
                                        <p:tav tm="100000">
                                          <p:val>
                                            <p:strVal val="#ppt_x"/>
                                          </p:val>
                                        </p:tav>
                                      </p:tavLst>
                                    </p:anim>
                                    <p:anim calcmode="lin" valueType="num">
                                      <p:cBhvr additive="base">
                                        <p:cTn id="8" dur="500" fill="hold"/>
                                        <p:tgtEl>
                                          <p:spTgt spid="1075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25"/>
                                        </p:tgtEl>
                                        <p:attrNameLst>
                                          <p:attrName>style.visibility</p:attrName>
                                        </p:attrNameLst>
                                      </p:cBhvr>
                                      <p:to>
                                        <p:strVal val="visible"/>
                                      </p:to>
                                    </p:set>
                                    <p:anim calcmode="lin" valueType="num">
                                      <p:cBhvr additive="base">
                                        <p:cTn id="13" dur="500" fill="hold"/>
                                        <p:tgtEl>
                                          <p:spTgt spid="107525"/>
                                        </p:tgtEl>
                                        <p:attrNameLst>
                                          <p:attrName>ppt_x</p:attrName>
                                        </p:attrNameLst>
                                      </p:cBhvr>
                                      <p:tavLst>
                                        <p:tav tm="0">
                                          <p:val>
                                            <p:strVal val="#ppt_x"/>
                                          </p:val>
                                        </p:tav>
                                        <p:tav tm="100000">
                                          <p:val>
                                            <p:strVal val="#ppt_x"/>
                                          </p:val>
                                        </p:tav>
                                      </p:tavLst>
                                    </p:anim>
                                    <p:anim calcmode="lin" valueType="num">
                                      <p:cBhvr additive="base">
                                        <p:cTn id="14"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6"/>
                                        </p:tgtEl>
                                        <p:attrNameLst>
                                          <p:attrName>style.visibility</p:attrName>
                                        </p:attrNameLst>
                                      </p:cBhvr>
                                      <p:to>
                                        <p:strVal val="visible"/>
                                      </p:to>
                                    </p:set>
                                    <p:anim calcmode="lin" valueType="num">
                                      <p:cBhvr additive="base">
                                        <p:cTn id="19" dur="500" fill="hold"/>
                                        <p:tgtEl>
                                          <p:spTgt spid="107526"/>
                                        </p:tgtEl>
                                        <p:attrNameLst>
                                          <p:attrName>ppt_x</p:attrName>
                                        </p:attrNameLst>
                                      </p:cBhvr>
                                      <p:tavLst>
                                        <p:tav tm="0">
                                          <p:val>
                                            <p:strVal val="#ppt_x"/>
                                          </p:val>
                                        </p:tav>
                                        <p:tav tm="100000">
                                          <p:val>
                                            <p:strVal val="#ppt_x"/>
                                          </p:val>
                                        </p:tav>
                                      </p:tavLst>
                                    </p:anim>
                                    <p:anim calcmode="lin" valueType="num">
                                      <p:cBhvr additive="base">
                                        <p:cTn id="20" dur="500" fill="hold"/>
                                        <p:tgtEl>
                                          <p:spTgt spid="1075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527"/>
                                        </p:tgtEl>
                                        <p:attrNameLst>
                                          <p:attrName>style.visibility</p:attrName>
                                        </p:attrNameLst>
                                      </p:cBhvr>
                                      <p:to>
                                        <p:strVal val="visible"/>
                                      </p:to>
                                    </p:set>
                                    <p:anim calcmode="lin" valueType="num">
                                      <p:cBhvr additive="base">
                                        <p:cTn id="25" dur="500" fill="hold"/>
                                        <p:tgtEl>
                                          <p:spTgt spid="107527"/>
                                        </p:tgtEl>
                                        <p:attrNameLst>
                                          <p:attrName>ppt_x</p:attrName>
                                        </p:attrNameLst>
                                      </p:cBhvr>
                                      <p:tavLst>
                                        <p:tav tm="0">
                                          <p:val>
                                            <p:strVal val="#ppt_x"/>
                                          </p:val>
                                        </p:tav>
                                        <p:tav tm="100000">
                                          <p:val>
                                            <p:strVal val="#ppt_x"/>
                                          </p:val>
                                        </p:tav>
                                      </p:tavLst>
                                    </p:anim>
                                    <p:anim calcmode="lin" valueType="num">
                                      <p:cBhvr additive="base">
                                        <p:cTn id="26"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animBg="1"/>
      <p:bldP spid="1075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altLang="en-US" smtClean="0"/>
              <a:t>CLIR: precision vs recall</a:t>
            </a:r>
          </a:p>
        </p:txBody>
      </p:sp>
      <p:pic>
        <p:nvPicPr>
          <p:cNvPr id="78852" name="Picture 4"/>
          <p:cNvPicPr>
            <a:picLocks noGrp="1" noChangeAspect="1" noChangeArrowheads="1"/>
          </p:cNvPicPr>
          <p:nvPr>
            <p:ph type="body" idx="4294967295"/>
          </p:nvPr>
        </p:nvPicPr>
        <p:blipFill>
          <a:blip r:embed="rId2"/>
          <a:srcRect/>
          <a:stretch>
            <a:fillRect/>
          </a:stretch>
        </p:blipFill>
        <p:spPr>
          <a:xfrm>
            <a:off x="1116013" y="1095375"/>
            <a:ext cx="6911975" cy="5762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408724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altLang="en-US" smtClean="0"/>
              <a:t>Example: precision</a:t>
            </a:r>
          </a:p>
        </p:txBody>
      </p:sp>
      <p:graphicFrame>
        <p:nvGraphicFramePr>
          <p:cNvPr id="37891" name="Object 7"/>
          <p:cNvGraphicFramePr>
            <a:graphicFrameLocks noGrp="1" noChangeAspect="1"/>
          </p:cNvGraphicFramePr>
          <p:nvPr>
            <p:ph sz="half" idx="4294967295"/>
          </p:nvPr>
        </p:nvGraphicFramePr>
        <p:xfrm>
          <a:off x="1403350" y="1196975"/>
          <a:ext cx="5551488" cy="3454400"/>
        </p:xfrm>
        <a:graphic>
          <a:graphicData uri="http://schemas.openxmlformats.org/presentationml/2006/ole">
            <mc:AlternateContent xmlns:mc="http://schemas.openxmlformats.org/markup-compatibility/2006">
              <mc:Choice xmlns:v="urn:schemas-microsoft-com:vml" Requires="v">
                <p:oleObj spid="_x0000_s21506" r:id="rId3" imgW="6717460" imgH="4177778" progId="">
                  <p:embed/>
                </p:oleObj>
              </mc:Choice>
              <mc:Fallback>
                <p:oleObj r:id="rId3" imgW="6717460" imgH="417777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196975"/>
                        <a:ext cx="5551488"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13"/>
          <p:cNvGraphicFramePr>
            <a:graphicFrameLocks noGrp="1" noChangeAspect="1"/>
          </p:cNvGraphicFramePr>
          <p:nvPr>
            <p:ph sz="half" idx="4294967295"/>
          </p:nvPr>
        </p:nvGraphicFramePr>
        <p:xfrm>
          <a:off x="395288" y="5373688"/>
          <a:ext cx="8497887" cy="1211262"/>
        </p:xfrm>
        <a:graphic>
          <a:graphicData uri="http://schemas.openxmlformats.org/presentationml/2006/ole">
            <mc:AlternateContent xmlns:mc="http://schemas.openxmlformats.org/markup-compatibility/2006">
              <mc:Choice xmlns:v="urn:schemas-microsoft-com:vml" Requires="v">
                <p:oleObj spid="_x0000_s21507" r:id="rId5" imgW="9955556" imgH="1422222" progId="">
                  <p:embed/>
                </p:oleObj>
              </mc:Choice>
              <mc:Fallback>
                <p:oleObj r:id="rId5" imgW="9955556" imgH="1422222"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5373688"/>
                        <a:ext cx="8497887"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76927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altLang="en-US" smtClean="0"/>
              <a:t>Example: recall</a:t>
            </a:r>
          </a:p>
        </p:txBody>
      </p:sp>
      <p:graphicFrame>
        <p:nvGraphicFramePr>
          <p:cNvPr id="38915" name="Object 4"/>
          <p:cNvGraphicFramePr>
            <a:graphicFrameLocks noGrp="1" noChangeAspect="1"/>
          </p:cNvGraphicFramePr>
          <p:nvPr>
            <p:ph sz="half" idx="4294967295"/>
          </p:nvPr>
        </p:nvGraphicFramePr>
        <p:xfrm>
          <a:off x="900113" y="1125538"/>
          <a:ext cx="5046662" cy="3084512"/>
        </p:xfrm>
        <a:graphic>
          <a:graphicData uri="http://schemas.openxmlformats.org/presentationml/2006/ole">
            <mc:AlternateContent xmlns:mc="http://schemas.openxmlformats.org/markup-compatibility/2006">
              <mc:Choice xmlns:v="urn:schemas-microsoft-com:vml" Requires="v">
                <p:oleObj spid="_x0000_s22530" r:id="rId3" imgW="6692063" imgH="4088889" progId="">
                  <p:embed/>
                </p:oleObj>
              </mc:Choice>
              <mc:Fallback>
                <p:oleObj r:id="rId3" imgW="6692063" imgH="40888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125538"/>
                        <a:ext cx="5046662"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6"/>
          <p:cNvGraphicFramePr>
            <a:graphicFrameLocks noGrp="1" noChangeAspect="1"/>
          </p:cNvGraphicFramePr>
          <p:nvPr>
            <p:ph sz="half" idx="4294967295"/>
          </p:nvPr>
        </p:nvGraphicFramePr>
        <p:xfrm>
          <a:off x="2051050" y="4365625"/>
          <a:ext cx="6696075" cy="2379663"/>
        </p:xfrm>
        <a:graphic>
          <a:graphicData uri="http://schemas.openxmlformats.org/presentationml/2006/ole">
            <mc:AlternateContent xmlns:mc="http://schemas.openxmlformats.org/markup-compatibility/2006">
              <mc:Choice xmlns:v="urn:schemas-microsoft-com:vml" Requires="v">
                <p:oleObj spid="_x0000_s22531" r:id="rId5" imgW="10044444" imgH="3568254" progId="">
                  <p:embed/>
                </p:oleObj>
              </mc:Choice>
              <mc:Fallback>
                <p:oleObj r:id="rId5" imgW="10044444" imgH="356825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4365625"/>
                        <a:ext cx="6696075"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4506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altLang="en-US" smtClean="0"/>
              <a:t>CLIR: supervised mode</a:t>
            </a:r>
          </a:p>
        </p:txBody>
      </p:sp>
      <p:sp>
        <p:nvSpPr>
          <p:cNvPr id="39939" name="Rectangle 3"/>
          <p:cNvSpPr>
            <a:spLocks noGrp="1" noChangeArrowheads="1"/>
          </p:cNvSpPr>
          <p:nvPr>
            <p:ph type="body" idx="4294967295"/>
          </p:nvPr>
        </p:nvSpPr>
        <p:spPr/>
        <p:txBody>
          <a:bodyPr/>
          <a:lstStyle/>
          <a:p>
            <a:pPr eaLnBrk="1" hangingPunct="1"/>
            <a:r>
              <a:rPr lang="en-US" altLang="en-US" smtClean="0"/>
              <a:t>2 modes: automatic and supervised</a:t>
            </a:r>
          </a:p>
          <a:p>
            <a:pPr eaLnBrk="1" hangingPunct="1"/>
            <a:endParaRPr lang="en-US" altLang="en-US" smtClean="0"/>
          </a:p>
          <a:p>
            <a:pPr eaLnBrk="1" hangingPunct="1"/>
            <a:r>
              <a:rPr lang="en-US" altLang="en-US" smtClean="0"/>
              <a:t>Automatic: 1 step</a:t>
            </a:r>
          </a:p>
          <a:p>
            <a:pPr eaLnBrk="1" hangingPunct="1"/>
            <a:r>
              <a:rPr lang="en-US" altLang="en-US" smtClean="0"/>
              <a:t>Supervised: 4 steps</a:t>
            </a:r>
          </a:p>
        </p:txBody>
      </p:sp>
    </p:spTree>
    <p:extLst>
      <p:ext uri="{BB962C8B-B14F-4D97-AF65-F5344CB8AC3E}">
        <p14:creationId xmlns:p14="http://schemas.microsoft.com/office/powerpoint/2010/main" val="1820634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66838"/>
            <a:ext cx="864076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AutoShape 3"/>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169988" name="AutoShape 4"/>
          <p:cNvSpPr>
            <a:spLocks noChangeArrowheads="1"/>
          </p:cNvSpPr>
          <p:nvPr/>
        </p:nvSpPr>
        <p:spPr bwMode="auto">
          <a:xfrm rot="-4297700">
            <a:off x="1943893" y="2024857"/>
            <a:ext cx="576263" cy="1079500"/>
          </a:xfrm>
          <a:prstGeom prst="upArrow">
            <a:avLst>
              <a:gd name="adj1" fmla="val 50000"/>
              <a:gd name="adj2" fmla="val 46832"/>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40965" name="Rectangle 5"/>
          <p:cNvSpPr>
            <a:spLocks noGrp="1" noChangeArrowheads="1"/>
          </p:cNvSpPr>
          <p:nvPr>
            <p:ph type="title" idx="4294967295"/>
          </p:nvPr>
        </p:nvSpPr>
        <p:spPr>
          <a:xfrm>
            <a:off x="373063" y="149225"/>
            <a:ext cx="8229600" cy="1143000"/>
          </a:xfrm>
        </p:spPr>
        <p:txBody>
          <a:bodyPr/>
          <a:lstStyle/>
          <a:p>
            <a:pPr eaLnBrk="1" hangingPunct="1"/>
            <a:r>
              <a:rPr lang="en-US" altLang="en-US" smtClean="0">
                <a:ea typeface="Kozuka Gothic Pro H" pitchFamily="34" charset="-128"/>
              </a:rPr>
              <a:t>Automatic mode</a:t>
            </a:r>
          </a:p>
        </p:txBody>
      </p:sp>
      <p:sp>
        <p:nvSpPr>
          <p:cNvPr id="169990" name="AutoShape 6"/>
          <p:cNvSpPr>
            <a:spLocks noChangeArrowheads="1"/>
          </p:cNvSpPr>
          <p:nvPr/>
        </p:nvSpPr>
        <p:spPr bwMode="auto">
          <a:xfrm rot="-4297700">
            <a:off x="2375693" y="4761707"/>
            <a:ext cx="576263" cy="1079500"/>
          </a:xfrm>
          <a:prstGeom prst="upArrow">
            <a:avLst>
              <a:gd name="adj1" fmla="val 50000"/>
              <a:gd name="adj2" fmla="val 46832"/>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2542986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additive="base">
                                        <p:cTn id="7" dur="500" fill="hold"/>
                                        <p:tgtEl>
                                          <p:spTgt spid="169988"/>
                                        </p:tgtEl>
                                        <p:attrNameLst>
                                          <p:attrName>ppt_x</p:attrName>
                                        </p:attrNameLst>
                                      </p:cBhvr>
                                      <p:tavLst>
                                        <p:tav tm="0">
                                          <p:val>
                                            <p:strVal val="#ppt_x"/>
                                          </p:val>
                                        </p:tav>
                                        <p:tav tm="100000">
                                          <p:val>
                                            <p:strVal val="#ppt_x"/>
                                          </p:val>
                                        </p:tav>
                                      </p:tavLst>
                                    </p:anim>
                                    <p:anim calcmode="lin" valueType="num">
                                      <p:cBhvr additive="base">
                                        <p:cTn id="8" dur="500" fill="hold"/>
                                        <p:tgtEl>
                                          <p:spTgt spid="1699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grpId="1" nodeType="clickEffect">
                                  <p:stCondLst>
                                    <p:cond delay="0"/>
                                  </p:stCondLst>
                                  <p:childTnLst>
                                    <p:animEffect transition="out" filter="dissolve">
                                      <p:cBhvr>
                                        <p:cTn id="12" dur="500"/>
                                        <p:tgtEl>
                                          <p:spTgt spid="169988"/>
                                        </p:tgtEl>
                                      </p:cBhvr>
                                    </p:animEffect>
                                    <p:set>
                                      <p:cBhvr>
                                        <p:cTn id="13" dur="1" fill="hold">
                                          <p:stCondLst>
                                            <p:cond delay="499"/>
                                          </p:stCondLst>
                                        </p:cTn>
                                        <p:tgtEl>
                                          <p:spTgt spid="16998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9990"/>
                                        </p:tgtEl>
                                        <p:attrNameLst>
                                          <p:attrName>style.visibility</p:attrName>
                                        </p:attrNameLst>
                                      </p:cBhvr>
                                      <p:to>
                                        <p:strVal val="visible"/>
                                      </p:to>
                                    </p:set>
                                    <p:anim calcmode="lin" valueType="num">
                                      <p:cBhvr additive="base">
                                        <p:cTn id="18" dur="500" fill="hold"/>
                                        <p:tgtEl>
                                          <p:spTgt spid="169990"/>
                                        </p:tgtEl>
                                        <p:attrNameLst>
                                          <p:attrName>ppt_x</p:attrName>
                                        </p:attrNameLst>
                                      </p:cBhvr>
                                      <p:tavLst>
                                        <p:tav tm="0">
                                          <p:val>
                                            <p:strVal val="#ppt_x"/>
                                          </p:val>
                                        </p:tav>
                                        <p:tav tm="100000">
                                          <p:val>
                                            <p:strVal val="#ppt_x"/>
                                          </p:val>
                                        </p:tav>
                                      </p:tavLst>
                                    </p:anim>
                                    <p:anim calcmode="lin" valueType="num">
                                      <p:cBhvr additive="base">
                                        <p:cTn id="19" dur="500" fill="hold"/>
                                        <p:tgtEl>
                                          <p:spTgt spid="169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p:bldP spid="169988" grpId="1" animBg="1"/>
      <p:bldP spid="16999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323850" y="981075"/>
            <a:ext cx="777557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sz="1700">
                <a:solidFill>
                  <a:srgbClr val="003C8C"/>
                </a:solidFill>
                <a:ea typeface="MS PGothic" pitchFamily="34" charset="-128"/>
              </a:rPr>
              <a:t>(</a:t>
            </a:r>
            <a:r>
              <a:rPr lang="en-US" altLang="en-US" sz="1700" b="1">
                <a:solidFill>
                  <a:srgbClr val="003C8C"/>
                </a:solidFill>
                <a:ea typeface="MS PGothic" pitchFamily="34" charset="-128"/>
              </a:rPr>
              <a:t>EN_TI</a:t>
            </a:r>
            <a:r>
              <a:rPr lang="en-US" altLang="en-US" sz="1700">
                <a:solidFill>
                  <a:srgbClr val="003C8C"/>
                </a:solidFill>
                <a:ea typeface="MS PGothic" pitchFamily="34" charset="-128"/>
              </a:rPr>
              <a:t>:("hearing aids" OR "hearing prosthetic"~21 OR "auditory aids"~21 OR "auditory prosthetic"~21) OR </a:t>
            </a:r>
            <a:r>
              <a:rPr lang="en-US" altLang="en-US" sz="1700" b="1">
                <a:solidFill>
                  <a:srgbClr val="003C8C"/>
                </a:solidFill>
                <a:ea typeface="MS PGothic" pitchFamily="34" charset="-128"/>
              </a:rPr>
              <a:t>EN_AB</a:t>
            </a:r>
            <a:r>
              <a:rPr lang="en-US" altLang="en-US" sz="1700">
                <a:solidFill>
                  <a:srgbClr val="003C8C"/>
                </a:solidFill>
                <a:ea typeface="MS PGothic" pitchFamily="34" charset="-128"/>
              </a:rPr>
              <a:t>:("hearing aids" OR "hearing prosthetic"~21 OR "auditory aids"~21 OR "auditory prosthetic"~21)) OR (</a:t>
            </a:r>
            <a:r>
              <a:rPr lang="en-US" altLang="en-US" sz="1700" b="1">
                <a:solidFill>
                  <a:srgbClr val="003C8C"/>
                </a:solidFill>
                <a:ea typeface="MS PGothic" pitchFamily="34" charset="-128"/>
              </a:rPr>
              <a:t>DE_TI</a:t>
            </a:r>
            <a:r>
              <a:rPr lang="en-US" altLang="en-US" sz="1700">
                <a:solidFill>
                  <a:srgbClr val="003C8C"/>
                </a:solidFill>
                <a:ea typeface="MS PGothic" pitchFamily="34" charset="-128"/>
              </a:rPr>
              <a:t>:("Hörgeräte" OR "Hörhilfegeräten") OR </a:t>
            </a:r>
            <a:r>
              <a:rPr lang="en-US" altLang="en-US" sz="1700" b="1">
                <a:solidFill>
                  <a:srgbClr val="003C8C"/>
                </a:solidFill>
                <a:ea typeface="MS PGothic" pitchFamily="34" charset="-128"/>
              </a:rPr>
              <a:t>DE_AB</a:t>
            </a:r>
            <a:r>
              <a:rPr lang="en-US" altLang="en-US" sz="1700">
                <a:solidFill>
                  <a:srgbClr val="003C8C"/>
                </a:solidFill>
                <a:ea typeface="MS PGothic" pitchFamily="34" charset="-128"/>
              </a:rPr>
              <a:t>:("Hörgeräte" OR "Hörhilfegeräten")) OR (</a:t>
            </a:r>
            <a:r>
              <a:rPr lang="en-US" altLang="en-US" sz="1700" b="1">
                <a:solidFill>
                  <a:srgbClr val="003C8C"/>
                </a:solidFill>
                <a:ea typeface="MS PGothic" pitchFamily="34" charset="-128"/>
              </a:rPr>
              <a:t>ES_TI</a:t>
            </a:r>
            <a:r>
              <a:rPr lang="en-US" altLang="en-US" sz="1700">
                <a:solidFill>
                  <a:srgbClr val="003C8C"/>
                </a:solidFill>
                <a:ea typeface="MS PGothic" pitchFamily="34" charset="-128"/>
              </a:rPr>
              <a:t>:("audífonos") OR </a:t>
            </a:r>
            <a:r>
              <a:rPr lang="en-US" altLang="en-US" sz="1700" b="1">
                <a:solidFill>
                  <a:srgbClr val="003C8C"/>
                </a:solidFill>
                <a:ea typeface="MS PGothic" pitchFamily="34" charset="-128"/>
              </a:rPr>
              <a:t>ES_AB</a:t>
            </a:r>
            <a:r>
              <a:rPr lang="en-US" altLang="en-US" sz="1700">
                <a:solidFill>
                  <a:srgbClr val="003C8C"/>
                </a:solidFill>
                <a:ea typeface="MS PGothic" pitchFamily="34" charset="-128"/>
              </a:rPr>
              <a:t>:("audífonos")) OR (</a:t>
            </a:r>
            <a:r>
              <a:rPr lang="en-US" altLang="en-US" sz="1700" b="1">
                <a:solidFill>
                  <a:srgbClr val="003C8C"/>
                </a:solidFill>
                <a:ea typeface="MS PGothic" pitchFamily="34" charset="-128"/>
              </a:rPr>
              <a:t>FR_TI</a:t>
            </a:r>
            <a:r>
              <a:rPr lang="en-US" altLang="en-US" sz="1700">
                <a:solidFill>
                  <a:srgbClr val="003C8C"/>
                </a:solidFill>
                <a:ea typeface="MS PGothic" pitchFamily="34" charset="-128"/>
              </a:rPr>
              <a:t>:("audioprothèses" OR "appareils de correction auditive" OR "production d'appareils auditifs") OR </a:t>
            </a:r>
            <a:r>
              <a:rPr lang="en-US" altLang="en-US" sz="1700" b="1">
                <a:solidFill>
                  <a:srgbClr val="003C8C"/>
                </a:solidFill>
                <a:ea typeface="MS PGothic" pitchFamily="34" charset="-128"/>
              </a:rPr>
              <a:t>FR_AB</a:t>
            </a:r>
            <a:r>
              <a:rPr lang="en-US" altLang="en-US" sz="1700">
                <a:solidFill>
                  <a:srgbClr val="003C8C"/>
                </a:solidFill>
                <a:ea typeface="MS PGothic" pitchFamily="34" charset="-128"/>
              </a:rPr>
              <a:t>:("audioprothèses" OR "appareils de correction auditive" OR "production d'appareils auditifs")) OR (</a:t>
            </a:r>
            <a:r>
              <a:rPr lang="en-US" altLang="en-US" sz="1700" b="1">
                <a:solidFill>
                  <a:srgbClr val="003C8C"/>
                </a:solidFill>
                <a:ea typeface="MS PGothic" pitchFamily="34" charset="-128"/>
              </a:rPr>
              <a:t>JA_TI</a:t>
            </a:r>
            <a:r>
              <a:rPr lang="en-US" altLang="en-US" sz="1700">
                <a:solidFill>
                  <a:srgbClr val="003C8C"/>
                </a:solidFill>
                <a:ea typeface="MS PGothic" pitchFamily="34" charset="-128"/>
              </a:rPr>
              <a:t>:("</a:t>
            </a:r>
            <a:r>
              <a:rPr lang="ja-JP" altLang="en-US" sz="1700">
                <a:solidFill>
                  <a:srgbClr val="003C8C"/>
                </a:solidFill>
                <a:ea typeface="MS PGothic" pitchFamily="34" charset="-128"/>
              </a:rPr>
              <a:t>穴形補聴器</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JA_AB</a:t>
            </a:r>
            <a:r>
              <a:rPr lang="en-US" altLang="ja-JP" sz="1700">
                <a:solidFill>
                  <a:srgbClr val="003C8C"/>
                </a:solidFill>
                <a:ea typeface="MS PGothic" pitchFamily="34" charset="-128"/>
              </a:rPr>
              <a:t>:("</a:t>
            </a:r>
            <a:r>
              <a:rPr lang="ja-JP" altLang="en-US" sz="1700">
                <a:solidFill>
                  <a:srgbClr val="003C8C"/>
                </a:solidFill>
                <a:ea typeface="MS PGothic" pitchFamily="34" charset="-128"/>
              </a:rPr>
              <a:t>穴形補聴器</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KO_T</a:t>
            </a:r>
            <a:r>
              <a:rPr lang="en-US" altLang="ja-JP" sz="1700">
                <a:solidFill>
                  <a:srgbClr val="003C8C"/>
                </a:solidFill>
                <a:ea typeface="MS PGothic" pitchFamily="34" charset="-128"/>
              </a:rPr>
              <a:t>I:("</a:t>
            </a:r>
            <a:r>
              <a:rPr lang="ja-JP" altLang="en-US" sz="1700">
                <a:solidFill>
                  <a:srgbClr val="003C8C"/>
                </a:solidFill>
                <a:ea typeface="MS PGothic" pitchFamily="34" charset="-128"/>
              </a:rPr>
              <a:t>보청</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KO_AB</a:t>
            </a:r>
            <a:r>
              <a:rPr lang="en-US" altLang="ja-JP" sz="1700">
                <a:solidFill>
                  <a:srgbClr val="003C8C"/>
                </a:solidFill>
                <a:ea typeface="MS PGothic" pitchFamily="34" charset="-128"/>
              </a:rPr>
              <a:t>:("</a:t>
            </a:r>
            <a:r>
              <a:rPr lang="ja-JP" altLang="en-US" sz="1700">
                <a:solidFill>
                  <a:srgbClr val="003C8C"/>
                </a:solidFill>
                <a:ea typeface="MS PGothic" pitchFamily="34" charset="-128"/>
              </a:rPr>
              <a:t>보청</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PT_TI</a:t>
            </a:r>
            <a:r>
              <a:rPr lang="en-US" altLang="ja-JP" sz="1700">
                <a:solidFill>
                  <a:srgbClr val="003C8C"/>
                </a:solidFill>
                <a:ea typeface="MS PGothic" pitchFamily="34" charset="-128"/>
              </a:rPr>
              <a:t>:("audiofone" OR "auxìlio de audição") OR </a:t>
            </a:r>
            <a:r>
              <a:rPr lang="en-US" altLang="ja-JP" sz="1700" b="1">
                <a:solidFill>
                  <a:srgbClr val="003C8C"/>
                </a:solidFill>
                <a:ea typeface="MS PGothic" pitchFamily="34" charset="-128"/>
              </a:rPr>
              <a:t>PT_AB</a:t>
            </a:r>
            <a:r>
              <a:rPr lang="en-US" altLang="ja-JP" sz="1700">
                <a:solidFill>
                  <a:srgbClr val="003C8C"/>
                </a:solidFill>
                <a:ea typeface="MS PGothic" pitchFamily="34" charset="-128"/>
              </a:rPr>
              <a:t>:("audiofone" OR "auxìlio de audição")) OR (</a:t>
            </a:r>
            <a:r>
              <a:rPr lang="en-US" altLang="ja-JP" sz="1700" b="1">
                <a:solidFill>
                  <a:srgbClr val="003C8C"/>
                </a:solidFill>
                <a:ea typeface="MS PGothic" pitchFamily="34" charset="-128"/>
              </a:rPr>
              <a:t>RU_TI</a:t>
            </a:r>
            <a:r>
              <a:rPr lang="en-US" altLang="ja-JP" sz="1700">
                <a:solidFill>
                  <a:srgbClr val="003C8C"/>
                </a:solidFill>
                <a:ea typeface="MS PGothic" pitchFamily="34" charset="-128"/>
              </a:rPr>
              <a:t>:("слуха протезно"~22 OR "прослушивания протезно"~22 OR "слуха спидом"~22 OR "слуха наведения"~22 OR "прослушивания спидом"~22 OR "прослушивания наведения"~22 OR "слухоулучшающих протезно"~22 OR "слуховой протезно"~22 OR "слухоулучшающих спидом"~22) OR </a:t>
            </a:r>
            <a:r>
              <a:rPr lang="en-US" altLang="ja-JP" sz="1700" b="1">
                <a:solidFill>
                  <a:srgbClr val="003C8C"/>
                </a:solidFill>
                <a:ea typeface="MS PGothic" pitchFamily="34" charset="-128"/>
              </a:rPr>
              <a:t>RU_AB</a:t>
            </a:r>
            <a:r>
              <a:rPr lang="en-US" altLang="ja-JP" sz="1700">
                <a:solidFill>
                  <a:srgbClr val="003C8C"/>
                </a:solidFill>
                <a:ea typeface="MS PGothic" pitchFamily="34" charset="-128"/>
              </a:rPr>
              <a:t>:("слуха протезно"~22 OR "прослушивания протезно"~22 OR "слуха спидом"~22 OR "слуха наведения"~22 OR "прослушивания спидом"~22 OR "прослушивания наведения"~22 OR "слухоулучшающих протезно"~22 OR "слуховой протезно"~22 OR "слухоулучшающих спидом"~22)) OR (</a:t>
            </a:r>
            <a:r>
              <a:rPr lang="en-US" altLang="ja-JP" sz="1700" b="1">
                <a:solidFill>
                  <a:srgbClr val="003C8C"/>
                </a:solidFill>
                <a:ea typeface="MS PGothic" pitchFamily="34" charset="-128"/>
              </a:rPr>
              <a:t>ZH_TI</a:t>
            </a:r>
            <a:r>
              <a:rPr lang="en-US" altLang="ja-JP" sz="1700">
                <a:solidFill>
                  <a:srgbClr val="003C8C"/>
                </a:solidFill>
                <a:ea typeface="MS PGothic" pitchFamily="34" charset="-128"/>
              </a:rPr>
              <a:t>:("</a:t>
            </a:r>
            <a:r>
              <a:rPr lang="ja-JP" altLang="en-US" sz="1700">
                <a:solidFill>
                  <a:srgbClr val="003C8C"/>
                </a:solidFill>
                <a:ea typeface="MS PGothic" pitchFamily="34" charset="-128"/>
              </a:rPr>
              <a:t>助听器</a:t>
            </a:r>
            <a:r>
              <a:rPr lang="en-US" altLang="ja-JP" sz="1700">
                <a:solidFill>
                  <a:srgbClr val="003C8C"/>
                </a:solidFill>
                <a:ea typeface="MS PGothic" pitchFamily="34" charset="-128"/>
              </a:rPr>
              <a:t>") OR </a:t>
            </a:r>
            <a:r>
              <a:rPr lang="en-US" altLang="ja-JP" sz="1700" b="1">
                <a:solidFill>
                  <a:srgbClr val="003C8C"/>
                </a:solidFill>
                <a:ea typeface="MS PGothic" pitchFamily="34" charset="-128"/>
              </a:rPr>
              <a:t>ZH_AB</a:t>
            </a:r>
            <a:r>
              <a:rPr lang="en-US" altLang="ja-JP" sz="1700">
                <a:solidFill>
                  <a:srgbClr val="003C8C"/>
                </a:solidFill>
                <a:ea typeface="MS PGothic" pitchFamily="34" charset="-128"/>
              </a:rPr>
              <a:t>:("</a:t>
            </a:r>
            <a:r>
              <a:rPr lang="ja-JP" altLang="en-US" sz="1700">
                <a:solidFill>
                  <a:srgbClr val="003C8C"/>
                </a:solidFill>
                <a:ea typeface="MS PGothic" pitchFamily="34" charset="-128"/>
              </a:rPr>
              <a:t>助听器</a:t>
            </a:r>
            <a:r>
              <a:rPr lang="en-US" altLang="ja-JP" sz="1700">
                <a:solidFill>
                  <a:srgbClr val="003C8C"/>
                </a:solidFill>
                <a:ea typeface="MS PGothic" pitchFamily="34" charset="-128"/>
              </a:rPr>
              <a:t>")) </a:t>
            </a:r>
            <a:endParaRPr lang="en-US" altLang="en-US" sz="1700">
              <a:solidFill>
                <a:srgbClr val="003C8C"/>
              </a:solidFill>
              <a:ea typeface="MS PGothic" pitchFamily="34" charset="-128"/>
            </a:endParaRPr>
          </a:p>
        </p:txBody>
      </p:sp>
      <p:sp>
        <p:nvSpPr>
          <p:cNvPr id="171011"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en-US" altLang="en-US" sz="3600">
                <a:solidFill>
                  <a:srgbClr val="00408C"/>
                </a:solidFill>
                <a:ea typeface="MS PGothic" pitchFamily="34" charset="-128"/>
              </a:rPr>
              <a:t>Automatic mode: results</a:t>
            </a:r>
          </a:p>
        </p:txBody>
      </p:sp>
    </p:spTree>
    <p:extLst>
      <p:ext uri="{BB962C8B-B14F-4D97-AF65-F5344CB8AC3E}">
        <p14:creationId xmlns:p14="http://schemas.microsoft.com/office/powerpoint/2010/main" val="3217986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idx="4294967295"/>
          </p:nvPr>
        </p:nvSpPr>
        <p:spPr/>
        <p:txBody>
          <a:bodyPr/>
          <a:lstStyle/>
          <a:p>
            <a:pPr eaLnBrk="1" hangingPunct="1"/>
            <a:r>
              <a:rPr lang="en-US" altLang="en-US" smtClean="0"/>
              <a:t>Supervised mode: 1 of 4 steps</a:t>
            </a:r>
          </a:p>
        </p:txBody>
      </p:sp>
      <p:graphicFrame>
        <p:nvGraphicFramePr>
          <p:cNvPr id="43011" name="Object 4"/>
          <p:cNvGraphicFramePr>
            <a:graphicFrameLocks noGrp="1" noChangeAspect="1"/>
          </p:cNvGraphicFramePr>
          <p:nvPr>
            <p:ph sz="quarter" idx="4294967295"/>
          </p:nvPr>
        </p:nvGraphicFramePr>
        <p:xfrm>
          <a:off x="395288" y="1557338"/>
          <a:ext cx="8245475" cy="3960812"/>
        </p:xfrm>
        <a:graphic>
          <a:graphicData uri="http://schemas.openxmlformats.org/presentationml/2006/ole">
            <mc:AlternateContent xmlns:mc="http://schemas.openxmlformats.org/markup-compatibility/2006">
              <mc:Choice xmlns:v="urn:schemas-microsoft-com:vml" Requires="v">
                <p:oleObj spid="_x0000_s23554" r:id="rId3" imgW="9358730" imgH="4495238" progId="">
                  <p:embed/>
                </p:oleObj>
              </mc:Choice>
              <mc:Fallback>
                <p:oleObj r:id="rId3" imgW="9358730" imgH="44952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557338"/>
                        <a:ext cx="8245475" cy="396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416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tLang="en-US" smtClean="0"/>
              <a:t>Supervised mode : 2 of 4 steps</a:t>
            </a:r>
          </a:p>
        </p:txBody>
      </p:sp>
      <p:graphicFrame>
        <p:nvGraphicFramePr>
          <p:cNvPr id="44035" name="Object 4"/>
          <p:cNvGraphicFramePr>
            <a:graphicFrameLocks noGrp="1" noChangeAspect="1"/>
          </p:cNvGraphicFramePr>
          <p:nvPr>
            <p:ph idx="4294967295"/>
          </p:nvPr>
        </p:nvGraphicFramePr>
        <p:xfrm>
          <a:off x="1403350" y="1139825"/>
          <a:ext cx="6264275" cy="5556250"/>
        </p:xfrm>
        <a:graphic>
          <a:graphicData uri="http://schemas.openxmlformats.org/presentationml/2006/ole">
            <mc:AlternateContent xmlns:mc="http://schemas.openxmlformats.org/markup-compatibility/2006">
              <mc:Choice xmlns:v="urn:schemas-microsoft-com:vml" Requires="v">
                <p:oleObj spid="_x0000_s24578" r:id="rId3" imgW="9219048" imgH="8177778" progId="">
                  <p:embed/>
                </p:oleObj>
              </mc:Choice>
              <mc:Fallback>
                <p:oleObj r:id="rId3" imgW="9219048" imgH="817777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139825"/>
                        <a:ext cx="6264275" cy="555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05839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95513" y="5715000"/>
            <a:ext cx="8229600" cy="1143000"/>
          </a:xfrm>
        </p:spPr>
        <p:txBody>
          <a:bodyPr/>
          <a:lstStyle/>
          <a:p>
            <a:pPr eaLnBrk="1" hangingPunct="1"/>
            <a:r>
              <a:rPr lang="en-US" altLang="en-US" sz="3200" smtClean="0"/>
              <a:t>THE COVERAGE</a:t>
            </a:r>
            <a:br>
              <a:rPr lang="en-US" altLang="en-US" sz="3200" smtClean="0"/>
            </a:br>
            <a:endParaRPr lang="en-US" altLang="en-US" sz="3200"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1440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057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altLang="en-US" smtClean="0"/>
              <a:t>Supervised mode : 3 of 4 steps</a:t>
            </a:r>
          </a:p>
        </p:txBody>
      </p:sp>
      <p:graphicFrame>
        <p:nvGraphicFramePr>
          <p:cNvPr id="45059" name="Object 4"/>
          <p:cNvGraphicFramePr>
            <a:graphicFrameLocks noGrp="1" noChangeAspect="1"/>
          </p:cNvGraphicFramePr>
          <p:nvPr>
            <p:ph idx="4294967295"/>
          </p:nvPr>
        </p:nvGraphicFramePr>
        <p:xfrm>
          <a:off x="684213" y="1484313"/>
          <a:ext cx="8234362" cy="4411662"/>
        </p:xfrm>
        <a:graphic>
          <a:graphicData uri="http://schemas.openxmlformats.org/presentationml/2006/ole">
            <mc:AlternateContent xmlns:mc="http://schemas.openxmlformats.org/markup-compatibility/2006">
              <mc:Choice xmlns:v="urn:schemas-microsoft-com:vml" Requires="v">
                <p:oleObj spid="_x0000_s25602" r:id="rId3" imgW="9765079" imgH="5231746" progId="">
                  <p:embed/>
                </p:oleObj>
              </mc:Choice>
              <mc:Fallback>
                <p:oleObj r:id="rId3" imgW="9765079" imgH="52317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84313"/>
                        <a:ext cx="8234362"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64204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altLang="en-US" smtClean="0"/>
              <a:t>Supervised mode : 4 of 4 steps</a:t>
            </a:r>
          </a:p>
        </p:txBody>
      </p:sp>
      <p:graphicFrame>
        <p:nvGraphicFramePr>
          <p:cNvPr id="46083" name="Object 4"/>
          <p:cNvGraphicFramePr>
            <a:graphicFrameLocks noGrp="1" noChangeAspect="1"/>
          </p:cNvGraphicFramePr>
          <p:nvPr>
            <p:ph idx="4294967295"/>
          </p:nvPr>
        </p:nvGraphicFramePr>
        <p:xfrm>
          <a:off x="323850" y="1484313"/>
          <a:ext cx="8424863" cy="4010025"/>
        </p:xfrm>
        <a:graphic>
          <a:graphicData uri="http://schemas.openxmlformats.org/presentationml/2006/ole">
            <mc:AlternateContent xmlns:mc="http://schemas.openxmlformats.org/markup-compatibility/2006">
              <mc:Choice xmlns:v="urn:schemas-microsoft-com:vml" Requires="v">
                <p:oleObj spid="_x0000_s26626" r:id="rId3" imgW="9815873" imgH="4673016" progId="">
                  <p:embed/>
                </p:oleObj>
              </mc:Choice>
              <mc:Fallback>
                <p:oleObj r:id="rId3" imgW="9815873" imgH="46730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84313"/>
                        <a:ext cx="8424863"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814218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altLang="en-US" smtClean="0"/>
              <a:t>Supervised mode: results</a:t>
            </a:r>
          </a:p>
        </p:txBody>
      </p:sp>
      <p:graphicFrame>
        <p:nvGraphicFramePr>
          <p:cNvPr id="47107" name="Object 4"/>
          <p:cNvGraphicFramePr>
            <a:graphicFrameLocks noGrp="1" noChangeAspect="1"/>
          </p:cNvGraphicFramePr>
          <p:nvPr>
            <p:ph idx="4294967295"/>
          </p:nvPr>
        </p:nvGraphicFramePr>
        <p:xfrm>
          <a:off x="1116013" y="1216025"/>
          <a:ext cx="6985000" cy="5527675"/>
        </p:xfrm>
        <a:graphic>
          <a:graphicData uri="http://schemas.openxmlformats.org/presentationml/2006/ole">
            <mc:AlternateContent xmlns:mc="http://schemas.openxmlformats.org/markup-compatibility/2006">
              <mc:Choice xmlns:v="urn:schemas-microsoft-com:vml" Requires="v">
                <p:oleObj spid="_x0000_s27650" r:id="rId3" imgW="10463492" imgH="8279365" progId="">
                  <p:embed/>
                </p:oleObj>
              </mc:Choice>
              <mc:Fallback>
                <p:oleObj r:id="rId3" imgW="10463492" imgH="82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216025"/>
                        <a:ext cx="6985000" cy="55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89771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altLang="en-US" smtClean="0"/>
              <a:t>Search examples: </a:t>
            </a:r>
            <a:r>
              <a:rPr lang="en-US" altLang="zh-CN" smtClean="0">
                <a:ea typeface="宋体" charset="-122"/>
              </a:rPr>
              <a:t>clothes for sport </a:t>
            </a:r>
            <a:endParaRPr lang="en-US" altLang="en-US" smtClean="0"/>
          </a:p>
        </p:txBody>
      </p:sp>
      <p:sp>
        <p:nvSpPr>
          <p:cNvPr id="48131" name="Rectangle 3"/>
          <p:cNvSpPr>
            <a:spLocks noGrp="1" noChangeArrowheads="1"/>
          </p:cNvSpPr>
          <p:nvPr>
            <p:ph type="body" idx="4294967295"/>
          </p:nvPr>
        </p:nvSpPr>
        <p:spPr/>
        <p:txBody>
          <a:bodyPr/>
          <a:lstStyle/>
          <a:p>
            <a:pPr eaLnBrk="1" hangingPunct="1"/>
            <a:r>
              <a:rPr lang="en-US" altLang="en-US" smtClean="0"/>
              <a:t> Entering   </a:t>
            </a:r>
            <a:r>
              <a:rPr lang="ja-JP" altLang="en-US" b="1" smtClean="0">
                <a:ea typeface="MS PGothic" pitchFamily="34" charset="-128"/>
              </a:rPr>
              <a:t>“</a:t>
            </a:r>
            <a:r>
              <a:rPr lang="en-US" altLang="ja-JP" b="1" smtClean="0">
                <a:ea typeface="MS PGothic" pitchFamily="34" charset="-128"/>
              </a:rPr>
              <a:t>sports clothes</a:t>
            </a:r>
            <a:r>
              <a:rPr lang="ja-JP" altLang="en-US" b="1" smtClean="0">
                <a:ea typeface="MS PGothic" pitchFamily="34" charset="-128"/>
              </a:rPr>
              <a:t>”</a:t>
            </a:r>
            <a:r>
              <a:rPr lang="en-US" altLang="ja-JP" smtClean="0">
                <a:ea typeface="MS PGothic" pitchFamily="34" charset="-128"/>
              </a:rPr>
              <a:t>   in the </a:t>
            </a:r>
            <a:r>
              <a:rPr lang="en-US" altLang="ja-JP" i="1" smtClean="0">
                <a:ea typeface="MS PGothic" pitchFamily="34" charset="-128"/>
              </a:rPr>
              <a:t>Simple search</a:t>
            </a:r>
            <a:r>
              <a:rPr lang="en-US" altLang="ja-JP" smtClean="0">
                <a:ea typeface="MS PGothic" pitchFamily="34" charset="-128"/>
              </a:rPr>
              <a:t> interface will return </a:t>
            </a:r>
            <a:r>
              <a:rPr lang="en-US" altLang="ja-JP" u="sng" smtClean="0">
                <a:ea typeface="MS PGothic" pitchFamily="34" charset="-128"/>
              </a:rPr>
              <a:t>11 results</a:t>
            </a:r>
          </a:p>
          <a:p>
            <a:pPr eaLnBrk="1" hangingPunct="1">
              <a:buFontTx/>
              <a:buNone/>
            </a:pPr>
            <a:endParaRPr lang="en-US" altLang="en-US" smtClean="0"/>
          </a:p>
          <a:p>
            <a:pPr eaLnBrk="1" hangingPunct="1"/>
            <a:r>
              <a:rPr lang="en-US" altLang="en-US" smtClean="0"/>
              <a:t>Entering   </a:t>
            </a:r>
            <a:r>
              <a:rPr lang="ja-JP" altLang="en-US" b="1" smtClean="0">
                <a:ea typeface="MS PGothic" pitchFamily="34" charset="-128"/>
              </a:rPr>
              <a:t>“</a:t>
            </a:r>
            <a:r>
              <a:rPr lang="en-US" altLang="ja-JP" b="1" smtClean="0">
                <a:ea typeface="MS PGothic" pitchFamily="34" charset="-128"/>
              </a:rPr>
              <a:t>sports clothes</a:t>
            </a:r>
            <a:r>
              <a:rPr lang="ja-JP" altLang="en-US" b="1" smtClean="0">
                <a:ea typeface="MS PGothic" pitchFamily="34" charset="-128"/>
              </a:rPr>
              <a:t>”</a:t>
            </a:r>
            <a:r>
              <a:rPr lang="en-US" altLang="ja-JP" b="1" smtClean="0">
                <a:ea typeface="MS PGothic" pitchFamily="34" charset="-128"/>
              </a:rPr>
              <a:t>  </a:t>
            </a:r>
            <a:r>
              <a:rPr lang="en-US" altLang="ja-JP" smtClean="0">
                <a:ea typeface="MS PGothic" pitchFamily="34" charset="-128"/>
              </a:rPr>
              <a:t> in the CLIR interface (in automatic mode) will return </a:t>
            </a:r>
            <a:r>
              <a:rPr lang="en-US" altLang="ja-JP" u="sng" smtClean="0">
                <a:ea typeface="MS PGothic" pitchFamily="34" charset="-128"/>
              </a:rPr>
              <a:t>791 results</a:t>
            </a:r>
          </a:p>
          <a:p>
            <a:pPr eaLnBrk="1" hangingPunct="1">
              <a:buFontTx/>
              <a:buNone/>
            </a:pPr>
            <a:endParaRPr lang="en-US" altLang="en-US" u="sng" smtClean="0"/>
          </a:p>
          <a:p>
            <a:pPr eaLnBrk="1" hangingPunct="1"/>
            <a:r>
              <a:rPr lang="en-US" altLang="en-US" smtClean="0"/>
              <a:t>Entering   </a:t>
            </a:r>
            <a:r>
              <a:rPr lang="ja-JP" altLang="en-US" b="1" smtClean="0">
                <a:ea typeface="MS PGothic" pitchFamily="34" charset="-128"/>
              </a:rPr>
              <a:t>“</a:t>
            </a:r>
            <a:r>
              <a:rPr lang="en-US" altLang="ja-JP" b="1" smtClean="0">
                <a:ea typeface="MS PGothic" pitchFamily="34" charset="-128"/>
              </a:rPr>
              <a:t>sports clothes</a:t>
            </a:r>
            <a:r>
              <a:rPr lang="ja-JP" altLang="en-US" b="1" smtClean="0">
                <a:ea typeface="MS PGothic" pitchFamily="34" charset="-128"/>
              </a:rPr>
              <a:t>”</a:t>
            </a:r>
            <a:r>
              <a:rPr lang="en-US" altLang="ja-JP" b="1" smtClean="0">
                <a:ea typeface="MS PGothic" pitchFamily="34" charset="-128"/>
              </a:rPr>
              <a:t>  </a:t>
            </a:r>
            <a:r>
              <a:rPr lang="en-US" altLang="ja-JP" smtClean="0">
                <a:ea typeface="MS PGothic" pitchFamily="34" charset="-128"/>
              </a:rPr>
              <a:t> in the CLIR interface (in supervised mode) will return </a:t>
            </a:r>
            <a:r>
              <a:rPr lang="en-US" altLang="ja-JP" u="sng" smtClean="0">
                <a:ea typeface="MS PGothic" pitchFamily="34" charset="-128"/>
              </a:rPr>
              <a:t>455 results</a:t>
            </a:r>
          </a:p>
          <a:p>
            <a:pPr eaLnBrk="1" hangingPunct="1"/>
            <a:endParaRPr lang="en-US" altLang="en-US" u="sng" smtClean="0"/>
          </a:p>
          <a:p>
            <a:pPr eaLnBrk="1" hangingPunct="1"/>
            <a:endParaRPr lang="en-US" altLang="en-US" u="sng" smtClean="0"/>
          </a:p>
        </p:txBody>
      </p:sp>
      <p:sp>
        <p:nvSpPr>
          <p:cNvPr id="72708" name="Rectangle 4"/>
          <p:cNvSpPr>
            <a:spLocks noChangeArrowheads="1"/>
          </p:cNvSpPr>
          <p:nvPr/>
        </p:nvSpPr>
        <p:spPr bwMode="auto">
          <a:xfrm>
            <a:off x="2268538" y="1773238"/>
            <a:ext cx="2519362" cy="431800"/>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72709" name="Rectangle 5"/>
          <p:cNvSpPr>
            <a:spLocks noChangeArrowheads="1"/>
          </p:cNvSpPr>
          <p:nvPr/>
        </p:nvSpPr>
        <p:spPr bwMode="auto">
          <a:xfrm>
            <a:off x="2268538" y="2997200"/>
            <a:ext cx="2519362" cy="431800"/>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48134" name="Rectangle 6"/>
          <p:cNvSpPr>
            <a:spLocks noChangeArrowheads="1"/>
          </p:cNvSpPr>
          <p:nvPr/>
        </p:nvSpPr>
        <p:spPr bwMode="auto">
          <a:xfrm>
            <a:off x="2268538" y="31416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48135" name="Rectangle 5"/>
          <p:cNvSpPr>
            <a:spLocks noChangeArrowheads="1"/>
          </p:cNvSpPr>
          <p:nvPr/>
        </p:nvSpPr>
        <p:spPr bwMode="auto">
          <a:xfrm>
            <a:off x="2195513" y="4271963"/>
            <a:ext cx="2592387" cy="473075"/>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Tree>
    <p:extLst>
      <p:ext uri="{BB962C8B-B14F-4D97-AF65-F5344CB8AC3E}">
        <p14:creationId xmlns:p14="http://schemas.microsoft.com/office/powerpoint/2010/main" val="21738060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r-CH" altLang="en-US" smtClean="0"/>
              <a:t>Reading the result list</a:t>
            </a:r>
            <a:endParaRPr lang="en-US" altLang="en-US" smtClean="0"/>
          </a:p>
        </p:txBody>
      </p:sp>
      <p:graphicFrame>
        <p:nvGraphicFramePr>
          <p:cNvPr id="49155" name="Object 4"/>
          <p:cNvGraphicFramePr>
            <a:graphicFrameLocks noGrp="1" noChangeAspect="1"/>
          </p:cNvGraphicFramePr>
          <p:nvPr>
            <p:ph idx="1"/>
          </p:nvPr>
        </p:nvGraphicFramePr>
        <p:xfrm>
          <a:off x="1692275" y="1268413"/>
          <a:ext cx="5376863" cy="5589587"/>
        </p:xfrm>
        <a:graphic>
          <a:graphicData uri="http://schemas.openxmlformats.org/presentationml/2006/ole">
            <mc:AlternateContent xmlns:mc="http://schemas.openxmlformats.org/markup-compatibility/2006">
              <mc:Choice xmlns:v="urn:schemas-microsoft-com:vml" Requires="v">
                <p:oleObj spid="_x0000_s28674" r:id="rId3" imgW="10273016" imgH="10679365" progId="">
                  <p:embed/>
                </p:oleObj>
              </mc:Choice>
              <mc:Fallback>
                <p:oleObj r:id="rId3" imgW="10273016" imgH="106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268413"/>
                        <a:ext cx="5376863" cy="558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3254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p:txBody>
          <a:bodyPr/>
          <a:lstStyle/>
          <a:p>
            <a:pPr eaLnBrk="1" hangingPunct="1"/>
            <a:r>
              <a:rPr lang="fr-CH" altLang="en-US" smtClean="0"/>
              <a:t>Analysis</a:t>
            </a:r>
            <a:endParaRPr lang="en-US" altLang="en-US" smtClean="0"/>
          </a:p>
        </p:txBody>
      </p:sp>
      <p:graphicFrame>
        <p:nvGraphicFramePr>
          <p:cNvPr id="50179" name="Object 4"/>
          <p:cNvGraphicFramePr>
            <a:graphicFrameLocks noGrp="1" noChangeAspect="1"/>
          </p:cNvGraphicFramePr>
          <p:nvPr>
            <p:ph idx="1"/>
          </p:nvPr>
        </p:nvGraphicFramePr>
        <p:xfrm>
          <a:off x="1331913" y="1184275"/>
          <a:ext cx="6553200" cy="5594350"/>
        </p:xfrm>
        <a:graphic>
          <a:graphicData uri="http://schemas.openxmlformats.org/presentationml/2006/ole">
            <mc:AlternateContent xmlns:mc="http://schemas.openxmlformats.org/markup-compatibility/2006">
              <mc:Choice xmlns:v="urn:schemas-microsoft-com:vml" Requires="v">
                <p:oleObj spid="_x0000_s29698" r:id="rId3" imgW="10323810" imgH="8812698" progId="">
                  <p:embed/>
                </p:oleObj>
              </mc:Choice>
              <mc:Fallback>
                <p:oleObj r:id="rId3" imgW="10323810" imgH="881269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84275"/>
                        <a:ext cx="655320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15493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altLang="en-US" smtClean="0"/>
              <a:t>Display options: table/graph –bar/pie</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57338"/>
            <a:ext cx="72009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847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altLang="en-US" smtClean="0"/>
              <a:t>Display options: table/graph –bar/pie</a:t>
            </a:r>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8172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412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p:txBody>
          <a:bodyPr/>
          <a:lstStyle/>
          <a:p>
            <a:pPr eaLnBrk="1" hangingPunct="1"/>
            <a:r>
              <a:rPr lang="en-US" altLang="en-US" smtClean="0"/>
              <a:t>Options</a:t>
            </a:r>
          </a:p>
        </p:txBody>
      </p:sp>
      <p:graphicFrame>
        <p:nvGraphicFramePr>
          <p:cNvPr id="53251" name="Object 3"/>
          <p:cNvGraphicFramePr>
            <a:graphicFrameLocks noGrp="1" noChangeAspect="1"/>
          </p:cNvGraphicFramePr>
          <p:nvPr>
            <p:ph sz="quarter" idx="1"/>
          </p:nvPr>
        </p:nvGraphicFramePr>
        <p:xfrm>
          <a:off x="323850" y="2060575"/>
          <a:ext cx="8280400" cy="420688"/>
        </p:xfrm>
        <a:graphic>
          <a:graphicData uri="http://schemas.openxmlformats.org/presentationml/2006/ole">
            <mc:AlternateContent xmlns:mc="http://schemas.openxmlformats.org/markup-compatibility/2006">
              <mc:Choice xmlns:v="urn:schemas-microsoft-com:vml" Requires="v">
                <p:oleObj spid="_x0000_s30722" r:id="rId3" imgW="10273016" imgH="520635" progId="">
                  <p:embed/>
                </p:oleObj>
              </mc:Choice>
              <mc:Fallback>
                <p:oleObj r:id="rId3" imgW="10273016" imgH="52063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8280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0" name="Object 4"/>
          <p:cNvGraphicFramePr>
            <a:graphicFrameLocks noGrp="1" noChangeAspect="1"/>
          </p:cNvGraphicFramePr>
          <p:nvPr>
            <p:ph sz="quarter" idx="2"/>
          </p:nvPr>
        </p:nvGraphicFramePr>
        <p:xfrm>
          <a:off x="4140200" y="2205038"/>
          <a:ext cx="622300" cy="1016000"/>
        </p:xfrm>
        <a:graphic>
          <a:graphicData uri="http://schemas.openxmlformats.org/presentationml/2006/ole">
            <mc:AlternateContent xmlns:mc="http://schemas.openxmlformats.org/markup-compatibility/2006">
              <mc:Choice xmlns:v="urn:schemas-microsoft-com:vml" Requires="v">
                <p:oleObj spid="_x0000_s30723" r:id="rId5" imgW="622003" imgH="1015515" progId="">
                  <p:embed/>
                </p:oleObj>
              </mc:Choice>
              <mc:Fallback>
                <p:oleObj r:id="rId5" imgW="622003" imgH="101551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205038"/>
                        <a:ext cx="622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Grp="1" noChangeAspect="1"/>
          </p:cNvGraphicFramePr>
          <p:nvPr>
            <p:ph sz="quarter" idx="3"/>
          </p:nvPr>
        </p:nvGraphicFramePr>
        <p:xfrm>
          <a:off x="2339975" y="2205038"/>
          <a:ext cx="1371600" cy="1231900"/>
        </p:xfrm>
        <a:graphic>
          <a:graphicData uri="http://schemas.openxmlformats.org/presentationml/2006/ole">
            <mc:AlternateContent xmlns:mc="http://schemas.openxmlformats.org/markup-compatibility/2006">
              <mc:Choice xmlns:v="urn:schemas-microsoft-com:vml" Requires="v">
                <p:oleObj spid="_x0000_s30724" r:id="rId7" imgW="1371429" imgH="1231746" progId="">
                  <p:embed/>
                </p:oleObj>
              </mc:Choice>
              <mc:Fallback>
                <p:oleObj r:id="rId7" imgW="1371429" imgH="123174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2205038"/>
                        <a:ext cx="1371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2" name="Object 6"/>
          <p:cNvGraphicFramePr>
            <a:graphicFrameLocks noGrp="1" noChangeAspect="1"/>
          </p:cNvGraphicFramePr>
          <p:nvPr>
            <p:ph sz="quarter" idx="4"/>
          </p:nvPr>
        </p:nvGraphicFramePr>
        <p:xfrm>
          <a:off x="827088" y="2205038"/>
          <a:ext cx="1295400" cy="1131887"/>
        </p:xfrm>
        <a:graphic>
          <a:graphicData uri="http://schemas.openxmlformats.org/presentationml/2006/ole">
            <mc:AlternateContent xmlns:mc="http://schemas.openxmlformats.org/markup-compatibility/2006">
              <mc:Choice xmlns:v="urn:schemas-microsoft-com:vml" Requires="v">
                <p:oleObj spid="_x0000_s30725" r:id="rId9" imgW="1409524" imgH="1231746" progId="">
                  <p:embed/>
                </p:oleObj>
              </mc:Choice>
              <mc:Fallback>
                <p:oleObj r:id="rId9" imgW="1409524" imgH="123174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2205038"/>
                        <a:ext cx="1295400"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03437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additive="base">
                                        <p:cTn id="7" dur="500" fill="hold"/>
                                        <p:tgtEl>
                                          <p:spTgt spid="142340"/>
                                        </p:tgtEl>
                                        <p:attrNameLst>
                                          <p:attrName>ppt_x</p:attrName>
                                        </p:attrNameLst>
                                      </p:cBhvr>
                                      <p:tavLst>
                                        <p:tav tm="0">
                                          <p:val>
                                            <p:strVal val="#ppt_x"/>
                                          </p:val>
                                        </p:tav>
                                        <p:tav tm="100000">
                                          <p:val>
                                            <p:strVal val="#ppt_x"/>
                                          </p:val>
                                        </p:tav>
                                      </p:tavLst>
                                    </p:anim>
                                    <p:anim calcmode="lin" valueType="num">
                                      <p:cBhvr additive="base">
                                        <p:cTn id="8" dur="500" fill="hold"/>
                                        <p:tgtEl>
                                          <p:spTgt spid="1423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42"/>
                                        </p:tgtEl>
                                        <p:attrNameLst>
                                          <p:attrName>style.visibility</p:attrName>
                                        </p:attrNameLst>
                                      </p:cBhvr>
                                      <p:to>
                                        <p:strVal val="visible"/>
                                      </p:to>
                                    </p:set>
                                    <p:anim calcmode="lin" valueType="num">
                                      <p:cBhvr additive="base">
                                        <p:cTn id="13" dur="500" fill="hold"/>
                                        <p:tgtEl>
                                          <p:spTgt spid="142342"/>
                                        </p:tgtEl>
                                        <p:attrNameLst>
                                          <p:attrName>ppt_x</p:attrName>
                                        </p:attrNameLst>
                                      </p:cBhvr>
                                      <p:tavLst>
                                        <p:tav tm="0">
                                          <p:val>
                                            <p:strVal val="#ppt_x"/>
                                          </p:val>
                                        </p:tav>
                                        <p:tav tm="100000">
                                          <p:val>
                                            <p:strVal val="#ppt_x"/>
                                          </p:val>
                                        </p:tav>
                                      </p:tavLst>
                                    </p:anim>
                                    <p:anim calcmode="lin" valueType="num">
                                      <p:cBhvr additive="base">
                                        <p:cTn id="14" dur="500" fill="hold"/>
                                        <p:tgtEl>
                                          <p:spTgt spid="14234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41"/>
                                        </p:tgtEl>
                                        <p:attrNameLst>
                                          <p:attrName>style.visibility</p:attrName>
                                        </p:attrNameLst>
                                      </p:cBhvr>
                                      <p:to>
                                        <p:strVal val="visible"/>
                                      </p:to>
                                    </p:set>
                                    <p:anim calcmode="lin" valueType="num">
                                      <p:cBhvr additive="base">
                                        <p:cTn id="19" dur="500" fill="hold"/>
                                        <p:tgtEl>
                                          <p:spTgt spid="142341"/>
                                        </p:tgtEl>
                                        <p:attrNameLst>
                                          <p:attrName>ppt_x</p:attrName>
                                        </p:attrNameLst>
                                      </p:cBhvr>
                                      <p:tavLst>
                                        <p:tav tm="0">
                                          <p:val>
                                            <p:strVal val="#ppt_x"/>
                                          </p:val>
                                        </p:tav>
                                        <p:tav tm="100000">
                                          <p:val>
                                            <p:strVal val="#ppt_x"/>
                                          </p:val>
                                        </p:tav>
                                      </p:tavLst>
                                    </p:anim>
                                    <p:anim calcmode="lin" valueType="num">
                                      <p:cBhvr additive="base">
                                        <p:cTn id="20" dur="500" fill="hold"/>
                                        <p:tgtEl>
                                          <p:spTgt spid="142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Tabs</a:t>
            </a:r>
          </a:p>
        </p:txBody>
      </p:sp>
      <p:graphicFrame>
        <p:nvGraphicFramePr>
          <p:cNvPr id="54275" name="Object 4"/>
          <p:cNvGraphicFramePr>
            <a:graphicFrameLocks noGrp="1" noChangeAspect="1"/>
          </p:cNvGraphicFramePr>
          <p:nvPr>
            <p:ph idx="1"/>
          </p:nvPr>
        </p:nvGraphicFramePr>
        <p:xfrm>
          <a:off x="179388" y="1125538"/>
          <a:ext cx="8964612" cy="5002212"/>
        </p:xfrm>
        <a:graphic>
          <a:graphicData uri="http://schemas.openxmlformats.org/presentationml/2006/ole">
            <mc:AlternateContent xmlns:mc="http://schemas.openxmlformats.org/markup-compatibility/2006">
              <mc:Choice xmlns:v="urn:schemas-microsoft-com:vml" Requires="v">
                <p:oleObj spid="_x0000_s31746" r:id="rId3" imgW="10082540" imgH="5625397" progId="">
                  <p:embed/>
                </p:oleObj>
              </mc:Choice>
              <mc:Fallback>
                <p:oleObj r:id="rId3" imgW="10082540" imgH="5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25538"/>
                        <a:ext cx="8964612"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2807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93775"/>
          </a:xfrm>
        </p:spPr>
        <p:txBody>
          <a:bodyPr/>
          <a:lstStyle/>
          <a:p>
            <a:pPr eaLnBrk="1" hangingPunct="1"/>
            <a:r>
              <a:rPr lang="en-US" altLang="en-US" smtClean="0"/>
              <a:t>Coverage : Collections</a:t>
            </a:r>
          </a:p>
        </p:txBody>
      </p:sp>
      <p:sp>
        <p:nvSpPr>
          <p:cNvPr id="19460" name="Rectangle 4"/>
          <p:cNvSpPr>
            <a:spLocks noGrp="1" noChangeArrowheads="1"/>
          </p:cNvSpPr>
          <p:nvPr>
            <p:ph type="body" sz="half" idx="2"/>
          </p:nvPr>
        </p:nvSpPr>
        <p:spPr>
          <a:xfrm>
            <a:off x="395288" y="5949950"/>
            <a:ext cx="8497887" cy="609600"/>
          </a:xfrm>
        </p:spPr>
        <p:txBody>
          <a:bodyPr/>
          <a:lstStyle/>
          <a:p>
            <a:pPr eaLnBrk="1" hangingPunct="1">
              <a:lnSpc>
                <a:spcPct val="80000"/>
              </a:lnSpc>
              <a:buFontTx/>
              <a:buNone/>
            </a:pPr>
            <a:endParaRPr lang="en-US" altLang="en-US" sz="1600" smtClean="0"/>
          </a:p>
          <a:p>
            <a:pPr eaLnBrk="1" hangingPunct="1">
              <a:lnSpc>
                <a:spcPct val="80000"/>
              </a:lnSpc>
              <a:buFontTx/>
              <a:buNone/>
            </a:pPr>
            <a:r>
              <a:rPr lang="en-US" altLang="en-US" sz="1800" smtClean="0"/>
              <a:t>As well as </a:t>
            </a:r>
            <a:r>
              <a:rPr lang="en-US" altLang="en-US" sz="1800" b="1" smtClean="0"/>
              <a:t>PCT applications</a:t>
            </a:r>
            <a:r>
              <a:rPr lang="en-US" altLang="en-US" sz="1800" smtClean="0"/>
              <a:t>, the </a:t>
            </a:r>
            <a:r>
              <a:rPr lang="en-US" altLang="en-US" sz="1800" b="1" smtClean="0"/>
              <a:t>ARIPO, EPO and LATIPAT collections</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56920"/>
            <a:ext cx="7729538" cy="489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624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 calcmode="lin" valueType="num">
                                      <p:cBhvr additive="base">
                                        <p:cTn id="7"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Documents tab</a:t>
            </a: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266825"/>
            <a:ext cx="770731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AutoShape 4"/>
          <p:cNvSpPr>
            <a:spLocks noChangeArrowheads="1"/>
          </p:cNvSpPr>
          <p:nvPr/>
        </p:nvSpPr>
        <p:spPr bwMode="auto">
          <a:xfrm>
            <a:off x="5364163" y="3716338"/>
            <a:ext cx="360362" cy="504825"/>
          </a:xfrm>
          <a:prstGeom prst="upArrow">
            <a:avLst>
              <a:gd name="adj1" fmla="val 50000"/>
              <a:gd name="adj2" fmla="val 3502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160773" name="AutoShape 5"/>
          <p:cNvSpPr>
            <a:spLocks noChangeArrowheads="1"/>
          </p:cNvSpPr>
          <p:nvPr/>
        </p:nvSpPr>
        <p:spPr bwMode="auto">
          <a:xfrm>
            <a:off x="5292725" y="3644900"/>
            <a:ext cx="504825" cy="720725"/>
          </a:xfrm>
          <a:prstGeom prst="upArrow">
            <a:avLst>
              <a:gd name="adj1" fmla="val 50000"/>
              <a:gd name="adj2" fmla="val 3569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pic>
        <p:nvPicPr>
          <p:cNvPr id="160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7666037"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AutoShape 7"/>
          <p:cNvSpPr>
            <a:spLocks noChangeArrowheads="1"/>
          </p:cNvSpPr>
          <p:nvPr/>
        </p:nvSpPr>
        <p:spPr bwMode="auto">
          <a:xfrm>
            <a:off x="6443663" y="2276475"/>
            <a:ext cx="504825" cy="720725"/>
          </a:xfrm>
          <a:prstGeom prst="upArrow">
            <a:avLst>
              <a:gd name="adj1" fmla="val 50000"/>
              <a:gd name="adj2" fmla="val 3569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pic>
        <p:nvPicPr>
          <p:cNvPr id="1607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25538"/>
            <a:ext cx="7640637"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7" name="AutoShape 9"/>
          <p:cNvSpPr>
            <a:spLocks noChangeArrowheads="1"/>
          </p:cNvSpPr>
          <p:nvPr/>
        </p:nvSpPr>
        <p:spPr bwMode="auto">
          <a:xfrm>
            <a:off x="4643438" y="1412875"/>
            <a:ext cx="360362" cy="863600"/>
          </a:xfrm>
          <a:prstGeom prst="upArrow">
            <a:avLst>
              <a:gd name="adj1" fmla="val 50000"/>
              <a:gd name="adj2" fmla="val 5991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pic>
        <p:nvPicPr>
          <p:cNvPr id="1607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125538"/>
            <a:ext cx="7646988"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921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additive="base">
                                        <p:cTn id="7" dur="500" fill="hold"/>
                                        <p:tgtEl>
                                          <p:spTgt spid="160773"/>
                                        </p:tgtEl>
                                        <p:attrNameLst>
                                          <p:attrName>ppt_x</p:attrName>
                                        </p:attrNameLst>
                                      </p:cBhvr>
                                      <p:tavLst>
                                        <p:tav tm="0">
                                          <p:val>
                                            <p:strVal val="#ppt_x"/>
                                          </p:val>
                                        </p:tav>
                                        <p:tav tm="100000">
                                          <p:val>
                                            <p:strVal val="#ppt_x"/>
                                          </p:val>
                                        </p:tav>
                                      </p:tavLst>
                                    </p:anim>
                                    <p:anim calcmode="lin" valueType="num">
                                      <p:cBhvr additive="base">
                                        <p:cTn id="8" dur="500" fill="hold"/>
                                        <p:tgtEl>
                                          <p:spTgt spid="1607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4"/>
                                        </p:tgtEl>
                                        <p:attrNameLst>
                                          <p:attrName>style.visibility</p:attrName>
                                        </p:attrNameLst>
                                      </p:cBhvr>
                                      <p:to>
                                        <p:strVal val="visible"/>
                                      </p:to>
                                    </p:set>
                                    <p:anim calcmode="lin" valueType="num">
                                      <p:cBhvr additive="base">
                                        <p:cTn id="13" dur="500" fill="hold"/>
                                        <p:tgtEl>
                                          <p:spTgt spid="160774"/>
                                        </p:tgtEl>
                                        <p:attrNameLst>
                                          <p:attrName>ppt_x</p:attrName>
                                        </p:attrNameLst>
                                      </p:cBhvr>
                                      <p:tavLst>
                                        <p:tav tm="0">
                                          <p:val>
                                            <p:strVal val="#ppt_x"/>
                                          </p:val>
                                        </p:tav>
                                        <p:tav tm="100000">
                                          <p:val>
                                            <p:strVal val="#ppt_x"/>
                                          </p:val>
                                        </p:tav>
                                      </p:tavLst>
                                    </p:anim>
                                    <p:anim calcmode="lin" valueType="num">
                                      <p:cBhvr additive="base">
                                        <p:cTn id="14" dur="500" fill="hold"/>
                                        <p:tgtEl>
                                          <p:spTgt spid="1607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0775"/>
                                        </p:tgtEl>
                                        <p:attrNameLst>
                                          <p:attrName>style.visibility</p:attrName>
                                        </p:attrNameLst>
                                      </p:cBhvr>
                                      <p:to>
                                        <p:strVal val="visible"/>
                                      </p:to>
                                    </p:set>
                                    <p:anim calcmode="lin" valueType="num">
                                      <p:cBhvr additive="base">
                                        <p:cTn id="19" dur="500" fill="hold"/>
                                        <p:tgtEl>
                                          <p:spTgt spid="160775"/>
                                        </p:tgtEl>
                                        <p:attrNameLst>
                                          <p:attrName>ppt_x</p:attrName>
                                        </p:attrNameLst>
                                      </p:cBhvr>
                                      <p:tavLst>
                                        <p:tav tm="0">
                                          <p:val>
                                            <p:strVal val="#ppt_x"/>
                                          </p:val>
                                        </p:tav>
                                        <p:tav tm="100000">
                                          <p:val>
                                            <p:strVal val="#ppt_x"/>
                                          </p:val>
                                        </p:tav>
                                      </p:tavLst>
                                    </p:anim>
                                    <p:anim calcmode="lin" valueType="num">
                                      <p:cBhvr additive="base">
                                        <p:cTn id="20"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776"/>
                                        </p:tgtEl>
                                        <p:attrNameLst>
                                          <p:attrName>style.visibility</p:attrName>
                                        </p:attrNameLst>
                                      </p:cBhvr>
                                      <p:to>
                                        <p:strVal val="visible"/>
                                      </p:to>
                                    </p:set>
                                    <p:anim calcmode="lin" valueType="num">
                                      <p:cBhvr additive="base">
                                        <p:cTn id="25" dur="500" fill="hold"/>
                                        <p:tgtEl>
                                          <p:spTgt spid="160776"/>
                                        </p:tgtEl>
                                        <p:attrNameLst>
                                          <p:attrName>ppt_x</p:attrName>
                                        </p:attrNameLst>
                                      </p:cBhvr>
                                      <p:tavLst>
                                        <p:tav tm="0">
                                          <p:val>
                                            <p:strVal val="#ppt_x"/>
                                          </p:val>
                                        </p:tav>
                                        <p:tav tm="100000">
                                          <p:val>
                                            <p:strVal val="#ppt_x"/>
                                          </p:val>
                                        </p:tav>
                                      </p:tavLst>
                                    </p:anim>
                                    <p:anim calcmode="lin" valueType="num">
                                      <p:cBhvr additive="base">
                                        <p:cTn id="26"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0777"/>
                                        </p:tgtEl>
                                        <p:attrNameLst>
                                          <p:attrName>style.visibility</p:attrName>
                                        </p:attrNameLst>
                                      </p:cBhvr>
                                      <p:to>
                                        <p:strVal val="visible"/>
                                      </p:to>
                                    </p:set>
                                    <p:anim calcmode="lin" valueType="num">
                                      <p:cBhvr additive="base">
                                        <p:cTn id="31" dur="500" fill="hold"/>
                                        <p:tgtEl>
                                          <p:spTgt spid="160777"/>
                                        </p:tgtEl>
                                        <p:attrNameLst>
                                          <p:attrName>ppt_x</p:attrName>
                                        </p:attrNameLst>
                                      </p:cBhvr>
                                      <p:tavLst>
                                        <p:tav tm="0">
                                          <p:val>
                                            <p:strVal val="#ppt_x"/>
                                          </p:val>
                                        </p:tav>
                                        <p:tav tm="100000">
                                          <p:val>
                                            <p:strVal val="#ppt_x"/>
                                          </p:val>
                                        </p:tav>
                                      </p:tavLst>
                                    </p:anim>
                                    <p:anim calcmode="lin" valueType="num">
                                      <p:cBhvr additive="base">
                                        <p:cTn id="32" dur="500" fill="hold"/>
                                        <p:tgtEl>
                                          <p:spTgt spid="16077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0778"/>
                                        </p:tgtEl>
                                        <p:attrNameLst>
                                          <p:attrName>style.visibility</p:attrName>
                                        </p:attrNameLst>
                                      </p:cBhvr>
                                      <p:to>
                                        <p:strVal val="visible"/>
                                      </p:to>
                                    </p:set>
                                    <p:anim calcmode="lin" valueType="num">
                                      <p:cBhvr additive="base">
                                        <p:cTn id="37" dur="500" fill="hold"/>
                                        <p:tgtEl>
                                          <p:spTgt spid="160778"/>
                                        </p:tgtEl>
                                        <p:attrNameLst>
                                          <p:attrName>ppt_x</p:attrName>
                                        </p:attrNameLst>
                                      </p:cBhvr>
                                      <p:tavLst>
                                        <p:tav tm="0">
                                          <p:val>
                                            <p:strVal val="#ppt_x"/>
                                          </p:val>
                                        </p:tav>
                                        <p:tav tm="100000">
                                          <p:val>
                                            <p:strVal val="#ppt_x"/>
                                          </p:val>
                                        </p:tav>
                                      </p:tavLst>
                                    </p:anim>
                                    <p:anim calcmode="lin" valueType="num">
                                      <p:cBhvr additive="base">
                                        <p:cTn id="38" dur="500" fill="hold"/>
                                        <p:tgtEl>
                                          <p:spTgt spid="1607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animBg="1"/>
      <p:bldP spid="160775" grpId="0" animBg="1"/>
      <p:bldP spid="16077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PDFs </a:t>
            </a:r>
          </a:p>
        </p:txBody>
      </p:sp>
      <p:graphicFrame>
        <p:nvGraphicFramePr>
          <p:cNvPr id="56323" name="Object 3"/>
          <p:cNvGraphicFramePr>
            <a:graphicFrameLocks noGrp="1" noChangeAspect="1"/>
          </p:cNvGraphicFramePr>
          <p:nvPr>
            <p:ph idx="1"/>
          </p:nvPr>
        </p:nvGraphicFramePr>
        <p:xfrm>
          <a:off x="2411413" y="115888"/>
          <a:ext cx="6381750" cy="6742112"/>
        </p:xfrm>
        <a:graphic>
          <a:graphicData uri="http://schemas.openxmlformats.org/presentationml/2006/ole">
            <mc:AlternateContent xmlns:mc="http://schemas.openxmlformats.org/markup-compatibility/2006">
              <mc:Choice xmlns:v="urn:schemas-microsoft-com:vml" Requires="v">
                <p:oleObj spid="_x0000_s32770" r:id="rId3" imgW="10171429" imgH="10742857" progId="">
                  <p:embed/>
                </p:oleObj>
              </mc:Choice>
              <mc:Fallback>
                <p:oleObj r:id="rId3" imgW="10171429" imgH="1074285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15888"/>
                        <a:ext cx="6381750"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Rectangle 4"/>
          <p:cNvSpPr>
            <a:spLocks noChangeArrowheads="1"/>
          </p:cNvSpPr>
          <p:nvPr/>
        </p:nvSpPr>
        <p:spPr bwMode="auto">
          <a:xfrm>
            <a:off x="2411413" y="188913"/>
            <a:ext cx="6481762" cy="647700"/>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32991047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fr-CH" smtClean="0"/>
              <a:t>Multilingual tools</a:t>
            </a:r>
            <a:endParaRPr 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19200"/>
            <a:ext cx="5638800" cy="5638800"/>
          </a:xfrm>
          <a:prstGeom prst="rect">
            <a:avLst/>
          </a:prstGeom>
        </p:spPr>
      </p:pic>
    </p:spTree>
    <p:extLst>
      <p:ext uri="{BB962C8B-B14F-4D97-AF65-F5344CB8AC3E}">
        <p14:creationId xmlns:p14="http://schemas.microsoft.com/office/powerpoint/2010/main" val="6730765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altLang="en-US" sz="3400" smtClean="0"/>
              <a:t>Translation Assistant for Patent Titles and Abstracts (TAPTA)</a:t>
            </a:r>
          </a:p>
        </p:txBody>
      </p:sp>
      <p:graphicFrame>
        <p:nvGraphicFramePr>
          <p:cNvPr id="58371" name="Object 5"/>
          <p:cNvGraphicFramePr>
            <a:graphicFrameLocks noGrp="1" noChangeAspect="1"/>
          </p:cNvGraphicFramePr>
          <p:nvPr>
            <p:ph idx="4294967295"/>
          </p:nvPr>
        </p:nvGraphicFramePr>
        <p:xfrm>
          <a:off x="900113" y="1700213"/>
          <a:ext cx="6840537" cy="4808537"/>
        </p:xfrm>
        <a:graphic>
          <a:graphicData uri="http://schemas.openxmlformats.org/presentationml/2006/ole">
            <mc:AlternateContent xmlns:mc="http://schemas.openxmlformats.org/markup-compatibility/2006">
              <mc:Choice xmlns:v="urn:schemas-microsoft-com:vml" Requires="v">
                <p:oleObj spid="_x0000_s33794" r:id="rId4" imgW="10171429" imgH="7149206" progId="">
                  <p:embed/>
                </p:oleObj>
              </mc:Choice>
              <mc:Fallback>
                <p:oleObj r:id="rId4" imgW="10171429" imgH="714920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700213"/>
                        <a:ext cx="6840537"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144934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ea typeface="MS PGothic" pitchFamily="34" charset="-128"/>
            </a:endParaRPr>
          </a:p>
        </p:txBody>
      </p:sp>
      <p:sp>
        <p:nvSpPr>
          <p:cNvPr id="59395" name="Rectangle 3"/>
          <p:cNvSpPr>
            <a:spLocks noGrp="1" noChangeArrowheads="1"/>
          </p:cNvSpPr>
          <p:nvPr>
            <p:ph type="title" idx="4294967295"/>
          </p:nvPr>
        </p:nvSpPr>
        <p:spPr>
          <a:xfrm>
            <a:off x="323850" y="188913"/>
            <a:ext cx="6994525" cy="1143000"/>
          </a:xfrm>
        </p:spPr>
        <p:txBody>
          <a:bodyPr/>
          <a:lstStyle/>
          <a:p>
            <a:pPr algn="ctr" eaLnBrk="1" hangingPunct="1"/>
            <a:r>
              <a:rPr lang="en-US" altLang="en-US" sz="3000" smtClean="0"/>
              <a:t>32 Technical domains from the IPC</a:t>
            </a:r>
            <a:endParaRPr lang="en-US" altLang="en-US" sz="3000" smtClean="0">
              <a:latin typeface="MS PGothic" pitchFamily="34" charset="-128"/>
              <a:ea typeface="MS PGothic" pitchFamily="34" charset="-128"/>
            </a:endParaRPr>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913" y="333375"/>
            <a:ext cx="536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323850" y="1484313"/>
            <a:ext cx="8208963"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[ADMN]	</a:t>
            </a:r>
            <a:r>
              <a:rPr lang="en-US" sz="1300">
                <a:solidFill>
                  <a:srgbClr val="000000"/>
                </a:solidFill>
                <a:latin typeface="Avenir 55 Roman" charset="0"/>
                <a:ea typeface="ＭＳ Ｐゴシック" charset="0"/>
              </a:rPr>
              <a:t>Admin, Business, Management &amp; Soc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[AERO]	</a:t>
            </a:r>
            <a:r>
              <a:rPr lang="en-US" sz="1300">
                <a:solidFill>
                  <a:srgbClr val="000000"/>
                </a:solidFill>
                <a:latin typeface="Avenir 55 Roman" charset="0"/>
                <a:ea typeface="ＭＳ Ｐゴシック" charset="0"/>
              </a:rPr>
              <a:t>Aeronautics &amp; Aerospace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[AGRI]	Agriculture, Fisheries &amp; Forestry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[AUDV]	</a:t>
            </a:r>
            <a:r>
              <a:rPr lang="pt-BR" sz="1300">
                <a:solidFill>
                  <a:srgbClr val="000000"/>
                </a:solidFill>
                <a:latin typeface="Avenir 55 Roman" charset="0"/>
                <a:ea typeface="ＭＳ Ｐゴシック" charset="0"/>
              </a:rPr>
              <a:t>Audio, Audiovisual, Image &amp; Video Tech</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rPr>
              <a:t>[AUTO]	</a:t>
            </a:r>
            <a:r>
              <a:rPr lang="en-US" sz="1300">
                <a:solidFill>
                  <a:srgbClr val="000000"/>
                </a:solidFill>
                <a:latin typeface="Avenir 55 Roman" charset="0"/>
                <a:ea typeface="ＭＳ Ｐゴシック" charset="0"/>
              </a:rPr>
              <a:t>Automotive &amp; Road Vehicle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[BLDG]	</a:t>
            </a:r>
            <a:r>
              <a:rPr lang="en-US" sz="1300">
                <a:solidFill>
                  <a:srgbClr val="000000"/>
                </a:solidFill>
                <a:latin typeface="Avenir 55 Roman" charset="0"/>
                <a:ea typeface="ＭＳ Ｐゴシック" charset="0"/>
              </a:rPr>
              <a:t>Civil Engineering &amp; Building Construction</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[CHEM]	</a:t>
            </a:r>
            <a:r>
              <a:rPr lang="en-US" sz="1300">
                <a:solidFill>
                  <a:srgbClr val="000000"/>
                </a:solidFill>
                <a:latin typeface="Avenir 55 Roman" charset="0"/>
                <a:ea typeface="ＭＳ Ｐゴシック" charset="0"/>
              </a:rPr>
              <a:t>Chemical &amp; Materials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[DATA]	</a:t>
            </a:r>
            <a:r>
              <a:rPr lang="en-US" sz="1300">
                <a:solidFill>
                  <a:srgbClr val="000000"/>
                </a:solidFill>
                <a:latin typeface="Avenir 55 Roman" charset="0"/>
                <a:ea typeface="ＭＳ Ｐゴシック" charset="0"/>
              </a:rPr>
              <a:t>Computer Sci, Telecom &amp; Broadcasting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[ELEC]	</a:t>
            </a:r>
            <a:r>
              <a:rPr lang="en-US" sz="1300">
                <a:solidFill>
                  <a:srgbClr val="000000"/>
                </a:solidFill>
                <a:latin typeface="Avenir 55 Roman" charset="0"/>
                <a:ea typeface="ＭＳ Ｐゴシック" charset="0"/>
              </a:rPr>
              <a:t>Electrical Engineering &amp; Electronics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[ENGY]	</a:t>
            </a:r>
            <a:r>
              <a:rPr lang="en-US" sz="1300">
                <a:solidFill>
                  <a:srgbClr val="000000"/>
                </a:solidFill>
                <a:latin typeface="Avenir 55 Roman" charset="0"/>
                <a:ea typeface="ＭＳ Ｐゴシック" charset="0"/>
              </a:rPr>
              <a:t>Energy, Fuels &amp; Heat Transfer Eng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[ENVR]	</a:t>
            </a:r>
            <a:r>
              <a:rPr lang="en-US" sz="1300">
                <a:solidFill>
                  <a:srgbClr val="000000"/>
                </a:solidFill>
                <a:latin typeface="Avenir 55 Roman" charset="0"/>
                <a:ea typeface="ＭＳ Ｐゴシック" charset="0"/>
              </a:rPr>
              <a:t>Environmental &amp; Safety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[FOOD]	</a:t>
            </a:r>
            <a:r>
              <a:rPr lang="en-US" sz="1300">
                <a:solidFill>
                  <a:srgbClr val="000000"/>
                </a:solidFill>
                <a:latin typeface="Avenir 55 Roman" charset="0"/>
                <a:ea typeface="ＭＳ Ｐゴシック" charset="0"/>
              </a:rPr>
              <a:t>Foods &amp; Food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[GENR]	</a:t>
            </a:r>
            <a:r>
              <a:rPr lang="it-IT" sz="1300">
                <a:solidFill>
                  <a:srgbClr val="000000"/>
                </a:solidFill>
                <a:latin typeface="Avenir 55 Roman" charset="0"/>
                <a:ea typeface="ＭＳ Ｐゴシック" charset="0"/>
              </a:rPr>
              <a:t>Generalities, Language, Media &amp; Info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rPr>
              <a:t>[HOME]	</a:t>
            </a:r>
            <a:r>
              <a:rPr lang="en-US" sz="1300">
                <a:solidFill>
                  <a:srgbClr val="000000"/>
                </a:solidFill>
                <a:latin typeface="Avenir 55 Roman" charset="0"/>
                <a:ea typeface="ＭＳ Ｐゴシック" charset="0"/>
              </a:rPr>
              <a:t>Home Contents &amp; Household Maintenance</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[HORO]	</a:t>
            </a:r>
            <a:r>
              <a:rPr lang="en-US" sz="1300">
                <a:solidFill>
                  <a:srgbClr val="000000"/>
                </a:solidFill>
                <a:latin typeface="Avenir 55 Roman" charset="0"/>
                <a:ea typeface="ＭＳ Ｐゴシック" charset="0"/>
              </a:rPr>
              <a:t>Precision Mechanics, Jewelry &amp; Horology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66CC"/>
                </a:solidFill>
                <a:latin typeface="Avenir 55 Roman" charset="0"/>
                <a:ea typeface="ＭＳ Ｐゴシック" charset="0"/>
              </a:rPr>
              <a:t>[</a:t>
            </a:r>
            <a:r>
              <a:rPr lang="fr-CH" sz="1300">
                <a:latin typeface="Avenir 55 Roman" charset="0"/>
                <a:ea typeface="ＭＳ Ｐゴシック" charset="0"/>
              </a:rPr>
              <a:t>MANU]	</a:t>
            </a:r>
            <a:r>
              <a:rPr lang="en-US" sz="1300">
                <a:latin typeface="Avenir 55 Roman" charset="0"/>
                <a:ea typeface="ＭＳ Ｐゴシック" charset="0"/>
              </a:rPr>
              <a:t>Manufacturing &amp; Materials Handling Tech</a:t>
            </a:r>
          </a:p>
        </p:txBody>
      </p:sp>
      <p:sp>
        <p:nvSpPr>
          <p:cNvPr id="96263" name="Rectangle 7"/>
          <p:cNvSpPr>
            <a:spLocks noChangeArrowheads="1"/>
          </p:cNvSpPr>
          <p:nvPr/>
        </p:nvSpPr>
        <p:spPr bwMode="auto">
          <a:xfrm>
            <a:off x="4356100" y="1557338"/>
            <a:ext cx="4230688"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[MARI]		</a:t>
            </a:r>
            <a:r>
              <a:rPr lang="en-US" sz="1300">
                <a:solidFill>
                  <a:srgbClr val="000000"/>
                </a:solidFill>
                <a:latin typeface="Avenir 55 Roman" charset="0"/>
                <a:ea typeface="ＭＳ Ｐゴシック" charset="0"/>
              </a:rPr>
              <a:t>Marine Engineering</a:t>
            </a:r>
            <a:r>
              <a:rPr lang="fr-CH" sz="1300">
                <a:solidFill>
                  <a:srgbClr val="000000"/>
                </a:solidFill>
                <a:latin typeface="Avenir 55 Roman" charset="0"/>
                <a:ea typeface="ＭＳ Ｐゴシック" charset="0"/>
              </a:rPr>
              <a:t>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[MEAS]		</a:t>
            </a:r>
            <a:r>
              <a:rPr lang="en-US" sz="1300">
                <a:solidFill>
                  <a:srgbClr val="000000"/>
                </a:solidFill>
                <a:latin typeface="Avenir 55 Roman" charset="0"/>
                <a:ea typeface="ＭＳ Ｐゴシック" charset="0"/>
              </a:rPr>
              <a:t>Standards, Units, Metrology &amp; Testing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latin typeface="Avenir 55 Roman" charset="0"/>
                <a:ea typeface="ＭＳ Ｐゴシック" charset="0"/>
              </a:rPr>
              <a:t>[MECH]		Mechanical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[MEDI]		Medical Technology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[METL]		</a:t>
            </a:r>
            <a:r>
              <a:rPr lang="pt-BR" sz="1300">
                <a:solidFill>
                  <a:srgbClr val="000000"/>
                </a:solidFill>
                <a:latin typeface="Avenir 55 Roman" charset="0"/>
                <a:ea typeface="ＭＳ Ｐゴシック" charset="0"/>
              </a:rPr>
              <a:t>Metallurgy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rPr>
              <a:t>[MILI]		</a:t>
            </a:r>
            <a:r>
              <a:rPr lang="en-US" sz="1300">
                <a:solidFill>
                  <a:srgbClr val="000000"/>
                </a:solidFill>
                <a:latin typeface="Avenir 55 Roman" charset="0"/>
                <a:ea typeface="ＭＳ Ｐゴシック" charset="0"/>
              </a:rPr>
              <a:t>Military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[MINE]		</a:t>
            </a:r>
            <a:r>
              <a:rPr lang="en-US" sz="1300">
                <a:solidFill>
                  <a:srgbClr val="000000"/>
                </a:solidFill>
                <a:latin typeface="Avenir 55 Roman" charset="0"/>
                <a:ea typeface="ＭＳ Ｐゴシック" charset="0"/>
              </a:rPr>
              <a:t>Mining, Oil &amp; Gas Extraction &amp; Minerals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[NANO]		</a:t>
            </a:r>
            <a:r>
              <a:rPr lang="en-US" sz="1300">
                <a:solidFill>
                  <a:srgbClr val="000000"/>
                </a:solidFill>
                <a:latin typeface="Avenir 55 Roman" charset="0"/>
                <a:ea typeface="ＭＳ Ｐゴシック" charset="0"/>
              </a:rPr>
              <a:t>Nano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[PACK]		</a:t>
            </a:r>
            <a:r>
              <a:rPr lang="en-US" sz="1300">
                <a:solidFill>
                  <a:srgbClr val="000000"/>
                </a:solidFill>
                <a:latin typeface="Avenir 55 Roman" charset="0"/>
                <a:ea typeface="ＭＳ Ｐゴシック" charset="0"/>
              </a:rPr>
              <a:t>Packaging &amp; Distribution of Goods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[PRNT]		</a:t>
            </a:r>
            <a:r>
              <a:rPr lang="en-US" sz="1300">
                <a:solidFill>
                  <a:srgbClr val="000000"/>
                </a:solidFill>
                <a:latin typeface="Avenir 55 Roman" charset="0"/>
                <a:ea typeface="ＭＳ Ｐゴシック" charset="0"/>
              </a:rPr>
              <a:t>Printing &amp; Paper</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[RAIL]		</a:t>
            </a:r>
            <a:r>
              <a:rPr lang="en-US" sz="1300">
                <a:solidFill>
                  <a:srgbClr val="000000"/>
                </a:solidFill>
                <a:latin typeface="Avenir 55 Roman" charset="0"/>
                <a:ea typeface="ＭＳ Ｐゴシック" charset="0"/>
              </a:rPr>
              <a:t>Railway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[SCIE]		</a:t>
            </a:r>
            <a:r>
              <a:rPr lang="en-US" sz="1300">
                <a:solidFill>
                  <a:srgbClr val="000000"/>
                </a:solidFill>
                <a:latin typeface="Avenir 55 Roman" charset="0"/>
                <a:ea typeface="ＭＳ Ｐゴシック" charset="0"/>
              </a:rPr>
              <a:t>Optical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[SPRT]		</a:t>
            </a:r>
            <a:r>
              <a:rPr lang="en-US" sz="1300">
                <a:solidFill>
                  <a:srgbClr val="000000"/>
                </a:solidFill>
                <a:latin typeface="Avenir 55 Roman" charset="0"/>
                <a:ea typeface="ＭＳ Ｐゴシック" charset="0"/>
              </a:rPr>
              <a:t>Sports, Leisure, Tourism &amp; Hospitality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[TEXT]		</a:t>
            </a:r>
            <a:r>
              <a:rPr lang="it-IT" sz="1300">
                <a:solidFill>
                  <a:srgbClr val="000000"/>
                </a:solidFill>
                <a:latin typeface="Avenir 55 Roman" charset="0"/>
                <a:ea typeface="ＭＳ Ｐゴシック" charset="0"/>
              </a:rPr>
              <a:t>Textile &amp; Clothing Industries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rPr>
              <a:t>[TRAN]		</a:t>
            </a:r>
            <a:r>
              <a:rPr lang="en-US" sz="1300">
                <a:solidFill>
                  <a:srgbClr val="000000"/>
                </a:solidFill>
                <a:latin typeface="Avenir 55 Roman" charset="0"/>
                <a:ea typeface="ＭＳ Ｐゴシック" charset="0"/>
              </a:rPr>
              <a:t>Transportation</a:t>
            </a:r>
          </a:p>
        </p:txBody>
      </p:sp>
    </p:spTree>
    <p:extLst>
      <p:ext uri="{BB962C8B-B14F-4D97-AF65-F5344CB8AC3E}">
        <p14:creationId xmlns:p14="http://schemas.microsoft.com/office/powerpoint/2010/main" val="9991863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altLang="en-US" smtClean="0"/>
              <a:t>TAPTA: how does it work?</a:t>
            </a:r>
          </a:p>
        </p:txBody>
      </p:sp>
      <p:pic>
        <p:nvPicPr>
          <p:cNvPr id="97284" name="Picture 4"/>
          <p:cNvPicPr>
            <a:picLocks noGrp="1" noChangeAspect="1" noChangeArrowheads="1"/>
          </p:cNvPicPr>
          <p:nvPr>
            <p:ph type="body" idx="4294967295"/>
          </p:nvPr>
        </p:nvPicPr>
        <p:blipFill>
          <a:blip r:embed="rId2"/>
          <a:srcRect/>
          <a:stretch>
            <a:fillRect/>
          </a:stretch>
        </p:blipFill>
        <p:spPr>
          <a:xfrm>
            <a:off x="706438" y="1773238"/>
            <a:ext cx="7731125" cy="4352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9814412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76250"/>
            <a:ext cx="7129462"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110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76250"/>
            <a:ext cx="68834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844675"/>
            <a:ext cx="40401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0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993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r>
              <a:rPr lang="en-US" altLang="en-US" smtClean="0"/>
              <a:t>TAPTA: post-editing &amp; exporting</a:t>
            </a:r>
          </a:p>
        </p:txBody>
      </p:sp>
      <p:pic>
        <p:nvPicPr>
          <p:cNvPr id="101380" name="Picture 4"/>
          <p:cNvPicPr>
            <a:picLocks noGrp="1" noChangeAspect="1" noChangeArrowheads="1"/>
          </p:cNvPicPr>
          <p:nvPr>
            <p:ph type="body" idx="4294967295"/>
          </p:nvPr>
        </p:nvPicPr>
        <p:blipFill>
          <a:blip r:embed="rId2"/>
          <a:srcRect/>
          <a:stretch>
            <a:fillRect/>
          </a:stretch>
        </p:blipFill>
        <p:spPr>
          <a:xfrm>
            <a:off x="1987550" y="1773238"/>
            <a:ext cx="5168900" cy="4352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434758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78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Coverage : Details of collections</a:t>
            </a:r>
          </a:p>
        </p:txBody>
      </p:sp>
      <p:graphicFrame>
        <p:nvGraphicFramePr>
          <p:cNvPr id="11267" name="Object 5"/>
          <p:cNvGraphicFramePr>
            <a:graphicFrameLocks noGrp="1" noChangeAspect="1"/>
          </p:cNvGraphicFramePr>
          <p:nvPr>
            <p:ph sz="half" idx="1"/>
          </p:nvPr>
        </p:nvGraphicFramePr>
        <p:xfrm>
          <a:off x="1763713" y="1196975"/>
          <a:ext cx="4895850" cy="5661025"/>
        </p:xfrm>
        <a:graphic>
          <a:graphicData uri="http://schemas.openxmlformats.org/presentationml/2006/ole">
            <mc:AlternateContent xmlns:mc="http://schemas.openxmlformats.org/markup-compatibility/2006">
              <mc:Choice xmlns:v="urn:schemas-microsoft-com:vml" Requires="v">
                <p:oleObj spid="_x0000_s2050" r:id="rId3" imgW="9333333" imgH="10793651" progId="">
                  <p:embed/>
                </p:oleObj>
              </mc:Choice>
              <mc:Fallback>
                <p:oleObj r:id="rId3" imgW="9333333" imgH="1079365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196975"/>
                        <a:ext cx="489585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7"/>
          <p:cNvGraphicFramePr>
            <a:graphicFrameLocks noGrp="1" noChangeAspect="1"/>
          </p:cNvGraphicFramePr>
          <p:nvPr>
            <p:ph sz="half" idx="2"/>
          </p:nvPr>
        </p:nvGraphicFramePr>
        <p:xfrm>
          <a:off x="1187450" y="1989138"/>
          <a:ext cx="5983288" cy="482600"/>
        </p:xfrm>
        <a:graphic>
          <a:graphicData uri="http://schemas.openxmlformats.org/presentationml/2006/ole">
            <mc:AlternateContent xmlns:mc="http://schemas.openxmlformats.org/markup-compatibility/2006">
              <mc:Choice xmlns:v="urn:schemas-microsoft-com:vml" Requires="v">
                <p:oleObj spid="_x0000_s2051" r:id="rId5" imgW="4253968" imgH="342736" progId="">
                  <p:embed/>
                </p:oleObj>
              </mc:Choice>
              <mc:Fallback>
                <p:oleObj r:id="rId5" imgW="4253968" imgH="34273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989138"/>
                        <a:ext cx="598328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902213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Slides and recording</a:t>
            </a:r>
          </a:p>
        </p:txBody>
      </p:sp>
      <p:sp>
        <p:nvSpPr>
          <p:cNvPr id="65539" name="Rectangle 3"/>
          <p:cNvSpPr>
            <a:spLocks noGrp="1" noChangeArrowheads="1"/>
          </p:cNvSpPr>
          <p:nvPr>
            <p:ph type="body" sz="half" idx="1"/>
          </p:nvPr>
        </p:nvSpPr>
        <p:spPr>
          <a:xfrm>
            <a:off x="250825" y="4797425"/>
            <a:ext cx="8713788" cy="647700"/>
          </a:xfrm>
        </p:spPr>
        <p:txBody>
          <a:bodyPr/>
          <a:lstStyle/>
          <a:p>
            <a:pPr eaLnBrk="1" hangingPunct="1">
              <a:lnSpc>
                <a:spcPct val="80000"/>
              </a:lnSpc>
              <a:buFontTx/>
              <a:buNone/>
            </a:pPr>
            <a:endParaRPr lang="en-US" altLang="en-US" sz="800" smtClean="0"/>
          </a:p>
          <a:p>
            <a:pPr eaLnBrk="1" hangingPunct="1">
              <a:lnSpc>
                <a:spcPct val="80000"/>
              </a:lnSpc>
              <a:buFontTx/>
              <a:buNone/>
            </a:pPr>
            <a:endParaRPr lang="en-US" altLang="en-US" sz="800" smtClean="0"/>
          </a:p>
          <a:p>
            <a:pPr eaLnBrk="1" hangingPunct="1">
              <a:lnSpc>
                <a:spcPct val="80000"/>
              </a:lnSpc>
              <a:buFontTx/>
              <a:buNone/>
            </a:pPr>
            <a:r>
              <a:rPr lang="en-US" altLang="en-US" sz="3100" b="1" smtClean="0">
                <a:latin typeface="Times New Roman" pitchFamily="18" charset="0"/>
                <a:cs typeface="Times New Roman" pitchFamily="18" charset="0"/>
                <a:hlinkClick r:id="rId3"/>
              </a:rPr>
              <a:t>www.wipo.int/patentscope/en/webinar/index.html</a:t>
            </a:r>
            <a:endParaRPr lang="en-US" altLang="en-US" sz="3100" b="1" smtClean="0">
              <a:latin typeface="Times New Roman" pitchFamily="18" charset="0"/>
              <a:cs typeface="Times New Roman" pitchFamily="18" charset="0"/>
            </a:endParaRPr>
          </a:p>
        </p:txBody>
      </p:sp>
      <p:pic>
        <p:nvPicPr>
          <p:cNvPr id="65540" name="Picture 4" descr="File:Microsoft Powerpoint Icon.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6113"/>
            <a:ext cx="265588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00213"/>
            <a:ext cx="3384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6"/>
          <p:cNvSpPr>
            <a:spLocks noChangeArrowheads="1"/>
          </p:cNvSpPr>
          <p:nvPr/>
        </p:nvSpPr>
        <p:spPr bwMode="auto">
          <a:xfrm>
            <a:off x="3563938" y="2636838"/>
            <a:ext cx="576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n-US" sz="6000" b="1"/>
              <a:t>+</a:t>
            </a:r>
          </a:p>
        </p:txBody>
      </p:sp>
    </p:spTree>
    <p:extLst>
      <p:ext uri="{BB962C8B-B14F-4D97-AF65-F5344CB8AC3E}">
        <p14:creationId xmlns:p14="http://schemas.microsoft.com/office/powerpoint/2010/main" val="28146944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34818" r:id="rId4" imgW="5676190" imgH="3390476" progId="">
                  <p:embed/>
                </p:oleObj>
              </mc:Choice>
              <mc:Fallback>
                <p:oleObj r:id="rId4" imgW="5676190" imgH="33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6563" name="Rectangle 3"/>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20000"/>
              </a:spcBef>
            </a:pPr>
            <a:r>
              <a:rPr lang="en-US" altLang="en-US" sz="4000" b="1">
                <a:solidFill>
                  <a:srgbClr val="0033CC"/>
                </a:solidFill>
              </a:rPr>
              <a:t>patentscope@wipo.int</a:t>
            </a:r>
          </a:p>
        </p:txBody>
      </p:sp>
      <p:graphicFrame>
        <p:nvGraphicFramePr>
          <p:cNvPr id="66564" name="Object 4"/>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34819" r:id="rId6" imgW="10171429" imgH="3746032" progId="">
                  <p:embed/>
                </p:oleObj>
              </mc:Choice>
              <mc:Fallback>
                <p:oleObj r:id="rId6" imgW="10171429" imgH="37460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777472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n-US"/>
              <a:t>mulțumesc</a:t>
            </a:r>
            <a:r>
              <a:rPr lang="en-US" altLang="en-US"/>
              <a:t> </a:t>
            </a:r>
          </a:p>
        </p:txBody>
      </p:sp>
      <p:sp>
        <p:nvSpPr>
          <p:cNvPr id="67587" name="Rectangle 3"/>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n-US"/>
              <a:t>mulțumesc</a:t>
            </a:r>
            <a:r>
              <a:rPr lang="en-US" altLang="en-US"/>
              <a:t> </a:t>
            </a:r>
          </a:p>
        </p:txBody>
      </p:sp>
      <p:graphicFrame>
        <p:nvGraphicFramePr>
          <p:cNvPr id="67588" name="Object 4"/>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35842" r:id="rId4" imgW="10679365" imgH="6679365" progId="">
                  <p:embed/>
                </p:oleObj>
              </mc:Choice>
              <mc:Fallback>
                <p:oleObj r:id="rId4" imgW="10679365" imgH="66793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337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CH" altLang="en-US" smtClean="0"/>
              <a:t>Languages of the interface</a:t>
            </a:r>
            <a:endParaRPr lang="en-US" altLang="en-US" smtClean="0"/>
          </a:p>
        </p:txBody>
      </p:sp>
      <p:graphicFrame>
        <p:nvGraphicFramePr>
          <p:cNvPr id="12291" name="Object 4"/>
          <p:cNvGraphicFramePr>
            <a:graphicFrameLocks noGrp="1" noChangeAspect="1"/>
          </p:cNvGraphicFramePr>
          <p:nvPr>
            <p:ph idx="1"/>
          </p:nvPr>
        </p:nvGraphicFramePr>
        <p:xfrm>
          <a:off x="468313" y="1700213"/>
          <a:ext cx="8058150" cy="3648075"/>
        </p:xfrm>
        <a:graphic>
          <a:graphicData uri="http://schemas.openxmlformats.org/presentationml/2006/ole">
            <mc:AlternateContent xmlns:mc="http://schemas.openxmlformats.org/markup-compatibility/2006">
              <mc:Choice xmlns:v="urn:schemas-microsoft-com:vml" Requires="v">
                <p:oleObj spid="_x0000_s3074" r:id="rId3" imgW="10742857" imgH="4863492" progId="">
                  <p:embed/>
                </p:oleObj>
              </mc:Choice>
              <mc:Fallback>
                <p:oleObj r:id="rId3" imgW="10742857" imgH="486349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00213"/>
                        <a:ext cx="80581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Rectangle 6"/>
          <p:cNvSpPr>
            <a:spLocks noChangeArrowheads="1"/>
          </p:cNvSpPr>
          <p:nvPr/>
        </p:nvSpPr>
        <p:spPr bwMode="auto">
          <a:xfrm>
            <a:off x="4356100" y="1557338"/>
            <a:ext cx="4103688" cy="43180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07093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CH" altLang="en-US" smtClean="0"/>
              <a:t>Interface in Chinese</a:t>
            </a:r>
            <a:endParaRPr lang="en-US" altLang="en-US" smtClean="0"/>
          </a:p>
        </p:txBody>
      </p:sp>
      <p:graphicFrame>
        <p:nvGraphicFramePr>
          <p:cNvPr id="13315" name="Object 4"/>
          <p:cNvGraphicFramePr>
            <a:graphicFrameLocks noGrp="1" noChangeAspect="1"/>
          </p:cNvGraphicFramePr>
          <p:nvPr>
            <p:ph idx="1"/>
          </p:nvPr>
        </p:nvGraphicFramePr>
        <p:xfrm>
          <a:off x="539750" y="1700213"/>
          <a:ext cx="8077200" cy="3752850"/>
        </p:xfrm>
        <a:graphic>
          <a:graphicData uri="http://schemas.openxmlformats.org/presentationml/2006/ole">
            <mc:AlternateContent xmlns:mc="http://schemas.openxmlformats.org/markup-compatibility/2006">
              <mc:Choice xmlns:v="urn:schemas-microsoft-com:vml" Requires="v">
                <p:oleObj spid="_x0000_s4098" r:id="rId3" imgW="10768254" imgH="5003175" progId="">
                  <p:embed/>
                </p:oleObj>
              </mc:Choice>
              <mc:Fallback>
                <p:oleObj r:id="rId3" imgW="10768254" imgH="500317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00213"/>
                        <a:ext cx="80772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37110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1291</Words>
  <Application>Microsoft Office PowerPoint</Application>
  <PresentationFormat>On-screen Show (4:3)</PresentationFormat>
  <Paragraphs>254</Paragraphs>
  <Slides>72</Slides>
  <Notes>15</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72</vt:i4>
      </vt:variant>
    </vt:vector>
  </HeadingPairs>
  <TitlesOfParts>
    <vt:vector size="73" baseType="lpstr">
      <vt:lpstr>template_english</vt:lpstr>
      <vt:lpstr>PowerPoint Presentation</vt:lpstr>
      <vt:lpstr>PowerPoint Presentation</vt:lpstr>
      <vt:lpstr>PowerPoint Presentation</vt:lpstr>
      <vt:lpstr>Webinars in 2014</vt:lpstr>
      <vt:lpstr>THE COVERAGE </vt:lpstr>
      <vt:lpstr>Coverage : Collections</vt:lpstr>
      <vt:lpstr>Coverage : Details of collections</vt:lpstr>
      <vt:lpstr>Languages of the interface</vt:lpstr>
      <vt:lpstr>Interface in Chinese</vt:lpstr>
      <vt:lpstr>Mobile interface</vt:lpstr>
      <vt:lpstr>Mobile interface</vt:lpstr>
      <vt:lpstr>PATENTSCOPE account</vt:lpstr>
      <vt:lpstr>Signing up</vt:lpstr>
      <vt:lpstr>Once logged-in</vt:lpstr>
      <vt:lpstr>Saved queries</vt:lpstr>
      <vt:lpstr>Downloading the results</vt:lpstr>
      <vt:lpstr>Downloaded results</vt:lpstr>
      <vt:lpstr>Account customization</vt:lpstr>
      <vt:lpstr>PATENTSCOPE: how to search</vt:lpstr>
      <vt:lpstr>PowerPoint Presentation</vt:lpstr>
      <vt:lpstr>PowerPoint Presentation</vt:lpstr>
      <vt:lpstr>Most active</vt:lpstr>
      <vt:lpstr>PowerPoint Presentation</vt:lpstr>
      <vt:lpstr>Most active last 5 gazettes</vt:lpstr>
      <vt:lpstr>Most advanced</vt:lpstr>
      <vt:lpstr>Breakouts</vt:lpstr>
      <vt:lpstr>PowerPoint Presentation</vt:lpstr>
      <vt:lpstr>IPC Green Inventory</vt:lpstr>
      <vt:lpstr>PATENTSCOPE: how to search</vt:lpstr>
      <vt:lpstr>4 ways to search</vt:lpstr>
      <vt:lpstr>Interface : Simple</vt:lpstr>
      <vt:lpstr>Interface : Field Combination - Structured</vt:lpstr>
      <vt:lpstr>Search examples</vt:lpstr>
      <vt:lpstr>Search examples</vt:lpstr>
      <vt:lpstr>Stemming</vt:lpstr>
      <vt:lpstr>Interface : Advanced</vt:lpstr>
      <vt:lpstr>To help you fine-tune your search</vt:lpstr>
      <vt:lpstr>Help menu</vt:lpstr>
      <vt:lpstr>Search examples: field code, Boolean and range operator</vt:lpstr>
      <vt:lpstr>CLIR</vt:lpstr>
      <vt:lpstr>CLIR: the interface</vt:lpstr>
      <vt:lpstr>CLIR: precision vs recall</vt:lpstr>
      <vt:lpstr>Example: precision</vt:lpstr>
      <vt:lpstr>Example: recall</vt:lpstr>
      <vt:lpstr>CLIR: supervised mode</vt:lpstr>
      <vt:lpstr>Automatic mode</vt:lpstr>
      <vt:lpstr>PowerPoint Presentation</vt:lpstr>
      <vt:lpstr>Supervised mode: 1 of 4 steps</vt:lpstr>
      <vt:lpstr>Supervised mode : 2 of 4 steps</vt:lpstr>
      <vt:lpstr>Supervised mode : 3 of 4 steps</vt:lpstr>
      <vt:lpstr>Supervised mode : 4 of 4 steps</vt:lpstr>
      <vt:lpstr>Supervised mode: results</vt:lpstr>
      <vt:lpstr>Search examples: clothes for sport </vt:lpstr>
      <vt:lpstr>Reading the result list</vt:lpstr>
      <vt:lpstr>Analysis</vt:lpstr>
      <vt:lpstr>Display options: table/graph –bar/pie</vt:lpstr>
      <vt:lpstr>Display options: table/graph –bar/pie</vt:lpstr>
      <vt:lpstr>Options</vt:lpstr>
      <vt:lpstr>Tabs</vt:lpstr>
      <vt:lpstr>Documents tab</vt:lpstr>
      <vt:lpstr>PDFs </vt:lpstr>
      <vt:lpstr>Multilingual tools</vt:lpstr>
      <vt:lpstr>Translation Assistant for Patent Titles and Abstracts (TAPTA)</vt:lpstr>
      <vt:lpstr>32 Technical domains from the IPC</vt:lpstr>
      <vt:lpstr>TAPTA: how does it work?</vt:lpstr>
      <vt:lpstr>PowerPoint Presentation</vt:lpstr>
      <vt:lpstr>PowerPoint Presentation</vt:lpstr>
      <vt:lpstr>TAPTA: post-editing &amp; exporting</vt:lpstr>
      <vt:lpstr>PowerPoint Presentation</vt:lpstr>
      <vt:lpstr>Slides and recording</vt:lpstr>
      <vt:lpstr>PowerPoint Presentation</vt:lpstr>
      <vt:lpstr>PowerPoint Presentation</vt:lpstr>
    </vt:vector>
  </TitlesOfParts>
  <Company>WIPO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MOSCATELLI Amina</dc:creator>
  <cp:lastModifiedBy>AMMANN Sandrine</cp:lastModifiedBy>
  <cp:revision>9</cp:revision>
  <dcterms:created xsi:type="dcterms:W3CDTF">2010-05-03T08:02:35Z</dcterms:created>
  <dcterms:modified xsi:type="dcterms:W3CDTF">2014-02-07T08:50:10Z</dcterms:modified>
</cp:coreProperties>
</file>