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B2CF2-4F6F-46F2-ACEB-D13FF5ADD29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B6196-F204-4555-888E-0A195ED48395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DBC09-4097-47A4-8417-9A64327C9E49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E726B-EC54-4386-9BAB-D014FB10B50C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(Arabic)?</a:t>
            </a:r>
          </a:p>
          <a:p>
            <a:r>
              <a:rPr lang="fr-CH" altLang="ko-KR">
                <a:ea typeface="PMingLiU" pitchFamily="18" charset="-120"/>
              </a:rPr>
              <a:t>(ideally 500’000)</a:t>
            </a:r>
            <a:endParaRPr lang="en-US" altLang="en-US">
              <a:ea typeface="PMingLiU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3A95B7-F33D-4B99-BE37-81C5E5394390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2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62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DAFDC5-AE86-44EF-88A3-1E5DE5061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1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81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webinar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//upload.wikimedia.org/wikipedia/en/5/5c/Microsoft_Powerpoint_Icon.sv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2.png"/><Relationship Id="rId4" Type="http://schemas.openxmlformats.org/officeDocument/2006/relationships/oleObject" Target="../embeddings/oleObject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CLIR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April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2014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1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language of the query: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1624062" cy="348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modes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5519652" cy="16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9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vs recall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Precision = most precise results 		quality</a:t>
            </a:r>
          </a:p>
          <a:p>
            <a:pPr marL="0" indent="0">
              <a:buNone/>
            </a:pPr>
            <a:r>
              <a:rPr lang="en-US" dirty="0" smtClean="0"/>
              <a:t>Recall = higher number of documents 	    quantity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10767"/>
            <a:ext cx="6012185" cy="99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5220072" y="4149080"/>
            <a:ext cx="432048" cy="144016"/>
          </a:xfrm>
          <a:prstGeom prst="rightArrow">
            <a:avLst/>
          </a:prstGeom>
          <a:solidFill>
            <a:srgbClr val="2E03E3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804520" y="4581128"/>
            <a:ext cx="432048" cy="144016"/>
          </a:xfrm>
          <a:prstGeom prst="rightArrow">
            <a:avLst/>
          </a:prstGeom>
          <a:solidFill>
            <a:srgbClr val="2E03E3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: precision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3038"/>
            <a:ext cx="77914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043608" y="4221088"/>
            <a:ext cx="1152128" cy="504056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829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292630" y="1497607"/>
            <a:ext cx="615074" cy="288032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: recall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204864"/>
            <a:ext cx="77247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275856" y="4941168"/>
            <a:ext cx="1080120" cy="64807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71563"/>
            <a:ext cx="78581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619672" y="1210382"/>
            <a:ext cx="792088" cy="274402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search using CLIR - example</a:t>
            </a:r>
            <a:endParaRPr lang="en-US" dirty="0"/>
          </a:p>
        </p:txBody>
      </p:sp>
      <p:pic>
        <p:nvPicPr>
          <p:cNvPr id="8194" name="Picture 2" descr="http://cdn.shopify.com/s/files/1/0193/6253/products/8763c.jpg?v=1380137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58483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automatic mode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8295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55576" y="5229200"/>
            <a:ext cx="1152128" cy="432048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52563"/>
            <a:ext cx="77152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9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CLIR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7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spengrovewellness.com/wp-content/uploads/2013/09/hands_magic_hat_1600_clr_66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15416"/>
            <a:ext cx="7734300" cy="82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205"/>
            <a:ext cx="8229600" cy="1143000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908720"/>
            <a:ext cx="764857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2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5263"/>
            <a:ext cx="78867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1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76263"/>
            <a:ext cx="79438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3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5263"/>
            <a:ext cx="78867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860032" y="195263"/>
            <a:ext cx="1656184" cy="425425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supervised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66850"/>
            <a:ext cx="7743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6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225"/>
            <a:ext cx="7772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9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fields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04900"/>
            <a:ext cx="77628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fields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09650"/>
            <a:ext cx="79152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009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term 1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400175"/>
            <a:ext cx="79057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CLIR</a:t>
            </a:r>
          </a:p>
          <a:p>
            <a:pPr lvl="1" eaLnBrk="1" hangingPunct="1"/>
            <a:r>
              <a:rPr lang="en-US" dirty="0" smtClean="0"/>
              <a:t>What is CLIR?</a:t>
            </a:r>
          </a:p>
          <a:p>
            <a:pPr lvl="1" eaLnBrk="1" hangingPunct="1"/>
            <a:r>
              <a:rPr lang="en-US" dirty="0" smtClean="0"/>
              <a:t>Why was it developed?</a:t>
            </a:r>
          </a:p>
          <a:p>
            <a:pPr lvl="1" eaLnBrk="1" hangingPunct="1"/>
            <a:r>
              <a:rPr lang="en-US" dirty="0" smtClean="0"/>
              <a:t>How to search using CLIR?</a:t>
            </a:r>
          </a:p>
          <a:p>
            <a:pPr lvl="1" eaLnBrk="1" hangingPunct="1"/>
            <a:r>
              <a:rPr lang="en-US" dirty="0" smtClean="0"/>
              <a:t>Why is it useful?</a:t>
            </a:r>
          </a:p>
          <a:p>
            <a:pPr lvl="1" eaLnBrk="1" hangingPunct="1"/>
            <a:r>
              <a:rPr lang="en-US" dirty="0" smtClean="0"/>
              <a:t>How to make the best of CLIR?</a:t>
            </a:r>
          </a:p>
          <a:p>
            <a:pPr lvl="1" eaLnBrk="1" hangingPunct="1"/>
            <a:r>
              <a:rPr lang="en-US" dirty="0"/>
              <a:t>How was it developed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smtClean="0"/>
              <a:t>What is next?</a:t>
            </a: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285750" lvl="1" eaLnBrk="1" hangingPunct="1"/>
            <a:r>
              <a:rPr lang="en-US" dirty="0" smtClean="0"/>
              <a:t>Q &amp; A session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0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variants term 1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28738"/>
            <a:ext cx="76771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2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term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0" y="1772816"/>
            <a:ext cx="79438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7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term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62088"/>
            <a:ext cx="78867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62509" cy="266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2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2434"/>
            <a:ext cx="8715198" cy="286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7380312" y="2060848"/>
            <a:ext cx="216024" cy="36004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79512" y="2240868"/>
            <a:ext cx="144016" cy="36004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- Korean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181225"/>
            <a:ext cx="7934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and edit in Google Translate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" y="1628800"/>
            <a:ext cx="926868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" y="4887354"/>
            <a:ext cx="9145016" cy="119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 bwMode="auto">
          <a:xfrm>
            <a:off x="2915816" y="3284984"/>
            <a:ext cx="1152128" cy="1602370"/>
          </a:xfrm>
          <a:prstGeom prst="down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1363" y="3284985"/>
            <a:ext cx="553998" cy="1198946"/>
          </a:xfrm>
          <a:prstGeom prst="rect">
            <a:avLst/>
          </a:prstGeom>
          <a:noFill/>
        </p:spPr>
        <p:txBody>
          <a:bodyPr vert="eaVert" wrap="square" rtlCol="0" anchor="ctr" anchorCtr="1">
            <a:spAutoFit/>
          </a:bodyPr>
          <a:lstStyle/>
          <a:p>
            <a:r>
              <a:rPr lang="en-US" b="1" dirty="0" smtClean="0"/>
              <a:t>EDIT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7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fields 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95475"/>
            <a:ext cx="8001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distance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85963"/>
            <a:ext cx="83343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0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209800"/>
            <a:ext cx="78771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55576" y="4077072"/>
            <a:ext cx="720080" cy="216024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to search in one of the languages supported and retrieve original query and its synonyms in the 11 other languages supported</a:t>
            </a:r>
          </a:p>
          <a:p>
            <a:endParaRPr lang="en-US" dirty="0"/>
          </a:p>
          <a:p>
            <a:r>
              <a:rPr lang="en-US" dirty="0" smtClean="0"/>
              <a:t>Ex: enter “jackhammer”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that removes common endings of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780928"/>
            <a:ext cx="7334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4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Checking: IPC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>
            <p:ph idx="1"/>
          </p:nvPr>
        </p:nvGraphicFramePr>
        <p:xfrm>
          <a:off x="971550" y="1916113"/>
          <a:ext cx="71532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9536508" imgH="3149206" progId="">
                  <p:embed/>
                </p:oleObj>
              </mc:Choice>
              <mc:Fallback>
                <p:oleObj r:id="rId4" imgW="9536508" imgH="31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16113"/>
                        <a:ext cx="715327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3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0591" cy="509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CLIR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pPr marL="457200" indent="-457200">
              <a:buFontTx/>
              <a:buAutoNum type="alphaUcParenR"/>
            </a:pPr>
            <a:r>
              <a:rPr lang="en-US" altLang="en-US" sz="2000" dirty="0"/>
              <a:t>Search full text collections simultaneously in many foreign languages</a:t>
            </a:r>
          </a:p>
          <a:p>
            <a:pPr marL="457200" indent="-457200">
              <a:buFontTx/>
              <a:buAutoNum type="alphaUcParenR"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B)	Improve significantly the number of relevant results without increasing significantly the number of irrelevant </a:t>
            </a:r>
            <a:r>
              <a:rPr lang="en-US" altLang="en-US" sz="2000" dirty="0" smtClean="0"/>
              <a:t>results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C)	Have confidence in your searches:</a:t>
            </a:r>
          </a:p>
          <a:p>
            <a:pPr marL="457200" indent="-457200">
              <a:buFontTx/>
              <a:buNone/>
            </a:pPr>
            <a:r>
              <a:rPr lang="en-US" altLang="en-US" sz="2000" dirty="0"/>
              <a:t>	No black box: users have access to the CLIR generated Boolean queries (albeit complex) and have the full control on them</a:t>
            </a:r>
          </a:p>
          <a:p>
            <a:pPr marL="457200" indent="-457200">
              <a:buFontTx/>
              <a:buNone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D)	Have a responsive system even for complex queries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3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the most of out CLIR?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73238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Expansion modes</a:t>
            </a:r>
          </a:p>
          <a:p>
            <a:r>
              <a:rPr lang="en-US" altLang="en-US" dirty="0"/>
              <a:t>Keyword very specific with only 1 </a:t>
            </a:r>
            <a:r>
              <a:rPr lang="en-US" altLang="en-US" dirty="0" smtClean="0"/>
              <a:t>meaning AUTOMATIC</a:t>
            </a:r>
            <a:endParaRPr lang="en-US" altLang="en-US" dirty="0"/>
          </a:p>
          <a:p>
            <a:r>
              <a:rPr lang="en-US" altLang="en-US" dirty="0"/>
              <a:t>For any other queries, SUPERVISED is recommended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altLang="en-US" u="sng" dirty="0"/>
              <a:t>Variants/synonyms</a:t>
            </a:r>
          </a:p>
          <a:p>
            <a:r>
              <a:rPr lang="en-US" altLang="en-US" dirty="0"/>
              <a:t>Select words that you would like to appear in your search results</a:t>
            </a:r>
          </a:p>
          <a:p>
            <a:r>
              <a:rPr lang="en-US" altLang="en-US" dirty="0"/>
              <a:t>If you have too much noise in the result list, remove generic variant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most of out CLIR?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Parameters</a:t>
            </a:r>
          </a:p>
          <a:p>
            <a:r>
              <a:rPr lang="en-US" altLang="en-US" dirty="0"/>
              <a:t>1. Title and abstract: unconstrained distance</a:t>
            </a:r>
          </a:p>
          <a:p>
            <a:r>
              <a:rPr lang="en-US" altLang="en-US" dirty="0"/>
              <a:t>2. Claims: sentence/paragraph distance</a:t>
            </a:r>
          </a:p>
          <a:p>
            <a:r>
              <a:rPr lang="en-US" altLang="en-US" dirty="0"/>
              <a:t>3. Description: sentence/paragraph distance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Stemming recommended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it developed?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Compilation of a long list of titles in language pairs </a:t>
            </a:r>
          </a:p>
          <a:p>
            <a:r>
              <a:rPr lang="en-US" altLang="en-US" dirty="0"/>
              <a:t>Creation of in-house extraction methodology </a:t>
            </a:r>
          </a:p>
          <a:p>
            <a:r>
              <a:rPr lang="en-US" altLang="en-US" dirty="0"/>
              <a:t>Tool learns statistical bilingual dictionaries of titles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1350"/>
            <a:ext cx="52292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Quality of dictionaries</a:t>
            </a:r>
            <a:endParaRPr lang="en-US" alt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435975" cy="4824412"/>
          </a:xfrm>
        </p:spPr>
        <p:txBody>
          <a:bodyPr/>
          <a:lstStyle/>
          <a:p>
            <a:r>
              <a:rPr lang="en-US" altLang="en-US" sz="2000"/>
              <a:t>Quality of dictionaries: no human intervention</a:t>
            </a:r>
          </a:p>
          <a:p>
            <a:pPr lvl="1"/>
            <a:r>
              <a:rPr lang="en-US" altLang="en-US" sz="2000"/>
              <a:t>The more title available, the better the coverage</a:t>
            </a:r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r>
              <a:rPr lang="en-US" altLang="en-US" sz="2000"/>
              <a:t>Chinese		Korean			Dutch</a:t>
            </a:r>
          </a:p>
          <a:p>
            <a:pPr lvl="1">
              <a:buFontTx/>
              <a:buNone/>
            </a:pPr>
            <a:r>
              <a:rPr lang="en-US" altLang="en-US" sz="2000"/>
              <a:t>English		Portuguese		Italian</a:t>
            </a:r>
          </a:p>
          <a:p>
            <a:pPr lvl="1">
              <a:buFontTx/>
              <a:buNone/>
            </a:pPr>
            <a:r>
              <a:rPr lang="en-US" altLang="en-US" sz="2000"/>
              <a:t>French		Russian		Swedish</a:t>
            </a:r>
          </a:p>
          <a:p>
            <a:pPr lvl="1">
              <a:buFontTx/>
              <a:buNone/>
            </a:pPr>
            <a:r>
              <a:rPr lang="en-US" altLang="en-US" sz="2000"/>
              <a:t>German		Spanish</a:t>
            </a:r>
          </a:p>
          <a:p>
            <a:pPr lvl="1">
              <a:buFontTx/>
              <a:buNone/>
            </a:pPr>
            <a:r>
              <a:rPr lang="en-US" altLang="en-US" sz="2000"/>
              <a:t>Japanese		</a:t>
            </a:r>
          </a:p>
          <a:p>
            <a:pPr lvl="1">
              <a:buFontTx/>
              <a:buNone/>
            </a:pPr>
            <a:endParaRPr lang="en-US" altLang="en-US" sz="2000"/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900113" y="3068638"/>
          <a:ext cx="104616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3187302" imgH="4850794" progId="">
                  <p:embed/>
                </p:oleObj>
              </mc:Choice>
              <mc:Fallback>
                <p:oleObj r:id="rId4" imgW="3187302" imgH="4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068638"/>
                        <a:ext cx="1046162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362325" y="2924175"/>
          <a:ext cx="1047750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6" imgW="2031746" imgH="3377778" progId="">
                  <p:embed/>
                </p:oleObj>
              </mc:Choice>
              <mc:Fallback>
                <p:oleObj r:id="rId6" imgW="2031746" imgH="33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2924175"/>
                        <a:ext cx="1047750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5961063" y="2997200"/>
          <a:ext cx="1062037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8" imgW="2031746" imgH="3111111" progId="">
                  <p:embed/>
                </p:oleObj>
              </mc:Choice>
              <mc:Fallback>
                <p:oleObj r:id="rId8" imgW="2031746" imgH="31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2997200"/>
                        <a:ext cx="1062037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0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Disambuguation</a:t>
            </a:r>
            <a:endParaRPr lang="en-US" alt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/>
              <a:t>Disambiguation: process of identifying the sense of a word in a sentence. </a:t>
            </a:r>
            <a:r>
              <a:rPr lang="en-US" altLang="en-US" sz="1200"/>
              <a:t>http://en.wikipedia.org/wiki/Disambiguation_%28disambiguation%29</a:t>
            </a:r>
          </a:p>
          <a:p>
            <a:pPr marL="457200" indent="-457200">
              <a:buFontTx/>
              <a:buNone/>
            </a:pPr>
            <a:endParaRPr lang="en-US" altLang="en-US" sz="1200"/>
          </a:p>
          <a:p>
            <a:pPr marL="457200" indent="-457200">
              <a:buFontTx/>
              <a:buNone/>
            </a:pPr>
            <a:r>
              <a:rPr lang="en-US" altLang="en-US"/>
              <a:t>Disambiguation is applied to keywords:</a:t>
            </a:r>
          </a:p>
          <a:p>
            <a:pPr marL="457200" indent="-457200">
              <a:buFontTx/>
              <a:buNone/>
            </a:pPr>
            <a:endParaRPr lang="en-US" altLang="en-US"/>
          </a:p>
          <a:p>
            <a:pPr marL="457200" indent="-457200">
              <a:buFontTx/>
              <a:buAutoNum type="arabicPeriod"/>
            </a:pPr>
            <a:r>
              <a:rPr lang="en-US" altLang="en-US"/>
              <a:t>Technical domains based on the IPC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Synonyms selection </a:t>
            </a:r>
          </a:p>
        </p:txBody>
      </p:sp>
    </p:spTree>
    <p:extLst>
      <p:ext uri="{BB962C8B-B14F-4D97-AF65-F5344CB8AC3E}">
        <p14:creationId xmlns:p14="http://schemas.microsoft.com/office/powerpoint/2010/main" val="25497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What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is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next</a:t>
            </a:r>
            <a:r>
              <a:rPr lang="fr-CH" altLang="en-US" dirty="0" smtClean="0"/>
              <a:t>?</a:t>
            </a:r>
            <a:endParaRPr lang="en-US" alt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Improve terminology coverage of already supported languages</a:t>
            </a:r>
          </a:p>
          <a:p>
            <a:pPr>
              <a:buFontTx/>
              <a:buNone/>
            </a:pPr>
            <a:endParaRPr lang="en-US" altLang="zh-TW">
              <a:ea typeface="PMingLiU" pitchFamily="18" charset="-120"/>
            </a:endParaRPr>
          </a:p>
          <a:p>
            <a:r>
              <a:rPr lang="en-US" altLang="zh-TW">
                <a:ea typeface="PMingLiU" pitchFamily="18" charset="-120"/>
              </a:rPr>
              <a:t>Add other languages</a:t>
            </a:r>
            <a:r>
              <a:rPr lang="en-US" altLang="ko-KR">
                <a:ea typeface="PMingLiU" pitchFamily="18" charset="-120"/>
              </a:rPr>
              <a:t>: over 200’000 titles and abstracts with associated high quality translations in English</a:t>
            </a:r>
            <a:endParaRPr lang="en-US" altLang="en-US">
              <a:ea typeface="PMingLiU" pitchFamily="18" charset="-120"/>
            </a:endParaRP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9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FP:((EN_TI:("jackhammer" OR "hammer drill") OR EN_AB:("jackhammer" OR "hammer drill")) OR (DE_TI:("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Bohrhammer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Schlaghammer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 OR DE_AB:("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Bohrhammer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Schlaghammer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")) OR (ES_TI:("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martillo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perforación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taladro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percusión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martillo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perforador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electoneumatico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 OR ES_AB:("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martillo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perforación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taladro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percusión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martillo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perforador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electoneumatico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")) OR (FR_TI:("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perceuse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à percussion"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foreuse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à percussion"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marteau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piquer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brisé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béton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"aspiration de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perçage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perforatrice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à percussion"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marteau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foreur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perçage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à percussion"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marteau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piqueur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 OR FR_AB:("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perceuse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à percussion"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foreuse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à percussion"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marteau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piquer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brisé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béton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"aspiration de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perçage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perforatrice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à percussion"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marteau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foreur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perçage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à percussion"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marteau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piqueur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")) OR (IT_TI:("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trapano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battente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trapano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percussione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martello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perforatore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 OR IT_AB:("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trapano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battente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trapano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percussione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martello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perforatore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")) OR (JA_TI:("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ハンマドリル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ハンマードリル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")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JA_AB:("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ハンマドリル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ハンマードリル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"))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(KO_TI:("</a:t>
            </a:r>
            <a:r>
              <a:rPr lang="ko-KR" altLang="en-US" sz="1400" b="1" dirty="0">
                <a:solidFill>
                  <a:srgbClr val="000000"/>
                </a:solidFill>
                <a:latin typeface="Arial"/>
              </a:rPr>
              <a:t>를 구비한 해머 드릴</a:t>
            </a:r>
            <a:r>
              <a:rPr lang="en-US" altLang="ko-KR" sz="1400" b="1" dirty="0">
                <a:solidFill>
                  <a:srgbClr val="000000"/>
                </a:solidFill>
                <a:latin typeface="Arial"/>
              </a:rPr>
              <a:t>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ko-KR" altLang="en-US" sz="1400" b="1" dirty="0">
                <a:solidFill>
                  <a:srgbClr val="000000"/>
                </a:solidFill>
                <a:latin typeface="Arial"/>
              </a:rPr>
              <a:t>햄머드릴</a:t>
            </a:r>
            <a:r>
              <a:rPr lang="en-US" altLang="ko-KR" sz="1400" b="1" dirty="0">
                <a:solidFill>
                  <a:srgbClr val="000000"/>
                </a:solidFill>
                <a:latin typeface="Arial"/>
              </a:rPr>
              <a:t>")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KO_AB:("</a:t>
            </a:r>
            <a:r>
              <a:rPr lang="ko-KR" altLang="en-US" sz="1400" b="1" dirty="0">
                <a:solidFill>
                  <a:srgbClr val="000000"/>
                </a:solidFill>
                <a:latin typeface="Arial"/>
              </a:rPr>
              <a:t>를 구비한 해머 드릴</a:t>
            </a:r>
            <a:r>
              <a:rPr lang="en-US" altLang="ko-KR" sz="1400" b="1" dirty="0">
                <a:solidFill>
                  <a:srgbClr val="000000"/>
                </a:solidFill>
                <a:latin typeface="Arial"/>
              </a:rPr>
              <a:t>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ko-KR" altLang="en-US" sz="1400" b="1" dirty="0">
                <a:solidFill>
                  <a:srgbClr val="000000"/>
                </a:solidFill>
                <a:latin typeface="Arial"/>
              </a:rPr>
              <a:t>햄머드릴</a:t>
            </a:r>
            <a:r>
              <a:rPr lang="en-US" altLang="ko-KR" sz="1400" b="1" dirty="0">
                <a:solidFill>
                  <a:srgbClr val="000000"/>
                </a:solidFill>
                <a:latin typeface="Arial"/>
              </a:rPr>
              <a:t>"))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(NL_TI:("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boorhamer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 OR NL_AB:("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boorhamer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")) OR (PT_TI:("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furadeira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percussão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 OR PT_AB:("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furadeira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percussão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")) OR (RU_TI:("</a:t>
            </a:r>
            <a:r>
              <a:rPr lang="az-Cyrl-AZ" sz="1400" b="1" dirty="0">
                <a:solidFill>
                  <a:srgbClr val="000000"/>
                </a:solidFill>
                <a:latin typeface="Arial"/>
              </a:rPr>
              <a:t>отбойный молоток"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az-Cyrl-AZ" sz="1400" b="1" dirty="0">
                <a:solidFill>
                  <a:srgbClr val="000000"/>
                </a:solidFill>
                <a:latin typeface="Arial"/>
              </a:rPr>
              <a:t>помощи бурильногомолотка")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RU_AB:("</a:t>
            </a:r>
            <a:r>
              <a:rPr lang="az-Cyrl-AZ" sz="1400" b="1" dirty="0">
                <a:solidFill>
                  <a:srgbClr val="000000"/>
                </a:solidFill>
                <a:latin typeface="Arial"/>
              </a:rPr>
              <a:t>отбойный молоток"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az-Cyrl-AZ" sz="1400" b="1" dirty="0">
                <a:solidFill>
                  <a:srgbClr val="000000"/>
                </a:solidFill>
                <a:latin typeface="Arial"/>
              </a:rPr>
              <a:t>помощи бурильногомолотка"))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(SV_TI:("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borrhammare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slagborrmaskin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 OR SV_AB:("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borrhammare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 OR "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slagborrmaskin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")) OR (ZH_TI:("</a:t>
            </a:r>
            <a:r>
              <a:rPr lang="zh-CN" altLang="en-US" sz="1400" b="1" dirty="0">
                <a:solidFill>
                  <a:srgbClr val="000000"/>
                </a:solidFill>
                <a:latin typeface="Arial"/>
              </a:rPr>
              <a:t>拆除</a:t>
            </a:r>
            <a:r>
              <a:rPr lang="en-US" altLang="zh-CN" sz="1400" b="1" dirty="0">
                <a:solidFill>
                  <a:srgbClr val="000000"/>
                </a:solidFill>
                <a:latin typeface="Arial"/>
              </a:rPr>
              <a:t>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zh-CN" altLang="en-US" sz="1400" b="1" dirty="0">
                <a:solidFill>
                  <a:srgbClr val="000000"/>
                </a:solidFill>
                <a:latin typeface="Arial"/>
              </a:rPr>
              <a:t>锤钻</a:t>
            </a:r>
            <a:r>
              <a:rPr lang="en-US" altLang="zh-CN" sz="1400" b="1" dirty="0">
                <a:solidFill>
                  <a:srgbClr val="000000"/>
                </a:solidFill>
                <a:latin typeface="Arial"/>
              </a:rPr>
              <a:t>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zh-CN" altLang="en-US" sz="1400" b="1" dirty="0">
                <a:solidFill>
                  <a:srgbClr val="000000"/>
                </a:solidFill>
                <a:latin typeface="Arial"/>
              </a:rPr>
              <a:t>冲击钻机</a:t>
            </a:r>
            <a:r>
              <a:rPr lang="en-US" altLang="zh-CN" sz="1400" b="1" dirty="0">
                <a:solidFill>
                  <a:srgbClr val="000000"/>
                </a:solidFill>
                <a:latin typeface="Arial"/>
              </a:rPr>
              <a:t>")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ZH_AB:("</a:t>
            </a:r>
            <a:r>
              <a:rPr lang="zh-CN" altLang="en-US" sz="1400" b="1" dirty="0">
                <a:solidFill>
                  <a:srgbClr val="000000"/>
                </a:solidFill>
                <a:latin typeface="Arial"/>
              </a:rPr>
              <a:t>拆除</a:t>
            </a:r>
            <a:r>
              <a:rPr lang="en-US" altLang="zh-CN" sz="1400" b="1" dirty="0">
                <a:solidFill>
                  <a:srgbClr val="000000"/>
                </a:solidFill>
                <a:latin typeface="Arial"/>
              </a:rPr>
              <a:t>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zh-CN" altLang="en-US" sz="1400" b="1" dirty="0">
                <a:solidFill>
                  <a:srgbClr val="000000"/>
                </a:solidFill>
                <a:latin typeface="Arial"/>
              </a:rPr>
              <a:t>锤钻</a:t>
            </a:r>
            <a:r>
              <a:rPr lang="en-US" altLang="zh-CN" sz="1400" b="1" dirty="0">
                <a:solidFill>
                  <a:srgbClr val="000000"/>
                </a:solidFill>
                <a:latin typeface="Arial"/>
              </a:rPr>
              <a:t>"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OR "</a:t>
            </a:r>
            <a:r>
              <a:rPr lang="zh-CN" altLang="en-US" sz="1400" b="1" dirty="0">
                <a:solidFill>
                  <a:srgbClr val="000000"/>
                </a:solidFill>
                <a:latin typeface="Arial"/>
              </a:rPr>
              <a:t>冲击钻机</a:t>
            </a:r>
            <a:r>
              <a:rPr lang="en-US" altLang="zh-CN" sz="1400" b="1" dirty="0">
                <a:solidFill>
                  <a:srgbClr val="000000"/>
                </a:solidFill>
                <a:latin typeface="Arial"/>
              </a:rPr>
              <a:t>")))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94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1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Slides and recording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97425"/>
            <a:ext cx="8713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100" b="1" smtClean="0">
                <a:latin typeface="Times New Roman" pitchFamily="18" charset="0"/>
                <a:cs typeface="Times New Roman" pitchFamily="18" charset="0"/>
                <a:hlinkClick r:id="rId3"/>
              </a:rPr>
              <a:t>www.wipo.int/patentscope/en/webinar/index.html</a:t>
            </a:r>
            <a:endParaRPr lang="en-US" altLang="en-US" sz="31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4" descr="File:Microsoft Powerpoint Ic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655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33845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563938" y="2636838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094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8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0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CLIR?</a:t>
            </a:r>
            <a:endParaRPr lang="en-US" dirty="0"/>
          </a:p>
        </p:txBody>
      </p:sp>
      <p:pic>
        <p:nvPicPr>
          <p:cNvPr id="32770" name="Picture 2" descr="http://forumlogr.com/wp-content/uploads/2013/07/language-barrier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39"/>
            <a:ext cx="4680520" cy="33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" y="375107"/>
            <a:ext cx="9020508" cy="51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2" y="1386706"/>
            <a:ext cx="3213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23528" y="2564904"/>
            <a:ext cx="2232248" cy="39660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66838"/>
            <a:ext cx="76104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CLIR interface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6676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27584" y="2636912"/>
            <a:ext cx="4752528" cy="1006425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2852502" y="3825044"/>
            <a:ext cx="702692" cy="216024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2915816" y="4149080"/>
            <a:ext cx="702692" cy="216024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0800000">
            <a:off x="4022018" y="4517504"/>
            <a:ext cx="702692" cy="216024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810</Words>
  <Application>Microsoft Office PowerPoint</Application>
  <PresentationFormat>On-screen Show (4:3)</PresentationFormat>
  <Paragraphs>138</Paragraphs>
  <Slides>53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template_english</vt:lpstr>
      <vt:lpstr>PowerPoint Presentation</vt:lpstr>
      <vt:lpstr>PowerPoint Presentation</vt:lpstr>
      <vt:lpstr>Agenda</vt:lpstr>
      <vt:lpstr>What is CLIR?</vt:lpstr>
      <vt:lpstr>PowerPoint Presentation</vt:lpstr>
      <vt:lpstr>Why CLIR?</vt:lpstr>
      <vt:lpstr>PowerPoint Presentation</vt:lpstr>
      <vt:lpstr>Languages </vt:lpstr>
      <vt:lpstr>CLIR interface</vt:lpstr>
      <vt:lpstr>Query language</vt:lpstr>
      <vt:lpstr>Expansion mode</vt:lpstr>
      <vt:lpstr>Precision vs recall</vt:lpstr>
      <vt:lpstr>Exemple: precision</vt:lpstr>
      <vt:lpstr>PowerPoint Presentation</vt:lpstr>
      <vt:lpstr>Exemple: recall</vt:lpstr>
      <vt:lpstr>PowerPoint Presentation</vt:lpstr>
      <vt:lpstr>How to search using CLIR - example</vt:lpstr>
      <vt:lpstr>Example – automatic mode</vt:lpstr>
      <vt:lpstr>Message</vt:lpstr>
      <vt:lpstr>PowerPoint Presentation</vt:lpstr>
      <vt:lpstr>Result</vt:lpstr>
      <vt:lpstr>PowerPoint Presentation</vt:lpstr>
      <vt:lpstr>PowerPoint Presentation</vt:lpstr>
      <vt:lpstr>PowerPoint Presentation</vt:lpstr>
      <vt:lpstr>Example - supervised</vt:lpstr>
      <vt:lpstr>Message</vt:lpstr>
      <vt:lpstr>Technical fields</vt:lpstr>
      <vt:lpstr>Technical fields</vt:lpstr>
      <vt:lpstr>Variants term 1</vt:lpstr>
      <vt:lpstr>More variants term 1</vt:lpstr>
      <vt:lpstr>Variants term 2</vt:lpstr>
      <vt:lpstr>Variants term 3</vt:lpstr>
      <vt:lpstr>Translations</vt:lpstr>
      <vt:lpstr>Translations </vt:lpstr>
      <vt:lpstr>Translation - Korean</vt:lpstr>
      <vt:lpstr>Check and edit in Google Translate</vt:lpstr>
      <vt:lpstr>Search fields </vt:lpstr>
      <vt:lpstr>Acceptable distance</vt:lpstr>
      <vt:lpstr>Stemming</vt:lpstr>
      <vt:lpstr>Stemming</vt:lpstr>
      <vt:lpstr>Checking: IPC</vt:lpstr>
      <vt:lpstr>PowerPoint Presentation</vt:lpstr>
      <vt:lpstr>Why is CLIR useful?</vt:lpstr>
      <vt:lpstr>How to make the most of out CLIR?</vt:lpstr>
      <vt:lpstr>How to make the most of out CLIR?</vt:lpstr>
      <vt:lpstr>How was it developed?</vt:lpstr>
      <vt:lpstr>Quality of dictionaries</vt:lpstr>
      <vt:lpstr>Disambuguation</vt:lpstr>
      <vt:lpstr>What is next?</vt:lpstr>
      <vt:lpstr>PowerPoint Presentation</vt:lpstr>
      <vt:lpstr>Slides and recording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MOSCATELLI Amina</dc:creator>
  <cp:lastModifiedBy>AMMANN Sandrine</cp:lastModifiedBy>
  <cp:revision>9</cp:revision>
  <dcterms:created xsi:type="dcterms:W3CDTF">2010-05-03T08:02:35Z</dcterms:created>
  <dcterms:modified xsi:type="dcterms:W3CDTF">2014-04-17T08:59:03Z</dcterms:modified>
</cp:coreProperties>
</file>