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8"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7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D05CBCB1-5643-4A96-8957-7DB4D8649052}" type="slidenum">
              <a:rPr lang="en-US" altLang="en-US" sz="1200"/>
              <a:pPr eaLnBrk="1" hangingPunct="1"/>
              <a:t>3</a:t>
            </a:fld>
            <a:endParaRPr lang="en-US" altLang="en-US" sz="120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AC1CE81E-E102-4A1E-8681-D6951C8224B6}" type="slidenum">
              <a:rPr lang="en-US" sz="1200">
                <a:solidFill>
                  <a:prstClr val="black"/>
                </a:solidFill>
              </a:rPr>
              <a:pPr eaLnBrk="1" hangingPunct="1"/>
              <a:t>38</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3B78D033-1C17-408C-A0E5-4E667BD2F439}" type="slidenum">
              <a:rPr lang="en-US" sz="1200" smtClean="0">
                <a:solidFill>
                  <a:prstClr val="black"/>
                </a:solidFill>
                <a:ea typeface="MS PGothic" pitchFamily="34" charset="-128"/>
              </a:rPr>
              <a:pPr algn="r">
                <a:defRPr/>
              </a:pPr>
              <a:t>38</a:t>
            </a:fld>
            <a:endParaRPr lang="en-US" sz="1200" smtClean="0">
              <a:solidFill>
                <a:prstClr val="black"/>
              </a:solidFill>
              <a:ea typeface="MS PGothic" pitchFamily="34" charset="-128"/>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r>
              <a:rPr lang="en-US" smtClean="0">
                <a:ea typeface="MS PGothic" pitchFamily="34" charset="-128"/>
              </a:rPr>
              <a:t>In the drop-down box, select the field </a:t>
            </a:r>
            <a:r>
              <a:rPr lang="en-US" i="1" smtClean="0">
                <a:ea typeface="MS PGothic" pitchFamily="34" charset="-128"/>
              </a:rPr>
              <a:t>Applicant name</a:t>
            </a:r>
            <a:r>
              <a:rPr lang="en-US" smtClean="0">
                <a:ea typeface="MS PGothic" pitchFamily="34" charset="-128"/>
              </a:rPr>
              <a:t> and enter </a:t>
            </a:r>
            <a:r>
              <a:rPr lang="en-US" b="1" smtClean="0">
                <a:ea typeface="MS PGothic" pitchFamily="34" charset="-128"/>
              </a:rPr>
              <a:t>Steve Jobs</a:t>
            </a:r>
            <a:r>
              <a:rPr lang="en-US" smtClean="0">
                <a:ea typeface="MS PGothic" pitchFamily="34" charset="-128"/>
              </a:rPr>
              <a:t>; select </a:t>
            </a:r>
            <a:r>
              <a:rPr lang="en-US" i="1" smtClean="0">
                <a:ea typeface="MS PGothic" pitchFamily="34" charset="-128"/>
              </a:rPr>
              <a:t>AND </a:t>
            </a:r>
            <a:r>
              <a:rPr lang="en-US" smtClean="0">
                <a:ea typeface="MS PGothic" pitchFamily="34" charset="-128"/>
              </a:rPr>
              <a:t>and the field </a:t>
            </a:r>
            <a:r>
              <a:rPr lang="en-US" i="1" smtClean="0">
                <a:ea typeface="MS PGothic" pitchFamily="34" charset="-128"/>
              </a:rPr>
              <a:t>Publication </a:t>
            </a:r>
            <a:r>
              <a:rPr lang="en-US" smtClean="0">
                <a:ea typeface="MS PGothic" pitchFamily="34" charset="-128"/>
              </a:rPr>
              <a:t>date and enter </a:t>
            </a:r>
            <a:r>
              <a:rPr lang="en-US" b="1" smtClean="0">
                <a:ea typeface="MS PGothic" pitchFamily="34" charset="-128"/>
              </a:rPr>
              <a:t>2007</a:t>
            </a:r>
          </a:p>
          <a:p>
            <a:pPr eaLnBrk="1" hangingPunct="1"/>
            <a:endParaRPr lang="en-US" b="1" smtClean="0">
              <a:ea typeface="MS PGothic" pitchFamily="34" charset="-128"/>
            </a:endParaRPr>
          </a:p>
          <a:p>
            <a:pPr eaLnBrk="1" hangingPunct="1"/>
            <a:r>
              <a:rPr lang="en-US" smtClean="0">
                <a:ea typeface="MS PGothic" pitchFamily="34" charset="-128"/>
              </a:rPr>
              <a:t>In the drop-down boy, select </a:t>
            </a:r>
            <a:r>
              <a:rPr lang="en-US" i="1" smtClean="0">
                <a:ea typeface="MS PGothic" pitchFamily="34" charset="-128"/>
              </a:rPr>
              <a:t>English description </a:t>
            </a:r>
            <a:r>
              <a:rPr lang="en-US" smtClean="0">
                <a:ea typeface="MS PGothic" pitchFamily="34" charset="-128"/>
              </a:rPr>
              <a:t>and enter </a:t>
            </a:r>
            <a:r>
              <a:rPr lang="en-US" b="1" smtClean="0">
                <a:ea typeface="MS PGothic" pitchFamily="34" charset="-128"/>
              </a:rPr>
              <a:t>microchip</a:t>
            </a:r>
            <a:r>
              <a:rPr lang="en-US" smtClean="0">
                <a:ea typeface="MS PGothic" pitchFamily="34" charset="-128"/>
              </a:rPr>
              <a:t>, then tick the </a:t>
            </a:r>
            <a:r>
              <a:rPr lang="en-US" i="1" smtClean="0">
                <a:ea typeface="MS PGothic" pitchFamily="34" charset="-128"/>
              </a:rPr>
              <a:t>Licensing availability</a:t>
            </a:r>
            <a:r>
              <a:rPr lang="en-US" smtClean="0">
                <a:ea typeface="MS PGothic" pitchFamily="34" charset="-128"/>
              </a:rPr>
              <a:t> box (one before last in the </a:t>
            </a:r>
            <a:r>
              <a:rPr lang="en-US" i="1" smtClean="0">
                <a:ea typeface="MS PGothic" pitchFamily="34" charset="-128"/>
              </a:rPr>
              <a:t>Field Combination</a:t>
            </a:r>
            <a:r>
              <a:rPr lang="en-US" smtClean="0">
                <a:ea typeface="MS PGothic" pitchFamily="34" charset="-128"/>
              </a:rPr>
              <a:t> interface).</a:t>
            </a:r>
          </a:p>
          <a:p>
            <a:pPr eaLnBrk="1" hangingPunct="1"/>
            <a:endParaRPr lang="en-US" b="1" smtClean="0">
              <a:ea typeface="MS PGothic" pitchFamily="34" charset="-128"/>
            </a:endParaRPr>
          </a:p>
          <a:p>
            <a:pPr eaLnBrk="1" hangingPunct="1"/>
            <a:endParaRPr 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457ACFB-2EFC-4568-AF5C-9A1FD3181EAB}" type="slidenum">
              <a:rPr lang="en-US" sz="1200">
                <a:solidFill>
                  <a:prstClr val="black"/>
                </a:solidFill>
              </a:rPr>
              <a:pPr eaLnBrk="1" hangingPunct="1"/>
              <a:t>42</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5C8BBFFB-610D-4131-816A-AB4A42CB5171}" type="slidenum">
              <a:rPr lang="en-US" sz="1200" smtClean="0">
                <a:solidFill>
                  <a:prstClr val="black"/>
                </a:solidFill>
                <a:ea typeface="MS PGothic" pitchFamily="34" charset="-128"/>
              </a:rPr>
              <a:pPr algn="r">
                <a:defRPr/>
              </a:pPr>
              <a:t>42</a:t>
            </a:fld>
            <a:endParaRPr lang="en-US" sz="1200" smtClean="0">
              <a:solidFill>
                <a:prstClr val="black"/>
              </a:solidFill>
              <a:ea typeface="MS PGothic" pitchFamily="34" charset="-128"/>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r>
              <a:rPr lang="en-US" smtClean="0">
                <a:ea typeface="MS PGothic" pitchFamily="34" charset="-128"/>
              </a:rPr>
              <a:t>3. there is also the option to select a field that is empty: for example you could search. On the last line, select the </a:t>
            </a:r>
            <a:r>
              <a:rPr lang="en-US" i="1" smtClean="0">
                <a:ea typeface="MS PGothic" pitchFamily="34" charset="-128"/>
              </a:rPr>
              <a:t>IPC</a:t>
            </a:r>
            <a:r>
              <a:rPr lang="en-US" smtClean="0">
                <a:ea typeface="MS PGothic" pitchFamily="34" charset="-128"/>
              </a:rPr>
              <a:t> in the drop-down box and tick </a:t>
            </a:r>
            <a:r>
              <a:rPr lang="en-US" i="1" smtClean="0">
                <a:ea typeface="MS PGothic" pitchFamily="34" charset="-128"/>
              </a:rPr>
              <a:t>yes</a:t>
            </a:r>
            <a:r>
              <a:rPr lang="en-US" smtClean="0">
                <a:ea typeface="MS PGothic" pitchFamily="34" charset="-128"/>
              </a:rPr>
              <a:t> next to empty.</a:t>
            </a:r>
          </a:p>
          <a:p>
            <a:pPr eaLnBrk="1" hangingPunct="1"/>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CA6FADEF-CCC3-4CB1-B44B-5E5E2686F9B9}" type="slidenum">
              <a:rPr lang="en-US" sz="1200">
                <a:solidFill>
                  <a:prstClr val="black"/>
                </a:solidFill>
              </a:rPr>
              <a:pPr eaLnBrk="1" hangingPunct="1"/>
              <a:t>44</a:t>
            </a:fld>
            <a:endParaRPr lang="en-US" sz="120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E1FAB0C-DD83-4104-B71D-B561900B095D}" type="slidenum">
              <a:rPr lang="en-US" sz="1200">
                <a:solidFill>
                  <a:prstClr val="black"/>
                </a:solidFill>
              </a:rPr>
              <a:pPr eaLnBrk="1" hangingPunct="1"/>
              <a:t>50</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B6CEEAAB-1A56-4CF9-821D-25ADE79A67F9}" type="slidenum">
              <a:rPr lang="en-US" sz="1200" smtClean="0">
                <a:solidFill>
                  <a:prstClr val="black"/>
                </a:solidFill>
                <a:ea typeface="MS PGothic" pitchFamily="34" charset="-128"/>
              </a:rPr>
              <a:pPr algn="r">
                <a:defRPr/>
              </a:pPr>
              <a:t>50</a:t>
            </a:fld>
            <a:endParaRPr lang="en-US" sz="1200" smtClean="0">
              <a:solidFill>
                <a:prstClr val="black"/>
              </a:solidFill>
              <a:ea typeface="MS PGothic" pitchFamily="34" charset="-128"/>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r>
              <a:rPr lang="en-US" smtClean="0">
                <a:ea typeface="MS PGothic" pitchFamily="34" charset="-128"/>
              </a:rPr>
              <a:t>Searching for..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BDBA063E-4AE1-455A-B66E-0F9BDDDAFEA1}" type="slidenum">
              <a:rPr lang="en-US" sz="1200">
                <a:solidFill>
                  <a:prstClr val="black"/>
                </a:solidFill>
              </a:rPr>
              <a:pPr eaLnBrk="1" hangingPunct="1"/>
              <a:t>54</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953E9953-2875-422F-83B2-8514FE4FB411}" type="slidenum">
              <a:rPr lang="en-US" sz="1200" smtClean="0">
                <a:solidFill>
                  <a:prstClr val="black"/>
                </a:solidFill>
                <a:ea typeface="MS PGothic" pitchFamily="34" charset="-128"/>
              </a:rPr>
              <a:pPr algn="r">
                <a:defRPr/>
              </a:pPr>
              <a:t>54</a:t>
            </a:fld>
            <a:endParaRPr lang="en-US" sz="1200" smtClean="0">
              <a:solidFill>
                <a:prstClr val="black"/>
              </a:solidFill>
              <a:ea typeface="MS PGothic" pitchFamily="34" charset="-128"/>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r>
              <a:rPr lang="en-US" smtClean="0">
                <a:ea typeface="MS PGothic" pitchFamily="34" charset="-128"/>
              </a:rPr>
              <a:t>You will use this tool in order to:</a:t>
            </a:r>
          </a:p>
          <a:p>
            <a:pPr eaLnBrk="1" hangingPunct="1"/>
            <a:r>
              <a:rPr lang="en-US" smtClean="0">
                <a:ea typeface="MS PGothic" pitchFamily="34" charset="-128"/>
              </a:rPr>
              <a:t>-Find synonyms in order to retrieve comprehensive results</a:t>
            </a:r>
          </a:p>
          <a:p>
            <a:pPr eaLnBrk="1" hangingPunct="1"/>
            <a:r>
              <a:rPr lang="en-US" smtClean="0">
                <a:ea typeface="MS PGothic" pitchFamily="34" charset="-128"/>
              </a:rPr>
              <a:t>-To search in a language that one does know</a:t>
            </a:r>
          </a:p>
          <a:p>
            <a:pPr eaLnBrk="1" hangingPunct="1"/>
            <a:endParaRPr 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1B1E210-BC87-45ED-9789-0CB7CC87FE1E}" type="slidenum">
              <a:rPr lang="en-US" sz="1200">
                <a:solidFill>
                  <a:prstClr val="black"/>
                </a:solidFill>
              </a:rPr>
              <a:pPr eaLnBrk="1" hangingPunct="1"/>
              <a:t>55</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A23B599A-02E5-4910-B6A3-132C75A847B0}" type="slidenum">
              <a:rPr lang="en-US" sz="1200" smtClean="0">
                <a:solidFill>
                  <a:prstClr val="black"/>
                </a:solidFill>
                <a:ea typeface="MS PGothic" pitchFamily="34" charset="-128"/>
              </a:rPr>
              <a:pPr algn="r">
                <a:defRPr/>
              </a:pPr>
              <a:t>55</a:t>
            </a:fld>
            <a:endParaRPr lang="en-US" sz="1200" smtClean="0">
              <a:solidFill>
                <a:prstClr val="black"/>
              </a:solidFill>
              <a:ea typeface="MS PGothic" pitchFamily="34" charset="-128"/>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r>
              <a:rPr lang="en-US" smtClean="0">
                <a:ea typeface="MS PGothic" pitchFamily="34" charset="-128"/>
              </a:rPr>
              <a:t>There is query box</a:t>
            </a:r>
          </a:p>
          <a:p>
            <a:pPr eaLnBrk="1" hangingPunct="1"/>
            <a:r>
              <a:rPr lang="en-US" smtClean="0">
                <a:ea typeface="MS PGothic" pitchFamily="34" charset="-128"/>
              </a:rPr>
              <a:t>Query language</a:t>
            </a:r>
          </a:p>
          <a:p>
            <a:pPr eaLnBrk="1" hangingPunct="1"/>
            <a:r>
              <a:rPr lang="en-US" smtClean="0">
                <a:ea typeface="MS PGothic" pitchFamily="34" charset="-128"/>
              </a:rPr>
              <a:t>Expansion mode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437510D-2CE0-4FCA-981C-8BAD1C11E13C}" type="slidenum">
              <a:rPr lang="en-US" sz="1200">
                <a:solidFill>
                  <a:prstClr val="black"/>
                </a:solidFill>
              </a:rPr>
              <a:pPr eaLnBrk="1" hangingPunct="1"/>
              <a:t>70</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0D46CE62-B3D5-4BD2-B0BB-D8ACE101E5AC}" type="slidenum">
              <a:rPr lang="en-US" sz="1200" smtClean="0">
                <a:solidFill>
                  <a:prstClr val="black"/>
                </a:solidFill>
                <a:ea typeface="MS PGothic" pitchFamily="34" charset="-128"/>
              </a:rPr>
              <a:pPr algn="r">
                <a:defRPr/>
              </a:pPr>
              <a:t>70</a:t>
            </a:fld>
            <a:endParaRPr lang="en-US" sz="1200" smtClean="0">
              <a:solidFill>
                <a:prstClr val="black"/>
              </a:solidFill>
              <a:ea typeface="MS PGothic" pitchFamily="34" charset="-128"/>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pPr eaLnBrk="1" hangingPunct="1"/>
            <a:r>
              <a:rPr lang="en-US" smtClean="0"/>
              <a:t>In both bar and pie options, the tabs allow you to see the information graphically for the </a:t>
            </a:r>
            <a:r>
              <a:rPr lang="en-US" i="1" smtClean="0"/>
              <a:t>Offices</a:t>
            </a:r>
            <a:r>
              <a:rPr lang="en-US" smtClean="0"/>
              <a:t>, </a:t>
            </a:r>
            <a:r>
              <a:rPr lang="en-US" i="1" smtClean="0"/>
              <a:t>Main IPC</a:t>
            </a:r>
            <a:r>
              <a:rPr lang="en-US" smtClean="0"/>
              <a:t>, </a:t>
            </a:r>
            <a:r>
              <a:rPr lang="en-US" i="1" smtClean="0"/>
              <a:t>Main Applicant</a:t>
            </a:r>
            <a:r>
              <a:rPr lang="en-US" smtClean="0"/>
              <a:t>, </a:t>
            </a:r>
            <a:r>
              <a:rPr lang="en-US" i="1" smtClean="0"/>
              <a:t>Main Inventor</a:t>
            </a:r>
            <a:r>
              <a:rPr lang="en-US" smtClean="0"/>
              <a:t> and </a:t>
            </a:r>
            <a:r>
              <a:rPr lang="en-US" i="1" smtClean="0"/>
              <a:t>Publication Date</a:t>
            </a:r>
            <a:r>
              <a:rPr lang="en-US" smtClean="0"/>
              <a:t>.</a:t>
            </a:r>
          </a:p>
          <a:p>
            <a:pPr eaLnBrk="1" hangingPunct="1"/>
            <a:r>
              <a:rPr lang="en-US" smtClean="0"/>
              <a:t>The charts can be saved in GIF format for inclusion in documents or reports by right-clicking in a corner of the image and selecting </a:t>
            </a:r>
            <a:r>
              <a:rPr lang="ja-JP" altLang="en-US" smtClean="0"/>
              <a:t>“</a:t>
            </a:r>
            <a:r>
              <a:rPr lang="en-US" altLang="ja-JP" smtClean="0"/>
              <a:t>Copy image</a:t>
            </a:r>
            <a:r>
              <a:rPr lang="ja-JP" altLang="en-US" smtClean="0"/>
              <a:t>”</a:t>
            </a:r>
            <a:r>
              <a:rPr lang="en-US" altLang="ja-JP" smtClean="0"/>
              <a:t> or </a:t>
            </a:r>
            <a:r>
              <a:rPr lang="ja-JP" altLang="en-US" smtClean="0"/>
              <a:t>“</a:t>
            </a:r>
            <a:r>
              <a:rPr lang="en-US" altLang="ja-JP" smtClean="0"/>
              <a:t>Save image</a:t>
            </a:r>
            <a:r>
              <a:rPr lang="ja-JP" altLang="en-US" smtClean="0"/>
              <a:t>”</a:t>
            </a:r>
            <a:r>
              <a:rPr lang="en-US" altLang="ja-JP" smtClean="0"/>
              <a:t>.</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A638CDE9-935B-4E26-9186-0C9442ECBB3B}" type="slidenum">
              <a:rPr lang="en-US" sz="1200">
                <a:solidFill>
                  <a:prstClr val="black"/>
                </a:solidFill>
              </a:rPr>
              <a:pPr eaLnBrk="1" hangingPunct="1"/>
              <a:t>75</a:t>
            </a:fld>
            <a:endParaRPr lang="en-US" sz="1200">
              <a:solidFill>
                <a:prstClr val="black"/>
              </a:solidFill>
            </a:endParaRPr>
          </a:p>
        </p:txBody>
      </p:sp>
      <p:sp>
        <p:nvSpPr>
          <p:cNvPr id="7" name="Rectangle 7"/>
          <p:cNvSpPr txBox="1">
            <a:spLocks noGrp="1" noChangeArrowheads="1"/>
          </p:cNvSpPr>
          <p:nvPr/>
        </p:nvSpPr>
        <p:spPr bwMode="auto">
          <a:xfrm>
            <a:off x="3885275" y="8684828"/>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9F2E8441-B7D8-4016-AFAC-01426551A2ED}" type="slidenum">
              <a:rPr lang="en-US" sz="1200" smtClean="0">
                <a:solidFill>
                  <a:prstClr val="black"/>
                </a:solidFill>
                <a:ea typeface="MS PGothic" pitchFamily="34" charset="-128"/>
              </a:rPr>
              <a:pPr algn="r">
                <a:defRPr/>
              </a:pPr>
              <a:t>75</a:t>
            </a:fld>
            <a:endParaRPr lang="en-US" sz="1200" smtClean="0">
              <a:solidFill>
                <a:prstClr val="black"/>
              </a:solidFill>
              <a:ea typeface="MS PGothic" pitchFamily="34" charset="-128"/>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r>
              <a:rPr lang="fr-CH" smtClean="0">
                <a:ea typeface="MS PGothic" pitchFamily="34" charset="-128"/>
              </a:rPr>
              <a:t>Language pairs available: EN=&gt;FR, FR=&gt;EN, EN=&gt;ZH, ZH=&gt;EN</a:t>
            </a:r>
            <a:endParaRPr lang="en-US" smtClean="0">
              <a:ea typeface="MS PGothic" pitchFamily="34" charset="-128"/>
            </a:endParaRPr>
          </a:p>
          <a:p>
            <a:pPr eaLnBrk="1" hangingPunct="1"/>
            <a:r>
              <a:rPr lang="fr-CH" smtClean="0">
                <a:ea typeface="MS PGothic" pitchFamily="34" charset="-128"/>
              </a:rPr>
              <a:t>Technical domain aware system using 32 domains derived from the International Patent Classification</a:t>
            </a:r>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69CA7693-C156-4631-9FF9-A828EB75BC17}" type="slidenum">
              <a:rPr lang="en-US" altLang="en-US"/>
              <a:pPr/>
              <a:t>‹#›</a:t>
            </a:fld>
            <a:endParaRPr lang="en-US" altLang="en-US"/>
          </a:p>
        </p:txBody>
      </p:sp>
    </p:spTree>
    <p:extLst>
      <p:ext uri="{BB962C8B-B14F-4D97-AF65-F5344CB8AC3E}">
        <p14:creationId xmlns:p14="http://schemas.microsoft.com/office/powerpoint/2010/main" val="323302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687450F8-325E-43F2-9944-53F73A482B22}" type="slidenum">
              <a:rPr lang="en-US" altLang="en-US"/>
              <a:pPr/>
              <a:t>‹#›</a:t>
            </a:fld>
            <a:endParaRPr lang="en-US" altLang="en-US"/>
          </a:p>
        </p:txBody>
      </p:sp>
    </p:spTree>
    <p:extLst>
      <p:ext uri="{BB962C8B-B14F-4D97-AF65-F5344CB8AC3E}">
        <p14:creationId xmlns:p14="http://schemas.microsoft.com/office/powerpoint/2010/main" val="118326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8229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25900"/>
            <a:ext cx="8229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4D22E8A5-BA44-415D-A377-739B72F41A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900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1D48752C-1211-434A-B2ED-34E40B3405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868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fld id="{C8DE5596-1A31-4DFE-94CE-4515D7F15D6D}" type="slidenum">
              <a:rPr lang="en-US" altLang="en-US"/>
              <a:pPr/>
              <a:t>‹#›</a:t>
            </a:fld>
            <a:endParaRPr lang="en-US" altLang="en-US"/>
          </a:p>
        </p:txBody>
      </p:sp>
    </p:spTree>
    <p:extLst>
      <p:ext uri="{BB962C8B-B14F-4D97-AF65-F5344CB8AC3E}">
        <p14:creationId xmlns:p14="http://schemas.microsoft.com/office/powerpoint/2010/main" val="40347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9"/>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9"/>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9"/>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9"/>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9"/>
        </a:buBlip>
        <a:defRPr sz="2400">
          <a:solidFill>
            <a:schemeClr val="tx1"/>
          </a:solidFill>
          <a:latin typeface="+mn-lt"/>
          <a:cs typeface="+mn-cs"/>
        </a:defRPr>
      </a:lvl5pPr>
      <a:lvl6pPr marL="2514600" indent="-228600" algn="l" rtl="0" fontAlgn="base">
        <a:spcBef>
          <a:spcPct val="20000"/>
        </a:spcBef>
        <a:spcAft>
          <a:spcPct val="0"/>
        </a:spcAft>
        <a:buBlip>
          <a:blip r:embed="rId19"/>
        </a:buBlip>
        <a:defRPr sz="2400">
          <a:solidFill>
            <a:schemeClr val="tx1"/>
          </a:solidFill>
          <a:latin typeface="+mn-lt"/>
          <a:cs typeface="+mn-cs"/>
        </a:defRPr>
      </a:lvl6pPr>
      <a:lvl7pPr marL="2971800" indent="-228600" algn="l" rtl="0" fontAlgn="base">
        <a:spcBef>
          <a:spcPct val="20000"/>
        </a:spcBef>
        <a:spcAft>
          <a:spcPct val="0"/>
        </a:spcAft>
        <a:buBlip>
          <a:blip r:embed="rId19"/>
        </a:buBlip>
        <a:defRPr sz="2400">
          <a:solidFill>
            <a:schemeClr val="tx1"/>
          </a:solidFill>
          <a:latin typeface="+mn-lt"/>
          <a:cs typeface="+mn-cs"/>
        </a:defRPr>
      </a:lvl7pPr>
      <a:lvl8pPr marL="3429000" indent="-228600" algn="l" rtl="0" fontAlgn="base">
        <a:spcBef>
          <a:spcPct val="20000"/>
        </a:spcBef>
        <a:spcAft>
          <a:spcPct val="0"/>
        </a:spcAft>
        <a:buBlip>
          <a:blip r:embed="rId19"/>
        </a:buBlip>
        <a:defRPr sz="2400">
          <a:solidFill>
            <a:schemeClr val="tx1"/>
          </a:solidFill>
          <a:latin typeface="+mn-lt"/>
          <a:cs typeface="+mn-cs"/>
        </a:defRPr>
      </a:lvl8pPr>
      <a:lvl9pPr marL="3886200" indent="-228600" algn="l" rtl="0" fontAlgn="base">
        <a:spcBef>
          <a:spcPct val="20000"/>
        </a:spcBef>
        <a:spcAft>
          <a:spcPct val="0"/>
        </a:spcAft>
        <a:buBlip>
          <a:blip r:embed="rId19"/>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9.png"/><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2.png"/><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52.png"/><Relationship Id="rId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image" Target="../media/image71.png"/><Relationship Id="rId5" Type="http://schemas.openxmlformats.org/officeDocument/2006/relationships/oleObject" Target="../embeddings/oleObject17.bin"/><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oleObject" Target="../embeddings/oleObject19.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upload.wikimedia.org/wikipedia/en/5/5c/Microsoft_Powerpoint_Icon.svg" TargetMode="External"/><Relationship Id="rId2" Type="http://schemas.openxmlformats.org/officeDocument/2006/relationships/hyperlink" Target="http://www.wipo.int/patentscope/en/webinar/index.html" TargetMode="External"/><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86.png"/></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9.png"/><Relationship Id="rId5" Type="http://schemas.openxmlformats.org/officeDocument/2006/relationships/oleObject" Target="../embeddings/oleObject22.bin"/><Relationship Id="rId4" Type="http://schemas.openxmlformats.org/officeDocument/2006/relationships/image" Target="../media/image88.png"/></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6.xml"/><Relationship Id="rId1" Type="http://schemas.openxmlformats.org/officeDocument/2006/relationships/vmlDrawing" Target="../drawings/vmlDrawing19.v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7456488" cy="1333500"/>
          </a:xfrm>
          <a:noFill/>
        </p:spPr>
        <p:txBody>
          <a:bodyPr/>
          <a:lstStyle/>
          <a:p>
            <a:pPr eaLnBrk="1" hangingPunct="1"/>
            <a:r>
              <a:rPr lang="en-US" altLang="en-US" sz="3000" b="1" dirty="0" smtClean="0">
                <a:solidFill>
                  <a:srgbClr val="00408C"/>
                </a:solidFill>
                <a:ea typeface="ヒラギノ角ゴ Pro W3" pitchFamily="1" charset="-128"/>
              </a:rPr>
              <a:t>How to search with the </a:t>
            </a:r>
            <a:r>
              <a:rPr lang="en-US" altLang="en-US" sz="3000" b="1" dirty="0" smtClean="0">
                <a:solidFill>
                  <a:srgbClr val="00408C"/>
                </a:solidFill>
                <a:ea typeface="ヒラギノ角ゴ Pro W3" pitchFamily="1" charset="-128"/>
              </a:rPr>
              <a:t>PATENTSCOPE search system</a:t>
            </a:r>
            <a:endParaRPr lang="en-US" altLang="en-US" sz="2600" dirty="0" smtClean="0">
              <a:solidFill>
                <a:srgbClr val="00408C"/>
              </a:solidFill>
              <a:ea typeface="ヒラギノ角ゴ Pro W3" pitchFamily="1" charset="-128"/>
            </a:endParaRP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altLang="en-US" sz="1300" dirty="0">
                <a:solidFill>
                  <a:srgbClr val="3399FF"/>
                </a:solidFill>
                <a:latin typeface="Arial Black" pitchFamily="34" charset="0"/>
                <a:ea typeface="ヒラギノ角ゴ Pro W3" pitchFamily="1" charset="-128"/>
              </a:rPr>
              <a:t>Cyberspace</a:t>
            </a:r>
          </a:p>
          <a:p>
            <a:pPr>
              <a:lnSpc>
                <a:spcPct val="40000"/>
              </a:lnSpc>
            </a:pPr>
            <a:r>
              <a:rPr lang="en-US" altLang="en-US" sz="1300" dirty="0" smtClean="0">
                <a:solidFill>
                  <a:srgbClr val="3399FF"/>
                </a:solidFill>
                <a:latin typeface="Arial Black" pitchFamily="34" charset="0"/>
                <a:ea typeface="ヒラギノ角ゴ Pro W3" pitchFamily="1" charset="-128"/>
              </a:rPr>
              <a:t>May</a:t>
            </a:r>
            <a:endParaRPr lang="en-US" altLang="en-US" sz="1300" dirty="0">
              <a:solidFill>
                <a:srgbClr val="3399FF"/>
              </a:solidFill>
              <a:latin typeface="Arial Black" pitchFamily="34" charset="0"/>
              <a:ea typeface="ヒラギノ角ゴ Pro W3" pitchFamily="1" charset="-128"/>
            </a:endParaRPr>
          </a:p>
          <a:p>
            <a:pPr>
              <a:lnSpc>
                <a:spcPct val="40000"/>
              </a:lnSpc>
            </a:pPr>
            <a:r>
              <a:rPr lang="en-US" altLang="en-US" sz="1300" dirty="0">
                <a:solidFill>
                  <a:srgbClr val="3399FF"/>
                </a:solidFill>
                <a:latin typeface="Arial Black" pitchFamily="34" charset="0"/>
                <a:ea typeface="ヒラギノ角ゴ Pro W3" pitchFamily="1" charset="-128"/>
              </a:rPr>
              <a:t>2013</a:t>
            </a: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a:solidFill>
                  <a:srgbClr val="00408C"/>
                </a:solidFill>
                <a:ea typeface="ヒラギノ角ゴ Pro W3" pitchFamily="1" charset="-128"/>
              </a:rPr>
              <a:t>Sandrine Ammann					</a:t>
            </a:r>
          </a:p>
          <a:p>
            <a:pPr eaLnBrk="1" hangingPunct="1">
              <a:spcBef>
                <a:spcPct val="20000"/>
              </a:spcBef>
            </a:pPr>
            <a:r>
              <a:rPr lang="en-US" altLang="en-US" sz="1800">
                <a:solidFill>
                  <a:srgbClr val="00408C"/>
                </a:solidFill>
                <a:ea typeface="ヒラギノ角ゴ Pro W3" pitchFamily="1" charset="-128"/>
              </a:rPr>
              <a:t>Marketing &amp; Communications Officer</a:t>
            </a:r>
          </a:p>
        </p:txBody>
      </p:sp>
    </p:spTree>
    <p:extLst>
      <p:ext uri="{BB962C8B-B14F-4D97-AF65-F5344CB8AC3E}">
        <p14:creationId xmlns:p14="http://schemas.microsoft.com/office/powerpoint/2010/main" val="102297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PCT procedure steps</a:t>
            </a:r>
            <a:endParaRPr lang="en-US" dirty="0"/>
          </a:p>
        </p:txBody>
      </p:sp>
      <p:sp>
        <p:nvSpPr>
          <p:cNvPr id="4" name="Rectangle 3"/>
          <p:cNvSpPr/>
          <p:nvPr/>
        </p:nvSpPr>
        <p:spPr>
          <a:xfrm>
            <a:off x="28876" y="1340768"/>
            <a:ext cx="9144000" cy="5632311"/>
          </a:xfrm>
          <a:prstGeom prst="rect">
            <a:avLst/>
          </a:prstGeom>
        </p:spPr>
        <p:txBody>
          <a:bodyPr wrap="square">
            <a:spAutoFit/>
          </a:bodyPr>
          <a:lstStyle/>
          <a:p>
            <a:r>
              <a:rPr lang="en-US" sz="1600" b="1" dirty="0" smtClean="0"/>
              <a:t>Filing</a:t>
            </a:r>
            <a:r>
              <a:rPr lang="en-US" sz="1600" b="1" dirty="0"/>
              <a:t>: </a:t>
            </a:r>
            <a:r>
              <a:rPr lang="en-US" sz="1600" dirty="0"/>
              <a:t>you file an international application, complying with the PCT formality requirements, in one language, and you pay one set of fees.</a:t>
            </a:r>
          </a:p>
          <a:p>
            <a:r>
              <a:rPr lang="en-US" sz="1600" b="1" dirty="0"/>
              <a:t>International Search: </a:t>
            </a:r>
            <a:r>
              <a:rPr lang="en-US" sz="1600" dirty="0"/>
              <a:t>an “International Searching Authority (ISA)” (one of the world’s major patent Offices) identifies the published documents which may have an influence on whether your invention is patentable and establishes an opinion on your invention’s potential patentability.</a:t>
            </a:r>
          </a:p>
          <a:p>
            <a:r>
              <a:rPr lang="en-US" sz="1600" b="1" dirty="0"/>
              <a:t>International Publication: </a:t>
            </a:r>
            <a:r>
              <a:rPr lang="en-US" sz="1600" dirty="0"/>
              <a:t>as soon as possible after the expiration of 18 months from the earliest filing date, the content of your international application is disclosed to the world.</a:t>
            </a:r>
          </a:p>
          <a:p>
            <a:r>
              <a:rPr lang="en-US" sz="1600" b="1" dirty="0"/>
              <a:t>Supplementary International Search (optional): </a:t>
            </a:r>
            <a:r>
              <a:rPr lang="en-US" sz="1600" dirty="0"/>
              <a:t>an ISA which is willing to carry out supplementary searches and which did not carry out the main search, identifies published documents which may not have been searched by the ISA which carried out the main search because of the diversity of prior art in different languages and different technical fields.</a:t>
            </a:r>
          </a:p>
          <a:p>
            <a:r>
              <a:rPr lang="en-US" sz="1600" b="1" dirty="0"/>
              <a:t>International Preliminary Examination (optional):</a:t>
            </a:r>
            <a:r>
              <a:rPr lang="en-US" sz="1600" dirty="0"/>
              <a:t> one of the ISAs, at your request, carries out an additional patentability analysis, after international publication, usually on an amended version of your application.</a:t>
            </a:r>
          </a:p>
          <a:p>
            <a:r>
              <a:rPr lang="en-US" sz="1600" b="1" dirty="0"/>
              <a:t>National Phase:</a:t>
            </a:r>
            <a:r>
              <a:rPr lang="en-US" sz="1600" dirty="0"/>
              <a:t> after the end of the PCT procedure, you start to pursue the grant of your patents directly before the national (or regional) patent Offices of the countries in which you want to obtain them</a:t>
            </a:r>
            <a:r>
              <a:rPr lang="en-US" sz="1600" dirty="0" smtClean="0"/>
              <a:t>.</a:t>
            </a:r>
          </a:p>
          <a:p>
            <a:endParaRPr lang="en-US" sz="1600" dirty="0" smtClean="0"/>
          </a:p>
          <a:p>
            <a:r>
              <a:rPr lang="en-US" sz="1600" dirty="0" smtClean="0"/>
              <a:t>Source</a:t>
            </a:r>
            <a:r>
              <a:rPr lang="en-US" sz="1600" dirty="0"/>
              <a:t>: http://www.wipo.int/pct/en/faqs/faqs.html</a:t>
            </a:r>
            <a:endParaRPr lang="en-US" sz="1600" dirty="0">
              <a:effectLst/>
            </a:endParaRPr>
          </a:p>
        </p:txBody>
      </p:sp>
      <p:sp>
        <p:nvSpPr>
          <p:cNvPr id="6" name="Rectangle 5"/>
          <p:cNvSpPr/>
          <p:nvPr/>
        </p:nvSpPr>
        <p:spPr bwMode="auto">
          <a:xfrm>
            <a:off x="7020272" y="5949280"/>
            <a:ext cx="1872208" cy="79208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0" y="5373216"/>
            <a:ext cx="9036496" cy="792088"/>
          </a:xfrm>
          <a:prstGeom prst="rect">
            <a:avLst/>
          </a:prstGeom>
          <a:solidFill>
            <a:srgbClr val="00B0F0">
              <a:alpha val="4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341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CH" smtClean="0"/>
              <a:t>Languages of the interface</a:t>
            </a:r>
            <a:endParaRPr lang="en-US" smtClean="0"/>
          </a:p>
        </p:txBody>
      </p:sp>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39" y="18288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343400" y="1676400"/>
            <a:ext cx="4320139"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71891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H" dirty="0" smtClean="0"/>
              <a:t>Interface in </a:t>
            </a:r>
            <a:r>
              <a:rPr lang="fr-CH" dirty="0" err="1" smtClean="0"/>
              <a:t>German</a:t>
            </a:r>
            <a:endParaRPr lang="en-US" dirty="0" smtClean="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05013"/>
            <a:ext cx="85629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4092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38359"/>
            <a:ext cx="8229600" cy="1143000"/>
          </a:xfrm>
        </p:spPr>
        <p:txBody>
          <a:bodyPr/>
          <a:lstStyle/>
          <a:p>
            <a:pPr eaLnBrk="1" hangingPunct="1"/>
            <a:r>
              <a:rPr lang="fr-CH" smtClean="0"/>
              <a:t>Mobile interface</a:t>
            </a:r>
            <a:endParaRPr lang="en-US" smtClean="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2028825"/>
            <a:ext cx="841057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Oval 1"/>
          <p:cNvSpPr/>
          <p:nvPr/>
        </p:nvSpPr>
        <p:spPr bwMode="auto">
          <a:xfrm>
            <a:off x="4427984" y="1916832"/>
            <a:ext cx="576064" cy="432048"/>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9060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H" smtClean="0"/>
              <a:t>Mobile interface</a:t>
            </a:r>
            <a:endParaRPr lang="en-US" smtClean="0"/>
          </a:p>
        </p:txBody>
      </p:sp>
      <p:graphicFrame>
        <p:nvGraphicFramePr>
          <p:cNvPr id="15363" name="Object 4"/>
          <p:cNvGraphicFramePr>
            <a:graphicFrameLocks noGrp="1" noChangeAspect="1"/>
          </p:cNvGraphicFramePr>
          <p:nvPr>
            <p:ph idx="1"/>
          </p:nvPr>
        </p:nvGraphicFramePr>
        <p:xfrm>
          <a:off x="250825" y="1484313"/>
          <a:ext cx="8675688" cy="3929062"/>
        </p:xfrm>
        <a:graphic>
          <a:graphicData uri="http://schemas.openxmlformats.org/presentationml/2006/ole">
            <mc:AlternateContent xmlns:mc="http://schemas.openxmlformats.org/markup-compatibility/2006">
              <mc:Choice xmlns:v="urn:schemas-microsoft-com:vml" Requires="v">
                <p:oleObj spid="_x0000_s2050" r:id="rId3" imgW="11212698" imgH="5079365" progId="">
                  <p:embed/>
                </p:oleObj>
              </mc:Choice>
              <mc:Fallback>
                <p:oleObj r:id="rId3" imgW="11212698" imgH="50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8675688"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5734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PATENTSCOPE account</a:t>
            </a:r>
          </a:p>
        </p:txBody>
      </p:sp>
      <p:graphicFrame>
        <p:nvGraphicFramePr>
          <p:cNvPr id="16387" name="Object 4"/>
          <p:cNvGraphicFramePr>
            <a:graphicFrameLocks noGrp="1" noChangeAspect="1"/>
          </p:cNvGraphicFramePr>
          <p:nvPr>
            <p:ph idx="4294967295"/>
          </p:nvPr>
        </p:nvGraphicFramePr>
        <p:xfrm>
          <a:off x="395288" y="1700213"/>
          <a:ext cx="8115300" cy="4143375"/>
        </p:xfrm>
        <a:graphic>
          <a:graphicData uri="http://schemas.openxmlformats.org/presentationml/2006/ole">
            <mc:AlternateContent xmlns:mc="http://schemas.openxmlformats.org/markup-compatibility/2006">
              <mc:Choice xmlns:v="urn:schemas-microsoft-com:vml" Requires="v">
                <p:oleObj spid="_x0000_s3074" r:id="rId3" imgW="10819048" imgH="5523810" progId="">
                  <p:embed/>
                </p:oleObj>
              </mc:Choice>
              <mc:Fallback>
                <p:oleObj r:id="rId3" imgW="10819048" imgH="55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1153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9166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Signing up</a:t>
            </a:r>
          </a:p>
        </p:txBody>
      </p:sp>
      <p:graphicFrame>
        <p:nvGraphicFramePr>
          <p:cNvPr id="17411" name="Object 4"/>
          <p:cNvGraphicFramePr>
            <a:graphicFrameLocks noChangeAspect="1"/>
          </p:cNvGraphicFramePr>
          <p:nvPr/>
        </p:nvGraphicFramePr>
        <p:xfrm>
          <a:off x="323850" y="1636713"/>
          <a:ext cx="8086725" cy="3411537"/>
        </p:xfrm>
        <a:graphic>
          <a:graphicData uri="http://schemas.openxmlformats.org/presentationml/2006/ole">
            <mc:AlternateContent xmlns:mc="http://schemas.openxmlformats.org/markup-compatibility/2006">
              <mc:Choice xmlns:v="urn:schemas-microsoft-com:vml" Requires="v">
                <p:oleObj spid="_x0000_s4098" r:id="rId3" imgW="10234921" imgH="4317460" progId="">
                  <p:embed/>
                </p:oleObj>
              </mc:Choice>
              <mc:Fallback>
                <p:oleObj r:id="rId3" imgW="10234921" imgH="43174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36713"/>
                        <a:ext cx="808672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14976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Once logged-in</a:t>
            </a:r>
          </a:p>
        </p:txBody>
      </p:sp>
      <p:pic>
        <p:nvPicPr>
          <p:cNvPr id="297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3903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091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t>Saved queries</a:t>
            </a:r>
          </a:p>
        </p:txBody>
      </p:sp>
      <p:graphicFrame>
        <p:nvGraphicFramePr>
          <p:cNvPr id="19459" name="Object 4"/>
          <p:cNvGraphicFramePr>
            <a:graphicFrameLocks noChangeAspect="1"/>
          </p:cNvGraphicFramePr>
          <p:nvPr/>
        </p:nvGraphicFramePr>
        <p:xfrm>
          <a:off x="611188" y="1268413"/>
          <a:ext cx="7762875" cy="5381625"/>
        </p:xfrm>
        <a:graphic>
          <a:graphicData uri="http://schemas.openxmlformats.org/presentationml/2006/ole">
            <mc:AlternateContent xmlns:mc="http://schemas.openxmlformats.org/markup-compatibility/2006">
              <mc:Choice xmlns:v="urn:schemas-microsoft-com:vml" Requires="v">
                <p:oleObj spid="_x0000_s5122" r:id="rId3" imgW="10349206" imgH="7174603" progId="">
                  <p:embed/>
                </p:oleObj>
              </mc:Choice>
              <mc:Fallback>
                <p:oleObj r:id="rId3" imgW="10349206" imgH="717460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68413"/>
                        <a:ext cx="77628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3587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Downloading the results</a:t>
            </a:r>
          </a:p>
        </p:txBody>
      </p:sp>
      <p:graphicFrame>
        <p:nvGraphicFramePr>
          <p:cNvPr id="20483" name="Object 4"/>
          <p:cNvGraphicFramePr>
            <a:graphicFrameLocks noChangeAspect="1"/>
          </p:cNvGraphicFramePr>
          <p:nvPr>
            <p:extLst>
              <p:ext uri="{D42A27DB-BD31-4B8C-83A1-F6EECF244321}">
                <p14:modId xmlns:p14="http://schemas.microsoft.com/office/powerpoint/2010/main" val="1707885306"/>
              </p:ext>
            </p:extLst>
          </p:nvPr>
        </p:nvGraphicFramePr>
        <p:xfrm>
          <a:off x="1524000" y="1132807"/>
          <a:ext cx="5359400" cy="5661025"/>
        </p:xfrm>
        <a:graphic>
          <a:graphicData uri="http://schemas.openxmlformats.org/presentationml/2006/ole">
            <mc:AlternateContent xmlns:mc="http://schemas.openxmlformats.org/markup-compatibility/2006">
              <mc:Choice xmlns:v="urn:schemas-microsoft-com:vml" Requires="v">
                <p:oleObj spid="_x0000_s6146" r:id="rId3" imgW="10171429" imgH="10742857" progId="">
                  <p:embed/>
                </p:oleObj>
              </mc:Choice>
              <mc:Fallback>
                <p:oleObj r:id="rId3" imgW="10171429" imgH="107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32807"/>
                        <a:ext cx="53594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p:cNvSpPr/>
          <p:nvPr/>
        </p:nvSpPr>
        <p:spPr bwMode="auto">
          <a:xfrm>
            <a:off x="5105400" y="1469457"/>
            <a:ext cx="304800" cy="3048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5099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4763"/>
            <a:ext cx="5976938" cy="4406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Grp="1" noChangeArrowheads="1"/>
          </p:cNvSpPr>
          <p:nvPr>
            <p:ph type="body" sz="half" idx="3"/>
          </p:nvPr>
        </p:nvSpPr>
        <p:spPr>
          <a:xfrm>
            <a:off x="0" y="4508500"/>
            <a:ext cx="9144000" cy="1225550"/>
          </a:xfrm>
        </p:spPr>
        <p:txBody>
          <a:bodyPr/>
          <a:lstStyle/>
          <a:p>
            <a:pPr eaLnBrk="1" hangingPunct="1">
              <a:buFontTx/>
              <a:buNone/>
            </a:pPr>
            <a:r>
              <a:rPr lang="en-US" altLang="en-US" sz="3200" b="1" dirty="0" smtClean="0">
                <a:solidFill>
                  <a:srgbClr val="00408C"/>
                </a:solidFill>
                <a:ea typeface="ヒラギノ角ゴ Pro W3" pitchFamily="1" charset="-128"/>
              </a:rPr>
              <a:t>To the </a:t>
            </a:r>
            <a:r>
              <a:rPr lang="en-US" altLang="en-US" sz="3200" b="1" dirty="0" smtClean="0">
                <a:solidFill>
                  <a:srgbClr val="00408C"/>
                </a:solidFill>
                <a:ea typeface="ヒラギノ角ゴ Pro W3" pitchFamily="1" charset="-128"/>
              </a:rPr>
              <a:t>PATENTSCOPE </a:t>
            </a:r>
            <a:r>
              <a:rPr lang="en-US" altLang="en-US" sz="3200" b="1" dirty="0" smtClean="0">
                <a:solidFill>
                  <a:srgbClr val="00408C"/>
                </a:solidFill>
                <a:ea typeface="ヒラギノ角ゴ Pro W3" pitchFamily="1" charset="-128"/>
              </a:rPr>
              <a:t>search system webinar</a:t>
            </a:r>
          </a:p>
          <a:p>
            <a:pPr algn="ctr" eaLnBrk="1" hangingPunct="1">
              <a:buFontTx/>
              <a:buNone/>
            </a:pPr>
            <a:r>
              <a:rPr lang="en-US" altLang="en-US" sz="3300" b="1" i="1" dirty="0" smtClean="0">
                <a:solidFill>
                  <a:schemeClr val="accent2"/>
                </a:solidFill>
              </a:rPr>
              <a:t>How to search with…</a:t>
            </a:r>
            <a:endParaRPr lang="en-US" altLang="en-US" sz="3300" dirty="0" smtClean="0"/>
          </a:p>
        </p:txBody>
      </p:sp>
      <p:graphicFrame>
        <p:nvGraphicFramePr>
          <p:cNvPr id="5124" name="Object 4"/>
          <p:cNvGraphicFramePr>
            <a:graphicFrameLocks noGrp="1" noChangeAspect="1"/>
          </p:cNvGraphicFramePr>
          <p:nvPr>
            <p:ph sz="quarter" idx="2"/>
          </p:nvPr>
        </p:nvGraphicFramePr>
        <p:xfrm>
          <a:off x="7092950" y="5373688"/>
          <a:ext cx="603250" cy="863600"/>
        </p:xfrm>
        <a:graphic>
          <a:graphicData uri="http://schemas.openxmlformats.org/presentationml/2006/ole">
            <mc:AlternateContent xmlns:mc="http://schemas.openxmlformats.org/markup-compatibility/2006">
              <mc:Choice xmlns:v="urn:schemas-microsoft-com:vml" Requires="v">
                <p:oleObj spid="_x0000_s1026" r:id="rId4" imgW="1638095" imgH="2349206" progId="">
                  <p:embed/>
                </p:oleObj>
              </mc:Choice>
              <mc:Fallback>
                <p:oleObj r:id="rId4" imgW="1638095" imgH="23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373688"/>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81885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8313" y="0"/>
            <a:ext cx="8229600" cy="1143000"/>
          </a:xfrm>
        </p:spPr>
        <p:txBody>
          <a:bodyPr/>
          <a:lstStyle/>
          <a:p>
            <a:pPr eaLnBrk="1" hangingPunct="1"/>
            <a:r>
              <a:rPr lang="en-US" smtClean="0"/>
              <a:t>Downloaded results</a:t>
            </a:r>
          </a:p>
        </p:txBody>
      </p:sp>
      <p:graphicFrame>
        <p:nvGraphicFramePr>
          <p:cNvPr id="21507" name="Object 4"/>
          <p:cNvGraphicFramePr>
            <a:graphicFrameLocks noChangeAspect="1"/>
          </p:cNvGraphicFramePr>
          <p:nvPr/>
        </p:nvGraphicFramePr>
        <p:xfrm>
          <a:off x="323850" y="868363"/>
          <a:ext cx="7920038" cy="5989637"/>
        </p:xfrm>
        <a:graphic>
          <a:graphicData uri="http://schemas.openxmlformats.org/presentationml/2006/ole">
            <mc:AlternateContent xmlns:mc="http://schemas.openxmlformats.org/markup-compatibility/2006">
              <mc:Choice xmlns:v="urn:schemas-microsoft-com:vml" Requires="v">
                <p:oleObj spid="_x0000_s7170" r:id="rId3" imgW="16253968" imgH="12292063" progId="">
                  <p:embed/>
                </p:oleObj>
              </mc:Choice>
              <mc:Fallback>
                <p:oleObj r:id="rId3" imgW="16253968" imgH="122920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68363"/>
                        <a:ext cx="7920038" cy="59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20480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Account customization</a:t>
            </a:r>
          </a:p>
        </p:txBody>
      </p:sp>
      <p:graphicFrame>
        <p:nvGraphicFramePr>
          <p:cNvPr id="22531" name="Object 3"/>
          <p:cNvGraphicFramePr>
            <a:graphicFrameLocks noGrp="1" noChangeAspect="1"/>
          </p:cNvGraphicFramePr>
          <p:nvPr>
            <p:ph idx="4294967295"/>
          </p:nvPr>
        </p:nvGraphicFramePr>
        <p:xfrm>
          <a:off x="755650" y="1125538"/>
          <a:ext cx="7848600" cy="5534025"/>
        </p:xfrm>
        <a:graphic>
          <a:graphicData uri="http://schemas.openxmlformats.org/presentationml/2006/ole">
            <mc:AlternateContent xmlns:mc="http://schemas.openxmlformats.org/markup-compatibility/2006">
              <mc:Choice xmlns:v="urn:schemas-microsoft-com:vml" Requires="v">
                <p:oleObj spid="_x0000_s8194" r:id="rId3" imgW="10336508" imgH="7288889" progId="">
                  <p:embed/>
                </p:oleObj>
              </mc:Choice>
              <mc:Fallback>
                <p:oleObj r:id="rId3" imgW="10336508" imgH="72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25538"/>
                        <a:ext cx="78486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513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PATENTSCOPE: how to search</a:t>
            </a:r>
          </a:p>
        </p:txBody>
      </p:sp>
      <p:sp>
        <p:nvSpPr>
          <p:cNvPr id="23555" name="Rectangle 3"/>
          <p:cNvSpPr>
            <a:spLocks noGrp="1" noChangeArrowheads="1"/>
          </p:cNvSpPr>
          <p:nvPr>
            <p:ph type="body" idx="4294967295"/>
          </p:nvPr>
        </p:nvSpPr>
        <p:spPr>
          <a:xfrm>
            <a:off x="436813" y="1772816"/>
            <a:ext cx="8229600" cy="4352925"/>
          </a:xfrm>
        </p:spPr>
        <p:txBody>
          <a:bodyPr/>
          <a:lstStyle/>
          <a:p>
            <a:pPr eaLnBrk="1" hangingPunct="1"/>
            <a:r>
              <a:rPr lang="en-US" dirty="0" smtClean="0"/>
              <a:t>Browse:</a:t>
            </a:r>
          </a:p>
          <a:p>
            <a:pPr lvl="1" eaLnBrk="1" hangingPunct="1"/>
            <a:r>
              <a:rPr lang="en-US" dirty="0" smtClean="0"/>
              <a:t>by week</a:t>
            </a:r>
          </a:p>
          <a:p>
            <a:pPr lvl="1" eaLnBrk="1" hangingPunct="1"/>
            <a:r>
              <a:rPr lang="en-US" dirty="0" smtClean="0"/>
              <a:t>sequence listing</a:t>
            </a:r>
          </a:p>
          <a:p>
            <a:pPr lvl="1" eaLnBrk="1" hangingPunct="1"/>
            <a:r>
              <a:rPr lang="en-US" dirty="0" smtClean="0"/>
              <a:t>IPC green inventory</a:t>
            </a:r>
          </a:p>
          <a:p>
            <a:pPr lvl="1" eaLnBrk="1" hangingPunct="1"/>
            <a:r>
              <a:rPr lang="en-US" dirty="0" smtClean="0"/>
              <a:t>patent register</a:t>
            </a:r>
          </a:p>
          <a:p>
            <a:pPr eaLnBrk="1" hangingPunct="1">
              <a:buFontTx/>
              <a:buNone/>
            </a:pPr>
            <a:endParaRPr lang="en-US" dirty="0" smtClean="0"/>
          </a:p>
          <a:p>
            <a:pPr eaLnBrk="1" hangingPunct="1"/>
            <a:r>
              <a:rPr lang="en-US" dirty="0" smtClean="0"/>
              <a:t>Search patent documents:</a:t>
            </a:r>
          </a:p>
          <a:p>
            <a:pPr marL="522288" lvl="1" indent="-65088" eaLnBrk="1" hangingPunct="1"/>
            <a:r>
              <a:rPr lang="en-US" dirty="0" smtClean="0"/>
              <a:t>Simple</a:t>
            </a:r>
          </a:p>
          <a:p>
            <a:pPr marL="522288" lvl="1" indent="-65088" eaLnBrk="1" hangingPunct="1"/>
            <a:r>
              <a:rPr lang="en-US" dirty="0" smtClean="0"/>
              <a:t>Advanced</a:t>
            </a:r>
          </a:p>
          <a:p>
            <a:pPr marL="522288" lvl="1" indent="-65088" eaLnBrk="1" hangingPunct="1"/>
            <a:r>
              <a:rPr lang="en-US" dirty="0" smtClean="0"/>
              <a:t>Field combination</a:t>
            </a:r>
          </a:p>
          <a:p>
            <a:pPr marL="522288" lvl="1" indent="-65088" eaLnBrk="1" hangingPunct="1"/>
            <a:r>
              <a:rPr lang="en-US" dirty="0" smtClean="0"/>
              <a:t>CLIR</a:t>
            </a:r>
          </a:p>
          <a:p>
            <a:pPr marL="522288" lvl="1" indent="-65088" eaLnBrk="1" hangingPunct="1">
              <a:buFontTx/>
              <a:buNone/>
            </a:pPr>
            <a:endParaRPr lang="en-US" dirty="0" smtClean="0"/>
          </a:p>
          <a:p>
            <a:pPr marL="522288" lvl="1" indent="-65088" eaLnBrk="1" hangingPunct="1">
              <a:buFontTx/>
              <a:buNone/>
            </a:pPr>
            <a:endParaRPr lang="en-US" dirty="0" smtClean="0"/>
          </a:p>
          <a:p>
            <a:pPr marL="522288" lvl="1" indent="-65088" eaLnBrk="1" hangingPunct="1">
              <a:buFontTx/>
              <a:buNone/>
            </a:pPr>
            <a:endParaRPr lang="en-US" dirty="0" smtClean="0"/>
          </a:p>
          <a:p>
            <a:pPr marL="522288" lvl="1" indent="-65088" eaLnBrk="1" hangingPunct="1">
              <a:buFontTx/>
              <a:buNone/>
            </a:pPr>
            <a:endParaRPr lang="en-US" dirty="0" smtClean="0"/>
          </a:p>
        </p:txBody>
      </p:sp>
      <p:sp>
        <p:nvSpPr>
          <p:cNvPr id="6" name="Right Arrow 5"/>
          <p:cNvSpPr>
            <a:spLocks noChangeArrowheads="1"/>
          </p:cNvSpPr>
          <p:nvPr/>
        </p:nvSpPr>
        <p:spPr bwMode="auto">
          <a:xfrm>
            <a:off x="44327" y="1628800"/>
            <a:ext cx="822325" cy="822325"/>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000000"/>
              </a:solidFill>
              <a:ea typeface="MS PGothic" pitchFamily="34" charset="-128"/>
            </a:endParaRPr>
          </a:p>
        </p:txBody>
      </p:sp>
      <p:sp>
        <p:nvSpPr>
          <p:cNvPr id="23557" name="Right Arrow 3"/>
          <p:cNvSpPr>
            <a:spLocks noChangeArrowheads="1"/>
          </p:cNvSpPr>
          <p:nvPr/>
        </p:nvSpPr>
        <p:spPr bwMode="auto">
          <a:xfrm>
            <a:off x="539750" y="2133600"/>
            <a:ext cx="977900" cy="484188"/>
          </a:xfrm>
          <a:prstGeom prst="rightArrow">
            <a:avLst>
              <a:gd name="adj1" fmla="val 50000"/>
              <a:gd name="adj2" fmla="val 4999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mtClean="0">
              <a:solidFill>
                <a:srgbClr val="000000"/>
              </a:solidFill>
              <a:ea typeface="MS PGothic" pitchFamily="34" charset="-128"/>
            </a:endParaRPr>
          </a:p>
        </p:txBody>
      </p:sp>
    </p:spTree>
    <p:extLst>
      <p:ext uri="{BB962C8B-B14F-4D97-AF65-F5344CB8AC3E}">
        <p14:creationId xmlns:p14="http://schemas.microsoft.com/office/powerpoint/2010/main" val="14302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 menu</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268760"/>
            <a:ext cx="80581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20888"/>
            <a:ext cx="32385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Oval 3"/>
          <p:cNvSpPr/>
          <p:nvPr/>
        </p:nvSpPr>
        <p:spPr bwMode="auto">
          <a:xfrm>
            <a:off x="1547664" y="2132856"/>
            <a:ext cx="792088" cy="288032"/>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424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71" y="-17084"/>
            <a:ext cx="6280830" cy="684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411760" y="1124744"/>
            <a:ext cx="1008112" cy="216024"/>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3427292" y="1117289"/>
            <a:ext cx="936104" cy="216024"/>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690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070854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1378526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191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793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994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Agenda</a:t>
            </a:r>
          </a:p>
        </p:txBody>
      </p:sp>
      <p:sp>
        <p:nvSpPr>
          <p:cNvPr id="8195" name="Rectangle 3"/>
          <p:cNvSpPr>
            <a:spLocks noGrp="1" noChangeArrowheads="1"/>
          </p:cNvSpPr>
          <p:nvPr>
            <p:ph type="body" idx="1"/>
          </p:nvPr>
        </p:nvSpPr>
        <p:spPr>
          <a:xfrm>
            <a:off x="323528" y="1340768"/>
            <a:ext cx="8229600" cy="4752528"/>
          </a:xfrm>
        </p:spPr>
        <p:txBody>
          <a:bodyPr/>
          <a:lstStyle/>
          <a:p>
            <a:pPr eaLnBrk="1" hangingPunct="1"/>
            <a:r>
              <a:rPr lang="en-US" altLang="en-US" dirty="0" smtClean="0"/>
              <a:t>Where </a:t>
            </a:r>
            <a:r>
              <a:rPr lang="en-US" altLang="en-US" dirty="0" smtClean="0"/>
              <a:t>to find coverage information</a:t>
            </a:r>
          </a:p>
          <a:p>
            <a:pPr eaLnBrk="1" hangingPunct="1"/>
            <a:r>
              <a:rPr lang="en-US" altLang="en-US" dirty="0" smtClean="0"/>
              <a:t>Browse </a:t>
            </a:r>
            <a:r>
              <a:rPr lang="en-US" altLang="en-US" dirty="0" smtClean="0"/>
              <a:t>interfaces</a:t>
            </a:r>
          </a:p>
          <a:p>
            <a:pPr lvl="1" eaLnBrk="1" hangingPunct="1"/>
            <a:r>
              <a:rPr lang="en-US" altLang="en-US" dirty="0" smtClean="0"/>
              <a:t>PCT applications</a:t>
            </a:r>
          </a:p>
          <a:p>
            <a:pPr lvl="1" eaLnBrk="1" hangingPunct="1"/>
            <a:r>
              <a:rPr lang="en-US" altLang="en-US" dirty="0" smtClean="0"/>
              <a:t>Sequence listing</a:t>
            </a:r>
          </a:p>
          <a:p>
            <a:pPr lvl="1" eaLnBrk="1" hangingPunct="1"/>
            <a:r>
              <a:rPr lang="en-US" altLang="en-US" dirty="0" smtClean="0"/>
              <a:t>PIC Green Inventory</a:t>
            </a:r>
            <a:endParaRPr lang="en-US" altLang="en-US" dirty="0" smtClean="0"/>
          </a:p>
          <a:p>
            <a:pPr eaLnBrk="1" hangingPunct="1"/>
            <a:r>
              <a:rPr lang="en-US" altLang="en-US" dirty="0" smtClean="0"/>
              <a:t>Search interfaces</a:t>
            </a:r>
          </a:p>
          <a:p>
            <a:pPr lvl="1" eaLnBrk="1" hangingPunct="1"/>
            <a:r>
              <a:rPr lang="en-US" altLang="en-US" dirty="0" smtClean="0"/>
              <a:t>Simple</a:t>
            </a:r>
          </a:p>
          <a:p>
            <a:pPr lvl="1" eaLnBrk="1" hangingPunct="1"/>
            <a:r>
              <a:rPr lang="fr-CH" altLang="en-US" dirty="0" smtClean="0"/>
              <a:t>Advanced</a:t>
            </a:r>
          </a:p>
          <a:p>
            <a:pPr lvl="1" eaLnBrk="1" hangingPunct="1"/>
            <a:r>
              <a:rPr lang="fr-CH" altLang="en-US" dirty="0" smtClean="0"/>
              <a:t>Field </a:t>
            </a:r>
            <a:r>
              <a:rPr lang="fr-CH" altLang="en-US" dirty="0" err="1" smtClean="0"/>
              <a:t>Combination</a:t>
            </a:r>
            <a:endParaRPr lang="fr-CH" altLang="en-US" dirty="0" smtClean="0"/>
          </a:p>
          <a:p>
            <a:pPr eaLnBrk="1" hangingPunct="1"/>
            <a:r>
              <a:rPr lang="fr-CH" altLang="en-US" dirty="0" smtClean="0"/>
              <a:t>Translation </a:t>
            </a:r>
            <a:r>
              <a:rPr lang="fr-CH" altLang="en-US" dirty="0" err="1" smtClean="0"/>
              <a:t>tools</a:t>
            </a:r>
            <a:endParaRPr lang="fr-CH" altLang="en-US" dirty="0" smtClean="0"/>
          </a:p>
          <a:p>
            <a:pPr eaLnBrk="1" hangingPunct="1"/>
            <a:r>
              <a:rPr lang="fr-CH" altLang="en-US" dirty="0" smtClean="0"/>
              <a:t>Q&amp;A</a:t>
            </a:r>
            <a:endParaRPr lang="en-US" altLang="en-US" dirty="0" smtClean="0"/>
          </a:p>
        </p:txBody>
      </p:sp>
    </p:spTree>
    <p:extLst>
      <p:ext uri="{BB962C8B-B14F-4D97-AF65-F5344CB8AC3E}">
        <p14:creationId xmlns:p14="http://schemas.microsoft.com/office/powerpoint/2010/main" val="13498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819"/>
            <a:ext cx="6361117" cy="68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1835696" y="1628800"/>
            <a:ext cx="6120680" cy="432048"/>
          </a:xfrm>
          <a:prstGeom prst="round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3586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Green Inventory</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9184"/>
            <a:ext cx="7560840" cy="565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281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t>PATENTSCOPE: how to search</a:t>
            </a:r>
          </a:p>
        </p:txBody>
      </p:sp>
      <p:sp>
        <p:nvSpPr>
          <p:cNvPr id="25603" name="Rectangle 3"/>
          <p:cNvSpPr>
            <a:spLocks noGrp="1" noChangeArrowheads="1"/>
          </p:cNvSpPr>
          <p:nvPr>
            <p:ph type="body" idx="4294967295"/>
          </p:nvPr>
        </p:nvSpPr>
        <p:spPr>
          <a:xfrm>
            <a:off x="395536" y="1772816"/>
            <a:ext cx="8229600" cy="4352925"/>
          </a:xfrm>
        </p:spPr>
        <p:txBody>
          <a:bodyPr/>
          <a:lstStyle/>
          <a:p>
            <a:pPr eaLnBrk="1" hangingPunct="1"/>
            <a:r>
              <a:rPr lang="en-US" dirty="0" smtClean="0"/>
              <a:t>Browse menu</a:t>
            </a:r>
          </a:p>
          <a:p>
            <a:pPr eaLnBrk="1" hangingPunct="1">
              <a:buFontTx/>
              <a:buNone/>
            </a:pPr>
            <a:endParaRPr lang="en-US" dirty="0" smtClean="0"/>
          </a:p>
          <a:p>
            <a:pPr eaLnBrk="1" hangingPunct="1"/>
            <a:r>
              <a:rPr lang="en-US" dirty="0" smtClean="0"/>
              <a:t>Search patent documents:</a:t>
            </a:r>
          </a:p>
          <a:p>
            <a:pPr marL="522288" lvl="1" indent="-65088" eaLnBrk="1" hangingPunct="1"/>
            <a:r>
              <a:rPr lang="en-US" dirty="0" smtClean="0"/>
              <a:t>Simple</a:t>
            </a:r>
          </a:p>
          <a:p>
            <a:pPr marL="522288" lvl="1" indent="-65088" eaLnBrk="1" hangingPunct="1"/>
            <a:r>
              <a:rPr lang="en-US" dirty="0" smtClean="0"/>
              <a:t>Advanced</a:t>
            </a:r>
          </a:p>
          <a:p>
            <a:pPr marL="522288" lvl="1" indent="-65088" eaLnBrk="1" hangingPunct="1"/>
            <a:r>
              <a:rPr lang="en-US" dirty="0" smtClean="0"/>
              <a:t>Field combination</a:t>
            </a:r>
          </a:p>
          <a:p>
            <a:pPr marL="522288" lvl="1" indent="-65088" eaLnBrk="1" hangingPunct="1"/>
            <a:r>
              <a:rPr lang="en-US" dirty="0" smtClean="0"/>
              <a:t>CLIR</a:t>
            </a:r>
          </a:p>
          <a:p>
            <a:pPr marL="522288" lvl="1" indent="-65088" eaLnBrk="1" hangingPunct="1">
              <a:buFontTx/>
              <a:buNone/>
            </a:pPr>
            <a:endParaRPr lang="en-US" dirty="0" smtClean="0"/>
          </a:p>
          <a:p>
            <a:pPr marL="522288" lvl="1" indent="-65088" eaLnBrk="1" hangingPunct="1">
              <a:buFontTx/>
              <a:buNone/>
            </a:pPr>
            <a:endParaRPr lang="en-US" dirty="0" smtClean="0"/>
          </a:p>
          <a:p>
            <a:pPr marL="522288" lvl="1" indent="-65088" eaLnBrk="1" hangingPunct="1">
              <a:buFontTx/>
              <a:buNone/>
            </a:pPr>
            <a:endParaRPr lang="en-US" dirty="0" smtClean="0"/>
          </a:p>
          <a:p>
            <a:pPr marL="522288" lvl="1" indent="-65088" eaLnBrk="1" hangingPunct="1">
              <a:buFontTx/>
              <a:buNone/>
            </a:pPr>
            <a:endParaRPr lang="en-US" dirty="0" smtClean="0"/>
          </a:p>
        </p:txBody>
      </p:sp>
      <p:sp>
        <p:nvSpPr>
          <p:cNvPr id="4" name="Right Arrow 3"/>
          <p:cNvSpPr>
            <a:spLocks noChangeArrowheads="1"/>
          </p:cNvSpPr>
          <p:nvPr/>
        </p:nvSpPr>
        <p:spPr bwMode="auto">
          <a:xfrm>
            <a:off x="68263" y="1633538"/>
            <a:ext cx="823912" cy="822325"/>
          </a:xfrm>
          <a:prstGeom prst="rightArrow">
            <a:avLst>
              <a:gd name="adj1" fmla="val 50000"/>
              <a:gd name="adj2" fmla="val 4999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a typeface="MS PGothic" pitchFamily="34" charset="-128"/>
            </a:endParaRPr>
          </a:p>
        </p:txBody>
      </p:sp>
      <p:sp>
        <p:nvSpPr>
          <p:cNvPr id="5" name="Right Arrow 4"/>
          <p:cNvSpPr>
            <a:spLocks noChangeArrowheads="1"/>
          </p:cNvSpPr>
          <p:nvPr/>
        </p:nvSpPr>
        <p:spPr bwMode="auto">
          <a:xfrm>
            <a:off x="107950" y="2492375"/>
            <a:ext cx="822325" cy="823913"/>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000000"/>
              </a:solidFill>
              <a:ea typeface="MS PGothic" pitchFamily="34" charset="-128"/>
            </a:endParaRPr>
          </a:p>
        </p:txBody>
      </p:sp>
    </p:spTree>
    <p:extLst>
      <p:ext uri="{BB962C8B-B14F-4D97-AF65-F5344CB8AC3E}">
        <p14:creationId xmlns:p14="http://schemas.microsoft.com/office/powerpoint/2010/main" val="1282086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menu: 4 options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268760"/>
            <a:ext cx="80581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Oval 4"/>
          <p:cNvSpPr/>
          <p:nvPr/>
        </p:nvSpPr>
        <p:spPr bwMode="auto">
          <a:xfrm>
            <a:off x="755576" y="2132856"/>
            <a:ext cx="720080" cy="288032"/>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29" y="2420888"/>
            <a:ext cx="3175000" cy="130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0580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Interface : Simple</a:t>
            </a:r>
          </a:p>
        </p:txBody>
      </p:sp>
      <p:sp>
        <p:nvSpPr>
          <p:cNvPr id="27651" name="Text Box 3"/>
          <p:cNvSpPr txBox="1">
            <a:spLocks noChangeArrowheads="1"/>
          </p:cNvSpPr>
          <p:nvPr/>
        </p:nvSpPr>
        <p:spPr bwMode="auto">
          <a:xfrm>
            <a:off x="1762125" y="6021388"/>
            <a:ext cx="547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smtClean="0">
                <a:solidFill>
                  <a:srgbClr val="000000"/>
                </a:solidFill>
              </a:rPr>
              <a:t>Basic search fields are provided</a:t>
            </a:r>
          </a:p>
        </p:txBody>
      </p:sp>
      <p:sp>
        <p:nvSpPr>
          <p:cNvPr id="27652" name="AutoShape 5"/>
          <p:cNvSpPr>
            <a:spLocks noChangeArrowheads="1"/>
          </p:cNvSpPr>
          <p:nvPr/>
        </p:nvSpPr>
        <p:spPr bwMode="auto">
          <a:xfrm>
            <a:off x="1116013" y="3573463"/>
            <a:ext cx="360362" cy="647700"/>
          </a:xfrm>
          <a:prstGeom prst="upArrow">
            <a:avLst>
              <a:gd name="adj1" fmla="val 50000"/>
              <a:gd name="adj2" fmla="val 4493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556792"/>
            <a:ext cx="78676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Oval 1"/>
          <p:cNvSpPr/>
          <p:nvPr/>
        </p:nvSpPr>
        <p:spPr bwMode="auto">
          <a:xfrm>
            <a:off x="7956376" y="2204864"/>
            <a:ext cx="360040" cy="432048"/>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6012160" y="2996952"/>
            <a:ext cx="360040" cy="432048"/>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827584" y="3897313"/>
            <a:ext cx="648791" cy="17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827584" y="3897313"/>
            <a:ext cx="648791" cy="179759"/>
          </a:xfrm>
          <a:prstGeom prst="rect">
            <a:avLst/>
          </a:prstGeom>
          <a:solidFill>
            <a:srgbClr val="FF0000">
              <a:alpha val="54000"/>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081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smtClean="0"/>
              <a:t>Interface : Field Combination - Structured</a:t>
            </a:r>
          </a:p>
        </p:txBody>
      </p:sp>
      <p:sp>
        <p:nvSpPr>
          <p:cNvPr id="28675" name="Text Box 3"/>
          <p:cNvSpPr txBox="1">
            <a:spLocks noChangeArrowheads="1"/>
          </p:cNvSpPr>
          <p:nvPr/>
        </p:nvSpPr>
        <p:spPr bwMode="auto">
          <a:xfrm>
            <a:off x="1476375"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smtClean="0">
                <a:solidFill>
                  <a:srgbClr val="000000"/>
                </a:solidFill>
              </a:rPr>
              <a:t>Additional search fields can be selected</a:t>
            </a:r>
          </a:p>
        </p:txBody>
      </p:sp>
      <p:graphicFrame>
        <p:nvGraphicFramePr>
          <p:cNvPr id="28676" name="Object 6"/>
          <p:cNvGraphicFramePr>
            <a:graphicFrameLocks noGrp="1" noChangeAspect="1"/>
          </p:cNvGraphicFramePr>
          <p:nvPr>
            <p:ph idx="1"/>
          </p:nvPr>
        </p:nvGraphicFramePr>
        <p:xfrm>
          <a:off x="539750" y="1196975"/>
          <a:ext cx="8208963" cy="4457700"/>
        </p:xfrm>
        <a:graphic>
          <a:graphicData uri="http://schemas.openxmlformats.org/presentationml/2006/ole">
            <mc:AlternateContent xmlns:mc="http://schemas.openxmlformats.org/markup-compatibility/2006">
              <mc:Choice xmlns:v="urn:schemas-microsoft-com:vml" Requires="v">
                <p:oleObj spid="_x0000_s9218" r:id="rId3" imgW="10196825" imgH="5536508" progId="">
                  <p:embed/>
                </p:oleObj>
              </mc:Choice>
              <mc:Fallback>
                <p:oleObj r:id="rId3" imgW="10196825" imgH="553650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8208963"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9299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example: applicant + date</a:t>
            </a:r>
            <a:endParaRPr lang="en-US" dirty="0"/>
          </a:p>
        </p:txBody>
      </p:sp>
      <p:sp>
        <p:nvSpPr>
          <p:cNvPr id="4" name="Content Placeholder 3"/>
          <p:cNvSpPr>
            <a:spLocks noGrp="1"/>
          </p:cNvSpPr>
          <p:nvPr>
            <p:ph sz="half" idx="1"/>
          </p:nvPr>
        </p:nvSpPr>
        <p:spPr>
          <a:xfrm>
            <a:off x="457200" y="1196752"/>
            <a:ext cx="8229600" cy="2100262"/>
          </a:xfrm>
        </p:spPr>
        <p:txBody>
          <a:bodyPr/>
          <a:lstStyle/>
          <a:p>
            <a:endParaRPr lang="en-US" dirty="0" smtClean="0"/>
          </a:p>
          <a:p>
            <a:r>
              <a:rPr lang="en-US" dirty="0" smtClean="0"/>
              <a:t>Applicant: Patagonia and publication date: 2011</a:t>
            </a:r>
            <a:endParaRPr lang="en-US"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204864"/>
            <a:ext cx="78295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99592" y="3356992"/>
            <a:ext cx="6912768" cy="288032"/>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899592" y="3933056"/>
            <a:ext cx="6912768" cy="288032"/>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6444208" y="5949280"/>
            <a:ext cx="720080" cy="360040"/>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58386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00050"/>
            <a:ext cx="7839075"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4860032" y="692696"/>
            <a:ext cx="792088" cy="4608512"/>
          </a:xfrm>
          <a:prstGeom prst="rect">
            <a:avLst/>
          </a:prstGeom>
          <a:solidFill>
            <a:srgbClr val="FF6600">
              <a:alpha val="5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7092280" y="710724"/>
            <a:ext cx="792088" cy="4608512"/>
          </a:xfrm>
          <a:prstGeom prst="rect">
            <a:avLst/>
          </a:prstGeom>
          <a:solidFill>
            <a:srgbClr val="FF6600">
              <a:alpha val="5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11527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z="3200" dirty="0" smtClean="0"/>
              <a:t>Search </a:t>
            </a:r>
            <a:r>
              <a:rPr lang="en-US" sz="3200" dirty="0" smtClean="0"/>
              <a:t>examples: keyword + licensing info</a:t>
            </a:r>
            <a:endParaRPr lang="en-US" sz="3200" dirty="0" smtClean="0"/>
          </a:p>
        </p:txBody>
      </p:sp>
      <p:sp>
        <p:nvSpPr>
          <p:cNvPr id="29699" name="Rectangle 3"/>
          <p:cNvSpPr>
            <a:spLocks noGrp="1" noChangeArrowheads="1"/>
          </p:cNvSpPr>
          <p:nvPr>
            <p:ph type="body" sz="half" idx="4294967295"/>
          </p:nvPr>
        </p:nvSpPr>
        <p:spPr>
          <a:xfrm>
            <a:off x="0" y="1412875"/>
            <a:ext cx="9324975" cy="5445125"/>
          </a:xfrm>
        </p:spPr>
        <p:txBody>
          <a:bodyPr/>
          <a:lstStyle/>
          <a:p>
            <a:pPr eaLnBrk="1" hangingPunct="1"/>
            <a:r>
              <a:rPr lang="en-US" sz="2000" dirty="0" smtClean="0"/>
              <a:t>Patent </a:t>
            </a:r>
            <a:r>
              <a:rPr lang="en-US" sz="2000" dirty="0" smtClean="0"/>
              <a:t>documents containing microchip with licensing availability. </a:t>
            </a:r>
          </a:p>
          <a:p>
            <a:pPr eaLnBrk="1" hangingPunct="1"/>
            <a:endParaRPr lang="en-US" sz="2000" dirty="0" smtClean="0"/>
          </a:p>
          <a:p>
            <a:pPr eaLnBrk="1" hangingPunct="1"/>
            <a:endParaRPr lang="en-US" sz="2000" dirty="0" smtClean="0"/>
          </a:p>
          <a:p>
            <a:pPr eaLnBrk="1" hangingPunct="1">
              <a:buFontTx/>
              <a:buNone/>
            </a:pPr>
            <a:endParaRPr lang="en-US" sz="2000" dirty="0" smtClean="0"/>
          </a:p>
          <a:p>
            <a:pPr eaLnBrk="1" hangingPunct="1"/>
            <a:endParaRPr lang="en-US" sz="2000" dirty="0" smtClean="0"/>
          </a:p>
          <a:p>
            <a:pPr eaLnBrk="1" hangingPunct="1">
              <a:buFontTx/>
              <a:buNone/>
            </a:pPr>
            <a:endParaRPr lang="en-US" sz="2000" dirty="0" smtClean="0"/>
          </a:p>
        </p:txBody>
      </p:sp>
      <p:graphicFrame>
        <p:nvGraphicFramePr>
          <p:cNvPr id="29701" name="Object 5"/>
          <p:cNvGraphicFramePr>
            <a:graphicFrameLocks noGrp="1" noChangeAspect="1"/>
          </p:cNvGraphicFramePr>
          <p:nvPr>
            <p:ph sz="quarter" idx="4294967295"/>
            <p:extLst>
              <p:ext uri="{D42A27DB-BD31-4B8C-83A1-F6EECF244321}">
                <p14:modId xmlns:p14="http://schemas.microsoft.com/office/powerpoint/2010/main" val="1597621999"/>
              </p:ext>
            </p:extLst>
          </p:nvPr>
        </p:nvGraphicFramePr>
        <p:xfrm>
          <a:off x="107504" y="2204864"/>
          <a:ext cx="8821737" cy="1203325"/>
        </p:xfrm>
        <a:graphic>
          <a:graphicData uri="http://schemas.openxmlformats.org/presentationml/2006/ole">
            <mc:AlternateContent xmlns:mc="http://schemas.openxmlformats.org/markup-compatibility/2006">
              <mc:Choice xmlns:v="urn:schemas-microsoft-com:vml" Requires="v">
                <p:oleObj spid="_x0000_s10242" r:id="rId4" imgW="8838095" imgH="1205924" progId="">
                  <p:embed/>
                </p:oleObj>
              </mc:Choice>
              <mc:Fallback>
                <p:oleObj r:id="rId4" imgW="8838095" imgH="12059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204864"/>
                        <a:ext cx="8821737"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3" name="Oval 7"/>
          <p:cNvSpPr>
            <a:spLocks noChangeArrowheads="1"/>
          </p:cNvSpPr>
          <p:nvPr/>
        </p:nvSpPr>
        <p:spPr bwMode="auto">
          <a:xfrm>
            <a:off x="3799" y="2564904"/>
            <a:ext cx="7778874" cy="649412"/>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mtClean="0">
              <a:solidFill>
                <a:srgbClr val="000000"/>
              </a:solidFill>
            </a:endParaRPr>
          </a:p>
        </p:txBody>
      </p:sp>
    </p:spTree>
    <p:extLst>
      <p:ext uri="{BB962C8B-B14F-4D97-AF65-F5344CB8AC3E}">
        <p14:creationId xmlns:p14="http://schemas.microsoft.com/office/powerpoint/2010/main" val="3891005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availability info</a:t>
            </a:r>
            <a:endParaRPr lang="en-US" dirty="0"/>
          </a:p>
        </p:txBody>
      </p:sp>
      <p:sp>
        <p:nvSpPr>
          <p:cNvPr id="3" name="Content Placeholder 2"/>
          <p:cNvSpPr>
            <a:spLocks noGrp="1"/>
          </p:cNvSpPr>
          <p:nvPr>
            <p:ph idx="1"/>
          </p:nvPr>
        </p:nvSpPr>
        <p:spPr/>
        <p:txBody>
          <a:bodyPr/>
          <a:lstStyle/>
          <a:p>
            <a:r>
              <a:rPr lang="en-US" dirty="0"/>
              <a:t>PCT feature </a:t>
            </a:r>
            <a:r>
              <a:rPr lang="en-US" dirty="0" smtClean="0"/>
              <a:t>launched </a:t>
            </a:r>
            <a:r>
              <a:rPr lang="en-US" dirty="0"/>
              <a:t>in January </a:t>
            </a:r>
            <a:r>
              <a:rPr lang="en-US" dirty="0" smtClean="0"/>
              <a:t>2012</a:t>
            </a:r>
          </a:p>
          <a:p>
            <a:endParaRPr lang="en-US" dirty="0" smtClean="0"/>
          </a:p>
          <a:p>
            <a:r>
              <a:rPr lang="en-US" dirty="0" smtClean="0"/>
              <a:t>Applicants </a:t>
            </a:r>
            <a:r>
              <a:rPr lang="en-US" dirty="0"/>
              <a:t>interested in licensing the inventions contained in their international applications can request the International Bureau (IB) to make this information available </a:t>
            </a:r>
            <a:r>
              <a:rPr lang="en-US" dirty="0" smtClean="0"/>
              <a:t>in PATENTSCOPE</a:t>
            </a:r>
            <a:endParaRPr lang="en-US" dirty="0"/>
          </a:p>
        </p:txBody>
      </p:sp>
    </p:spTree>
    <p:extLst>
      <p:ext uri="{BB962C8B-B14F-4D97-AF65-F5344CB8AC3E}">
        <p14:creationId xmlns:p14="http://schemas.microsoft.com/office/powerpoint/2010/main" val="2814938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coverage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824038"/>
            <a:ext cx="88296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Oval 3"/>
          <p:cNvSpPr/>
          <p:nvPr/>
        </p:nvSpPr>
        <p:spPr bwMode="auto">
          <a:xfrm>
            <a:off x="6156176" y="2636912"/>
            <a:ext cx="504056" cy="432048"/>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9863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228725"/>
            <a:ext cx="77819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6228184" y="4941168"/>
            <a:ext cx="864096" cy="360040"/>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87035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38113"/>
            <a:ext cx="7981950"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81025" y="5733256"/>
            <a:ext cx="7807399" cy="986632"/>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87009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dirty="0" smtClean="0"/>
              <a:t>Search </a:t>
            </a:r>
            <a:r>
              <a:rPr lang="en-US" dirty="0" smtClean="0"/>
              <a:t>examples: empty field</a:t>
            </a:r>
            <a:endParaRPr lang="en-US" dirty="0" smtClean="0"/>
          </a:p>
        </p:txBody>
      </p:sp>
      <p:sp>
        <p:nvSpPr>
          <p:cNvPr id="30723" name="Rectangle 3"/>
          <p:cNvSpPr>
            <a:spLocks noGrp="1" noChangeArrowheads="1"/>
          </p:cNvSpPr>
          <p:nvPr>
            <p:ph type="body" sz="half" idx="4294967295"/>
          </p:nvPr>
        </p:nvSpPr>
        <p:spPr>
          <a:xfrm>
            <a:off x="323850" y="1700213"/>
            <a:ext cx="8435975" cy="865187"/>
          </a:xfrm>
        </p:spPr>
        <p:txBody>
          <a:bodyPr/>
          <a:lstStyle/>
          <a:p>
            <a:pPr eaLnBrk="1" hangingPunct="1"/>
            <a:r>
              <a:rPr lang="en-US" sz="2000" smtClean="0"/>
              <a:t>Patent documents without an IPC code </a:t>
            </a:r>
          </a:p>
        </p:txBody>
      </p:sp>
      <p:graphicFrame>
        <p:nvGraphicFramePr>
          <p:cNvPr id="30724" name="Object 4"/>
          <p:cNvGraphicFramePr>
            <a:graphicFrameLocks noGrp="1" noChangeAspect="1"/>
          </p:cNvGraphicFramePr>
          <p:nvPr>
            <p:ph sz="half" idx="4294967295"/>
          </p:nvPr>
        </p:nvGraphicFramePr>
        <p:xfrm>
          <a:off x="395288" y="2276475"/>
          <a:ext cx="8251825" cy="966788"/>
        </p:xfrm>
        <a:graphic>
          <a:graphicData uri="http://schemas.openxmlformats.org/presentationml/2006/ole">
            <mc:AlternateContent xmlns:mc="http://schemas.openxmlformats.org/markup-compatibility/2006">
              <mc:Choice xmlns:v="urn:schemas-microsoft-com:vml" Requires="v">
                <p:oleObj spid="_x0000_s11266" r:id="rId4" imgW="8888889" imgH="1041270" progId="">
                  <p:embed/>
                </p:oleObj>
              </mc:Choice>
              <mc:Fallback>
                <p:oleObj r:id="rId4" imgW="8888889" imgH="1041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276475"/>
                        <a:ext cx="82518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Oval 5"/>
          <p:cNvSpPr>
            <a:spLocks noChangeArrowheads="1"/>
          </p:cNvSpPr>
          <p:nvPr/>
        </p:nvSpPr>
        <p:spPr bwMode="auto">
          <a:xfrm>
            <a:off x="395288" y="2781300"/>
            <a:ext cx="7239000" cy="36036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mtClean="0">
              <a:solidFill>
                <a:srgbClr val="000000"/>
              </a:solidFill>
            </a:endParaRPr>
          </a:p>
        </p:txBody>
      </p:sp>
    </p:spTree>
    <p:extLst>
      <p:ext uri="{BB962C8B-B14F-4D97-AF65-F5344CB8AC3E}">
        <p14:creationId xmlns:p14="http://schemas.microsoft.com/office/powerpoint/2010/main" val="3506794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857177" cy="50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bwMode="auto">
          <a:xfrm>
            <a:off x="3707904" y="4437112"/>
            <a:ext cx="1224136" cy="360040"/>
          </a:xfrm>
          <a:prstGeom prst="round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52885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Stemming</a:t>
            </a:r>
          </a:p>
        </p:txBody>
      </p:sp>
      <p:sp>
        <p:nvSpPr>
          <p:cNvPr id="31747" name="Rectangle 3"/>
          <p:cNvSpPr>
            <a:spLocks noGrp="1" noChangeArrowheads="1"/>
          </p:cNvSpPr>
          <p:nvPr>
            <p:ph type="body" idx="1"/>
          </p:nvPr>
        </p:nvSpPr>
        <p:spPr/>
        <p:txBody>
          <a:bodyPr/>
          <a:lstStyle/>
          <a:p>
            <a:pPr eaLnBrk="1" hangingPunct="1">
              <a:buFontTx/>
              <a:buNone/>
            </a:pPr>
            <a:r>
              <a:rPr lang="fr-CH" dirty="0" err="1" smtClean="0"/>
              <a:t>Process</a:t>
            </a:r>
            <a:r>
              <a:rPr lang="fr-CH" dirty="0" smtClean="0"/>
              <a:t> </a:t>
            </a:r>
            <a:r>
              <a:rPr lang="fr-CH" dirty="0" err="1" smtClean="0"/>
              <a:t>that</a:t>
            </a:r>
            <a:r>
              <a:rPr lang="fr-CH" dirty="0" smtClean="0"/>
              <a:t> </a:t>
            </a:r>
            <a:r>
              <a:rPr lang="fr-CH" dirty="0" err="1" smtClean="0"/>
              <a:t>removes</a:t>
            </a:r>
            <a:r>
              <a:rPr lang="fr-CH" dirty="0" smtClean="0"/>
              <a:t> </a:t>
            </a:r>
            <a:r>
              <a:rPr lang="fr-CH" dirty="0" err="1" smtClean="0"/>
              <a:t>common</a:t>
            </a:r>
            <a:r>
              <a:rPr lang="fr-CH" dirty="0" smtClean="0"/>
              <a:t> </a:t>
            </a:r>
            <a:r>
              <a:rPr lang="fr-CH" dirty="0" err="1" smtClean="0"/>
              <a:t>ending</a:t>
            </a:r>
            <a:r>
              <a:rPr lang="fr-CH" dirty="0" smtClean="0"/>
              <a:t> </a:t>
            </a:r>
            <a:r>
              <a:rPr lang="fr-CH" dirty="0" err="1" smtClean="0"/>
              <a:t>from</a:t>
            </a:r>
            <a:r>
              <a:rPr lang="fr-CH" dirty="0" smtClean="0"/>
              <a:t> </a:t>
            </a:r>
            <a:r>
              <a:rPr lang="fr-CH" dirty="0" err="1" smtClean="0"/>
              <a:t>words</a:t>
            </a:r>
            <a:r>
              <a:rPr lang="fr-CH" dirty="0" smtClean="0"/>
              <a:t> by English </a:t>
            </a:r>
            <a:r>
              <a:rPr lang="fr-CH" dirty="0" err="1" smtClean="0"/>
              <a:t>Snowball</a:t>
            </a:r>
            <a:r>
              <a:rPr lang="fr-CH" dirty="0" smtClean="0"/>
              <a:t> </a:t>
            </a:r>
            <a:r>
              <a:rPr lang="en-US" dirty="0" smtClean="0"/>
              <a:t>algorithm</a:t>
            </a:r>
          </a:p>
          <a:p>
            <a:pPr eaLnBrk="1" hangingPunct="1">
              <a:buFontTx/>
              <a:buNone/>
            </a:pPr>
            <a:r>
              <a:rPr lang="fr-CH" dirty="0" smtClean="0"/>
              <a:t>	 </a:t>
            </a:r>
          </a:p>
          <a:p>
            <a:pPr eaLnBrk="1" hangingPunct="1">
              <a:buFontTx/>
              <a:buNone/>
            </a:pPr>
            <a:r>
              <a:rPr lang="fr-CH" dirty="0" smtClean="0"/>
              <a:t>	</a:t>
            </a:r>
            <a:r>
              <a:rPr lang="fr-CH" dirty="0" err="1" smtClean="0"/>
              <a:t>electric¦al</a:t>
            </a:r>
            <a:r>
              <a:rPr lang="fr-CH" dirty="0" smtClean="0"/>
              <a:t> = </a:t>
            </a:r>
            <a:r>
              <a:rPr lang="fr-CH" dirty="0" err="1" smtClean="0"/>
              <a:t>electric</a:t>
            </a:r>
            <a:endParaRPr lang="fr-CH" dirty="0" smtClean="0"/>
          </a:p>
          <a:p>
            <a:pPr eaLnBrk="1" hangingPunct="1">
              <a:buFontTx/>
              <a:buNone/>
            </a:pPr>
            <a:r>
              <a:rPr lang="fr-CH" dirty="0" smtClean="0"/>
              <a:t>     </a:t>
            </a:r>
            <a:r>
              <a:rPr lang="fr-CH" dirty="0" err="1" smtClean="0"/>
              <a:t>electric¦ity</a:t>
            </a:r>
            <a:r>
              <a:rPr lang="fr-CH" dirty="0" smtClean="0"/>
              <a:t> = </a:t>
            </a:r>
            <a:r>
              <a:rPr lang="fr-CH" dirty="0" err="1" smtClean="0"/>
              <a:t>electric</a:t>
            </a:r>
            <a:endParaRPr lang="fr-CH" dirty="0" smtClean="0"/>
          </a:p>
          <a:p>
            <a:pPr eaLnBrk="1" hangingPunct="1">
              <a:buFontTx/>
              <a:buNone/>
            </a:pPr>
            <a:r>
              <a:rPr lang="fr-CH" dirty="0" smtClean="0"/>
              <a:t>	 </a:t>
            </a:r>
            <a:r>
              <a:rPr lang="fr-CH" dirty="0" err="1" smtClean="0"/>
              <a:t>electron¦ics</a:t>
            </a:r>
            <a:r>
              <a:rPr lang="fr-CH" dirty="0" smtClean="0"/>
              <a:t> = </a:t>
            </a:r>
            <a:r>
              <a:rPr lang="fr-CH" dirty="0" err="1" smtClean="0"/>
              <a:t>electron</a:t>
            </a:r>
            <a:r>
              <a:rPr lang="fr-CH" dirty="0" smtClean="0"/>
              <a:t>   </a:t>
            </a:r>
          </a:p>
          <a:p>
            <a:pPr eaLnBrk="1" hangingPunct="1">
              <a:buFontTx/>
              <a:buNone/>
            </a:pPr>
            <a:endParaRPr lang="fr-CH" dirty="0" smtClean="0"/>
          </a:p>
          <a:p>
            <a:pPr eaLnBrk="1" hangingPunct="1">
              <a:buFontTx/>
              <a:buNone/>
            </a:pPr>
            <a:endParaRPr lang="fr-CH" dirty="0" smtClean="0"/>
          </a:p>
          <a:p>
            <a:pPr eaLnBrk="1" hangingPunct="1">
              <a:buFontTx/>
              <a:buNone/>
            </a:pPr>
            <a:endParaRPr lang="en-US" dirty="0" smtClean="0"/>
          </a:p>
        </p:txBody>
      </p:sp>
    </p:spTree>
    <p:extLst>
      <p:ext uri="{BB962C8B-B14F-4D97-AF65-F5344CB8AC3E}">
        <p14:creationId xmlns:p14="http://schemas.microsoft.com/office/powerpoint/2010/main" val="2999681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2060848"/>
            <a:ext cx="76581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6" y="0"/>
            <a:ext cx="7658099" cy="700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6104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952"/>
            <a:ext cx="6552728" cy="694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0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ppt_x"/>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Interface : Advanced</a:t>
            </a:r>
          </a:p>
        </p:txBody>
      </p:sp>
      <p:sp>
        <p:nvSpPr>
          <p:cNvPr id="32771" name="Text Box 3"/>
          <p:cNvSpPr txBox="1">
            <a:spLocks noChangeArrowheads="1"/>
          </p:cNvSpPr>
          <p:nvPr/>
        </p:nvSpPr>
        <p:spPr bwMode="auto">
          <a:xfrm>
            <a:off x="1187450"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smtClean="0">
                <a:solidFill>
                  <a:srgbClr val="000000"/>
                </a:solidFill>
              </a:rPr>
              <a:t>Full flexibilities are enabled</a:t>
            </a:r>
          </a:p>
        </p:txBody>
      </p:sp>
      <p:graphicFrame>
        <p:nvGraphicFramePr>
          <p:cNvPr id="32772" name="Object 6"/>
          <p:cNvGraphicFramePr>
            <a:graphicFrameLocks noGrp="1" noChangeAspect="1"/>
          </p:cNvGraphicFramePr>
          <p:nvPr>
            <p:ph idx="1"/>
          </p:nvPr>
        </p:nvGraphicFramePr>
        <p:xfrm>
          <a:off x="179388" y="1844675"/>
          <a:ext cx="8713787" cy="2241550"/>
        </p:xfrm>
        <a:graphic>
          <a:graphicData uri="http://schemas.openxmlformats.org/presentationml/2006/ole">
            <mc:AlternateContent xmlns:mc="http://schemas.openxmlformats.org/markup-compatibility/2006">
              <mc:Choice xmlns:v="urn:schemas-microsoft-com:vml" Requires="v">
                <p:oleObj spid="_x0000_s12290" r:id="rId3" imgW="10171429" imgH="2615873" progId="">
                  <p:embed/>
                </p:oleObj>
              </mc:Choice>
              <mc:Fallback>
                <p:oleObj r:id="rId3" imgW="10171429" imgH="261587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8713787"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p:cNvSpPr/>
          <p:nvPr/>
        </p:nvSpPr>
        <p:spPr bwMode="auto">
          <a:xfrm>
            <a:off x="8532440" y="1772816"/>
            <a:ext cx="360040" cy="504056"/>
          </a:xfrm>
          <a:prstGeom prst="ellipse">
            <a:avLst/>
          </a:prstGeom>
          <a:noFill/>
          <a:ln w="3492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922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H"/>
              <a:t>To help </a:t>
            </a:r>
            <a:r>
              <a:rPr lang="en-US"/>
              <a:t>you</a:t>
            </a:r>
            <a:r>
              <a:rPr lang="fr-CH"/>
              <a:t> fine-tune </a:t>
            </a:r>
            <a:r>
              <a:rPr lang="en-US"/>
              <a:t>your search</a:t>
            </a:r>
          </a:p>
        </p:txBody>
      </p:sp>
      <p:sp>
        <p:nvSpPr>
          <p:cNvPr id="18435" name="Rectangle 3"/>
          <p:cNvSpPr>
            <a:spLocks noGrp="1" noChangeArrowheads="1"/>
          </p:cNvSpPr>
          <p:nvPr>
            <p:ph type="body" idx="1"/>
          </p:nvPr>
        </p:nvSpPr>
        <p:spPr/>
        <p:txBody>
          <a:bodyPr/>
          <a:lstStyle/>
          <a:p>
            <a:pPr>
              <a:buFontTx/>
              <a:buNone/>
            </a:pPr>
            <a:endParaRPr lang="fr-CH"/>
          </a:p>
          <a:p>
            <a:r>
              <a:rPr lang="en-US"/>
              <a:t>1. Boolean operators</a:t>
            </a:r>
          </a:p>
          <a:p>
            <a:r>
              <a:rPr lang="en-US"/>
              <a:t>2. Proximity operators</a:t>
            </a:r>
          </a:p>
          <a:p>
            <a:r>
              <a:rPr lang="en-US"/>
              <a:t>3. Field codes</a:t>
            </a:r>
          </a:p>
          <a:p>
            <a:r>
              <a:rPr lang="en-US"/>
              <a:t>4 .Stemming/wildcard/fuzzy searches</a:t>
            </a:r>
          </a:p>
          <a:p>
            <a:r>
              <a:rPr lang="en-US"/>
              <a:t>5. Grouping/nesting</a:t>
            </a:r>
          </a:p>
          <a:p>
            <a:r>
              <a:rPr lang="en-US"/>
              <a:t>6. Date searches</a:t>
            </a:r>
          </a:p>
          <a:p>
            <a:pPr>
              <a:buFontTx/>
              <a:buNone/>
            </a:pPr>
            <a:endParaRPr lang="en-US"/>
          </a:p>
          <a:p>
            <a:pPr>
              <a:buFontTx/>
              <a:buNone/>
            </a:pPr>
            <a:endParaRPr lang="en-US"/>
          </a:p>
        </p:txBody>
      </p:sp>
    </p:spTree>
    <p:extLst>
      <p:ext uri="{BB962C8B-B14F-4D97-AF65-F5344CB8AC3E}">
        <p14:creationId xmlns:p14="http://schemas.microsoft.com/office/powerpoint/2010/main" val="86898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29183" cy="29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81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smtClean="0"/>
              <a:t>PCT applications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98" y="989016"/>
            <a:ext cx="6271907" cy="586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Rectangle 3"/>
          <p:cNvSpPr/>
          <p:nvPr/>
        </p:nvSpPr>
        <p:spPr bwMode="auto">
          <a:xfrm>
            <a:off x="6876256" y="5877272"/>
            <a:ext cx="2088232"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139498" y="989016"/>
            <a:ext cx="1704310" cy="279744"/>
          </a:xfrm>
          <a:prstGeom prst="rect">
            <a:avLst/>
          </a:prstGeom>
          <a:solidFill>
            <a:srgbClr val="00FF00">
              <a:alpha val="23000"/>
            </a:srgbClr>
          </a:solidFill>
          <a:ln w="34925">
            <a:solidFill>
              <a:srgbClr val="00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4139952" y="989016"/>
            <a:ext cx="1368152" cy="360040"/>
          </a:xfrm>
          <a:prstGeom prst="rect">
            <a:avLst/>
          </a:prstGeom>
          <a:solidFill>
            <a:srgbClr val="FF6600">
              <a:alpha val="47000"/>
            </a:srgbClr>
          </a:solidFill>
          <a:ln w="34925">
            <a:solidFill>
              <a:srgbClr val="FF66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791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z="3200" smtClean="0"/>
              <a:t>Search examples: field code, Boolean and range operator</a:t>
            </a:r>
          </a:p>
        </p:txBody>
      </p:sp>
      <p:sp>
        <p:nvSpPr>
          <p:cNvPr id="33795"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sz="2000" smtClean="0"/>
              <a:t>    </a:t>
            </a:r>
          </a:p>
          <a:p>
            <a:pPr eaLnBrk="1" hangingPunct="1">
              <a:lnSpc>
                <a:spcPct val="80000"/>
              </a:lnSpc>
              <a:buFontTx/>
              <a:buNone/>
            </a:pPr>
            <a:r>
              <a:rPr lang="en-US" sz="2000" smtClean="0"/>
              <a:t>    Inventions made by </a:t>
            </a:r>
            <a:r>
              <a:rPr lang="en-US" sz="2000" u="sng" smtClean="0"/>
              <a:t>Steve Jobs</a:t>
            </a:r>
            <a:r>
              <a:rPr lang="en-US" sz="2000" smtClean="0"/>
              <a:t> published during the period </a:t>
            </a:r>
            <a:r>
              <a:rPr lang="en-US" sz="2000" u="sng" smtClean="0"/>
              <a:t>from 2007 to 2009</a:t>
            </a:r>
            <a:r>
              <a:rPr lang="en-US" sz="2000" smtClean="0"/>
              <a:t> comprising the keyword </a:t>
            </a:r>
            <a:r>
              <a:rPr lang="ja-JP" altLang="en-US" sz="2000" smtClean="0">
                <a:ea typeface="MS PGothic" pitchFamily="34" charset="-128"/>
              </a:rPr>
              <a:t>“</a:t>
            </a:r>
            <a:r>
              <a:rPr lang="en-US" altLang="ja-JP" sz="2000" u="sng" smtClean="0">
                <a:ea typeface="MS PGothic" pitchFamily="34" charset="-128"/>
              </a:rPr>
              <a:t>touch</a:t>
            </a:r>
            <a:r>
              <a:rPr lang="ja-JP" altLang="en-US" sz="2000" smtClean="0">
                <a:ea typeface="MS PGothic" pitchFamily="34" charset="-128"/>
              </a:rPr>
              <a:t>”</a:t>
            </a:r>
            <a:r>
              <a:rPr lang="en-US" altLang="ja-JP" sz="2000" smtClean="0">
                <a:ea typeface="MS PGothic" pitchFamily="34" charset="-128"/>
              </a:rPr>
              <a:t> in the description.</a:t>
            </a:r>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r>
              <a:rPr lang="en-US" sz="1600" smtClean="0"/>
              <a:t>       </a:t>
            </a:r>
            <a:r>
              <a:rPr lang="en-US" sz="2200" smtClean="0"/>
              <a:t>IN:(Jobs) AND PD:[2007 TO 2009] AND EN_DE:(touch)</a:t>
            </a:r>
          </a:p>
          <a:p>
            <a:pPr eaLnBrk="1" hangingPunct="1">
              <a:lnSpc>
                <a:spcPct val="80000"/>
              </a:lnSpc>
              <a:buFontTx/>
              <a:buNone/>
            </a:pPr>
            <a:endParaRPr lang="en-US" sz="2200" smtClean="0"/>
          </a:p>
          <a:p>
            <a:pPr eaLnBrk="1" hangingPunct="1">
              <a:lnSpc>
                <a:spcPct val="80000"/>
              </a:lnSpc>
              <a:buFontTx/>
              <a:buNone/>
            </a:pPr>
            <a:endParaRPr lang="en-US" sz="2200" smtClean="0"/>
          </a:p>
          <a:p>
            <a:pPr eaLnBrk="1" hangingPunct="1">
              <a:lnSpc>
                <a:spcPct val="80000"/>
              </a:lnSpc>
            </a:pPr>
            <a:r>
              <a:rPr lang="en-US" sz="1600" smtClean="0"/>
              <a:t>This search query uses </a:t>
            </a:r>
            <a:r>
              <a:rPr lang="en-US" sz="1600" b="1" smtClean="0"/>
              <a:t>field codes</a:t>
            </a:r>
            <a:r>
              <a:rPr lang="en-US" sz="1600" smtClean="0"/>
              <a:t>, a </a:t>
            </a:r>
            <a:r>
              <a:rPr lang="en-US" sz="1600" b="1" smtClean="0"/>
              <a:t>Boolean operator</a:t>
            </a:r>
            <a:r>
              <a:rPr lang="en-US" sz="1600" smtClean="0"/>
              <a:t>, and a </a:t>
            </a:r>
            <a:r>
              <a:rPr lang="en-US" sz="1600" b="1" smtClean="0"/>
              <a:t>range operator</a:t>
            </a:r>
            <a:r>
              <a:rPr lang="en-US" sz="1600" smtClean="0"/>
              <a:t>.</a:t>
            </a:r>
          </a:p>
          <a:p>
            <a:pPr eaLnBrk="1" hangingPunct="1">
              <a:lnSpc>
                <a:spcPct val="80000"/>
              </a:lnSpc>
            </a:pPr>
            <a:r>
              <a:rPr lang="en-US" sz="1600" smtClean="0"/>
              <a:t>The field codes are </a:t>
            </a:r>
            <a:r>
              <a:rPr lang="en-US" sz="1600" b="1" smtClean="0"/>
              <a:t>IN</a:t>
            </a:r>
            <a:r>
              <a:rPr lang="en-US" sz="1600" smtClean="0"/>
              <a:t> for inventor, </a:t>
            </a:r>
            <a:r>
              <a:rPr lang="en-US" sz="1600" b="1" smtClean="0"/>
              <a:t>PD</a:t>
            </a:r>
            <a:r>
              <a:rPr lang="en-US" sz="1600" smtClean="0"/>
              <a:t> for publication date, and </a:t>
            </a:r>
            <a:r>
              <a:rPr lang="en-US" sz="1600" b="1" smtClean="0"/>
              <a:t>EN_DE</a:t>
            </a:r>
            <a:r>
              <a:rPr lang="en-US" sz="1600" smtClean="0"/>
              <a:t> for English description.</a:t>
            </a:r>
          </a:p>
          <a:p>
            <a:pPr eaLnBrk="1" hangingPunct="1">
              <a:lnSpc>
                <a:spcPct val="80000"/>
              </a:lnSpc>
            </a:pPr>
            <a:r>
              <a:rPr lang="en-US" sz="1600" smtClean="0"/>
              <a:t>The Boolean operator </a:t>
            </a:r>
            <a:r>
              <a:rPr lang="en-US" sz="1600" b="1" smtClean="0"/>
              <a:t>AND</a:t>
            </a:r>
            <a:r>
              <a:rPr lang="en-US" sz="1600" smtClean="0"/>
              <a:t> is used to ensure that all search terms are included in the search results (i.e. that the results are for Jobs as inventor, within the given publication date range, and using the word </a:t>
            </a:r>
            <a:r>
              <a:rPr lang="ja-JP" altLang="en-US" sz="1600" smtClean="0">
                <a:ea typeface="MS PGothic" pitchFamily="34" charset="-128"/>
              </a:rPr>
              <a:t>“</a:t>
            </a:r>
            <a:r>
              <a:rPr lang="en-US" altLang="ja-JP" sz="1600" smtClean="0">
                <a:ea typeface="MS PGothic" pitchFamily="34" charset="-128"/>
              </a:rPr>
              <a:t>touch</a:t>
            </a:r>
            <a:r>
              <a:rPr lang="ja-JP" altLang="en-US" sz="1600" smtClean="0">
                <a:ea typeface="MS PGothic" pitchFamily="34" charset="-128"/>
              </a:rPr>
              <a:t>”</a:t>
            </a:r>
            <a:r>
              <a:rPr lang="en-US" altLang="ja-JP" sz="1600" smtClean="0">
                <a:ea typeface="MS PGothic" pitchFamily="34" charset="-128"/>
              </a:rPr>
              <a:t>).</a:t>
            </a:r>
          </a:p>
          <a:p>
            <a:pPr eaLnBrk="1" hangingPunct="1">
              <a:lnSpc>
                <a:spcPct val="80000"/>
              </a:lnSpc>
            </a:pPr>
            <a:r>
              <a:rPr lang="en-US" sz="1600" smtClean="0"/>
              <a:t>The range operator </a:t>
            </a:r>
            <a:r>
              <a:rPr lang="en-US" sz="1600" b="1" smtClean="0"/>
              <a:t>TO</a:t>
            </a:r>
            <a:r>
              <a:rPr lang="en-US" sz="1600" smtClean="0"/>
              <a:t> is used to define a range of publication date values.</a:t>
            </a:r>
          </a:p>
        </p:txBody>
      </p:sp>
      <p:sp>
        <p:nvSpPr>
          <p:cNvPr id="56324" name="Rectangle 4"/>
          <p:cNvSpPr>
            <a:spLocks noChangeArrowheads="1"/>
          </p:cNvSpPr>
          <p:nvPr/>
        </p:nvSpPr>
        <p:spPr bwMode="auto">
          <a:xfrm>
            <a:off x="900113" y="2565400"/>
            <a:ext cx="6985000" cy="576263"/>
          </a:xfrm>
          <a:prstGeom prst="rect">
            <a:avLst/>
          </a:prstGeom>
          <a:solidFill>
            <a:srgbClr val="3366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a typeface="ＭＳ Ｐゴシック" charset="0"/>
            </a:endParaRPr>
          </a:p>
        </p:txBody>
      </p:sp>
    </p:spTree>
    <p:extLst>
      <p:ext uri="{BB962C8B-B14F-4D97-AF65-F5344CB8AC3E}">
        <p14:creationId xmlns:p14="http://schemas.microsoft.com/office/powerpoint/2010/main" val="3448961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search</a:t>
            </a:r>
            <a:endParaRPr lang="en-US" dirty="0"/>
          </a:p>
        </p:txBody>
      </p:sp>
      <p:sp>
        <p:nvSpPr>
          <p:cNvPr id="3" name="Content Placeholder 2"/>
          <p:cNvSpPr>
            <a:spLocks noGrp="1"/>
          </p:cNvSpPr>
          <p:nvPr>
            <p:ph idx="1"/>
          </p:nvPr>
        </p:nvSpPr>
        <p:spPr/>
        <p:txBody>
          <a:bodyPr/>
          <a:lstStyle/>
          <a:p>
            <a:r>
              <a:rPr lang="en-US" dirty="0" smtClean="0"/>
              <a:t>issued </a:t>
            </a:r>
            <a:r>
              <a:rPr lang="en-US" dirty="0"/>
              <a:t>US </a:t>
            </a:r>
            <a:r>
              <a:rPr lang="en-US" dirty="0"/>
              <a:t>patent: </a:t>
            </a:r>
            <a:r>
              <a:rPr lang="en-US" dirty="0" smtClean="0"/>
              <a:t>08683624</a:t>
            </a:r>
          </a:p>
          <a:p>
            <a:endParaRPr lang="en-US" dirty="0"/>
          </a:p>
          <a:p>
            <a:endParaRPr lang="en-US" dirty="0"/>
          </a:p>
          <a:p>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77057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010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searches</a:t>
            </a:r>
            <a:endParaRPr lang="en-US" dirty="0"/>
          </a:p>
        </p:txBody>
      </p:sp>
      <p:sp>
        <p:nvSpPr>
          <p:cNvPr id="3" name="Content Placeholder 2"/>
          <p:cNvSpPr>
            <a:spLocks noGrp="1"/>
          </p:cNvSpPr>
          <p:nvPr>
            <p:ph idx="1"/>
          </p:nvPr>
        </p:nvSpPr>
        <p:spPr/>
        <p:txBody>
          <a:bodyPr/>
          <a:lstStyle/>
          <a:p>
            <a:r>
              <a:rPr lang="en-US" dirty="0"/>
              <a:t>IC :A</a:t>
            </a:r>
          </a:p>
          <a:p>
            <a:r>
              <a:rPr lang="en-US" dirty="0"/>
              <a:t>IC :A47</a:t>
            </a:r>
          </a:p>
          <a:p>
            <a:r>
              <a:rPr lang="en-US" dirty="0"/>
              <a:t>IC :A47L</a:t>
            </a:r>
          </a:p>
          <a:p>
            <a:r>
              <a:rPr lang="en-US" dirty="0"/>
              <a:t>IC :A47L1</a:t>
            </a:r>
          </a:p>
          <a:p>
            <a:r>
              <a:rPr lang="en-US" dirty="0"/>
              <a:t>IC:A47L11</a:t>
            </a:r>
          </a:p>
          <a:p>
            <a:r>
              <a:rPr lang="en-US" dirty="0"/>
              <a:t>IC:A47L11/03</a:t>
            </a:r>
          </a:p>
          <a:p>
            <a:pPr marL="0" indent="0">
              <a:buNone/>
            </a:pPr>
            <a:endParaRPr lang="en-US" dirty="0"/>
          </a:p>
        </p:txBody>
      </p:sp>
    </p:spTree>
    <p:extLst>
      <p:ext uri="{BB962C8B-B14F-4D97-AF65-F5344CB8AC3E}">
        <p14:creationId xmlns:p14="http://schemas.microsoft.com/office/powerpoint/2010/main" val="3560339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 national phase entry</a:t>
            </a:r>
            <a:endParaRPr lang="en-US" dirty="0"/>
          </a:p>
        </p:txBody>
      </p:sp>
      <p:sp>
        <p:nvSpPr>
          <p:cNvPr id="3" name="Content Placeholder 2"/>
          <p:cNvSpPr>
            <a:spLocks noGrp="1"/>
          </p:cNvSpPr>
          <p:nvPr>
            <p:ph idx="1"/>
          </p:nvPr>
        </p:nvSpPr>
        <p:spPr/>
        <p:txBody>
          <a:bodyPr/>
          <a:lstStyle/>
          <a:p>
            <a:r>
              <a:rPr lang="en-US" dirty="0"/>
              <a:t>PCT </a:t>
            </a:r>
            <a:r>
              <a:rPr lang="en-US" dirty="0" smtClean="0"/>
              <a:t>applications with publication </a:t>
            </a:r>
            <a:r>
              <a:rPr lang="en-US" dirty="0"/>
              <a:t>date </a:t>
            </a:r>
            <a:r>
              <a:rPr lang="en-US" dirty="0" smtClean="0"/>
              <a:t>between 2006 </a:t>
            </a:r>
            <a:r>
              <a:rPr lang="en-US" dirty="0"/>
              <a:t>and </a:t>
            </a:r>
            <a:r>
              <a:rPr lang="en-US" dirty="0" smtClean="0"/>
              <a:t>2009, </a:t>
            </a:r>
            <a:r>
              <a:rPr lang="en-US" dirty="0"/>
              <a:t>national phase office </a:t>
            </a:r>
            <a:r>
              <a:rPr lang="en-US" dirty="0" smtClean="0"/>
              <a:t> China</a:t>
            </a:r>
            <a:endParaRPr 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7734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20" y="1801045"/>
            <a:ext cx="858257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67544" y="3537012"/>
            <a:ext cx="8352928" cy="396044"/>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587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CLIR</a:t>
            </a:r>
          </a:p>
        </p:txBody>
      </p:sp>
      <p:sp>
        <p:nvSpPr>
          <p:cNvPr id="34819"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sz="2000" smtClean="0"/>
              <a:t>     CLIR stands for </a:t>
            </a:r>
            <a:r>
              <a:rPr lang="en-US" sz="2000" b="1" smtClean="0"/>
              <a:t>Cross Lingual Information Retrieval</a:t>
            </a:r>
            <a:r>
              <a:rPr lang="en-US" sz="2000" smtClean="0"/>
              <a:t> and will allow you to search a term or a phrase and its variants in:</a:t>
            </a:r>
          </a:p>
          <a:p>
            <a:pPr eaLnBrk="1" hangingPunct="1">
              <a:lnSpc>
                <a:spcPct val="80000"/>
              </a:lnSpc>
              <a:buFontTx/>
              <a:buNone/>
            </a:pPr>
            <a:endParaRPr lang="en-US" sz="2000" smtClean="0"/>
          </a:p>
          <a:p>
            <a:pPr eaLnBrk="1" hangingPunct="1">
              <a:lnSpc>
                <a:spcPct val="80000"/>
              </a:lnSpc>
            </a:pPr>
            <a:r>
              <a:rPr lang="en-US" sz="2000" smtClean="0"/>
              <a:t>Chinese</a:t>
            </a:r>
          </a:p>
          <a:p>
            <a:pPr eaLnBrk="1" hangingPunct="1">
              <a:lnSpc>
                <a:spcPct val="80000"/>
              </a:lnSpc>
            </a:pPr>
            <a:r>
              <a:rPr lang="en-US" sz="2000" smtClean="0"/>
              <a:t>Dutch</a:t>
            </a:r>
          </a:p>
          <a:p>
            <a:pPr eaLnBrk="1" hangingPunct="1">
              <a:lnSpc>
                <a:spcPct val="80000"/>
              </a:lnSpc>
            </a:pPr>
            <a:r>
              <a:rPr lang="en-US" sz="2000" smtClean="0"/>
              <a:t>English</a:t>
            </a:r>
          </a:p>
          <a:p>
            <a:pPr eaLnBrk="1" hangingPunct="1">
              <a:lnSpc>
                <a:spcPct val="80000"/>
              </a:lnSpc>
            </a:pPr>
            <a:r>
              <a:rPr lang="en-US" sz="2000" smtClean="0"/>
              <a:t>French</a:t>
            </a:r>
          </a:p>
          <a:p>
            <a:pPr eaLnBrk="1" hangingPunct="1">
              <a:lnSpc>
                <a:spcPct val="80000"/>
              </a:lnSpc>
            </a:pPr>
            <a:r>
              <a:rPr lang="en-US" sz="2000" smtClean="0"/>
              <a:t>German</a:t>
            </a:r>
          </a:p>
          <a:p>
            <a:pPr eaLnBrk="1" hangingPunct="1">
              <a:lnSpc>
                <a:spcPct val="80000"/>
              </a:lnSpc>
            </a:pPr>
            <a:r>
              <a:rPr lang="en-US" sz="2000" smtClean="0"/>
              <a:t>Italian</a:t>
            </a:r>
          </a:p>
          <a:p>
            <a:pPr eaLnBrk="1" hangingPunct="1">
              <a:lnSpc>
                <a:spcPct val="80000"/>
              </a:lnSpc>
            </a:pPr>
            <a:r>
              <a:rPr lang="en-US" sz="2000" smtClean="0"/>
              <a:t>Japanese</a:t>
            </a:r>
          </a:p>
          <a:p>
            <a:pPr eaLnBrk="1" hangingPunct="1">
              <a:lnSpc>
                <a:spcPct val="80000"/>
              </a:lnSpc>
            </a:pPr>
            <a:r>
              <a:rPr lang="en-US" sz="2000" smtClean="0"/>
              <a:t>Korean</a:t>
            </a:r>
          </a:p>
          <a:p>
            <a:pPr eaLnBrk="1" hangingPunct="1">
              <a:lnSpc>
                <a:spcPct val="80000"/>
              </a:lnSpc>
            </a:pPr>
            <a:r>
              <a:rPr lang="en-US" sz="2000" smtClean="0"/>
              <a:t>Portuguese</a:t>
            </a:r>
          </a:p>
          <a:p>
            <a:pPr eaLnBrk="1" hangingPunct="1">
              <a:lnSpc>
                <a:spcPct val="80000"/>
              </a:lnSpc>
            </a:pPr>
            <a:r>
              <a:rPr lang="en-US" sz="2000" smtClean="0"/>
              <a:t>Russian</a:t>
            </a:r>
          </a:p>
          <a:p>
            <a:pPr eaLnBrk="1" hangingPunct="1">
              <a:lnSpc>
                <a:spcPct val="80000"/>
              </a:lnSpc>
            </a:pPr>
            <a:r>
              <a:rPr lang="en-US" sz="2000" smtClean="0"/>
              <a:t>Spanish and </a:t>
            </a:r>
          </a:p>
          <a:p>
            <a:pPr eaLnBrk="1" hangingPunct="1">
              <a:lnSpc>
                <a:spcPct val="80000"/>
              </a:lnSpc>
            </a:pPr>
            <a:r>
              <a:rPr lang="en-US" sz="2000" smtClean="0"/>
              <a:t>Swedish</a:t>
            </a:r>
          </a:p>
        </p:txBody>
      </p:sp>
    </p:spTree>
    <p:extLst>
      <p:ext uri="{BB962C8B-B14F-4D97-AF65-F5344CB8AC3E}">
        <p14:creationId xmlns:p14="http://schemas.microsoft.com/office/powerpoint/2010/main" val="2331241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t>CLIR: the interface</a:t>
            </a:r>
          </a:p>
        </p:txBody>
      </p:sp>
      <p:graphicFrame>
        <p:nvGraphicFramePr>
          <p:cNvPr id="35843" name="Object 4"/>
          <p:cNvGraphicFramePr>
            <a:graphicFrameLocks noGrp="1" noChangeAspect="1"/>
          </p:cNvGraphicFramePr>
          <p:nvPr>
            <p:ph idx="4294967295"/>
          </p:nvPr>
        </p:nvGraphicFramePr>
        <p:xfrm>
          <a:off x="611188" y="1412875"/>
          <a:ext cx="7234237" cy="4511675"/>
        </p:xfrm>
        <a:graphic>
          <a:graphicData uri="http://schemas.openxmlformats.org/presentationml/2006/ole">
            <mc:AlternateContent xmlns:mc="http://schemas.openxmlformats.org/markup-compatibility/2006">
              <mc:Choice xmlns:v="urn:schemas-microsoft-com:vml" Requires="v">
                <p:oleObj spid="_x0000_s13314" r:id="rId4" imgW="10120635" imgH="6311111" progId="">
                  <p:embed/>
                </p:oleObj>
              </mc:Choice>
              <mc:Fallback>
                <p:oleObj r:id="rId4" imgW="10120635" imgH="631111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12875"/>
                        <a:ext cx="72342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4" name="AutoShape 4"/>
          <p:cNvSpPr>
            <a:spLocks noChangeArrowheads="1"/>
          </p:cNvSpPr>
          <p:nvPr/>
        </p:nvSpPr>
        <p:spPr bwMode="auto">
          <a:xfrm>
            <a:off x="4067175" y="3500438"/>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07525" name="AutoShape 5"/>
          <p:cNvSpPr>
            <a:spLocks noChangeArrowheads="1"/>
          </p:cNvSpPr>
          <p:nvPr/>
        </p:nvSpPr>
        <p:spPr bwMode="auto">
          <a:xfrm>
            <a:off x="3059113" y="4149725"/>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07526" name="AutoShape 6"/>
          <p:cNvSpPr>
            <a:spLocks noChangeArrowheads="1"/>
          </p:cNvSpPr>
          <p:nvPr/>
        </p:nvSpPr>
        <p:spPr bwMode="auto">
          <a:xfrm>
            <a:off x="3059113" y="4437063"/>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07527" name="AutoShape 7"/>
          <p:cNvSpPr>
            <a:spLocks noChangeArrowheads="1"/>
          </p:cNvSpPr>
          <p:nvPr/>
        </p:nvSpPr>
        <p:spPr bwMode="auto">
          <a:xfrm rot="5400000">
            <a:off x="2698751" y="5589587"/>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Tree>
    <p:extLst>
      <p:ext uri="{BB962C8B-B14F-4D97-AF65-F5344CB8AC3E}">
        <p14:creationId xmlns:p14="http://schemas.microsoft.com/office/powerpoint/2010/main" val="340704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5"/>
                                        </p:tgtEl>
                                        <p:attrNameLst>
                                          <p:attrName>style.visibility</p:attrName>
                                        </p:attrNameLst>
                                      </p:cBhvr>
                                      <p:to>
                                        <p:strVal val="visible"/>
                                      </p:to>
                                    </p:set>
                                    <p:anim calcmode="lin" valueType="num">
                                      <p:cBhvr additive="base">
                                        <p:cTn id="13" dur="500" fill="hold"/>
                                        <p:tgtEl>
                                          <p:spTgt spid="107525"/>
                                        </p:tgtEl>
                                        <p:attrNameLst>
                                          <p:attrName>ppt_x</p:attrName>
                                        </p:attrNameLst>
                                      </p:cBhvr>
                                      <p:tavLst>
                                        <p:tav tm="0">
                                          <p:val>
                                            <p:strVal val="#ppt_x"/>
                                          </p:val>
                                        </p:tav>
                                        <p:tav tm="100000">
                                          <p:val>
                                            <p:strVal val="#ppt_x"/>
                                          </p:val>
                                        </p:tav>
                                      </p:tavLst>
                                    </p:anim>
                                    <p:anim calcmode="lin" valueType="num">
                                      <p:cBhvr additive="base">
                                        <p:cTn id="14"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6"/>
                                        </p:tgtEl>
                                        <p:attrNameLst>
                                          <p:attrName>style.visibility</p:attrName>
                                        </p:attrNameLst>
                                      </p:cBhvr>
                                      <p:to>
                                        <p:strVal val="visible"/>
                                      </p:to>
                                    </p:set>
                                    <p:anim calcmode="lin" valueType="num">
                                      <p:cBhvr additive="base">
                                        <p:cTn id="19" dur="500" fill="hold"/>
                                        <p:tgtEl>
                                          <p:spTgt spid="107526"/>
                                        </p:tgtEl>
                                        <p:attrNameLst>
                                          <p:attrName>ppt_x</p:attrName>
                                        </p:attrNameLst>
                                      </p:cBhvr>
                                      <p:tavLst>
                                        <p:tav tm="0">
                                          <p:val>
                                            <p:strVal val="#ppt_x"/>
                                          </p:val>
                                        </p:tav>
                                        <p:tav tm="100000">
                                          <p:val>
                                            <p:strVal val="#ppt_x"/>
                                          </p:val>
                                        </p:tav>
                                      </p:tavLst>
                                    </p:anim>
                                    <p:anim calcmode="lin" valueType="num">
                                      <p:cBhvr additive="base">
                                        <p:cTn id="20"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7"/>
                                        </p:tgtEl>
                                        <p:attrNameLst>
                                          <p:attrName>style.visibility</p:attrName>
                                        </p:attrNameLst>
                                      </p:cBhvr>
                                      <p:to>
                                        <p:strVal val="visible"/>
                                      </p:to>
                                    </p:set>
                                    <p:anim calcmode="lin" valueType="num">
                                      <p:cBhvr additive="base">
                                        <p:cTn id="25" dur="500" fill="hold"/>
                                        <p:tgtEl>
                                          <p:spTgt spid="107527"/>
                                        </p:tgtEl>
                                        <p:attrNameLst>
                                          <p:attrName>ppt_x</p:attrName>
                                        </p:attrNameLst>
                                      </p:cBhvr>
                                      <p:tavLst>
                                        <p:tav tm="0">
                                          <p:val>
                                            <p:strVal val="#ppt_x"/>
                                          </p:val>
                                        </p:tav>
                                        <p:tav tm="100000">
                                          <p:val>
                                            <p:strVal val="#ppt_x"/>
                                          </p:val>
                                        </p:tav>
                                      </p:tavLst>
                                    </p:anim>
                                    <p:anim calcmode="lin" valueType="num">
                                      <p:cBhvr additive="base">
                                        <p:cTn id="26"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075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smtClean="0"/>
              <a:t>CLIR: precision vs recall</a:t>
            </a:r>
          </a:p>
        </p:txBody>
      </p:sp>
      <p:pic>
        <p:nvPicPr>
          <p:cNvPr id="78852" name="Picture 4"/>
          <p:cNvPicPr>
            <a:picLocks noGrp="1" noChangeAspect="1" noChangeArrowheads="1"/>
          </p:cNvPicPr>
          <p:nvPr>
            <p:ph type="body" idx="4294967295"/>
          </p:nvPr>
        </p:nvPicPr>
        <p:blipFill>
          <a:blip r:embed="rId2"/>
          <a:srcRect/>
          <a:stretch>
            <a:fillRect/>
          </a:stretch>
        </p:blipFill>
        <p:spPr>
          <a:xfrm>
            <a:off x="1116013" y="1095375"/>
            <a:ext cx="6911975" cy="5762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705006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smtClean="0"/>
              <a:t>Example: precision</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0199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37112"/>
            <a:ext cx="7772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934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7544" y="116632"/>
            <a:ext cx="8229600" cy="1143000"/>
          </a:xfrm>
        </p:spPr>
        <p:txBody>
          <a:bodyPr/>
          <a:lstStyle/>
          <a:p>
            <a:pPr eaLnBrk="1" hangingPunct="1"/>
            <a:r>
              <a:rPr lang="en-US" dirty="0" smtClean="0"/>
              <a:t>Example: recall</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95" y="1052736"/>
            <a:ext cx="6205194" cy="289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99" y="4153374"/>
            <a:ext cx="6999192" cy="27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9494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mtClean="0"/>
              <a:t>CLIR: supervised mode</a:t>
            </a:r>
          </a:p>
        </p:txBody>
      </p:sp>
      <p:sp>
        <p:nvSpPr>
          <p:cNvPr id="39939" name="Rectangle 3"/>
          <p:cNvSpPr>
            <a:spLocks noGrp="1" noChangeArrowheads="1"/>
          </p:cNvSpPr>
          <p:nvPr>
            <p:ph type="body" idx="4294967295"/>
          </p:nvPr>
        </p:nvSpPr>
        <p:spPr/>
        <p:txBody>
          <a:bodyPr/>
          <a:lstStyle/>
          <a:p>
            <a:pPr eaLnBrk="1" hangingPunct="1"/>
            <a:r>
              <a:rPr lang="en-US" smtClean="0"/>
              <a:t>2 modes: automatic and supervised</a:t>
            </a:r>
          </a:p>
          <a:p>
            <a:pPr eaLnBrk="1" hangingPunct="1"/>
            <a:endParaRPr lang="en-US" smtClean="0"/>
          </a:p>
          <a:p>
            <a:pPr eaLnBrk="1" hangingPunct="1"/>
            <a:r>
              <a:rPr lang="en-US" smtClean="0"/>
              <a:t>Automatic: 1 step</a:t>
            </a:r>
          </a:p>
          <a:p>
            <a:pPr eaLnBrk="1" hangingPunct="1"/>
            <a:r>
              <a:rPr lang="en-US" smtClean="0"/>
              <a:t>Supervised: 4 steps</a:t>
            </a:r>
          </a:p>
        </p:txBody>
      </p:sp>
    </p:spTree>
    <p:extLst>
      <p:ext uri="{BB962C8B-B14F-4D97-AF65-F5344CB8AC3E}">
        <p14:creationId xmlns:p14="http://schemas.microsoft.com/office/powerpoint/2010/main" val="273365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PCT national phase entry</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94228"/>
            <a:ext cx="3543300" cy="814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Rectangle 2"/>
          <p:cNvSpPr/>
          <p:nvPr/>
        </p:nvSpPr>
        <p:spPr bwMode="auto">
          <a:xfrm>
            <a:off x="5004048" y="1196752"/>
            <a:ext cx="1095028" cy="5661248"/>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94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AutoShape 3"/>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a typeface="ＭＳ Ｐゴシック" charset="0"/>
            </a:endParaRPr>
          </a:p>
        </p:txBody>
      </p:sp>
      <p:sp>
        <p:nvSpPr>
          <p:cNvPr id="40965" name="Rectangle 5"/>
          <p:cNvSpPr>
            <a:spLocks noGrp="1" noChangeArrowheads="1"/>
          </p:cNvSpPr>
          <p:nvPr>
            <p:ph type="title" idx="4294967295"/>
          </p:nvPr>
        </p:nvSpPr>
        <p:spPr>
          <a:xfrm>
            <a:off x="373063" y="149225"/>
            <a:ext cx="8229600" cy="1143000"/>
          </a:xfrm>
        </p:spPr>
        <p:txBody>
          <a:bodyPr/>
          <a:lstStyle/>
          <a:p>
            <a:pPr eaLnBrk="1" hangingPunct="1"/>
            <a:r>
              <a:rPr lang="en-US" smtClean="0">
                <a:ea typeface="Kozuka Gothic Pro H" pitchFamily="34" charset="-128"/>
              </a:rPr>
              <a:t>Automatic mode</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300442" cy="3816423"/>
          </a:xfrm>
          <a:prstGeom prst="rect">
            <a:avLst/>
          </a:prstGeom>
          <a:solidFill>
            <a:srgbClr val="FF0000"/>
          </a:solidFill>
          <a:ln>
            <a:noFill/>
          </a:ln>
          <a:effectLst/>
        </p:spPr>
      </p:pic>
      <p:sp>
        <p:nvSpPr>
          <p:cNvPr id="2" name="Left Arrow 1"/>
          <p:cNvSpPr/>
          <p:nvPr/>
        </p:nvSpPr>
        <p:spPr bwMode="auto">
          <a:xfrm>
            <a:off x="2237006" y="2156691"/>
            <a:ext cx="863997" cy="360040"/>
          </a:xfrm>
          <a:prstGeom prst="leftArrow">
            <a:avLst/>
          </a:prstGeom>
          <a:solidFill>
            <a:srgbClr val="FF0000"/>
          </a:solid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Left Arrow 8"/>
          <p:cNvSpPr/>
          <p:nvPr/>
        </p:nvSpPr>
        <p:spPr bwMode="auto">
          <a:xfrm>
            <a:off x="2065952" y="4676170"/>
            <a:ext cx="863997" cy="360040"/>
          </a:xfrm>
          <a:prstGeom prst="leftArrow">
            <a:avLst/>
          </a:prstGeom>
          <a:solidFill>
            <a:srgbClr val="FF0000"/>
          </a:solid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502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3600" smtClean="0">
                <a:solidFill>
                  <a:srgbClr val="00408C"/>
                </a:solidFill>
                <a:ea typeface="MS PGothic" pitchFamily="34" charset="-128"/>
              </a:rPr>
              <a:t>Automatic mode: results</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77141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00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idx="4294967295"/>
          </p:nvPr>
        </p:nvSpPr>
        <p:spPr/>
        <p:txBody>
          <a:bodyPr/>
          <a:lstStyle/>
          <a:p>
            <a:pPr eaLnBrk="1" hangingPunct="1"/>
            <a:r>
              <a:rPr lang="en-US" smtClean="0"/>
              <a:t>Supervised mode: 1 of 4 steps</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4940"/>
            <a:ext cx="8756902" cy="399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262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mtClean="0"/>
              <a:t>Supervised mode : 2 of 4 steps</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760"/>
            <a:ext cx="6088533" cy="541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bwMode="auto">
          <a:xfrm>
            <a:off x="3995936" y="2204864"/>
            <a:ext cx="360040" cy="792088"/>
          </a:xfrm>
          <a:prstGeom prst="up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255821"/>
            <a:ext cx="6112346" cy="545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5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mtClean="0"/>
              <a:t>Supervised mode : 3 of 4 steps</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1657350"/>
            <a:ext cx="69818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611560" y="1988840"/>
            <a:ext cx="469528" cy="144016"/>
          </a:xfrm>
          <a:prstGeom prst="rightArrow">
            <a:avLst/>
          </a:prstGeom>
          <a:solidFill>
            <a:srgbClr val="00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ight Arrow 5"/>
          <p:cNvSpPr/>
          <p:nvPr/>
        </p:nvSpPr>
        <p:spPr bwMode="auto">
          <a:xfrm>
            <a:off x="529196" y="4293096"/>
            <a:ext cx="469528" cy="144016"/>
          </a:xfrm>
          <a:prstGeom prst="rightArrow">
            <a:avLst/>
          </a:prstGeom>
          <a:solidFill>
            <a:srgbClr val="00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ight Arrow 6"/>
          <p:cNvSpPr/>
          <p:nvPr/>
        </p:nvSpPr>
        <p:spPr bwMode="auto">
          <a:xfrm>
            <a:off x="529196" y="4581128"/>
            <a:ext cx="469528" cy="144016"/>
          </a:xfrm>
          <a:prstGeom prst="rightArrow">
            <a:avLst/>
          </a:prstGeom>
          <a:solidFill>
            <a:srgbClr val="00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341013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mtClean="0"/>
              <a:t>Supervised mode : 4 of 4 steps</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62112"/>
            <a:ext cx="7759966" cy="378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243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smtClean="0"/>
              <a:t>Supervised mode: results</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571321" cy="52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6772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CH" smtClean="0"/>
              <a:t>Reading the result list</a:t>
            </a:r>
            <a:endParaRPr lang="en-US" smtClean="0"/>
          </a:p>
        </p:txBody>
      </p:sp>
      <p:graphicFrame>
        <p:nvGraphicFramePr>
          <p:cNvPr id="49155" name="Object 4"/>
          <p:cNvGraphicFramePr>
            <a:graphicFrameLocks noGrp="1" noChangeAspect="1"/>
          </p:cNvGraphicFramePr>
          <p:nvPr>
            <p:ph idx="1"/>
          </p:nvPr>
        </p:nvGraphicFramePr>
        <p:xfrm>
          <a:off x="1692275" y="1268413"/>
          <a:ext cx="5376863" cy="5589587"/>
        </p:xfrm>
        <a:graphic>
          <a:graphicData uri="http://schemas.openxmlformats.org/presentationml/2006/ole">
            <mc:AlternateContent xmlns:mc="http://schemas.openxmlformats.org/markup-compatibility/2006">
              <mc:Choice xmlns:v="urn:schemas-microsoft-com:vml" Requires="v">
                <p:oleObj spid="_x0000_s14338" r:id="rId3" imgW="10273016" imgH="10679365" progId="">
                  <p:embed/>
                </p:oleObj>
              </mc:Choice>
              <mc:Fallback>
                <p:oleObj r:id="rId3" imgW="10273016" imgH="10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268413"/>
                        <a:ext cx="5376863" cy="5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bwMode="auto">
          <a:xfrm>
            <a:off x="1547664" y="1124744"/>
            <a:ext cx="5688632" cy="792088"/>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1547664" y="1916832"/>
            <a:ext cx="5688632" cy="288032"/>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1547664" y="2276872"/>
            <a:ext cx="5616624" cy="4680520"/>
          </a:xfrm>
          <a:prstGeom prst="rect">
            <a:avLst/>
          </a:prstGeom>
          <a:noFill/>
          <a:ln w="349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87473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pPr eaLnBrk="1" hangingPunct="1"/>
            <a:r>
              <a:rPr lang="fr-CH" smtClean="0"/>
              <a:t>Analysis</a:t>
            </a:r>
            <a:endParaRPr lang="en-US" smtClean="0"/>
          </a:p>
        </p:txBody>
      </p:sp>
      <p:graphicFrame>
        <p:nvGraphicFramePr>
          <p:cNvPr id="50179" name="Object 4"/>
          <p:cNvGraphicFramePr>
            <a:graphicFrameLocks noGrp="1" noChangeAspect="1"/>
          </p:cNvGraphicFramePr>
          <p:nvPr>
            <p:ph idx="1"/>
          </p:nvPr>
        </p:nvGraphicFramePr>
        <p:xfrm>
          <a:off x="1331913" y="1184275"/>
          <a:ext cx="6553200" cy="5594350"/>
        </p:xfrm>
        <a:graphic>
          <a:graphicData uri="http://schemas.openxmlformats.org/presentationml/2006/ole">
            <mc:AlternateContent xmlns:mc="http://schemas.openxmlformats.org/markup-compatibility/2006">
              <mc:Choice xmlns:v="urn:schemas-microsoft-com:vml" Requires="v">
                <p:oleObj spid="_x0000_s15362" r:id="rId3" imgW="10323810" imgH="8812698" progId="">
                  <p:embed/>
                </p:oleObj>
              </mc:Choice>
              <mc:Fallback>
                <p:oleObj r:id="rId3" imgW="10323810" imgH="88126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84275"/>
                        <a:ext cx="65532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22511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smtClean="0"/>
              <a:t>Display options: table/graph –bar/pie</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2009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6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smtClean="0"/>
              <a:t>National collections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191375" cy="827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Rectangle 3"/>
          <p:cNvSpPr/>
          <p:nvPr/>
        </p:nvSpPr>
        <p:spPr bwMode="auto">
          <a:xfrm>
            <a:off x="4932040" y="1556792"/>
            <a:ext cx="720080" cy="5472608"/>
          </a:xfrm>
          <a:prstGeom prst="rect">
            <a:avLst/>
          </a:prstGeom>
          <a:solidFill>
            <a:srgbClr val="FF6600">
              <a:alpha val="49000"/>
            </a:srgbClr>
          </a:solidFill>
          <a:ln w="34925">
            <a:solidFill>
              <a:srgbClr val="FF66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8186041"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292080" y="1124744"/>
            <a:ext cx="864096"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5292080" y="1124744"/>
            <a:ext cx="792088" cy="432048"/>
          </a:xfrm>
          <a:prstGeom prst="ellipse">
            <a:avLst/>
          </a:prstGeom>
          <a:noFill/>
          <a:ln w="34925">
            <a:solidFill>
              <a:srgbClr val="FF66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207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mtClean="0"/>
              <a:t>Display options: table/graph –bar/pie</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8172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2170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p:txBody>
          <a:bodyPr/>
          <a:lstStyle/>
          <a:p>
            <a:pPr eaLnBrk="1" hangingPunct="1"/>
            <a:r>
              <a:rPr lang="en-US" smtClean="0"/>
              <a:t>Options</a:t>
            </a:r>
          </a:p>
        </p:txBody>
      </p:sp>
      <p:graphicFrame>
        <p:nvGraphicFramePr>
          <p:cNvPr id="53251" name="Object 3"/>
          <p:cNvGraphicFramePr>
            <a:graphicFrameLocks noGrp="1" noChangeAspect="1"/>
          </p:cNvGraphicFramePr>
          <p:nvPr>
            <p:ph sz="quarter" idx="1"/>
          </p:nvPr>
        </p:nvGraphicFramePr>
        <p:xfrm>
          <a:off x="323850" y="2060575"/>
          <a:ext cx="8280400" cy="420688"/>
        </p:xfrm>
        <a:graphic>
          <a:graphicData uri="http://schemas.openxmlformats.org/presentationml/2006/ole">
            <mc:AlternateContent xmlns:mc="http://schemas.openxmlformats.org/markup-compatibility/2006">
              <mc:Choice xmlns:v="urn:schemas-microsoft-com:vml" Requires="v">
                <p:oleObj spid="_x0000_s16386" r:id="rId3" imgW="10273016" imgH="520635" progId="">
                  <p:embed/>
                </p:oleObj>
              </mc:Choice>
              <mc:Fallback>
                <p:oleObj r:id="rId3" imgW="10273016" imgH="52063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8280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4"/>
          <p:cNvGraphicFramePr>
            <a:graphicFrameLocks noGrp="1" noChangeAspect="1"/>
          </p:cNvGraphicFramePr>
          <p:nvPr>
            <p:ph sz="quarter" idx="2"/>
          </p:nvPr>
        </p:nvGraphicFramePr>
        <p:xfrm>
          <a:off x="4140200" y="2205038"/>
          <a:ext cx="622300" cy="1016000"/>
        </p:xfrm>
        <a:graphic>
          <a:graphicData uri="http://schemas.openxmlformats.org/presentationml/2006/ole">
            <mc:AlternateContent xmlns:mc="http://schemas.openxmlformats.org/markup-compatibility/2006">
              <mc:Choice xmlns:v="urn:schemas-microsoft-com:vml" Requires="v">
                <p:oleObj spid="_x0000_s16387" r:id="rId5" imgW="622003" imgH="1015515" progId="">
                  <p:embed/>
                </p:oleObj>
              </mc:Choice>
              <mc:Fallback>
                <p:oleObj r:id="rId5" imgW="622003" imgH="101551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205038"/>
                        <a:ext cx="622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Grp="1" noChangeAspect="1"/>
          </p:cNvGraphicFramePr>
          <p:nvPr>
            <p:ph sz="quarter" idx="3"/>
          </p:nvPr>
        </p:nvGraphicFramePr>
        <p:xfrm>
          <a:off x="2339975" y="2205038"/>
          <a:ext cx="1371600" cy="1231900"/>
        </p:xfrm>
        <a:graphic>
          <a:graphicData uri="http://schemas.openxmlformats.org/presentationml/2006/ole">
            <mc:AlternateContent xmlns:mc="http://schemas.openxmlformats.org/markup-compatibility/2006">
              <mc:Choice xmlns:v="urn:schemas-microsoft-com:vml" Requires="v">
                <p:oleObj spid="_x0000_s16388" r:id="rId7" imgW="1371429" imgH="1231746" progId="">
                  <p:embed/>
                </p:oleObj>
              </mc:Choice>
              <mc:Fallback>
                <p:oleObj r:id="rId7" imgW="1371429" imgH="123174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2205038"/>
                        <a:ext cx="1371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2" name="Object 6"/>
          <p:cNvGraphicFramePr>
            <a:graphicFrameLocks noGrp="1" noChangeAspect="1"/>
          </p:cNvGraphicFramePr>
          <p:nvPr>
            <p:ph sz="quarter" idx="4"/>
          </p:nvPr>
        </p:nvGraphicFramePr>
        <p:xfrm>
          <a:off x="827088" y="2205038"/>
          <a:ext cx="1295400" cy="1131887"/>
        </p:xfrm>
        <a:graphic>
          <a:graphicData uri="http://schemas.openxmlformats.org/presentationml/2006/ole">
            <mc:AlternateContent xmlns:mc="http://schemas.openxmlformats.org/markup-compatibility/2006">
              <mc:Choice xmlns:v="urn:schemas-microsoft-com:vml" Requires="v">
                <p:oleObj spid="_x0000_s16389" r:id="rId9" imgW="1409524" imgH="1231746" progId="">
                  <p:embed/>
                </p:oleObj>
              </mc:Choice>
              <mc:Fallback>
                <p:oleObj r:id="rId9" imgW="1409524" imgH="123174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2205038"/>
                        <a:ext cx="1295400"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6801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additive="base">
                                        <p:cTn id="7" dur="500" fill="hold"/>
                                        <p:tgtEl>
                                          <p:spTgt spid="142340"/>
                                        </p:tgtEl>
                                        <p:attrNameLst>
                                          <p:attrName>ppt_x</p:attrName>
                                        </p:attrNameLst>
                                      </p:cBhvr>
                                      <p:tavLst>
                                        <p:tav tm="0">
                                          <p:val>
                                            <p:strVal val="#ppt_x"/>
                                          </p:val>
                                        </p:tav>
                                        <p:tav tm="100000">
                                          <p:val>
                                            <p:strVal val="#ppt_x"/>
                                          </p:val>
                                        </p:tav>
                                      </p:tavLst>
                                    </p:anim>
                                    <p:anim calcmode="lin" valueType="num">
                                      <p:cBhvr additive="base">
                                        <p:cTn id="8"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2"/>
                                        </p:tgtEl>
                                        <p:attrNameLst>
                                          <p:attrName>style.visibility</p:attrName>
                                        </p:attrNameLst>
                                      </p:cBhvr>
                                      <p:to>
                                        <p:strVal val="visible"/>
                                      </p:to>
                                    </p:set>
                                    <p:anim calcmode="lin" valueType="num">
                                      <p:cBhvr additive="base">
                                        <p:cTn id="13" dur="500" fill="hold"/>
                                        <p:tgtEl>
                                          <p:spTgt spid="142342"/>
                                        </p:tgtEl>
                                        <p:attrNameLst>
                                          <p:attrName>ppt_x</p:attrName>
                                        </p:attrNameLst>
                                      </p:cBhvr>
                                      <p:tavLst>
                                        <p:tav tm="0">
                                          <p:val>
                                            <p:strVal val="#ppt_x"/>
                                          </p:val>
                                        </p:tav>
                                        <p:tav tm="100000">
                                          <p:val>
                                            <p:strVal val="#ppt_x"/>
                                          </p:val>
                                        </p:tav>
                                      </p:tavLst>
                                    </p:anim>
                                    <p:anim calcmode="lin" valueType="num">
                                      <p:cBhvr additive="base">
                                        <p:cTn id="14" dur="500" fill="hold"/>
                                        <p:tgtEl>
                                          <p:spTgt spid="1423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additive="base">
                                        <p:cTn id="19" dur="500" fill="hold"/>
                                        <p:tgtEl>
                                          <p:spTgt spid="142341"/>
                                        </p:tgtEl>
                                        <p:attrNameLst>
                                          <p:attrName>ppt_x</p:attrName>
                                        </p:attrNameLst>
                                      </p:cBhvr>
                                      <p:tavLst>
                                        <p:tav tm="0">
                                          <p:val>
                                            <p:strVal val="#ppt_x"/>
                                          </p:val>
                                        </p:tav>
                                        <p:tav tm="100000">
                                          <p:val>
                                            <p:strVal val="#ppt_x"/>
                                          </p:val>
                                        </p:tav>
                                      </p:tavLst>
                                    </p:anim>
                                    <p:anim calcmode="lin" valueType="num">
                                      <p:cBhvr additive="base">
                                        <p:cTn id="20" dur="500" fill="hold"/>
                                        <p:tgtEl>
                                          <p:spTgt spid="142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Tabs</a:t>
            </a:r>
          </a:p>
        </p:txBody>
      </p:sp>
      <p:graphicFrame>
        <p:nvGraphicFramePr>
          <p:cNvPr id="54275" name="Object 4"/>
          <p:cNvGraphicFramePr>
            <a:graphicFrameLocks noGrp="1" noChangeAspect="1"/>
          </p:cNvGraphicFramePr>
          <p:nvPr>
            <p:ph idx="1"/>
          </p:nvPr>
        </p:nvGraphicFramePr>
        <p:xfrm>
          <a:off x="179388" y="1125538"/>
          <a:ext cx="8964612" cy="5002212"/>
        </p:xfrm>
        <a:graphic>
          <a:graphicData uri="http://schemas.openxmlformats.org/presentationml/2006/ole">
            <mc:AlternateContent xmlns:mc="http://schemas.openxmlformats.org/markup-compatibility/2006">
              <mc:Choice xmlns:v="urn:schemas-microsoft-com:vml" Requires="v">
                <p:oleObj spid="_x0000_s17410" r:id="rId3" imgW="10082540" imgH="5625397" progId="">
                  <p:embed/>
                </p:oleObj>
              </mc:Choice>
              <mc:Fallback>
                <p:oleObj r:id="rId3" imgW="10082540" imgH="5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8964612"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8031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Documents tab</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266825"/>
            <a:ext cx="770731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4"/>
          <p:cNvSpPr>
            <a:spLocks noChangeArrowheads="1"/>
          </p:cNvSpPr>
          <p:nvPr/>
        </p:nvSpPr>
        <p:spPr bwMode="auto">
          <a:xfrm>
            <a:off x="5364163" y="3716338"/>
            <a:ext cx="360362" cy="504825"/>
          </a:xfrm>
          <a:prstGeom prst="upArrow">
            <a:avLst>
              <a:gd name="adj1" fmla="val 50000"/>
              <a:gd name="adj2" fmla="val 3502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60773" name="AutoShape 5"/>
          <p:cNvSpPr>
            <a:spLocks noChangeArrowheads="1"/>
          </p:cNvSpPr>
          <p:nvPr/>
        </p:nvSpPr>
        <p:spPr bwMode="auto">
          <a:xfrm>
            <a:off x="5292725" y="3644900"/>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pic>
        <p:nvPicPr>
          <p:cNvPr id="16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7666037"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AutoShape 7"/>
          <p:cNvSpPr>
            <a:spLocks noChangeArrowheads="1"/>
          </p:cNvSpPr>
          <p:nvPr/>
        </p:nvSpPr>
        <p:spPr bwMode="auto">
          <a:xfrm>
            <a:off x="6443663" y="2276475"/>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pic>
        <p:nvPicPr>
          <p:cNvPr id="160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25538"/>
            <a:ext cx="7640637"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7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additive="base">
                                        <p:cTn id="7" dur="500" fill="hold"/>
                                        <p:tgtEl>
                                          <p:spTgt spid="160773"/>
                                        </p:tgtEl>
                                        <p:attrNameLst>
                                          <p:attrName>ppt_x</p:attrName>
                                        </p:attrNameLst>
                                      </p:cBhvr>
                                      <p:tavLst>
                                        <p:tav tm="0">
                                          <p:val>
                                            <p:strVal val="#ppt_x"/>
                                          </p:val>
                                        </p:tav>
                                        <p:tav tm="100000">
                                          <p:val>
                                            <p:strVal val="#ppt_x"/>
                                          </p:val>
                                        </p:tav>
                                      </p:tavLst>
                                    </p:anim>
                                    <p:anim calcmode="lin" valueType="num">
                                      <p:cBhvr additive="base">
                                        <p:cTn id="8" dur="500" fill="hold"/>
                                        <p:tgtEl>
                                          <p:spTgt spid="1607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4"/>
                                        </p:tgtEl>
                                        <p:attrNameLst>
                                          <p:attrName>style.visibility</p:attrName>
                                        </p:attrNameLst>
                                      </p:cBhvr>
                                      <p:to>
                                        <p:strVal val="visible"/>
                                      </p:to>
                                    </p:set>
                                    <p:anim calcmode="lin" valueType="num">
                                      <p:cBhvr additive="base">
                                        <p:cTn id="13" dur="500" fill="hold"/>
                                        <p:tgtEl>
                                          <p:spTgt spid="160774"/>
                                        </p:tgtEl>
                                        <p:attrNameLst>
                                          <p:attrName>ppt_x</p:attrName>
                                        </p:attrNameLst>
                                      </p:cBhvr>
                                      <p:tavLst>
                                        <p:tav tm="0">
                                          <p:val>
                                            <p:strVal val="#ppt_x"/>
                                          </p:val>
                                        </p:tav>
                                        <p:tav tm="100000">
                                          <p:val>
                                            <p:strVal val="#ppt_x"/>
                                          </p:val>
                                        </p:tav>
                                      </p:tavLst>
                                    </p:anim>
                                    <p:anim calcmode="lin" valueType="num">
                                      <p:cBhvr additive="base">
                                        <p:cTn id="14"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5"/>
                                        </p:tgtEl>
                                        <p:attrNameLst>
                                          <p:attrName>style.visibility</p:attrName>
                                        </p:attrNameLst>
                                      </p:cBhvr>
                                      <p:to>
                                        <p:strVal val="visible"/>
                                      </p:to>
                                    </p:set>
                                    <p:anim calcmode="lin" valueType="num">
                                      <p:cBhvr additive="base">
                                        <p:cTn id="19" dur="500" fill="hold"/>
                                        <p:tgtEl>
                                          <p:spTgt spid="160775"/>
                                        </p:tgtEl>
                                        <p:attrNameLst>
                                          <p:attrName>ppt_x</p:attrName>
                                        </p:attrNameLst>
                                      </p:cBhvr>
                                      <p:tavLst>
                                        <p:tav tm="0">
                                          <p:val>
                                            <p:strVal val="#ppt_x"/>
                                          </p:val>
                                        </p:tav>
                                        <p:tav tm="100000">
                                          <p:val>
                                            <p:strVal val="#ppt_x"/>
                                          </p:val>
                                        </p:tav>
                                      </p:tavLst>
                                    </p:anim>
                                    <p:anim calcmode="lin" valueType="num">
                                      <p:cBhvr additive="base">
                                        <p:cTn id="20"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776"/>
                                        </p:tgtEl>
                                        <p:attrNameLst>
                                          <p:attrName>style.visibility</p:attrName>
                                        </p:attrNameLst>
                                      </p:cBhvr>
                                      <p:to>
                                        <p:strVal val="visible"/>
                                      </p:to>
                                    </p:set>
                                    <p:anim calcmode="lin" valueType="num">
                                      <p:cBhvr additive="base">
                                        <p:cTn id="25" dur="500" fill="hold"/>
                                        <p:tgtEl>
                                          <p:spTgt spid="160776"/>
                                        </p:tgtEl>
                                        <p:attrNameLst>
                                          <p:attrName>ppt_x</p:attrName>
                                        </p:attrNameLst>
                                      </p:cBhvr>
                                      <p:tavLst>
                                        <p:tav tm="0">
                                          <p:val>
                                            <p:strVal val="#ppt_x"/>
                                          </p:val>
                                        </p:tav>
                                        <p:tav tm="100000">
                                          <p:val>
                                            <p:strVal val="#ppt_x"/>
                                          </p:val>
                                        </p:tav>
                                      </p:tavLst>
                                    </p:anim>
                                    <p:anim calcmode="lin" valueType="num">
                                      <p:cBhvr additive="base">
                                        <p:cTn id="26"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animBg="1"/>
      <p:bldP spid="16077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CH" smtClean="0"/>
              <a:t>Multilingual tools</a:t>
            </a:r>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19200"/>
            <a:ext cx="5638800" cy="5638800"/>
          </a:xfrm>
          <a:prstGeom prst="rect">
            <a:avLst/>
          </a:prstGeom>
        </p:spPr>
      </p:pic>
    </p:spTree>
    <p:extLst>
      <p:ext uri="{BB962C8B-B14F-4D97-AF65-F5344CB8AC3E}">
        <p14:creationId xmlns:p14="http://schemas.microsoft.com/office/powerpoint/2010/main" val="19683955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z="3400" smtClean="0"/>
              <a:t>Translation Assistant for Patent Titles and Abstracts (TAPTA)</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49" y="1566863"/>
            <a:ext cx="8993442" cy="416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2123728" y="2348880"/>
            <a:ext cx="4176464" cy="1008112"/>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017524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a typeface="ＭＳ Ｐゴシック" charset="0"/>
            </a:endParaRPr>
          </a:p>
        </p:txBody>
      </p:sp>
      <p:sp>
        <p:nvSpPr>
          <p:cNvPr id="59395" name="Rectangle 3"/>
          <p:cNvSpPr>
            <a:spLocks noGrp="1" noChangeArrowheads="1"/>
          </p:cNvSpPr>
          <p:nvPr>
            <p:ph type="title" idx="4294967295"/>
          </p:nvPr>
        </p:nvSpPr>
        <p:spPr>
          <a:xfrm>
            <a:off x="323850" y="188913"/>
            <a:ext cx="6994525" cy="1143000"/>
          </a:xfrm>
        </p:spPr>
        <p:txBody>
          <a:bodyPr/>
          <a:lstStyle/>
          <a:p>
            <a:pPr algn="ctr" eaLnBrk="1" hangingPunct="1"/>
            <a:r>
              <a:rPr lang="en-US" sz="3000" smtClean="0"/>
              <a:t>32 Technical domains from the IPC</a:t>
            </a:r>
            <a:endParaRPr lang="en-US" sz="3000" smtClean="0">
              <a:latin typeface="MS PGothic" pitchFamily="34" charset="-128"/>
              <a:ea typeface="MS PGothic" pitchFamily="34" charset="-128"/>
            </a:endParaRPr>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913" y="333375"/>
            <a:ext cx="536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23850" y="1484313"/>
            <a:ext cx="8208963"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[ADMN]	</a:t>
            </a:r>
            <a:r>
              <a:rPr lang="en-US" sz="1300">
                <a:solidFill>
                  <a:srgbClr val="000000"/>
                </a:solidFill>
                <a:latin typeface="Avenir 55 Roman" charset="0"/>
                <a:ea typeface="ＭＳ Ｐゴシック" charset="0"/>
              </a:rPr>
              <a:t>Admin, Business, Management &amp; Soc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[AERO]	</a:t>
            </a:r>
            <a:r>
              <a:rPr lang="en-US" sz="1300">
                <a:solidFill>
                  <a:srgbClr val="000000"/>
                </a:solidFill>
                <a:latin typeface="Avenir 55 Roman" charset="0"/>
                <a:ea typeface="ＭＳ Ｐゴシック" charset="0"/>
              </a:rPr>
              <a:t>Aeronautics &amp; Aerospace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[AGRI]	Agriculture, Fisheries &amp; Forestry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[AUDV]	</a:t>
            </a:r>
            <a:r>
              <a:rPr lang="pt-BR" sz="1300">
                <a:solidFill>
                  <a:srgbClr val="000000"/>
                </a:solidFill>
                <a:latin typeface="Avenir 55 Roman" charset="0"/>
                <a:ea typeface="ＭＳ Ｐゴシック" charset="0"/>
              </a:rPr>
              <a:t>Audio, Audiovisual, Image &amp; Video Tech</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[AUTO]	</a:t>
            </a:r>
            <a:r>
              <a:rPr lang="en-US" sz="1300">
                <a:solidFill>
                  <a:srgbClr val="000000"/>
                </a:solidFill>
                <a:latin typeface="Avenir 55 Roman" charset="0"/>
                <a:ea typeface="ＭＳ Ｐゴシック" charset="0"/>
              </a:rPr>
              <a:t>Automotive &amp; Road Vehicle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[BLDG]	</a:t>
            </a:r>
            <a:r>
              <a:rPr lang="en-US" sz="1300">
                <a:solidFill>
                  <a:srgbClr val="000000"/>
                </a:solidFill>
                <a:latin typeface="Avenir 55 Roman" charset="0"/>
                <a:ea typeface="ＭＳ Ｐゴシック" charset="0"/>
              </a:rPr>
              <a:t>Civil Engineering &amp; Building Construction</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[CHEM]	</a:t>
            </a:r>
            <a:r>
              <a:rPr lang="en-US" sz="1300">
                <a:solidFill>
                  <a:srgbClr val="000000"/>
                </a:solidFill>
                <a:latin typeface="Avenir 55 Roman" charset="0"/>
                <a:ea typeface="ＭＳ Ｐゴシック" charset="0"/>
              </a:rPr>
              <a:t>Chemical &amp; Materials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[DATA]	</a:t>
            </a:r>
            <a:r>
              <a:rPr lang="en-US" sz="1300">
                <a:solidFill>
                  <a:srgbClr val="000000"/>
                </a:solidFill>
                <a:latin typeface="Avenir 55 Roman" charset="0"/>
                <a:ea typeface="ＭＳ Ｐゴシック" charset="0"/>
              </a:rPr>
              <a:t>Computer Sci, Telecom &amp; Broadcasting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[ELEC]	</a:t>
            </a:r>
            <a:r>
              <a:rPr lang="en-US" sz="1300">
                <a:solidFill>
                  <a:srgbClr val="000000"/>
                </a:solidFill>
                <a:latin typeface="Avenir 55 Roman" charset="0"/>
                <a:ea typeface="ＭＳ Ｐゴシック" charset="0"/>
              </a:rPr>
              <a:t>Electrical Engineering &amp; Electronics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[ENGY]	</a:t>
            </a:r>
            <a:r>
              <a:rPr lang="en-US" sz="1300">
                <a:solidFill>
                  <a:srgbClr val="000000"/>
                </a:solidFill>
                <a:latin typeface="Avenir 55 Roman" charset="0"/>
                <a:ea typeface="ＭＳ Ｐゴシック" charset="0"/>
              </a:rPr>
              <a:t>Energy, Fuels &amp; Heat Transfer Eng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[ENVR]	</a:t>
            </a:r>
            <a:r>
              <a:rPr lang="en-US" sz="1300">
                <a:solidFill>
                  <a:srgbClr val="000000"/>
                </a:solidFill>
                <a:latin typeface="Avenir 55 Roman" charset="0"/>
                <a:ea typeface="ＭＳ Ｐゴシック" charset="0"/>
              </a:rPr>
              <a:t>Environmental &amp; Safety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[FOOD]	</a:t>
            </a:r>
            <a:r>
              <a:rPr lang="en-US" sz="1300">
                <a:solidFill>
                  <a:srgbClr val="000000"/>
                </a:solidFill>
                <a:latin typeface="Avenir 55 Roman" charset="0"/>
                <a:ea typeface="ＭＳ Ｐゴシック" charset="0"/>
              </a:rPr>
              <a:t>Foods &amp; Food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[GENR]	</a:t>
            </a:r>
            <a:r>
              <a:rPr lang="it-IT" sz="1300">
                <a:solidFill>
                  <a:srgbClr val="000000"/>
                </a:solidFill>
                <a:latin typeface="Avenir 55 Roman" charset="0"/>
                <a:ea typeface="ＭＳ Ｐゴシック" charset="0"/>
              </a:rPr>
              <a:t>Generalities, Language, Media &amp; Info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[HOME]	</a:t>
            </a:r>
            <a:r>
              <a:rPr lang="en-US" sz="1300">
                <a:solidFill>
                  <a:srgbClr val="000000"/>
                </a:solidFill>
                <a:latin typeface="Avenir 55 Roman" charset="0"/>
                <a:ea typeface="ＭＳ Ｐゴシック" charset="0"/>
              </a:rPr>
              <a:t>Home Contents &amp; Household Maintenance</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[HORO]	</a:t>
            </a:r>
            <a:r>
              <a:rPr lang="en-US" sz="1300">
                <a:solidFill>
                  <a:srgbClr val="000000"/>
                </a:solidFill>
                <a:latin typeface="Avenir 55 Roman" charset="0"/>
                <a:ea typeface="ＭＳ Ｐゴシック" charset="0"/>
              </a:rPr>
              <a:t>Precision Mechanics, Jewelry &amp; Horology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66CC"/>
                </a:solidFill>
                <a:latin typeface="Avenir 55 Roman" charset="0"/>
                <a:ea typeface="ＭＳ Ｐゴシック" charset="0"/>
              </a:rPr>
              <a:t>[</a:t>
            </a:r>
            <a:r>
              <a:rPr lang="fr-CH" sz="1300">
                <a:solidFill>
                  <a:srgbClr val="000000"/>
                </a:solidFill>
                <a:latin typeface="Avenir 55 Roman" charset="0"/>
                <a:ea typeface="ＭＳ Ｐゴシック" charset="0"/>
              </a:rPr>
              <a:t>MANU]	</a:t>
            </a:r>
            <a:r>
              <a:rPr lang="en-US" sz="1300">
                <a:solidFill>
                  <a:srgbClr val="000000"/>
                </a:solidFill>
                <a:latin typeface="Avenir 55 Roman" charset="0"/>
                <a:ea typeface="ＭＳ Ｐゴシック" charset="0"/>
              </a:rPr>
              <a:t>Manufacturing &amp; Materials Handling Tech</a:t>
            </a:r>
          </a:p>
        </p:txBody>
      </p:sp>
      <p:sp>
        <p:nvSpPr>
          <p:cNvPr id="96263" name="Rectangle 7"/>
          <p:cNvSpPr>
            <a:spLocks noChangeArrowheads="1"/>
          </p:cNvSpPr>
          <p:nvPr/>
        </p:nvSpPr>
        <p:spPr bwMode="auto">
          <a:xfrm>
            <a:off x="4356100" y="1557338"/>
            <a:ext cx="4230688"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[MARI]		</a:t>
            </a:r>
            <a:r>
              <a:rPr lang="en-US" sz="1300">
                <a:solidFill>
                  <a:srgbClr val="000000"/>
                </a:solidFill>
                <a:latin typeface="Avenir 55 Roman" charset="0"/>
                <a:ea typeface="ＭＳ Ｐゴシック" charset="0"/>
              </a:rPr>
              <a:t>Marine Engineering</a:t>
            </a:r>
            <a:r>
              <a:rPr lang="fr-CH" sz="1300">
                <a:solidFill>
                  <a:srgbClr val="000000"/>
                </a:solidFill>
                <a:latin typeface="Avenir 55 Roman" charset="0"/>
                <a:ea typeface="ＭＳ Ｐゴシック" charset="0"/>
              </a:rPr>
              <a:t>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[MEAS]		</a:t>
            </a:r>
            <a:r>
              <a:rPr lang="en-US" sz="1300">
                <a:solidFill>
                  <a:srgbClr val="000000"/>
                </a:solidFill>
                <a:latin typeface="Avenir 55 Roman" charset="0"/>
                <a:ea typeface="ＭＳ Ｐゴシック" charset="0"/>
              </a:rPr>
              <a:t>Standards, Units, Metrology &amp; Testing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[MECH]		Mechanical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[MEDI]		Medical Technology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[METL]		</a:t>
            </a:r>
            <a:r>
              <a:rPr lang="pt-BR" sz="1300">
                <a:solidFill>
                  <a:srgbClr val="000000"/>
                </a:solidFill>
                <a:latin typeface="Avenir 55 Roman" charset="0"/>
                <a:ea typeface="ＭＳ Ｐゴシック" charset="0"/>
              </a:rPr>
              <a:t>Metallurgy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[MILI]		</a:t>
            </a:r>
            <a:r>
              <a:rPr lang="en-US" sz="1300">
                <a:solidFill>
                  <a:srgbClr val="000000"/>
                </a:solidFill>
                <a:latin typeface="Avenir 55 Roman" charset="0"/>
                <a:ea typeface="ＭＳ Ｐゴシック" charset="0"/>
              </a:rPr>
              <a:t>Military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[MINE]		</a:t>
            </a:r>
            <a:r>
              <a:rPr lang="en-US" sz="1300">
                <a:solidFill>
                  <a:srgbClr val="000000"/>
                </a:solidFill>
                <a:latin typeface="Avenir 55 Roman" charset="0"/>
                <a:ea typeface="ＭＳ Ｐゴシック" charset="0"/>
              </a:rPr>
              <a:t>Mining, Oil &amp; Gas Extraction &amp; Minerals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[NANO]		</a:t>
            </a:r>
            <a:r>
              <a:rPr lang="en-US" sz="1300">
                <a:solidFill>
                  <a:srgbClr val="000000"/>
                </a:solidFill>
                <a:latin typeface="Avenir 55 Roman" charset="0"/>
                <a:ea typeface="ＭＳ Ｐゴシック" charset="0"/>
              </a:rPr>
              <a:t>Nano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[PACK]		</a:t>
            </a:r>
            <a:r>
              <a:rPr lang="en-US" sz="1300">
                <a:solidFill>
                  <a:srgbClr val="000000"/>
                </a:solidFill>
                <a:latin typeface="Avenir 55 Roman" charset="0"/>
                <a:ea typeface="ＭＳ Ｐゴシック" charset="0"/>
              </a:rPr>
              <a:t>Packaging &amp; Distribution of Goods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[PRNT]		</a:t>
            </a:r>
            <a:r>
              <a:rPr lang="en-US" sz="1300">
                <a:solidFill>
                  <a:srgbClr val="000000"/>
                </a:solidFill>
                <a:latin typeface="Avenir 55 Roman" charset="0"/>
                <a:ea typeface="ＭＳ Ｐゴシック" charset="0"/>
              </a:rPr>
              <a:t>Printing &amp; Paper</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[RAIL]		</a:t>
            </a:r>
            <a:r>
              <a:rPr lang="en-US" sz="1300">
                <a:solidFill>
                  <a:srgbClr val="000000"/>
                </a:solidFill>
                <a:latin typeface="Avenir 55 Roman" charset="0"/>
                <a:ea typeface="ＭＳ Ｐゴシック" charset="0"/>
              </a:rPr>
              <a:t>Railway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[SCIE]		</a:t>
            </a:r>
            <a:r>
              <a:rPr lang="en-US" sz="1300">
                <a:solidFill>
                  <a:srgbClr val="000000"/>
                </a:solidFill>
                <a:latin typeface="Avenir 55 Roman" charset="0"/>
                <a:ea typeface="ＭＳ Ｐゴシック" charset="0"/>
              </a:rPr>
              <a:t>Optical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[SPRT]		</a:t>
            </a:r>
            <a:r>
              <a:rPr lang="en-US" sz="1300">
                <a:solidFill>
                  <a:srgbClr val="000000"/>
                </a:solidFill>
                <a:latin typeface="Avenir 55 Roman" charset="0"/>
                <a:ea typeface="ＭＳ Ｐゴシック" charset="0"/>
              </a:rPr>
              <a:t>Sports, Leisure, Tourism &amp; Hospitality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[TEXT]		</a:t>
            </a:r>
            <a:r>
              <a:rPr lang="it-IT" sz="1300">
                <a:solidFill>
                  <a:srgbClr val="000000"/>
                </a:solidFill>
                <a:latin typeface="Avenir 55 Roman" charset="0"/>
                <a:ea typeface="ＭＳ Ｐゴシック" charset="0"/>
              </a:rPr>
              <a:t>Textile &amp; Clothing Industries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[TRAN]		</a:t>
            </a:r>
            <a:r>
              <a:rPr lang="en-US" sz="1300">
                <a:solidFill>
                  <a:srgbClr val="000000"/>
                </a:solidFill>
                <a:latin typeface="Avenir 55 Roman" charset="0"/>
                <a:ea typeface="ＭＳ Ｐゴシック" charset="0"/>
              </a:rPr>
              <a:t>Transportation</a:t>
            </a:r>
          </a:p>
        </p:txBody>
      </p:sp>
    </p:spTree>
    <p:extLst>
      <p:ext uri="{BB962C8B-B14F-4D97-AF65-F5344CB8AC3E}">
        <p14:creationId xmlns:p14="http://schemas.microsoft.com/office/powerpoint/2010/main" val="4922260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smtClean="0"/>
              <a:t>TAPTA: how does it work?</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33488"/>
            <a:ext cx="85344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557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87818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8864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143125"/>
            <a:ext cx="86677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89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collections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191375" cy="827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Rectangle 4"/>
          <p:cNvSpPr/>
          <p:nvPr/>
        </p:nvSpPr>
        <p:spPr bwMode="auto">
          <a:xfrm>
            <a:off x="5580112" y="1556792"/>
            <a:ext cx="1152128" cy="5301208"/>
          </a:xfrm>
          <a:prstGeom prst="rect">
            <a:avLst/>
          </a:prstGeom>
          <a:solidFill>
            <a:srgbClr val="00FF00">
              <a:alpha val="43000"/>
            </a:srgbClr>
          </a:solidFill>
          <a:ln w="34925">
            <a:solidFill>
              <a:srgbClr val="00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6" y="1124744"/>
            <a:ext cx="89211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475656" y="1556792"/>
            <a:ext cx="1512168" cy="504056"/>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067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en-US" smtClean="0"/>
              <a:t>TAPTA: post-editing &amp; exporting</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27767"/>
            <a:ext cx="7124700" cy="467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29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133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5001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Slides and recording</a:t>
            </a:r>
          </a:p>
        </p:txBody>
      </p:sp>
      <p:sp>
        <p:nvSpPr>
          <p:cNvPr id="14339" name="Rectangle 3"/>
          <p:cNvSpPr>
            <a:spLocks noGrp="1" noChangeArrowheads="1"/>
          </p:cNvSpPr>
          <p:nvPr>
            <p:ph type="body" sz="half" idx="1"/>
          </p:nvPr>
        </p:nvSpPr>
        <p:spPr>
          <a:xfrm>
            <a:off x="250825" y="4797425"/>
            <a:ext cx="8713788" cy="647700"/>
          </a:xfrm>
        </p:spPr>
        <p:txBody>
          <a:bodyPr/>
          <a:lstStyle/>
          <a:p>
            <a:pPr eaLnBrk="1" hangingPunct="1">
              <a:lnSpc>
                <a:spcPct val="80000"/>
              </a:lnSpc>
              <a:buFontTx/>
              <a:buNone/>
            </a:pPr>
            <a:endParaRPr lang="en-US" altLang="en-US" sz="800" smtClean="0"/>
          </a:p>
          <a:p>
            <a:pPr eaLnBrk="1" hangingPunct="1">
              <a:lnSpc>
                <a:spcPct val="80000"/>
              </a:lnSpc>
              <a:buFontTx/>
              <a:buNone/>
            </a:pPr>
            <a:endParaRPr lang="en-US" altLang="en-US" sz="800" smtClean="0"/>
          </a:p>
          <a:p>
            <a:pPr eaLnBrk="1" hangingPunct="1">
              <a:lnSpc>
                <a:spcPct val="80000"/>
              </a:lnSpc>
              <a:buFontTx/>
              <a:buNone/>
            </a:pPr>
            <a:r>
              <a:rPr lang="en-US" altLang="en-US" sz="3100" b="1" smtClean="0">
                <a:latin typeface="Times New Roman" pitchFamily="18" charset="0"/>
                <a:cs typeface="Times New Roman" pitchFamily="18" charset="0"/>
                <a:hlinkClick r:id="rId2"/>
              </a:rPr>
              <a:t>www.wipo.int/patentscope/en/webinar/index.html</a:t>
            </a:r>
            <a:endParaRPr lang="en-US" altLang="en-US" sz="3100" b="1" smtClean="0">
              <a:latin typeface="Times New Roman" pitchFamily="18" charset="0"/>
              <a:cs typeface="Times New Roman" pitchFamily="18" charset="0"/>
            </a:endParaRPr>
          </a:p>
        </p:txBody>
      </p:sp>
      <p:pic>
        <p:nvPicPr>
          <p:cNvPr id="14340" name="Picture 4" descr="File:Microsoft Powerpoint Ic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sz="6000" b="1"/>
              <a:t>+</a:t>
            </a:r>
          </a:p>
        </p:txBody>
      </p:sp>
    </p:spTree>
    <p:extLst>
      <p:ext uri="{BB962C8B-B14F-4D97-AF65-F5344CB8AC3E}">
        <p14:creationId xmlns:p14="http://schemas.microsoft.com/office/powerpoint/2010/main" val="35049012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18434" r:id="rId3" imgW="5676190" imgH="3390476" progId="">
                  <p:embed/>
                </p:oleObj>
              </mc:Choice>
              <mc:Fallback>
                <p:oleObj r:id="rId3" imgW="5676190" imgH="33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363" name="Rectangle 4"/>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4000" b="1">
                <a:solidFill>
                  <a:srgbClr val="0033CC"/>
                </a:solidFill>
              </a:rPr>
              <a:t>patentscope@wipo.int</a:t>
            </a:r>
          </a:p>
        </p:txBody>
      </p:sp>
      <p:graphicFrame>
        <p:nvGraphicFramePr>
          <p:cNvPr id="15364" name="Object 5"/>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18435" r:id="rId5" imgW="10171429" imgH="3746032" progId="">
                  <p:embed/>
                </p:oleObj>
              </mc:Choice>
              <mc:Fallback>
                <p:oleObj r:id="rId5" imgW="10171429" imgH="37460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105917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sp>
        <p:nvSpPr>
          <p:cNvPr id="16387" name="Rectangle 6"/>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graphicFrame>
        <p:nvGraphicFramePr>
          <p:cNvPr id="16388" name="Object 7"/>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19458" r:id="rId3" imgW="10679365" imgH="6679365" progId="">
                  <p:embed/>
                </p:oleObj>
              </mc:Choice>
              <mc:Fallback>
                <p:oleObj r:id="rId3" imgW="10679365" imgH="6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739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National collections vs national phase entry</a:t>
            </a:r>
            <a:endParaRPr lang="en-US" sz="3200" dirty="0"/>
          </a:p>
        </p:txBody>
      </p:sp>
      <p:sp>
        <p:nvSpPr>
          <p:cNvPr id="3" name="Content Placeholder 2"/>
          <p:cNvSpPr>
            <a:spLocks noGrp="1"/>
          </p:cNvSpPr>
          <p:nvPr>
            <p:ph idx="1"/>
          </p:nvPr>
        </p:nvSpPr>
        <p:spPr/>
        <p:txBody>
          <a:bodyPr/>
          <a:lstStyle/>
          <a:p>
            <a:r>
              <a:rPr lang="en-US" dirty="0" smtClean="0"/>
              <a:t>National/regional collections = data from national/regional offices</a:t>
            </a:r>
          </a:p>
          <a:p>
            <a:pPr marL="0" indent="0">
              <a:buNone/>
            </a:pPr>
            <a:endParaRPr lang="en-US" dirty="0" smtClean="0"/>
          </a:p>
          <a:p>
            <a:r>
              <a:rPr lang="en-US" dirty="0" smtClean="0"/>
              <a:t>National phase entry = PCT procedure</a:t>
            </a:r>
            <a:endParaRPr lang="en-US" dirty="0"/>
          </a:p>
        </p:txBody>
      </p:sp>
    </p:spTree>
    <p:extLst>
      <p:ext uri="{BB962C8B-B14F-4D97-AF65-F5344CB8AC3E}">
        <p14:creationId xmlns:p14="http://schemas.microsoft.com/office/powerpoint/2010/main" val="2710121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1153</Words>
  <Application>Microsoft Office PowerPoint</Application>
  <PresentationFormat>On-screen Show (4:3)</PresentationFormat>
  <Paragraphs>255</Paragraphs>
  <Slides>84</Slides>
  <Notes>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84</vt:i4>
      </vt:variant>
    </vt:vector>
  </HeadingPairs>
  <TitlesOfParts>
    <vt:vector size="85" baseType="lpstr">
      <vt:lpstr>template_english</vt:lpstr>
      <vt:lpstr>PowerPoint Presentation</vt:lpstr>
      <vt:lpstr>PowerPoint Presentation</vt:lpstr>
      <vt:lpstr>Agenda</vt:lpstr>
      <vt:lpstr>Data coverage</vt:lpstr>
      <vt:lpstr>PCT applications</vt:lpstr>
      <vt:lpstr>PCT national phase entry</vt:lpstr>
      <vt:lpstr>National collections</vt:lpstr>
      <vt:lpstr>National collections</vt:lpstr>
      <vt:lpstr>National collections vs national phase entry</vt:lpstr>
      <vt:lpstr>PCT procedure steps</vt:lpstr>
      <vt:lpstr>Languages of the interface</vt:lpstr>
      <vt:lpstr>Interface in German</vt:lpstr>
      <vt:lpstr>Mobile interface</vt:lpstr>
      <vt:lpstr>Mobile interface</vt:lpstr>
      <vt:lpstr>PATENTSCOPE account</vt:lpstr>
      <vt:lpstr>Signing up</vt:lpstr>
      <vt:lpstr>Once logged-in</vt:lpstr>
      <vt:lpstr>Saved queries</vt:lpstr>
      <vt:lpstr>Downloading the results</vt:lpstr>
      <vt:lpstr>Downloaded results</vt:lpstr>
      <vt:lpstr>Account customization</vt:lpstr>
      <vt:lpstr>PATENTSCOPE: how to search</vt:lpstr>
      <vt:lpstr>Browse menu</vt:lpstr>
      <vt:lpstr>PowerPoint Presentation</vt:lpstr>
      <vt:lpstr>Most active</vt:lpstr>
      <vt:lpstr>PowerPoint Presentation</vt:lpstr>
      <vt:lpstr>Most active last 5 gazettes</vt:lpstr>
      <vt:lpstr>Most advanced</vt:lpstr>
      <vt:lpstr>Breakouts</vt:lpstr>
      <vt:lpstr>PowerPoint Presentation</vt:lpstr>
      <vt:lpstr>IPC Green Inventory</vt:lpstr>
      <vt:lpstr>PATENTSCOPE: how to search</vt:lpstr>
      <vt:lpstr>Search menu: 4 options</vt:lpstr>
      <vt:lpstr>Interface : Simple</vt:lpstr>
      <vt:lpstr>Interface : Field Combination - Structured</vt:lpstr>
      <vt:lpstr>Search example: applicant + date</vt:lpstr>
      <vt:lpstr>PowerPoint Presentation</vt:lpstr>
      <vt:lpstr>Search examples: keyword + licensing info</vt:lpstr>
      <vt:lpstr>Licensing availability info</vt:lpstr>
      <vt:lpstr>PowerPoint Presentation</vt:lpstr>
      <vt:lpstr>PowerPoint Presentation</vt:lpstr>
      <vt:lpstr>Search examples: empty field</vt:lpstr>
      <vt:lpstr>PowerPoint Presentation</vt:lpstr>
      <vt:lpstr>Stemming</vt:lpstr>
      <vt:lpstr>PowerPoint Presentation</vt:lpstr>
      <vt:lpstr>PowerPoint Presentation</vt:lpstr>
      <vt:lpstr>Interface : Advanced</vt:lpstr>
      <vt:lpstr>To help you fine-tune your search</vt:lpstr>
      <vt:lpstr>Help menu</vt:lpstr>
      <vt:lpstr>Search examples: field code, Boolean and range operator</vt:lpstr>
      <vt:lpstr>Number search</vt:lpstr>
      <vt:lpstr>IPC searches</vt:lpstr>
      <vt:lpstr>Date + national phase entry</vt:lpstr>
      <vt:lpstr>CLIR</vt:lpstr>
      <vt:lpstr>CLIR: the interface</vt:lpstr>
      <vt:lpstr>CLIR: precision vs recall</vt:lpstr>
      <vt:lpstr>Example: precision</vt:lpstr>
      <vt:lpstr>Example: recall</vt:lpstr>
      <vt:lpstr>CLIR: supervised mode</vt:lpstr>
      <vt:lpstr>Automatic mode</vt:lpstr>
      <vt:lpstr>PowerPoint Presentation</vt:lpstr>
      <vt:lpstr>Supervised mode: 1 of 4 steps</vt:lpstr>
      <vt:lpstr>Supervised mode : 2 of 4 steps</vt:lpstr>
      <vt:lpstr>Supervised mode : 3 of 4 steps</vt:lpstr>
      <vt:lpstr>Supervised mode : 4 of 4 steps</vt:lpstr>
      <vt:lpstr>Supervised mode: results</vt:lpstr>
      <vt:lpstr>Reading the result list</vt:lpstr>
      <vt:lpstr>Analysis</vt:lpstr>
      <vt:lpstr>Display options: table/graph –bar/pie</vt:lpstr>
      <vt:lpstr>Display options: table/graph –bar/pie</vt:lpstr>
      <vt:lpstr>Options</vt:lpstr>
      <vt:lpstr>Tabs</vt:lpstr>
      <vt:lpstr>Documents tab</vt:lpstr>
      <vt:lpstr>Multilingual tools</vt:lpstr>
      <vt:lpstr>Translation Assistant for Patent Titles and Abstracts (TAPTA)</vt:lpstr>
      <vt:lpstr>32 Technical domains from the IPC</vt:lpstr>
      <vt:lpstr>TAPTA: how does it work?</vt:lpstr>
      <vt:lpstr>PowerPoint Presentation</vt:lpstr>
      <vt:lpstr>PowerPoint Presentation</vt:lpstr>
      <vt:lpstr>TAPTA: post-editing &amp; exporting</vt:lpstr>
      <vt:lpstr>PowerPoint Presentation</vt:lpstr>
      <vt:lpstr>Slides and recording</vt:lpstr>
      <vt:lpstr>PowerPoint Presentation</vt:lpstr>
      <vt:lpstr>PowerPoint Presentation</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lastModifiedBy>AMMANN Sandrine</cp:lastModifiedBy>
  <cp:revision>9</cp:revision>
  <dcterms:created xsi:type="dcterms:W3CDTF">2010-05-03T08:02:35Z</dcterms:created>
  <dcterms:modified xsi:type="dcterms:W3CDTF">2014-05-22T13:20:41Z</dcterms:modified>
</cp:coreProperties>
</file>