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image" Target="../media/image7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7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4170B-EAD5-40C5-BB82-AF912DD53AB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63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541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0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0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0.png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0.png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en/5/5c/Microsoft_Powerpoint_Icon.svg" TargetMode="External"/><Relationship Id="rId2" Type="http://schemas.openxmlformats.org/officeDocument/2006/relationships/hyperlink" Target="http://www.wipo.int/patentscope/en/webinar/index.html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47157" y="4033386"/>
            <a:ext cx="6449043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</a:t>
            </a:r>
          </a:p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Result list and analysis tools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Web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September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2015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2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3" y="1219200"/>
            <a:ext cx="7829550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38777" y="13716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1177" y="15240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43577" y="1676400"/>
            <a:ext cx="7829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38777" y="2971800"/>
            <a:ext cx="7797466" cy="34575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6693" y="1371600"/>
            <a:ext cx="7861634" cy="1188719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6693" y="2560319"/>
            <a:ext cx="7829550" cy="41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6693" y="2560319"/>
            <a:ext cx="7861634" cy="411481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first box</a:t>
            </a:r>
            <a:endParaRPr lang="es-B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905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" y="2286000"/>
            <a:ext cx="8153400" cy="15240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45" y="2003290"/>
            <a:ext cx="8759834" cy="14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Brace 1"/>
          <p:cNvSpPr/>
          <p:nvPr/>
        </p:nvSpPr>
        <p:spPr bwMode="auto">
          <a:xfrm rot="16200000">
            <a:off x="2910588" y="1664563"/>
            <a:ext cx="638175" cy="3581400"/>
          </a:xfrm>
          <a:prstGeom prst="lef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32630"/>
            <a:ext cx="131298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5791200" y="3136175"/>
            <a:ext cx="1167433" cy="1290637"/>
          </a:xfrm>
          <a:prstGeom prst="straightConnector1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6301716" y="3190598"/>
            <a:ext cx="603176" cy="57388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457200" y="2538776"/>
            <a:ext cx="7467600" cy="381000"/>
          </a:xfrm>
          <a:prstGeom prst="rect">
            <a:avLst/>
          </a:prstGeom>
          <a:solidFill>
            <a:srgbClr val="FFFF00">
              <a:alpha val="5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5275045" y="1438752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6357856" y="1457199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762000" y="1457633"/>
            <a:ext cx="533400" cy="1129076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2819400" y="1476006"/>
            <a:ext cx="547036" cy="1129509"/>
          </a:xfrm>
          <a:prstGeom prst="downArrow">
            <a:avLst/>
          </a:prstGeom>
          <a:solidFill>
            <a:srgbClr val="FFFF00">
              <a:alpha val="76000"/>
            </a:srgbClr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" y="2362200"/>
            <a:ext cx="4817845" cy="205628"/>
          </a:xfrm>
          <a:prstGeom prst="rect">
            <a:avLst/>
          </a:prstGeom>
          <a:solidFill>
            <a:srgbClr val="00FF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75" y="3923071"/>
            <a:ext cx="5800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648200" y="3136175"/>
            <a:ext cx="228600" cy="1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91000" y="2362200"/>
            <a:ext cx="1084045" cy="20562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1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Stemming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CH" altLang="en-US"/>
              <a:t>Process that removes common ending from words by English Snowball </a:t>
            </a:r>
            <a:r>
              <a:rPr lang="en-US" altLang="en-US"/>
              <a:t>algorithm</a:t>
            </a:r>
          </a:p>
          <a:p>
            <a:pPr>
              <a:buFontTx/>
              <a:buNone/>
            </a:pPr>
            <a:r>
              <a:rPr lang="fr-CH" altLang="en-US"/>
              <a:t>	 </a:t>
            </a:r>
          </a:p>
          <a:p>
            <a:pPr>
              <a:buFontTx/>
              <a:buNone/>
            </a:pPr>
            <a:r>
              <a:rPr lang="fr-CH" altLang="en-US"/>
              <a:t>	electric¦al = electric</a:t>
            </a:r>
          </a:p>
          <a:p>
            <a:pPr>
              <a:buFontTx/>
              <a:buNone/>
            </a:pPr>
            <a:r>
              <a:rPr lang="fr-CH" altLang="en-US"/>
              <a:t>     electric¦ity = electric</a:t>
            </a:r>
          </a:p>
          <a:p>
            <a:pPr>
              <a:buFontTx/>
              <a:buNone/>
            </a:pPr>
            <a:r>
              <a:rPr lang="fr-CH" altLang="en-US"/>
              <a:t>	 electron¦ics = electron   </a:t>
            </a:r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r>
              <a:rPr lang="fr-CH" altLang="en-US"/>
              <a:t>More accurate results than wildcards:</a:t>
            </a:r>
          </a:p>
          <a:p>
            <a:pPr>
              <a:buFontTx/>
              <a:buNone/>
            </a:pPr>
            <a:r>
              <a:rPr lang="fr-CH" altLang="en-US"/>
              <a:t> elect*             electoral, etc.</a:t>
            </a:r>
            <a:endParaRPr lang="en-US" altLang="en-US"/>
          </a:p>
          <a:p>
            <a:pPr>
              <a:buFontTx/>
              <a:buNone/>
            </a:pPr>
            <a:endParaRPr lang="fr-CH" altLang="en-US"/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endParaRPr lang="es-B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953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1524000"/>
            <a:ext cx="8029575" cy="44767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8" y="1600200"/>
            <a:ext cx="79819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0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 – Graph: pie or bar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03523"/>
            <a:ext cx="690360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6705600" cy="28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6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Table/graph </a:t>
            </a:r>
            <a:r>
              <a:rPr lang="fr-CH" dirty="0" err="1"/>
              <a:t>customization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42555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505200" y="3276600"/>
            <a:ext cx="25146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Table/graph </a:t>
            </a:r>
            <a:r>
              <a:rPr lang="fr-CH" dirty="0" err="1" smtClean="0"/>
              <a:t>customization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47800"/>
            <a:ext cx="79152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14400" y="3962400"/>
            <a:ext cx="6934200" cy="1447800"/>
          </a:xfrm>
          <a:prstGeom prst="rect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990600" y="4336582"/>
            <a:ext cx="685800" cy="304800"/>
          </a:xfrm>
          <a:prstGeom prst="ellipse">
            <a:avLst/>
          </a:prstGeom>
          <a:noFill/>
          <a:ln w="349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2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9941"/>
            <a:ext cx="826452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Narrow down </a:t>
            </a:r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233488"/>
            <a:ext cx="89725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410200" y="3733800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422231" y="3733800"/>
            <a:ext cx="838200" cy="228600"/>
          </a:xfrm>
          <a:prstGeom prst="rect">
            <a:avLst/>
          </a:prstGeom>
          <a:solidFill>
            <a:srgbClr val="FFC000">
              <a:alpha val="5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33" y="609600"/>
            <a:ext cx="9085872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105400" y="990600"/>
            <a:ext cx="2286000" cy="4495800"/>
          </a:xfrm>
          <a:prstGeom prst="rect">
            <a:avLst/>
          </a:prstGeom>
          <a:solidFill>
            <a:srgbClr val="FFC0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085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Result list &amp; analysis tools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16420517"/>
              </p:ext>
            </p:extLst>
          </p:nvPr>
        </p:nvGraphicFramePr>
        <p:xfrm>
          <a:off x="7772400" y="5334000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334000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9" y="0"/>
            <a:ext cx="8291512" cy="681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04800" y="304800"/>
            <a:ext cx="1600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33513"/>
            <a:ext cx="90011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81088"/>
            <a:ext cx="76771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905000" y="1905000"/>
            <a:ext cx="304800" cy="2286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900833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16" y="1981200"/>
            <a:ext cx="932383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0" y="1981200"/>
            <a:ext cx="49530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options</a:t>
            </a:r>
            <a:endParaRPr lang="es-BO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38" y="2000343"/>
            <a:ext cx="20701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92960"/>
            <a:ext cx="19304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Display </a:t>
            </a:r>
            <a:r>
              <a:rPr lang="fr-CH" dirty="0" err="1" smtClean="0"/>
              <a:t>with</a:t>
            </a:r>
            <a:r>
              <a:rPr lang="fr-CH" dirty="0" smtClean="0"/>
              <a:t> images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8200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581400" y="1447800"/>
            <a:ext cx="1143000" cy="228600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Translation </a:t>
            </a:r>
            <a:r>
              <a:rPr lang="fr-CH" dirty="0" err="1" smtClean="0"/>
              <a:t>tools</a:t>
            </a:r>
            <a:r>
              <a:rPr lang="fr-CH" dirty="0" smtClean="0"/>
              <a:t> </a:t>
            </a:r>
            <a:r>
              <a:rPr lang="fr-CH" dirty="0" err="1" smtClean="0"/>
              <a:t>integrated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fr-CH" dirty="0" smtClean="0"/>
          </a:p>
          <a:p>
            <a:r>
              <a:rPr lang="fr-CH" dirty="0" smtClean="0"/>
              <a:t>Description</a:t>
            </a:r>
          </a:p>
          <a:p>
            <a:r>
              <a:rPr lang="fr-CH" dirty="0" smtClean="0"/>
              <a:t>Claims</a:t>
            </a:r>
          </a:p>
          <a:p>
            <a:r>
              <a:rPr lang="fr-CH" dirty="0" smtClean="0"/>
              <a:t>Full-</a:t>
            </a:r>
            <a:r>
              <a:rPr lang="fr-CH" dirty="0" err="1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3124200"/>
            <a:ext cx="1371600" cy="3048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0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38275"/>
            <a:ext cx="77438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8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623888"/>
            <a:ext cx="768667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8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876300"/>
            <a:ext cx="8010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4881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762000"/>
            <a:ext cx="901197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1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Slide Text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What’s news</a:t>
            </a:r>
          </a:p>
          <a:p>
            <a:pPr eaLnBrk="1" hangingPunct="1"/>
            <a:r>
              <a:rPr lang="en-US" dirty="0" smtClean="0"/>
              <a:t>Search result list</a:t>
            </a:r>
          </a:p>
          <a:p>
            <a:r>
              <a:rPr lang="fr-CH" dirty="0"/>
              <a:t>Translation </a:t>
            </a:r>
            <a:r>
              <a:rPr lang="fr-CH" dirty="0" err="1"/>
              <a:t>tools</a:t>
            </a:r>
            <a:endParaRPr lang="fr-CH" dirty="0"/>
          </a:p>
          <a:p>
            <a:pPr eaLnBrk="1" hangingPunct="1"/>
            <a:r>
              <a:rPr lang="fr-CH" dirty="0" err="1" smtClean="0"/>
              <a:t>Analysis</a:t>
            </a:r>
            <a:r>
              <a:rPr lang="fr-CH" dirty="0" smtClean="0"/>
              <a:t> </a:t>
            </a:r>
            <a:r>
              <a:rPr lang="fr-CH" dirty="0" err="1" smtClean="0"/>
              <a:t>tools</a:t>
            </a:r>
            <a:endParaRPr lang="fr-CH" dirty="0" smtClean="0"/>
          </a:p>
          <a:p>
            <a:pPr eaLnBrk="1" hangingPunct="1"/>
            <a:r>
              <a:rPr lang="fr-CH" dirty="0" smtClean="0"/>
              <a:t>Quiz</a:t>
            </a:r>
          </a:p>
          <a:p>
            <a:pPr eaLnBrk="1" hangingPunct="1"/>
            <a:r>
              <a:rPr lang="fr-CH" dirty="0" smtClean="0"/>
              <a:t>Q&amp;A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70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s-BO" smtClean="0"/>
              <a:t>Translation tools</a:t>
            </a:r>
            <a:endParaRPr lang="en-US" altLang="es-BO" smtClean="0"/>
          </a:p>
        </p:txBody>
      </p:sp>
      <p:pic>
        <p:nvPicPr>
          <p:cNvPr id="12291" name="Picture 2" descr="\\wipogvafs01\redirected$\ammann\Documents\Images\translation_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66800"/>
            <a:ext cx="58769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0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</a:t>
            </a:r>
            <a:endParaRPr lang="es-B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05000"/>
            <a:ext cx="87534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interface</a:t>
            </a:r>
            <a:endParaRPr lang="es-B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33513"/>
            <a:ext cx="78771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400800" y="1433513"/>
            <a:ext cx="1981200" cy="4714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2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ChangeArrowheads="1"/>
          </p:cNvSpPr>
          <p:nvPr/>
        </p:nvSpPr>
        <p:spPr bwMode="auto">
          <a:xfrm>
            <a:off x="2195513" y="5589588"/>
            <a:ext cx="360362" cy="935037"/>
          </a:xfrm>
          <a:prstGeom prst="upArrow">
            <a:avLst>
              <a:gd name="adj1" fmla="val 50000"/>
              <a:gd name="adj2" fmla="val 6486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BO" altLang="es-BO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6994525" cy="1143000"/>
          </a:xfrm>
        </p:spPr>
        <p:txBody>
          <a:bodyPr/>
          <a:lstStyle/>
          <a:p>
            <a:pPr algn="ctr" eaLnBrk="1" hangingPunct="1"/>
            <a:r>
              <a:rPr lang="en-US" altLang="es-BO" sz="3000" smtClean="0"/>
              <a:t>32 Technical domains from the IPC</a:t>
            </a:r>
            <a:endParaRPr lang="en-US" altLang="es-BO" sz="3000" smtClean="0">
              <a:latin typeface="ＭＳ Ｐゴシック" pitchFamily="34" charset="-128"/>
              <a:ea typeface="ＭＳ Ｐゴシック" pitchFamily="34" charset="-128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33375"/>
            <a:ext cx="536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23850" y="1484313"/>
            <a:ext cx="8208963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[ADMN]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Admin, Business, Management &amp; Soc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[AERO]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Aeronautics &amp; Aerospace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[AGRI]	Agriculture, Fisheries &amp; Forestry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[AUDV]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Audio, Audiovisual, Image &amp; Video Tech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[AUTO]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Automotive &amp; Road Vehicle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[BLDG]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Civil Engineering &amp; Building Construction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[CHEM]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Chemical &amp; Materials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[DATA]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Computer Sci, Telecom &amp; Broadcasting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[ELEC]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Electrical Engineering &amp; Electronics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[ENGY]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Energy, Fuels &amp; Heat Transfer Eng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[ENVR]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Environmental &amp; Safety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[FOOD]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Foods &amp; Food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[GENR]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Generalities, Language, Media &amp; Info Sci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[HOME]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Home Contents &amp; Household Maintenance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[HORO]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Precision Mechanics, Jewelry &amp; Horology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66CC"/>
                </a:solidFill>
                <a:latin typeface="Avenir 55 Roman" charset="0"/>
                <a:ea typeface="ＭＳ Ｐゴシック" charset="0"/>
                <a:cs typeface="Arial" charset="0"/>
              </a:rPr>
              <a:t>[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MANU]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Manufacturing &amp; Materials Handling Tech</a:t>
            </a: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56100" y="1557338"/>
            <a:ext cx="4230688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[MARI]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Marine Engineering</a:t>
            </a: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[MEAS]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Standards, Units, Metrology &amp; Testing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[MECH]		Mechanical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[MEDI]		Medical Technology 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[METL]		</a:t>
            </a: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Metallurgy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pt-BR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[MILI]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Military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[MINE]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Mining, Oil &amp; Gas Extraction &amp; Minerals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[NANO]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Nano Technology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[PACK]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Packaging &amp; Distribution of Goods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[PRNT]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Printing &amp; Paper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[RAIL]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Railway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[SCIE]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Optical Engineering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[SPRT]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Sports, Leisure, Tourism &amp; Hospitality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fr-CH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[TEXT]		</a:t>
            </a: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Textile &amp; Clothing Industries</a:t>
            </a:r>
          </a:p>
          <a:p>
            <a:pPr defTabSz="457200">
              <a:spcBef>
                <a:spcPts val="300"/>
              </a:spcBef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604838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058400" algn="l"/>
                <a:tab pos="10515600" algn="l"/>
              </a:tabLst>
              <a:defRPr/>
            </a:pPr>
            <a:r>
              <a:rPr lang="it-IT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[TRAN]		</a:t>
            </a:r>
            <a:r>
              <a:rPr lang="en-US" sz="1300">
                <a:solidFill>
                  <a:srgbClr val="000000"/>
                </a:solidFill>
                <a:latin typeface="Avenir 55 Roman" charset="0"/>
                <a:ea typeface="ＭＳ Ｐゴシック" charset="0"/>
                <a:cs typeface="Arial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42670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Language</a:t>
            </a:r>
            <a:r>
              <a:rPr lang="fr-CH" dirty="0" smtClean="0"/>
              <a:t>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/>
              <a:t>Chinese-English; English </a:t>
            </a:r>
            <a:r>
              <a:rPr lang="en-US" dirty="0" smtClean="0"/>
              <a:t>–Chinese</a:t>
            </a:r>
          </a:p>
          <a:p>
            <a:r>
              <a:rPr lang="en-US" dirty="0" smtClean="0"/>
              <a:t>French-English</a:t>
            </a:r>
            <a:r>
              <a:rPr lang="en-US" dirty="0"/>
              <a:t>; English </a:t>
            </a:r>
            <a:r>
              <a:rPr lang="en-US" dirty="0" smtClean="0"/>
              <a:t>– French</a:t>
            </a:r>
          </a:p>
          <a:p>
            <a:r>
              <a:rPr lang="en-US" dirty="0" smtClean="0"/>
              <a:t>German-English</a:t>
            </a:r>
            <a:r>
              <a:rPr lang="en-US" dirty="0"/>
              <a:t>; </a:t>
            </a:r>
            <a:r>
              <a:rPr lang="en-US" dirty="0" smtClean="0"/>
              <a:t>English-German</a:t>
            </a:r>
          </a:p>
          <a:p>
            <a:r>
              <a:rPr lang="en-US" dirty="0" smtClean="0"/>
              <a:t> </a:t>
            </a:r>
            <a:r>
              <a:rPr lang="en-US" dirty="0"/>
              <a:t>Japanese-English; </a:t>
            </a:r>
            <a:r>
              <a:rPr lang="en-US" dirty="0" smtClean="0"/>
              <a:t>English-Japanese</a:t>
            </a:r>
          </a:p>
          <a:p>
            <a:r>
              <a:rPr lang="en-US" dirty="0" smtClean="0"/>
              <a:t> </a:t>
            </a:r>
            <a:r>
              <a:rPr lang="en-US" dirty="0"/>
              <a:t>Korean-English; Korean </a:t>
            </a:r>
            <a:r>
              <a:rPr lang="en-US" dirty="0" smtClean="0"/>
              <a:t>–English</a:t>
            </a:r>
          </a:p>
          <a:p>
            <a:r>
              <a:rPr lang="en-US" dirty="0" smtClean="0"/>
              <a:t>Russian-English</a:t>
            </a:r>
            <a:r>
              <a:rPr lang="en-US" dirty="0"/>
              <a:t>; English-Russian</a:t>
            </a:r>
          </a:p>
          <a:p>
            <a:r>
              <a:rPr lang="en-US" dirty="0"/>
              <a:t>Spanish-English; English Spanish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619250"/>
            <a:ext cx="7934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038600" y="4648200"/>
            <a:ext cx="9144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100"/>
            <a:ext cx="79152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6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14" y="0"/>
            <a:ext cx="6786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74821"/>
            <a:ext cx="6688300" cy="563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2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WIPO Translate: description/claims</a:t>
            </a:r>
            <a:endParaRPr lang="es-BO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09802"/>
            <a:ext cx="7324725" cy="56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national collection</a:t>
            </a:r>
            <a:endParaRPr lang="en-US" dirty="0"/>
          </a:p>
        </p:txBody>
      </p:sp>
      <p:pic>
        <p:nvPicPr>
          <p:cNvPr id="7170" name="Picture 2" descr="http://compasoxfordblog.co.uk/wp-content/uploads/2014/09/British-icons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84884"/>
            <a:ext cx="5562600" cy="56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6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0075"/>
            <a:ext cx="9067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533400"/>
            <a:ext cx="88487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</a:t>
            </a:r>
            <a:endParaRPr lang="es-B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657350"/>
            <a:ext cx="83629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838200" y="3429000"/>
            <a:ext cx="2590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interface</a:t>
            </a:r>
            <a:endParaRPr lang="es-B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400175"/>
            <a:ext cx="78390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6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query</a:t>
            </a:r>
            <a:r>
              <a:rPr lang="fr-CH" dirty="0" smtClean="0"/>
              <a:t> </a:t>
            </a:r>
            <a:r>
              <a:rPr lang="fr-CH" smtClean="0"/>
              <a:t>language</a:t>
            </a:r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285875"/>
            <a:ext cx="77533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expansion mode</a:t>
            </a:r>
            <a:endParaRPr lang="es-B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8750"/>
            <a:ext cx="79533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0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95425"/>
            <a:ext cx="7743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3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an </a:t>
            </a:r>
            <a:r>
              <a:rPr lang="fr-CH" dirty="0" err="1" smtClean="0"/>
              <a:t>example</a:t>
            </a:r>
            <a:endParaRPr lang="es-BO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6" y="1295400"/>
            <a:ext cx="7896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9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CLIR: </a:t>
            </a:r>
            <a:r>
              <a:rPr lang="fr-CH" dirty="0" err="1" smtClean="0"/>
              <a:t>supervised</a:t>
            </a:r>
            <a:endParaRPr lang="es-BO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09700"/>
            <a:ext cx="784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7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Domain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138238"/>
            <a:ext cx="76676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UK national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Bibliographic</a:t>
            </a:r>
            <a:r>
              <a:rPr lang="fr-CH" dirty="0" smtClean="0"/>
              <a:t> data </a:t>
            </a:r>
            <a:r>
              <a:rPr lang="fr-CH" dirty="0" err="1" smtClean="0"/>
              <a:t>from</a:t>
            </a:r>
            <a:r>
              <a:rPr lang="fr-CH" dirty="0" smtClean="0"/>
              <a:t> 05.07.1782  to 23.07.2015</a:t>
            </a:r>
          </a:p>
          <a:p>
            <a:endParaRPr lang="fr-CH" dirty="0"/>
          </a:p>
          <a:p>
            <a:r>
              <a:rPr lang="fr-CH" dirty="0" smtClean="0"/>
              <a:t>Abstract </a:t>
            </a:r>
            <a:r>
              <a:rPr lang="fr-CH" dirty="0" err="1" smtClean="0"/>
              <a:t>from</a:t>
            </a:r>
            <a:r>
              <a:rPr lang="fr-CH" dirty="0" smtClean="0"/>
              <a:t> 15.08.1855  to 23.07.2015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5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Variants</a:t>
            </a:r>
            <a:r>
              <a:rPr lang="fr-CH" dirty="0" smtClean="0"/>
              <a:t> </a:t>
            </a:r>
            <a:r>
              <a:rPr lang="fr-CH" dirty="0" err="1" smtClean="0"/>
              <a:t>selection</a:t>
            </a:r>
            <a:endParaRPr lang="es-BO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423988"/>
            <a:ext cx="79533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Summary</a:t>
            </a:r>
            <a:r>
              <a:rPr lang="fr-CH" dirty="0" smtClean="0"/>
              <a:t> of </a:t>
            </a:r>
            <a:r>
              <a:rPr lang="fr-CH" dirty="0" err="1" smtClean="0"/>
              <a:t>variants</a:t>
            </a:r>
            <a:endParaRPr lang="es-B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528941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3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Results</a:t>
            </a:r>
            <a:endParaRPr lang="es-BO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100263"/>
            <a:ext cx="7820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Analysis</a:t>
            </a:r>
            <a:r>
              <a:rPr lang="fr-CH" dirty="0" smtClean="0"/>
              <a:t> </a:t>
            </a:r>
            <a:r>
              <a:rPr lang="fr-CH" dirty="0" err="1" smtClean="0"/>
              <a:t>tools</a:t>
            </a:r>
            <a:r>
              <a:rPr lang="fr-CH" dirty="0" smtClean="0"/>
              <a:t> - </a:t>
            </a:r>
            <a:r>
              <a:rPr lang="fr-CH" dirty="0" err="1" smtClean="0"/>
              <a:t>statistics</a:t>
            </a:r>
            <a:endParaRPr lang="en-US" dirty="0"/>
          </a:p>
        </p:txBody>
      </p:sp>
      <p:pic>
        <p:nvPicPr>
          <p:cNvPr id="8194" name="Picture 2" descr="http://www.villanovau.com/media/8546933/business-analysis-to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8001000" cy="44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3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38"/>
            <a:ext cx="7200900" cy="680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Oval 4"/>
          <p:cNvSpPr>
            <a:spLocks noChangeArrowheads="1"/>
          </p:cNvSpPr>
          <p:nvPr/>
        </p:nvSpPr>
        <p:spPr bwMode="auto">
          <a:xfrm>
            <a:off x="3348038" y="476250"/>
            <a:ext cx="1295400" cy="360363"/>
          </a:xfrm>
          <a:prstGeom prst="ellipse">
            <a:avLst/>
          </a:prstGeom>
          <a:noFill/>
          <a:ln w="476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752600" y="152400"/>
            <a:ext cx="685800" cy="3238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</a:t>
            </a:r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916113"/>
            <a:ext cx="78962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331913" y="2852738"/>
            <a:ext cx="576262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22600"/>
            <a:ext cx="62357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908175" y="5300663"/>
            <a:ext cx="86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175" y="5300663"/>
            <a:ext cx="719138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7538" y="2205038"/>
            <a:ext cx="1506537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3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3850" y="1557338"/>
            <a:ext cx="8636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23850" y="2781300"/>
            <a:ext cx="8636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4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6875"/>
            <a:ext cx="7734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1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77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85925"/>
            <a:ext cx="7696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6" y="1219200"/>
            <a:ext cx="80105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04" y="1371600"/>
            <a:ext cx="64881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" y="1219200"/>
            <a:ext cx="901197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fr-CH" dirty="0" smtClean="0"/>
              <a:t>WIPO translate </a:t>
            </a:r>
            <a:r>
              <a:rPr lang="fr-CH" dirty="0" err="1" smtClean="0"/>
              <a:t>Chinese</a:t>
            </a:r>
            <a:r>
              <a:rPr lang="fr-CH" dirty="0" smtClean="0"/>
              <a:t> full-</a:t>
            </a:r>
            <a:r>
              <a:rPr lang="fr-CH" dirty="0" err="1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Green Inventory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9184"/>
            <a:ext cx="7560840" cy="56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Patent </a:t>
            </a:r>
            <a:r>
              <a:rPr lang="fr-CH" dirty="0" err="1" smtClean="0"/>
              <a:t>Register</a:t>
            </a:r>
            <a:r>
              <a:rPr lang="fr-CH" dirty="0" smtClean="0"/>
              <a:t> Portal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439025" cy="470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37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0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translation </a:t>
            </a:r>
            <a:r>
              <a:rPr lang="fr-CH" sz="2800" dirty="0" err="1" smtClean="0">
                <a:solidFill>
                  <a:srgbClr val="0070C0"/>
                </a:solidFill>
              </a:rPr>
              <a:t>tools</a:t>
            </a:r>
            <a:r>
              <a:rPr lang="fr-CH" sz="2800" dirty="0" smtClean="0">
                <a:solidFill>
                  <a:srgbClr val="0070C0"/>
                </a:solidFill>
              </a:rPr>
              <a:t> are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 in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27073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766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27431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4031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Q1: 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translation </a:t>
            </a:r>
            <a:r>
              <a:rPr lang="fr-CH" sz="2800" dirty="0" err="1">
                <a:solidFill>
                  <a:srgbClr val="0070C0"/>
                </a:solidFill>
              </a:rPr>
              <a:t>tools</a:t>
            </a:r>
            <a:r>
              <a:rPr lang="fr-CH" sz="2800" dirty="0">
                <a:solidFill>
                  <a:srgbClr val="0070C0"/>
                </a:solidFill>
              </a:rPr>
              <a:t> are </a:t>
            </a:r>
            <a:r>
              <a:rPr lang="fr-CH" sz="2800" dirty="0" err="1">
                <a:solidFill>
                  <a:srgbClr val="0070C0"/>
                </a:solidFill>
              </a:rPr>
              <a:t>available</a:t>
            </a:r>
            <a:r>
              <a:rPr lang="fr-CH" sz="2800" dirty="0">
                <a:solidFill>
                  <a:srgbClr val="0070C0"/>
                </a:solidFill>
              </a:rPr>
              <a:t> in the </a:t>
            </a:r>
            <a:r>
              <a:rPr lang="fr-CH" sz="2800" dirty="0" err="1">
                <a:solidFill>
                  <a:srgbClr val="0070C0"/>
                </a:solidFill>
              </a:rPr>
              <a:t>result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list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211394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Bing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211394" cy="5197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WIPO translate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Baidu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>
                <a:hlinkMouseOver r:id="" action="ppaction://noaction">
                  <a:snd r:embed="rId5" name="applause.wav"/>
                </a:hlinkMouseOver>
              </a:rPr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39794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Google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Q2: How to </a:t>
            </a:r>
            <a:r>
              <a:rPr lang="fr-CH" sz="2800" dirty="0" err="1" smtClean="0">
                <a:solidFill>
                  <a:srgbClr val="0070C0"/>
                </a:solidFill>
              </a:rPr>
              <a:t>narrow</a:t>
            </a:r>
            <a:r>
              <a:rPr lang="fr-CH" sz="2800" dirty="0" smtClean="0">
                <a:solidFill>
                  <a:srgbClr val="0070C0"/>
                </a:solidFill>
              </a:rPr>
              <a:t> down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Manually</a:t>
            </a:r>
            <a:r>
              <a:rPr lang="fr-CH" sz="2800" dirty="0" smtClean="0">
                <a:solidFill>
                  <a:srgbClr val="0070C0"/>
                </a:solidFill>
              </a:rPr>
              <a:t> by </a:t>
            </a:r>
            <a:r>
              <a:rPr lang="fr-CH" sz="2800" dirty="0" err="1" smtClean="0">
                <a:solidFill>
                  <a:srgbClr val="0070C0"/>
                </a:solidFill>
              </a:rPr>
              <a:t>looking</a:t>
            </a:r>
            <a:r>
              <a:rPr lang="fr-CH" sz="2800" dirty="0" smtClean="0">
                <a:solidFill>
                  <a:srgbClr val="0070C0"/>
                </a:solidFill>
              </a:rPr>
              <a:t> at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In </a:t>
            </a:r>
            <a:r>
              <a:rPr lang="fr-CH" sz="2800" dirty="0" err="1" smtClean="0">
                <a:solidFill>
                  <a:srgbClr val="0070C0"/>
                </a:solidFill>
              </a:rPr>
              <a:t>Analysis</a:t>
            </a:r>
            <a:r>
              <a:rPr lang="fr-CH" sz="2800" dirty="0" smtClean="0">
                <a:solidFill>
                  <a:srgbClr val="0070C0"/>
                </a:solidFill>
              </a:rPr>
              <a:t> box, select </a:t>
            </a:r>
            <a:r>
              <a:rPr lang="fr-CH" sz="2800" dirty="0" err="1" smtClean="0">
                <a:solidFill>
                  <a:srgbClr val="0070C0"/>
                </a:solidFill>
              </a:rPr>
              <a:t>criteria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Q2: </a:t>
            </a:r>
            <a:r>
              <a:rPr lang="fr-CH" sz="2800" dirty="0">
                <a:solidFill>
                  <a:srgbClr val="0070C0"/>
                </a:solidFill>
              </a:rPr>
              <a:t>How to </a:t>
            </a:r>
            <a:r>
              <a:rPr lang="fr-CH" sz="2800" dirty="0" err="1" smtClean="0">
                <a:solidFill>
                  <a:srgbClr val="0070C0"/>
                </a:solidFill>
              </a:rPr>
              <a:t>narrow</a:t>
            </a:r>
            <a:r>
              <a:rPr lang="fr-CH" sz="2800" dirty="0" smtClean="0">
                <a:solidFill>
                  <a:srgbClr val="0070C0"/>
                </a:solidFill>
              </a:rPr>
              <a:t> down </a:t>
            </a:r>
            <a:r>
              <a:rPr lang="fr-CH" sz="2800" dirty="0" err="1">
                <a:solidFill>
                  <a:srgbClr val="0070C0"/>
                </a:solidFill>
              </a:rPr>
              <a:t>your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Manually</a:t>
            </a:r>
            <a:r>
              <a:rPr lang="fr-CH" sz="2800" dirty="0">
                <a:solidFill>
                  <a:srgbClr val="0070C0"/>
                </a:solidFill>
              </a:rPr>
              <a:t> by </a:t>
            </a:r>
            <a:r>
              <a:rPr lang="fr-CH" sz="2800" dirty="0" err="1">
                <a:solidFill>
                  <a:srgbClr val="0070C0"/>
                </a:solidFill>
              </a:rPr>
              <a:t>looking</a:t>
            </a:r>
            <a:r>
              <a:rPr lang="fr-CH" sz="2800" dirty="0">
                <a:solidFill>
                  <a:srgbClr val="0070C0"/>
                </a:solidFill>
              </a:rPr>
              <a:t> at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In </a:t>
            </a:r>
            <a:r>
              <a:rPr lang="fr-CH" sz="2800" dirty="0" err="1">
                <a:solidFill>
                  <a:srgbClr val="0070C0"/>
                </a:solidFill>
              </a:rPr>
              <a:t>Analysis</a:t>
            </a:r>
            <a:r>
              <a:rPr lang="fr-CH" sz="2800" dirty="0">
                <a:solidFill>
                  <a:srgbClr val="0070C0"/>
                </a:solidFill>
              </a:rPr>
              <a:t> box, select </a:t>
            </a:r>
            <a:r>
              <a:rPr lang="fr-CH" sz="2800" dirty="0" err="1">
                <a:solidFill>
                  <a:srgbClr val="0070C0"/>
                </a:solidFill>
              </a:rPr>
              <a:t>criteria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5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Q3: </a:t>
            </a:r>
            <a:r>
              <a:rPr lang="fr-CH" sz="2800" dirty="0" err="1" smtClean="0">
                <a:solidFill>
                  <a:srgbClr val="0070C0"/>
                </a:solidFill>
              </a:rPr>
              <a:t>where</a:t>
            </a:r>
            <a:r>
              <a:rPr lang="fr-CH" sz="2800" dirty="0" smtClean="0">
                <a:solidFill>
                  <a:srgbClr val="0070C0"/>
                </a:solidFill>
              </a:rPr>
              <a:t> do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find</a:t>
            </a:r>
            <a:r>
              <a:rPr lang="fr-CH" sz="2800" dirty="0" smtClean="0">
                <a:solidFill>
                  <a:srgbClr val="0070C0"/>
                </a:solidFill>
              </a:rPr>
              <a:t> 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Browse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Help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Q3</a:t>
            </a:r>
            <a:r>
              <a:rPr lang="fr-CH" sz="2800" dirty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where</a:t>
            </a:r>
            <a:r>
              <a:rPr lang="fr-CH" sz="2800" dirty="0">
                <a:solidFill>
                  <a:srgbClr val="0070C0"/>
                </a:solidFill>
              </a:rPr>
              <a:t> do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find</a:t>
            </a:r>
            <a:r>
              <a:rPr lang="fr-CH" sz="2800" dirty="0">
                <a:solidFill>
                  <a:srgbClr val="0070C0"/>
                </a:solidFill>
              </a:rPr>
              <a:t> IPC </a:t>
            </a:r>
            <a:r>
              <a:rPr lang="fr-CH" sz="2800" dirty="0" err="1">
                <a:solidFill>
                  <a:srgbClr val="0070C0"/>
                </a:solidFill>
              </a:rPr>
              <a:t>statistics</a:t>
            </a:r>
            <a:r>
              <a:rPr lang="fr-CH" sz="2800" dirty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Help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Browse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Search </a:t>
            </a:r>
            <a:r>
              <a:rPr lang="en-US" altLang="en-US" dirty="0" smtClean="0"/>
              <a:t>results </a:t>
            </a:r>
            <a:r>
              <a:rPr lang="en-US" altLang="en-US" dirty="0"/>
              <a:t>list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6705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6201" y="5364463"/>
            <a:ext cx="8713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1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www.wipo.int/patentscope/en/webinar/index.html</a:t>
            </a:r>
            <a:endParaRPr lang="en-US" altLang="en-US" sz="3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File:Microsoft Powerpoint Icon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0"/>
            <a:ext cx="5411787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7011987" y="6019800"/>
            <a:ext cx="18272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011987" y="6019800"/>
            <a:ext cx="1751013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5676190" imgH="3390476" progId="">
                  <p:embed/>
                </p:oleObj>
              </mc:Choice>
              <mc:Fallback>
                <p:oleObj r:id="rId3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0171429" imgH="3746032" progId="">
                  <p:embed/>
                </p:oleObj>
              </mc:Choice>
              <mc:Fallback>
                <p:oleObj r:id="rId5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r>
              <a:rPr lang="fr-CH" dirty="0" err="1" smtClean="0"/>
              <a:t>October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 smtClean="0"/>
              <a:t>: </a:t>
            </a:r>
            <a:br>
              <a:rPr lang="fr-CH" dirty="0" smtClean="0"/>
            </a:br>
            <a:r>
              <a:rPr lang="en-US" dirty="0" smtClean="0"/>
              <a:t>How </a:t>
            </a:r>
            <a:r>
              <a:rPr lang="en-US" dirty="0"/>
              <a:t>to search using PATENTSCOPE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Tue, </a:t>
            </a:r>
            <a:r>
              <a:rPr lang="en-US" dirty="0" smtClean="0"/>
              <a:t>October 20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5:30 PM - 6:30 PM CEST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Thu, </a:t>
            </a:r>
            <a:r>
              <a:rPr lang="en-US" dirty="0" smtClean="0"/>
              <a:t>October 22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 8:30 AM - 9:30 AM CEST </a:t>
            </a:r>
          </a:p>
          <a:p>
            <a:pPr marL="0" indent="0">
              <a:buNone/>
            </a:pPr>
            <a:endParaRPr lang="en-US" dirty="0"/>
          </a:p>
          <a:p>
            <a:r>
              <a:rPr lang="fr-CH" dirty="0" smtClean="0"/>
              <a:t>To </a:t>
            </a:r>
            <a:r>
              <a:rPr lang="fr-CH" dirty="0" err="1" smtClean="0"/>
              <a:t>sign</a:t>
            </a:r>
            <a:r>
              <a:rPr lang="fr-CH" dirty="0" smtClean="0"/>
              <a:t> </a:t>
            </a:r>
            <a:r>
              <a:rPr lang="fr-CH" dirty="0"/>
              <a:t>up: </a:t>
            </a:r>
            <a:r>
              <a:rPr lang="fr-CH" dirty="0">
                <a:hlinkClick r:id="rId2"/>
              </a:rPr>
              <a:t>http://www.wipo.int/patentscope/en/webinar</a:t>
            </a:r>
            <a:r>
              <a:rPr lang="fr-CH" dirty="0" smtClean="0">
                <a:hlinkClick r:id="rId2"/>
              </a:rPr>
              <a:t>/</a:t>
            </a:r>
            <a:r>
              <a:rPr lang="fr-CH" dirty="0" smtClean="0"/>
              <a:t> 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565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16388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10679365" imgH="6679365" progId="">
                  <p:embed/>
                </p:oleObj>
              </mc:Choice>
              <mc:Fallback>
                <p:oleObj r:id="rId3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1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5738"/>
            <a:ext cx="782955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8001000" y="1524000"/>
            <a:ext cx="485775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95300"/>
            <a:ext cx="7696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8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template_english-8</Template>
  <TotalTime>0</TotalTime>
  <Words>379</Words>
  <Application>Microsoft Office PowerPoint</Application>
  <PresentationFormat>On-screen Show (4:3)</PresentationFormat>
  <Paragraphs>182</Paragraphs>
  <Slides>73</Slides>
  <Notes>5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template_english-8</vt:lpstr>
      <vt:lpstr>PowerPoint Presentation</vt:lpstr>
      <vt:lpstr>PowerPoint Presentation</vt:lpstr>
      <vt:lpstr>Agenda</vt:lpstr>
      <vt:lpstr>New national collection</vt:lpstr>
      <vt:lpstr>UK national collection</vt:lpstr>
      <vt:lpstr>WIPO translate Chinese full-text</vt:lpstr>
      <vt:lpstr>Search results list</vt:lpstr>
      <vt:lpstr>PowerPoint Presentation</vt:lpstr>
      <vt:lpstr>PowerPoint Presentation</vt:lpstr>
      <vt:lpstr>Result list</vt:lpstr>
      <vt:lpstr>The first box</vt:lpstr>
      <vt:lpstr>PowerPoint Presentation</vt:lpstr>
      <vt:lpstr>Stemming</vt:lpstr>
      <vt:lpstr>Analysis</vt:lpstr>
      <vt:lpstr>Table – Graph: pie or bar</vt:lpstr>
      <vt:lpstr>Table/graph customization</vt:lpstr>
      <vt:lpstr>Table/graph customization</vt:lpstr>
      <vt:lpstr>PowerPoint Presentation</vt:lpstr>
      <vt:lpstr>Narrow down your results</vt:lpstr>
      <vt:lpstr>PowerPoint Presentation</vt:lpstr>
      <vt:lpstr>PowerPoint Presentation</vt:lpstr>
      <vt:lpstr>PowerPoint Presentation</vt:lpstr>
      <vt:lpstr>Display options</vt:lpstr>
      <vt:lpstr>Display with images</vt:lpstr>
      <vt:lpstr>Translation tools integrated</vt:lpstr>
      <vt:lpstr>PowerPoint Presentation</vt:lpstr>
      <vt:lpstr>In the search result list</vt:lpstr>
      <vt:lpstr>PowerPoint Presentation</vt:lpstr>
      <vt:lpstr>PowerPoint Presentation</vt:lpstr>
      <vt:lpstr>Translation tools</vt:lpstr>
      <vt:lpstr>WIPO Translate</vt:lpstr>
      <vt:lpstr>WIPO translate: interface</vt:lpstr>
      <vt:lpstr>32 Technical domains from the IPC</vt:lpstr>
      <vt:lpstr>Language pairs</vt:lpstr>
      <vt:lpstr>WIPO Translate: an example</vt:lpstr>
      <vt:lpstr>PowerPoint Presentation</vt:lpstr>
      <vt:lpstr>PowerPoint Presentation</vt:lpstr>
      <vt:lpstr>WIPO Translate: search result list</vt:lpstr>
      <vt:lpstr>WIPO Translate: description/claims</vt:lpstr>
      <vt:lpstr>PowerPoint Presentation</vt:lpstr>
      <vt:lpstr>PowerPoint Presentation</vt:lpstr>
      <vt:lpstr>CLIR</vt:lpstr>
      <vt:lpstr>CLIR: interface</vt:lpstr>
      <vt:lpstr>CLIR: query language</vt:lpstr>
      <vt:lpstr>CLIR: expansion mode</vt:lpstr>
      <vt:lpstr>CLIR: an example</vt:lpstr>
      <vt:lpstr>CLIR: an example</vt:lpstr>
      <vt:lpstr>CLIR: supervised</vt:lpstr>
      <vt:lpstr>Domain selection</vt:lpstr>
      <vt:lpstr>Variants selection</vt:lpstr>
      <vt:lpstr>Summary of variants</vt:lpstr>
      <vt:lpstr>Results</vt:lpstr>
      <vt:lpstr>Analysis tools - statistics</vt:lpstr>
      <vt:lpstr>PowerPoint Presentation</vt:lpstr>
      <vt:lpstr>Most active</vt:lpstr>
      <vt:lpstr>PowerPoint Presentation</vt:lpstr>
      <vt:lpstr>Most active last 5 gazettes</vt:lpstr>
      <vt:lpstr>Most advanced</vt:lpstr>
      <vt:lpstr>Breakouts</vt:lpstr>
      <vt:lpstr>IPC Green Inventory</vt:lpstr>
      <vt:lpstr>Patent Register Portal</vt:lpstr>
      <vt:lpstr>PowerPoint Presentation</vt:lpstr>
      <vt:lpstr>Q1: which translation tools are available in the result list?</vt:lpstr>
      <vt:lpstr>Q1:  which translation tools are available in the result list?</vt:lpstr>
      <vt:lpstr>Q2: How to narrow down your results?</vt:lpstr>
      <vt:lpstr>Q2: How to narrow down your results?</vt:lpstr>
      <vt:lpstr>Q3: where do you find IPC statistics?</vt:lpstr>
      <vt:lpstr>Q3: where do you find IPC statistics?</vt:lpstr>
      <vt:lpstr>PowerPoint Presentation</vt:lpstr>
      <vt:lpstr>PowerPoint Presentation</vt:lpstr>
      <vt:lpstr>PowerPoint Presentation</vt:lpstr>
      <vt:lpstr>October webinar:  How to search using PATENTSCOPE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2015-09-29T09:03:21Z</dcterms:created>
  <dcterms:modified xsi:type="dcterms:W3CDTF">2015-09-29T09:04:10Z</dcterms:modified>
</cp:coreProperties>
</file>