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8" r:id="rId47"/>
    <p:sldId id="30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7" d="100"/>
          <a:sy n="97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10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4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field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Website/News/ST96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Complex queries</a:t>
            </a:r>
          </a:p>
          <a:p>
            <a:pPr eaLnBrk="1" hangingPunct="1"/>
            <a:r>
              <a:rPr lang="en-US" sz="2600" dirty="0">
                <a:solidFill>
                  <a:srgbClr val="00408C"/>
                </a:solidFill>
                <a:ea typeface="ヒラギノ角ゴ Pro W3" pitchFamily="1" charset="-128"/>
              </a:rPr>
              <a:t>i</a:t>
            </a:r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n PATENTSCOPE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4373" y="526030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Web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November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2015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1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To help </a:t>
            </a:r>
            <a:r>
              <a:rPr lang="en-US"/>
              <a:t>you</a:t>
            </a:r>
            <a:r>
              <a:rPr lang="fr-CH"/>
              <a:t> fine-tune </a:t>
            </a:r>
            <a:r>
              <a:rPr lang="en-US"/>
              <a:t>your search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CH" dirty="0"/>
          </a:p>
          <a:p>
            <a:r>
              <a:rPr lang="en-US" dirty="0"/>
              <a:t>1. Boolean operators</a:t>
            </a:r>
          </a:p>
          <a:p>
            <a:r>
              <a:rPr lang="en-US" dirty="0"/>
              <a:t>2. Proximity operators</a:t>
            </a:r>
          </a:p>
          <a:p>
            <a:r>
              <a:rPr lang="en-US" dirty="0"/>
              <a:t>3. Field codes</a:t>
            </a:r>
          </a:p>
          <a:p>
            <a:r>
              <a:rPr lang="en-US" dirty="0"/>
              <a:t>4 .Stemming/wildcard/fuzzy searches</a:t>
            </a:r>
          </a:p>
          <a:p>
            <a:r>
              <a:rPr lang="en-US" dirty="0"/>
              <a:t>5. Grouping/nesting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menu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29183" cy="29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1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  <p:pic>
        <p:nvPicPr>
          <p:cNvPr id="10242" name="Picture 2" descr="http://www.wired.com/images_blogs/thisdayintech/2010/11/George_Bo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ANDNOT -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ANDNOT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 </a:t>
            </a:r>
            <a:r>
              <a:rPr lang="fr-CH" dirty="0" err="1" smtClean="0"/>
              <a:t>excluding</a:t>
            </a:r>
            <a:r>
              <a:rPr lang="fr-CH" dirty="0" smtClean="0"/>
              <a:t> B</a:t>
            </a:r>
          </a:p>
          <a:p>
            <a:pPr lvl="1"/>
            <a:r>
              <a:rPr lang="fr-CH" dirty="0" smtClean="0"/>
              <a:t>bicycle ANDNOT boat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smtClean="0"/>
              <a:t>Use 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all documents </a:t>
            </a:r>
            <a:r>
              <a:rPr lang="fr-CH" dirty="0" err="1" smtClean="0"/>
              <a:t>except</a:t>
            </a:r>
            <a:r>
              <a:rPr lang="fr-CH" dirty="0" smtClean="0"/>
              <a:t> A</a:t>
            </a:r>
          </a:p>
          <a:p>
            <a:pPr marL="400050" lvl="2" indent="457200"/>
            <a:r>
              <a:rPr lang="fr-CH" dirty="0" smtClean="0"/>
              <a:t>NOT(car AND bicycle AND boat)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440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Narrow, broad and related terms grouped together in proximity and related to other groups of terms expressing functionality or </a:t>
            </a:r>
            <a:r>
              <a:rPr lang="en-US" dirty="0" smtClean="0"/>
              <a:t>application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fr-CH" dirty="0" smtClean="0"/>
              <a:t>Are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in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?</a:t>
            </a:r>
          </a:p>
          <a:p>
            <a:r>
              <a:rPr lang="fr-CH" dirty="0" smtClean="0"/>
              <a:t>Are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excluded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near</a:t>
            </a:r>
            <a:r>
              <a:rPr lang="fr-CH" dirty="0" smtClean="0"/>
              <a:t>? How </a:t>
            </a:r>
            <a:r>
              <a:rPr lang="fr-CH" dirty="0" err="1" smtClean="0"/>
              <a:t>near</a:t>
            </a:r>
            <a:r>
              <a:rPr lang="fr-CH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</a:t>
            </a:r>
            <a:r>
              <a:rPr lang="fr-CH" dirty="0" smtClean="0"/>
              <a:t>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next</a:t>
            </a:r>
            <a:r>
              <a:rPr lang="fr-CH" dirty="0" smtClean="0"/>
              <a:t> to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NEAR2 = 2 </a:t>
            </a:r>
            <a:r>
              <a:rPr lang="fr-CH" dirty="0" err="1" smtClean="0"/>
              <a:t>defines</a:t>
            </a:r>
            <a:r>
              <a:rPr lang="fr-CH" dirty="0" smtClean="0"/>
              <a:t> the maximum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word</a:t>
            </a:r>
            <a:r>
              <a:rPr lang="fr-CH" dirty="0" smtClean="0"/>
              <a:t> gaps </a:t>
            </a:r>
            <a:r>
              <a:rPr lang="fr-CH" dirty="0" err="1" smtClean="0"/>
              <a:t>between</a:t>
            </a:r>
            <a:r>
              <a:rPr lang="fr-CH" dirty="0" smtClean="0"/>
              <a:t> 2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carbon </a:t>
            </a:r>
            <a:r>
              <a:rPr lang="en-US" dirty="0" smtClean="0"/>
              <a:t>AND wheel       </a:t>
            </a:r>
            <a:r>
              <a:rPr lang="en-US" dirty="0" smtClean="0"/>
              <a:t>116,383 </a:t>
            </a:r>
            <a:r>
              <a:rPr lang="en-US" dirty="0" smtClean="0"/>
              <a:t>results</a:t>
            </a:r>
          </a:p>
          <a:p>
            <a:endParaRPr lang="en-US" dirty="0"/>
          </a:p>
          <a:p>
            <a:r>
              <a:rPr lang="en-US" dirty="0"/>
              <a:t>"wheels made of carbon</a:t>
            </a:r>
            <a:r>
              <a:rPr lang="en-US" dirty="0" smtClean="0"/>
              <a:t>",</a:t>
            </a:r>
          </a:p>
          <a:p>
            <a:r>
              <a:rPr lang="en-US" dirty="0" smtClean="0"/>
              <a:t> </a:t>
            </a:r>
            <a:r>
              <a:rPr lang="en-US" dirty="0"/>
              <a:t>"carbon may be used to make said </a:t>
            </a:r>
            <a:r>
              <a:rPr lang="en-US" dirty="0" smtClean="0"/>
              <a:t>wheel</a:t>
            </a:r>
            <a:r>
              <a:rPr lang="en-US" dirty="0" smtClean="0"/>
              <a:t>“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carbon NEAR10 wheel         </a:t>
            </a:r>
            <a:r>
              <a:rPr lang="en-US" dirty="0" smtClean="0"/>
              <a:t>2,971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203848" y="3277742"/>
            <a:ext cx="360040" cy="144016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885790" y="5457924"/>
            <a:ext cx="360040" cy="144016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39552" y="1772816"/>
            <a:ext cx="5328592" cy="43204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499241" y="3133726"/>
            <a:ext cx="5328592" cy="43204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9996" y="5263376"/>
            <a:ext cx="5785048" cy="43204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4" name="Picture 2" descr="Control Tech Clincher 451 Series Full Carbon Wheel for Foldering Bike, Black, 20-I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52400"/>
            <a:ext cx="3819525" cy="32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trunk</a:t>
            </a:r>
            <a:r>
              <a:rPr lang="fr-CH" altLang="en-US" b="1" dirty="0" smtClean="0"/>
              <a:t> BEFORE </a:t>
            </a:r>
            <a:r>
              <a:rPr lang="fr-CH" altLang="en-US" b="1" dirty="0" err="1" smtClean="0"/>
              <a:t>cutting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7704" y="2996952"/>
            <a:ext cx="360040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 particular </a:t>
            </a: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published </a:t>
            </a:r>
            <a:r>
              <a:rPr lang="en-US" dirty="0"/>
              <a:t>before October 25th, </a:t>
            </a:r>
            <a:r>
              <a:rPr lang="en-US" dirty="0" smtClean="0"/>
              <a:t>1999</a:t>
            </a:r>
          </a:p>
          <a:p>
            <a:endParaRPr lang="fr-CH" dirty="0"/>
          </a:p>
          <a:p>
            <a:pPr lvl="1"/>
            <a:r>
              <a:rPr lang="en-US" dirty="0"/>
              <a:t>DP:[1900 TO 25.10.1999]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DP:[25.10.1999-100Years TO 25.10.1999]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Ranges – </a:t>
            </a:r>
            <a:r>
              <a:rPr lang="fr-CH" dirty="0" err="1" smtClean="0"/>
              <a:t>include</a:t>
            </a:r>
            <a:r>
              <a:rPr lang="fr-CH" dirty="0"/>
              <a:t>/</a:t>
            </a:r>
            <a:r>
              <a:rPr lang="fr-CH" dirty="0" err="1" smtClean="0"/>
              <a:t>exclude</a:t>
            </a:r>
            <a:r>
              <a:rPr lang="fr-CH" dirty="0" smtClean="0"/>
              <a:t> </a:t>
            </a:r>
            <a:r>
              <a:rPr lang="fr-CH" dirty="0" err="1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DP</a:t>
            </a:r>
            <a:r>
              <a:rPr lang="fr-CH" dirty="0"/>
              <a:t>:</a:t>
            </a:r>
            <a:r>
              <a:rPr lang="fr-CH" dirty="0">
                <a:solidFill>
                  <a:srgbClr val="00B050"/>
                </a:solidFill>
              </a:rPr>
              <a:t>[</a:t>
            </a:r>
            <a:r>
              <a:rPr lang="fr-CH" dirty="0"/>
              <a:t>01.01.2000 </a:t>
            </a:r>
            <a:r>
              <a:rPr lang="fr-CH" dirty="0">
                <a:solidFill>
                  <a:srgbClr val="FF0000"/>
                </a:solidFill>
              </a:rPr>
              <a:t>TO</a:t>
            </a:r>
            <a:r>
              <a:rPr lang="fr-CH" dirty="0"/>
              <a:t> </a:t>
            </a:r>
            <a:r>
              <a:rPr lang="fr-CH" dirty="0" smtClean="0"/>
              <a:t>01.01.2001</a:t>
            </a:r>
            <a:r>
              <a:rPr lang="fr-CH" dirty="0" smtClean="0">
                <a:solidFill>
                  <a:srgbClr val="00B050"/>
                </a:solidFill>
              </a:rPr>
              <a:t>]</a:t>
            </a:r>
            <a:r>
              <a:rPr lang="fr-CH" dirty="0" smtClean="0"/>
              <a:t>   =    </a:t>
            </a:r>
            <a:r>
              <a:rPr lang="fr-CH" dirty="0" smtClean="0">
                <a:solidFill>
                  <a:srgbClr val="00B050"/>
                </a:solidFill>
              </a:rPr>
              <a:t>inclusive</a:t>
            </a:r>
            <a:endParaRPr lang="fr-CH" dirty="0">
              <a:solidFill>
                <a:srgbClr val="00B050"/>
              </a:solidFill>
            </a:endParaRPr>
          </a:p>
          <a:p>
            <a:r>
              <a:rPr lang="fr-CH" dirty="0" smtClean="0"/>
              <a:t>DP</a:t>
            </a:r>
            <a:r>
              <a:rPr lang="fr-CH" dirty="0"/>
              <a:t>:</a:t>
            </a:r>
            <a:r>
              <a:rPr lang="fr-CH" dirty="0">
                <a:solidFill>
                  <a:srgbClr val="9900CC"/>
                </a:solidFill>
              </a:rPr>
              <a:t>{</a:t>
            </a:r>
            <a:r>
              <a:rPr lang="fr-CH" dirty="0"/>
              <a:t>01.01.2000 </a:t>
            </a:r>
            <a:r>
              <a:rPr lang="fr-CH" dirty="0">
                <a:solidFill>
                  <a:srgbClr val="FF0000"/>
                </a:solidFill>
              </a:rPr>
              <a:t>TO</a:t>
            </a:r>
            <a:r>
              <a:rPr lang="fr-CH" dirty="0"/>
              <a:t> 01.01.2001</a:t>
            </a:r>
            <a:r>
              <a:rPr lang="fr-CH" dirty="0">
                <a:solidFill>
                  <a:srgbClr val="9900CC"/>
                </a:solidFill>
              </a:rPr>
              <a:t>}</a:t>
            </a:r>
            <a:r>
              <a:rPr lang="fr-CH" dirty="0"/>
              <a:t> </a:t>
            </a:r>
            <a:r>
              <a:rPr lang="fr-CH" dirty="0" smtClean="0"/>
              <a:t>  =    </a:t>
            </a:r>
            <a:r>
              <a:rPr lang="fr-CH" dirty="0" smtClean="0">
                <a:solidFill>
                  <a:srgbClr val="9900CC"/>
                </a:solidFill>
              </a:rPr>
              <a:t>exclusive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Latest </a:t>
            </a:r>
            <a:r>
              <a:rPr lang="en-US" dirty="0" smtClean="0"/>
              <a:t>development</a:t>
            </a:r>
            <a:endParaRPr lang="en-US" dirty="0" smtClean="0"/>
          </a:p>
          <a:p>
            <a:pPr eaLnBrk="1" hangingPunct="1"/>
            <a:r>
              <a:rPr lang="en-US" dirty="0" smtClean="0"/>
              <a:t>Complex queries:</a:t>
            </a:r>
            <a:endParaRPr lang="en-US" dirty="0" smtClean="0"/>
          </a:p>
          <a:p>
            <a:pPr lvl="1"/>
            <a:r>
              <a:rPr lang="fr-CH" dirty="0" smtClean="0"/>
              <a:t>Interfaces</a:t>
            </a:r>
            <a:endParaRPr lang="fr-CH" dirty="0" smtClean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syntax</a:t>
            </a:r>
            <a:endParaRPr lang="fr-CH" dirty="0" smtClean="0"/>
          </a:p>
          <a:p>
            <a:pPr lvl="1"/>
            <a:r>
              <a:rPr lang="fr-CH" dirty="0" smtClean="0"/>
              <a:t>Field </a:t>
            </a:r>
            <a:r>
              <a:rPr lang="fr-CH" dirty="0" err="1" smtClean="0"/>
              <a:t>definition</a:t>
            </a:r>
            <a:endParaRPr lang="fr-CH" dirty="0" smtClean="0"/>
          </a:p>
          <a:p>
            <a:pPr eaLnBrk="1" hangingPunct="1"/>
            <a:r>
              <a:rPr lang="en-US" dirty="0" smtClean="0"/>
              <a:t>Quiz</a:t>
            </a:r>
            <a:endParaRPr lang="en-US" dirty="0" smtClean="0"/>
          </a:p>
          <a:p>
            <a:pPr eaLnBrk="1" hangingPunct="1"/>
            <a:r>
              <a:rPr lang="fr-CH" dirty="0" smtClean="0"/>
              <a:t>Q&amp;A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1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6477000" cy="330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6400800" cy="328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114800" y="2703095"/>
            <a:ext cx="7620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14800" y="6019800"/>
            <a:ext cx="7620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 – truncation: ?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plural form of a word, or alternative spellings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39752" y="3717032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 - 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elect* </a:t>
            </a:r>
            <a:r>
              <a:rPr lang="en-US" dirty="0"/>
              <a:t>would search for words like elect, elects, electron, electrons, electric, electrical, </a:t>
            </a:r>
            <a:r>
              <a:rPr lang="en-US" dirty="0" smtClean="0"/>
              <a:t>electricity, electoral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electric stemmed will find electricity electrical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Use of the tilde: ~</a:t>
            </a:r>
          </a:p>
          <a:p>
            <a:endParaRPr lang="fr-CH" altLang="en-US"/>
          </a:p>
          <a:p>
            <a:r>
              <a:rPr lang="fr-CH" altLang="en-US"/>
              <a:t>Examples:</a:t>
            </a:r>
          </a:p>
          <a:p>
            <a:pPr>
              <a:buFontTx/>
              <a:buNone/>
            </a:pPr>
            <a:r>
              <a:rPr lang="fr-CH" altLang="en-US"/>
              <a:t> roam~      		foam / roams</a:t>
            </a:r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r>
              <a:rPr lang="fr-CH" altLang="en-US"/>
              <a:t>Roam~</a:t>
            </a:r>
            <a:r>
              <a:rPr lang="fr-CH" altLang="en-US">
                <a:solidFill>
                  <a:srgbClr val="FF0000"/>
                </a:solidFill>
              </a:rPr>
              <a:t>0.8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4" y="0"/>
            <a:ext cx="8705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9" y="990600"/>
            <a:ext cx="8991600" cy="52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219200" y="1066219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6" y="59055"/>
            <a:ext cx="87058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3" y="1295400"/>
            <a:ext cx="8724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143000" y="12954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3528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2" y="0"/>
            <a:ext cx="448821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5229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520082" y="0"/>
            <a:ext cx="51918" cy="68580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2514600"/>
            <a:ext cx="9144000" cy="9906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3505200"/>
            <a:ext cx="9144000" cy="838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20052" y="4343400"/>
            <a:ext cx="9164052" cy="9144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23636" y="5229922"/>
            <a:ext cx="9167636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76068" cy="50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6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34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Latest developments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1808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H" sz="135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  <a:t>50 Million</a:t>
            </a:r>
            <a:endParaRPr lang="en-US" sz="13500" dirty="0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80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</a:t>
            </a:r>
            <a:r>
              <a:rPr lang="en-US" sz="2000" dirty="0" smtClean="0">
                <a:hlinkClick r:id="rId2" action="ppaction://hlinkfile"/>
              </a:rPr>
              <a:t>http://patentscope.wipo.int/search/en/help/fieldsHelp.jsf</a:t>
            </a:r>
            <a:endParaRPr lang="en-US" sz="2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4497"/>
            <a:ext cx="4968553" cy="56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352925"/>
          </a:xfrm>
        </p:spPr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smtClean="0"/>
              <a:t>national </a:t>
            </a:r>
            <a:r>
              <a:rPr lang="fr-CH" altLang="en-US" dirty="0"/>
              <a:t>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</a:t>
            </a:r>
            <a:r>
              <a:rPr lang="fr-CH" altLang="en-US" dirty="0" smtClean="0"/>
              <a:t>PCT</a:t>
            </a:r>
          </a:p>
          <a:p>
            <a:r>
              <a:rPr lang="en-US" dirty="0"/>
              <a:t>NPCC:US and NPEDD:Last1Year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1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Intuitive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PCTHavingThirdPartyObservations</a:t>
            </a:r>
            <a:endParaRPr lang="en-US" dirty="0"/>
          </a:p>
          <a:p>
            <a:r>
              <a:rPr lang="en-US" dirty="0"/>
              <a:t>PCTPublishedLastWeek</a:t>
            </a:r>
          </a:p>
          <a:p>
            <a:r>
              <a:rPr lang="en-US" dirty="0"/>
              <a:t>PCTHavingApplicantFromUS </a:t>
            </a:r>
            <a:endParaRPr lang="en-US" dirty="0" smtClean="0"/>
          </a:p>
          <a:p>
            <a:r>
              <a:rPr lang="en-US" dirty="0"/>
              <a:t>DP:Last1Year</a:t>
            </a:r>
          </a:p>
          <a:p>
            <a:r>
              <a:rPr lang="en-US" dirty="0"/>
              <a:t>DP:[Today-1Week TO Today]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162800" cy="19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68" y="2187308"/>
            <a:ext cx="5796632" cy="44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07476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400" y="3657600"/>
            <a:ext cx="8610600" cy="3048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Results: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field.     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888998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7504" y="4437112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5576" y="3501008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(….)   </a:t>
            </a:r>
            <a:r>
              <a:rPr lang="fr-CH" altLang="en-US" dirty="0" smtClean="0"/>
              <a:t>"…</a:t>
            </a:r>
            <a:r>
              <a:rPr lang="fr-CH" altLang="en-US" dirty="0"/>
              <a:t>"</a:t>
            </a:r>
            <a:endParaRPr lang="fr-CH" altLang="en-US" dirty="0" smtClean="0"/>
          </a:p>
          <a:p>
            <a:r>
              <a:rPr lang="en-US" sz="3600" dirty="0" smtClean="0"/>
              <a:t>" 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sz="3600" dirty="0"/>
              <a:t>“</a:t>
            </a:r>
            <a:endParaRPr lang="fr-CH" altLang="en-US" sz="3600" dirty="0"/>
          </a:p>
          <a:p>
            <a:r>
              <a:rPr lang="fr-CH" altLang="en-US" dirty="0"/>
              <a:t>Field </a:t>
            </a:r>
            <a:r>
              <a:rPr lang="fr-CH" altLang="en-US" dirty="0" err="1"/>
              <a:t>name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space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wildcard</a:t>
            </a:r>
            <a:r>
              <a:rPr lang="fr-CH" altLang="en-US" dirty="0"/>
              <a:t> at the </a:t>
            </a:r>
            <a:r>
              <a:rPr lang="en-US" altLang="en-US" dirty="0"/>
              <a:t>beginning</a:t>
            </a:r>
            <a:r>
              <a:rPr lang="fr-CH" altLang="en-US" dirty="0"/>
              <a:t> of a </a:t>
            </a:r>
            <a:r>
              <a:rPr lang="fr-CH" altLang="en-US" dirty="0" err="1"/>
              <a:t>word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6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operator</a:t>
            </a:r>
            <a:r>
              <a:rPr lang="fr-CH" sz="2800" dirty="0" smtClean="0">
                <a:solidFill>
                  <a:srgbClr val="0070C0"/>
                </a:solidFill>
              </a:rPr>
              <a:t>/s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/are </a:t>
            </a:r>
            <a:r>
              <a:rPr lang="fr-CH" sz="2800" dirty="0" err="1" smtClean="0">
                <a:solidFill>
                  <a:srgbClr val="0070C0"/>
                </a:solidFill>
              </a:rPr>
              <a:t>supported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smtClean="0">
                <a:solidFill>
                  <a:srgbClr val="0070C0"/>
                </a:solidFill>
              </a:rPr>
              <a:t>in PATENTSCOPE?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AND</a:t>
            </a:r>
            <a:r>
              <a:rPr lang="fr-CH" sz="2800" dirty="0" smtClean="0">
                <a:solidFill>
                  <a:srgbClr val="0070C0"/>
                </a:solidFill>
              </a:rPr>
              <a:t>		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27073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OR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NEAR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BEFORE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28265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Q1: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operator</a:t>
            </a:r>
            <a:r>
              <a:rPr lang="fr-CH" sz="2800" dirty="0">
                <a:solidFill>
                  <a:srgbClr val="0070C0"/>
                </a:solidFill>
              </a:rPr>
              <a:t>/s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/are </a:t>
            </a:r>
            <a:r>
              <a:rPr lang="fr-CH" sz="2800" dirty="0" err="1">
                <a:solidFill>
                  <a:srgbClr val="0070C0"/>
                </a:solidFill>
              </a:rPr>
              <a:t>supported</a:t>
            </a:r>
            <a:r>
              <a:rPr lang="fr-CH" sz="2800" dirty="0">
                <a:solidFill>
                  <a:srgbClr val="0070C0"/>
                </a:solidFill>
              </a:rPr>
              <a:t> in PATENTSCOPE?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3211394" cy="73031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AND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3211394" cy="7375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NEAR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OR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hlinkMouseOver r:id="" action="ppaction://noaction">
                  <a:snd r:embed="rId5" name="applause.wav"/>
                </a:hlinkMouseOver>
              </a:rPr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BEFORE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3,400,000 records: bibliographic data, searchable full-text and drawings in </a:t>
            </a:r>
            <a:r>
              <a:rPr lang="en-US" dirty="0" smtClean="0"/>
              <a:t>Korean</a:t>
            </a:r>
          </a:p>
          <a:p>
            <a:r>
              <a:rPr lang="en-US" dirty="0" smtClean="0"/>
              <a:t>Front file in WIPO standard </a:t>
            </a:r>
            <a:r>
              <a:rPr lang="en-US" dirty="0" smtClean="0">
                <a:hlinkClick r:id="rId2" action="ppaction://hlinkfile"/>
              </a:rPr>
              <a:t>ST96</a:t>
            </a:r>
            <a:endParaRPr lang="en-US" dirty="0" smtClean="0"/>
          </a:p>
          <a:p>
            <a:r>
              <a:rPr lang="en-US" dirty="0" smtClean="0"/>
              <a:t>New data available within 1 month after pub in KIPRIS</a:t>
            </a:r>
          </a:p>
          <a:p>
            <a:endParaRPr lang="en-US" dirty="0"/>
          </a:p>
          <a:p>
            <a:pPr lvl="0"/>
            <a:r>
              <a:rPr lang="en-US" dirty="0"/>
              <a:t>over 50 million the total number of patent documents </a:t>
            </a:r>
          </a:p>
          <a:p>
            <a:pPr lvl="0"/>
            <a:r>
              <a:rPr lang="en-US" dirty="0"/>
              <a:t>5 the number of IP5 offices whose full-text is searchable </a:t>
            </a:r>
          </a:p>
          <a:p>
            <a:pPr marL="0" indent="0">
              <a:buNone/>
            </a:pP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Q2:</a:t>
            </a:r>
            <a:r>
              <a:rPr lang="fr-CH" sz="2800" dirty="0" smtClean="0">
                <a:solidFill>
                  <a:srgbClr val="0070C0"/>
                </a:solidFill>
              </a:rPr>
              <a:t>How </a:t>
            </a:r>
            <a:r>
              <a:rPr lang="fr-CH" sz="2800" dirty="0" err="1">
                <a:solidFill>
                  <a:srgbClr val="0070C0"/>
                </a:solidFill>
              </a:rPr>
              <a:t>many</a:t>
            </a:r>
            <a:r>
              <a:rPr lang="fr-CH" sz="2800" dirty="0">
                <a:solidFill>
                  <a:srgbClr val="0070C0"/>
                </a:solidFill>
              </a:rPr>
              <a:t> patent documents are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 in PATENTSCOPE?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About 30 million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Over 50 million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Q2: </a:t>
            </a:r>
            <a:r>
              <a:rPr lang="fr-CH" sz="2800" dirty="0" smtClean="0">
                <a:solidFill>
                  <a:srgbClr val="0070C0"/>
                </a:solidFill>
              </a:rPr>
              <a:t>How </a:t>
            </a:r>
            <a:r>
              <a:rPr lang="fr-CH" sz="2800" dirty="0" err="1">
                <a:solidFill>
                  <a:srgbClr val="0070C0"/>
                </a:solidFill>
              </a:rPr>
              <a:t>many</a:t>
            </a:r>
            <a:r>
              <a:rPr lang="fr-CH" sz="2800" dirty="0">
                <a:solidFill>
                  <a:srgbClr val="0070C0"/>
                </a:solidFill>
              </a:rPr>
              <a:t> patent documents are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 in PATENTSCOPE?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About 30 million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Over 50 million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Q3: </a:t>
            </a:r>
            <a:r>
              <a:rPr lang="fr-CH" sz="2800" dirty="0" err="1">
                <a:solidFill>
                  <a:srgbClr val="0070C0"/>
                </a:solidFill>
              </a:rPr>
              <a:t>W</a:t>
            </a:r>
            <a:r>
              <a:rPr lang="fr-CH" sz="2800" dirty="0" err="1" smtClean="0">
                <a:solidFill>
                  <a:srgbClr val="0070C0"/>
                </a:solidFill>
              </a:rPr>
              <a:t>hich</a:t>
            </a:r>
            <a:r>
              <a:rPr lang="fr-CH" sz="2800" dirty="0" smtClean="0">
                <a:solidFill>
                  <a:srgbClr val="0070C0"/>
                </a:solidFill>
              </a:rPr>
              <a:t> the correct </a:t>
            </a:r>
            <a:r>
              <a:rPr lang="fr-CH" sz="2800" dirty="0" err="1" smtClean="0">
                <a:solidFill>
                  <a:srgbClr val="0070C0"/>
                </a:solidFill>
              </a:rPr>
              <a:t>way</a:t>
            </a:r>
            <a:r>
              <a:rPr lang="fr-CH" sz="2800" dirty="0" smtClean="0">
                <a:solidFill>
                  <a:srgbClr val="0070C0"/>
                </a:solidFill>
              </a:rPr>
              <a:t> of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NEAR?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(electric AND car) NEAR power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ja-JP" sz="2800" dirty="0">
                <a:solidFill>
                  <a:srgbClr val="0070C0"/>
                </a:solidFill>
                <a:ea typeface="ＭＳ Ｐゴシック" pitchFamily="34" charset="-128"/>
              </a:rPr>
              <a:t>EN_AB: (hearing NEAR aid) 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  <a:ea typeface="ＭＳ Ｐゴシック" pitchFamily="34" charset="-128"/>
              </a:rPr>
              <a:t>EN_AB: hearing NEAR aid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</a:rPr>
              <a:t>power NEAR (electric AND car)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Q3</a:t>
            </a:r>
            <a:r>
              <a:rPr lang="fr-CH" sz="2800" dirty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the correct </a:t>
            </a:r>
            <a:r>
              <a:rPr lang="fr-CH" sz="2800" dirty="0" err="1">
                <a:solidFill>
                  <a:srgbClr val="0070C0"/>
                </a:solidFill>
              </a:rPr>
              <a:t>way</a:t>
            </a:r>
            <a:r>
              <a:rPr lang="fr-CH" sz="2800" dirty="0">
                <a:solidFill>
                  <a:srgbClr val="0070C0"/>
                </a:solidFill>
              </a:rPr>
              <a:t> of </a:t>
            </a:r>
            <a:r>
              <a:rPr lang="fr-CH" sz="2800" dirty="0" err="1">
                <a:solidFill>
                  <a:srgbClr val="0070C0"/>
                </a:solidFill>
              </a:rPr>
              <a:t>using</a:t>
            </a:r>
            <a:r>
              <a:rPr lang="fr-CH" sz="2800" dirty="0">
                <a:solidFill>
                  <a:srgbClr val="0070C0"/>
                </a:solidFill>
              </a:rPr>
              <a:t> NEAR?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(electric AND car) NEAR power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solidFill>
                  <a:srgbClr val="0070C0"/>
                </a:solidFill>
                <a:ea typeface="ＭＳ Ｐゴシック" pitchFamily="34" charset="-128"/>
              </a:rPr>
              <a:t>EN_AB: hearing NEAR aid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solidFill>
                  <a:srgbClr val="0070C0"/>
                </a:solidFill>
                <a:ea typeface="ＭＳ Ｐゴシック" pitchFamily="34" charset="-128"/>
              </a:rPr>
              <a:t>EN_AB: (hearing NEAR aid) </a:t>
            </a:r>
            <a:endParaRPr lang="en-US" altLang="en-US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</a:rPr>
              <a:t>power NEAR (electric AND car)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8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7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Dec</a:t>
            </a:r>
            <a:r>
              <a:rPr lang="fr-CH" dirty="0" err="1" smtClean="0"/>
              <a:t>ember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en-US" dirty="0" smtClean="0"/>
              <a:t>Retrospective of 2015 &amp; plans for 2016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5292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Tue, </a:t>
            </a:r>
            <a:r>
              <a:rPr lang="en-US" dirty="0" smtClean="0"/>
              <a:t>December 15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5:30 PM - 6:30 PM 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</a:t>
            </a:r>
            <a:r>
              <a:rPr lang="en-US" dirty="0" smtClean="0"/>
              <a:t>December 17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8:30 AM - 9:30 AM CEST </a:t>
            </a:r>
          </a:p>
          <a:p>
            <a:pPr marL="0" indent="0">
              <a:buNone/>
            </a:pPr>
            <a:endParaRPr lang="en-US" dirty="0"/>
          </a:p>
          <a:p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 smtClean="0"/>
              <a:t> </a:t>
            </a:r>
            <a:r>
              <a:rPr lang="fr-CH" dirty="0"/>
              <a:t>up: </a:t>
            </a:r>
            <a:r>
              <a:rPr lang="fr-CH" dirty="0">
                <a:hlinkClick r:id="rId2"/>
              </a:rPr>
              <a:t>http://www.wipo.int/patentscope/en/webinar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119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9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Complex</a:t>
            </a:r>
            <a:r>
              <a:rPr lang="fr-CH" dirty="0" smtClean="0"/>
              <a:t> </a:t>
            </a:r>
            <a:r>
              <a:rPr lang="fr-CH" dirty="0" err="1" smtClean="0"/>
              <a:t>queries</a:t>
            </a:r>
            <a:endParaRPr lang="en-US" dirty="0"/>
          </a:p>
        </p:txBody>
      </p:sp>
      <p:pic>
        <p:nvPicPr>
          <p:cNvPr id="5122" name="Picture 2" descr="http://www.abc.net.au/reslib/201401/r1222464_16033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771"/>
            <a:ext cx="9144000" cy="40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4000" y="2667000"/>
            <a:ext cx="1066800" cy="3885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</a:t>
            </a:r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38238"/>
            <a:ext cx="90297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85863"/>
            <a:ext cx="87534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867400" y="5029200"/>
            <a:ext cx="762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3400" y="2971800"/>
            <a:ext cx="63246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8839" y="2965557"/>
            <a:ext cx="5643613" cy="163028"/>
          </a:xfrm>
          <a:prstGeom prst="rect">
            <a:avLst/>
          </a:prstGeom>
          <a:solidFill>
            <a:srgbClr val="00B05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743200"/>
            <a:ext cx="5643613" cy="179872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38187" y="3124200"/>
            <a:ext cx="5643613" cy="179872"/>
          </a:xfrm>
          <a:prstGeom prst="rect">
            <a:avLst/>
          </a:prstGeom>
          <a:solidFill>
            <a:srgbClr val="00B0F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56202" y="2362200"/>
            <a:ext cx="5643245" cy="179705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fields</a:t>
            </a:r>
            <a:r>
              <a:rPr lang="fr-CH" dirty="0" smtClean="0"/>
              <a:t> are </a:t>
            </a:r>
            <a:r>
              <a:rPr lang="fr-CH" dirty="0" err="1" smtClean="0"/>
              <a:t>predefined</a:t>
            </a:r>
            <a:r>
              <a:rPr lang="fr-CH" dirty="0" smtClean="0"/>
              <a:t> but </a:t>
            </a:r>
            <a:r>
              <a:rPr lang="fr-CH" dirty="0" err="1" smtClean="0"/>
              <a:t>space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limited</a:t>
            </a:r>
            <a:endParaRPr lang="fr-CH" dirty="0" smtClean="0"/>
          </a:p>
          <a:p>
            <a:r>
              <a:rPr lang="fr-CH" dirty="0" err="1" smtClean="0"/>
              <a:t>Combination</a:t>
            </a:r>
            <a:r>
              <a:rPr lang="fr-CH" dirty="0" smtClean="0"/>
              <a:t> of AND </a:t>
            </a:r>
            <a:r>
              <a:rPr lang="fr-CH" dirty="0" err="1" smtClean="0"/>
              <a:t>and</a:t>
            </a:r>
            <a:r>
              <a:rPr lang="fr-CH" dirty="0" smtClean="0"/>
              <a:t> OR not possible, </a:t>
            </a:r>
            <a:r>
              <a:rPr lang="fr-CH" dirty="0" err="1" smtClean="0"/>
              <a:t>limited</a:t>
            </a:r>
            <a:r>
              <a:rPr lang="fr-CH" dirty="0" smtClean="0"/>
              <a:t> to </a:t>
            </a:r>
            <a:r>
              <a:rPr lang="fr-CH" dirty="0" err="1" smtClean="0"/>
              <a:t>either</a:t>
            </a:r>
            <a:r>
              <a:rPr lang="fr-CH" dirty="0" smtClean="0"/>
              <a:t> all AND or all OR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276600"/>
            <a:ext cx="959519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114800" y="3770447"/>
            <a:ext cx="34290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8337"/>
            <a:ext cx="8658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315200" y="32766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5"/>
            <a:ext cx="872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english-10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template_english-10</Template>
  <TotalTime>1</TotalTime>
  <Words>798</Words>
  <Application>Microsoft Office PowerPoint</Application>
  <PresentationFormat>On-screen Show (4:3)</PresentationFormat>
  <Paragraphs>231</Paragraphs>
  <Slides>47</Slides>
  <Notes>4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template_english-10</vt:lpstr>
      <vt:lpstr>PowerPoint Presentation</vt:lpstr>
      <vt:lpstr>Agenda</vt:lpstr>
      <vt:lpstr>Latest developments</vt:lpstr>
      <vt:lpstr>Figures</vt:lpstr>
      <vt:lpstr>Complex queries</vt:lpstr>
      <vt:lpstr>PowerPoint Presentation</vt:lpstr>
      <vt:lpstr>Interface Field Combination</vt:lpstr>
      <vt:lpstr>Pros and cons</vt:lpstr>
      <vt:lpstr>Interface: Advanced search</vt:lpstr>
      <vt:lpstr>To help you fine-tune your search</vt:lpstr>
      <vt:lpstr>Help menu</vt:lpstr>
      <vt:lpstr>Boolean operators</vt:lpstr>
      <vt:lpstr>ANDNOT - NOT</vt:lpstr>
      <vt:lpstr>Boolean operators</vt:lpstr>
      <vt:lpstr>Proximity operator NEAR</vt:lpstr>
      <vt:lpstr>NEAR: an example</vt:lpstr>
      <vt:lpstr>Proximity search: BEFORE</vt:lpstr>
      <vt:lpstr>BEFORE a particular date</vt:lpstr>
      <vt:lpstr>Ranges – include/exclude numbers</vt:lpstr>
      <vt:lpstr>PowerPoint Presentation</vt:lpstr>
      <vt:lpstr>Wildcards – truncation: ? *</vt:lpstr>
      <vt:lpstr>Wildcards - Stemming</vt:lpstr>
      <vt:lpstr>Fuzzy searches     </vt:lpstr>
      <vt:lpstr>^ caret = weighting factor</vt:lpstr>
      <vt:lpstr>PowerPoint Presentation</vt:lpstr>
      <vt:lpstr>PowerPoint Presentation</vt:lpstr>
      <vt:lpstr>PowerPoint Presentation</vt:lpstr>
      <vt:lpstr>Grouping</vt:lpstr>
      <vt:lpstr>Grouping/nesting</vt:lpstr>
      <vt:lpstr>Fields: http://patentscope.wipo.int/search/en/help/fieldsHelp.jsf</vt:lpstr>
      <vt:lpstr>Examples</vt:lpstr>
      <vt:lpstr>Intuitive queries</vt:lpstr>
      <vt:lpstr>PowerPoint Presentation</vt:lpstr>
      <vt:lpstr>Fields rules</vt:lpstr>
      <vt:lpstr>Fields: golden rules</vt:lpstr>
      <vt:lpstr>Most common errors</vt:lpstr>
      <vt:lpstr>PowerPoint Presentation</vt:lpstr>
      <vt:lpstr>Q1: Which operator/s is/are supported in PATENTSCOPE?</vt:lpstr>
      <vt:lpstr>Q1: Which operator/s is/are supported in PATENTSCOPE?</vt:lpstr>
      <vt:lpstr>Q2:How many patent documents are available in PATENTSCOPE?</vt:lpstr>
      <vt:lpstr>Q2: How many patent documents are available in PATENTSCOPE?</vt:lpstr>
      <vt:lpstr>Q3: Which the correct way of using NEAR?</vt:lpstr>
      <vt:lpstr>Q3: Which the correct way of using NEAR?</vt:lpstr>
      <vt:lpstr>PowerPoint Presentation</vt:lpstr>
      <vt:lpstr>PowerPoint Presentation</vt:lpstr>
      <vt:lpstr> December webinar:   Retrospective of 2015 &amp; plans for 2016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2015-11-27T13:43:18Z</dcterms:created>
  <dcterms:modified xsi:type="dcterms:W3CDTF">2015-11-27T13:44:35Z</dcterms:modified>
</cp:coreProperties>
</file>