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311" r:id="rId53"/>
    <p:sldId id="31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CA9C7-8986-4CE8-A585-1970B0F4625E}" type="slidenum">
              <a:rPr lang="en-US" altLang="es-BO">
                <a:solidFill>
                  <a:prstClr val="black"/>
                </a:solidFill>
              </a:rPr>
              <a:pPr/>
              <a:t>11</a:t>
            </a:fld>
            <a:endParaRPr lang="en-US" altLang="es-BO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17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19ABC-2C9C-444D-BDE0-5E6737BA4ACB}" type="slidenum">
              <a:rPr lang="en-US" altLang="es-BO"/>
              <a:pPr/>
              <a:t>18</a:t>
            </a:fld>
            <a:endParaRPr lang="en-US" altLang="es-BO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B6196-F204-4555-888E-0A195ED4839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DBC09-4097-47A4-8417-9A64327C9E4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61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5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AFDC5-AE86-44EF-88A3-1E5DE50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1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2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1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" TargetMode="External"/><Relationship Id="rId2" Type="http://schemas.openxmlformats.org/officeDocument/2006/relationships/hyperlink" Target="https://attendee.gotowebinar.com/rt/8798711330682238977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CLIR</a:t>
            </a:r>
          </a:p>
          <a:p>
            <a:pPr eaLnBrk="1" hangingPunct="1"/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</a:t>
            </a: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C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3" y="1414388"/>
            <a:ext cx="8229600" cy="4352925"/>
          </a:xfrm>
        </p:spPr>
        <p:txBody>
          <a:bodyPr/>
          <a:lstStyle/>
          <a:p>
            <a:r>
              <a:rPr lang="fr-CH" dirty="0" smtClean="0"/>
              <a:t>1. </a:t>
            </a:r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synonyms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es-BO" b="1" dirty="0" smtClean="0"/>
          </a:p>
          <a:p>
            <a:pPr marL="0" indent="0">
              <a:buNone/>
            </a:pPr>
            <a:r>
              <a:rPr lang="es-BO" b="1" dirty="0" err="1" smtClean="0"/>
              <a:t>container</a:t>
            </a:r>
            <a:r>
              <a:rPr lang="es-BO" b="1" dirty="0" smtClean="0"/>
              <a:t>  		</a:t>
            </a:r>
            <a:r>
              <a:rPr lang="es-BO" b="1" dirty="0" err="1" smtClean="0"/>
              <a:t>receptacles</a:t>
            </a:r>
            <a:r>
              <a:rPr lang="es-BO" b="1" dirty="0" smtClean="0"/>
              <a:t>/ </a:t>
            </a:r>
            <a:r>
              <a:rPr lang="es-BO" b="1" dirty="0" err="1" smtClean="0"/>
              <a:t>reservoir</a:t>
            </a:r>
            <a:r>
              <a:rPr lang="es-BO" b="1" dirty="0" smtClean="0"/>
              <a:t>/</a:t>
            </a:r>
            <a:r>
              <a:rPr lang="es-BO" b="1" dirty="0" err="1" smtClean="0"/>
              <a:t>tank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2. Translates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smtClean="0"/>
              <a:t>13 </a:t>
            </a:r>
            <a:r>
              <a:rPr lang="fr-CH" dirty="0" err="1" smtClean="0"/>
              <a:t>languages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		</a:t>
            </a:r>
            <a:r>
              <a:rPr lang="es-BO" b="1" dirty="0" smtClean="0"/>
              <a:t> </a:t>
            </a:r>
          </a:p>
          <a:p>
            <a:pPr marL="0" indent="0">
              <a:buNone/>
            </a:pPr>
            <a:r>
              <a:rPr lang="es-BO" b="1" dirty="0"/>
              <a:t>	</a:t>
            </a:r>
            <a:r>
              <a:rPr lang="es-BO" b="1" dirty="0" smtClean="0"/>
              <a:t>		</a:t>
            </a:r>
            <a:r>
              <a:rPr lang="es-BO" b="1" dirty="0" err="1" smtClean="0"/>
              <a:t>container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02843" y="2407920"/>
            <a:ext cx="6858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1544047" y="4637002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012" y="5002317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s-BO" sz="900" b="1" dirty="0" smtClean="0"/>
              <a:t>集装箱</a:t>
            </a:r>
            <a:r>
              <a:rPr lang="es-BO" altLang="zh-CN" sz="900" b="1" dirty="0" smtClean="0"/>
              <a:t>  </a:t>
            </a:r>
          </a:p>
          <a:p>
            <a:r>
              <a:rPr lang="zh-CN" altLang="es-BO" sz="900" b="1" dirty="0" smtClean="0"/>
              <a:t>容器</a:t>
            </a:r>
            <a:r>
              <a:rPr lang="es-BO" altLang="zh-CN" sz="900" b="1" dirty="0" smtClean="0"/>
              <a:t> </a:t>
            </a:r>
          </a:p>
          <a:p>
            <a:r>
              <a:rPr lang="zh-CN" altLang="es-BO" sz="900" b="1" dirty="0" smtClean="0"/>
              <a:t>盒</a:t>
            </a:r>
            <a:r>
              <a:rPr lang="es-BO" altLang="zh-CN" sz="900" b="1" dirty="0" smtClean="0"/>
              <a:t> </a:t>
            </a:r>
            <a:endParaRPr lang="es-BO" sz="900" dirty="0"/>
          </a:p>
        </p:txBody>
      </p:sp>
      <p:sp>
        <p:nvSpPr>
          <p:cNvPr id="24" name="Rectangle 23"/>
          <p:cNvSpPr/>
          <p:nvPr/>
        </p:nvSpPr>
        <p:spPr>
          <a:xfrm>
            <a:off x="1168955" y="5588956"/>
            <a:ext cx="85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envase</a:t>
            </a:r>
            <a:endParaRPr lang="en-US" sz="900" b="1" dirty="0" smtClean="0"/>
          </a:p>
          <a:p>
            <a:r>
              <a:rPr lang="en-US" sz="900" b="1" dirty="0" err="1" smtClean="0"/>
              <a:t>contenedor</a:t>
            </a:r>
            <a:endParaRPr lang="en-US" sz="900" b="1" dirty="0" smtClean="0"/>
          </a:p>
          <a:p>
            <a:r>
              <a:rPr lang="en-US" sz="900" b="1" dirty="0" err="1" smtClean="0"/>
              <a:t>tanque</a:t>
            </a:r>
            <a:endParaRPr lang="es-BO" sz="900" dirty="0"/>
          </a:p>
        </p:txBody>
      </p:sp>
      <p:sp>
        <p:nvSpPr>
          <p:cNvPr id="25" name="Rectangle 24"/>
          <p:cNvSpPr/>
          <p:nvPr/>
        </p:nvSpPr>
        <p:spPr>
          <a:xfrm>
            <a:off x="5912666" y="3759143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/>
              <a:t>e</a:t>
            </a:r>
            <a:r>
              <a:rPr lang="fr-FR" sz="900" b="1" dirty="0" smtClean="0"/>
              <a:t>mballage</a:t>
            </a:r>
          </a:p>
          <a:p>
            <a:r>
              <a:rPr lang="fr-FR" sz="900" b="1" dirty="0" smtClean="0"/>
              <a:t>conteneurs</a:t>
            </a:r>
          </a:p>
          <a:p>
            <a:r>
              <a:rPr lang="fr-FR" sz="900" b="1" dirty="0" smtClean="0"/>
              <a:t>contenants</a:t>
            </a:r>
            <a:endParaRPr lang="es-BO" sz="900" dirty="0"/>
          </a:p>
        </p:txBody>
      </p:sp>
      <p:sp>
        <p:nvSpPr>
          <p:cNvPr id="26" name="Rectangle 25"/>
          <p:cNvSpPr/>
          <p:nvPr/>
        </p:nvSpPr>
        <p:spPr>
          <a:xfrm>
            <a:off x="3473712" y="5697290"/>
            <a:ext cx="69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recipienti</a:t>
            </a:r>
            <a:endParaRPr lang="es-BO" sz="900" b="1" dirty="0" smtClean="0"/>
          </a:p>
          <a:p>
            <a:r>
              <a:rPr lang="es-BO" sz="900" b="1" dirty="0" err="1" smtClean="0"/>
              <a:t>serbatoio</a:t>
            </a:r>
            <a:endParaRPr lang="es-BO" sz="900" b="1" dirty="0" smtClean="0"/>
          </a:p>
          <a:p>
            <a:r>
              <a:rPr lang="es-BO" sz="900" b="1" dirty="0" err="1" smtClean="0"/>
              <a:t>riserva</a:t>
            </a:r>
            <a:endParaRPr lang="es-BO" sz="900" dirty="0"/>
          </a:p>
        </p:txBody>
      </p:sp>
      <p:sp>
        <p:nvSpPr>
          <p:cNvPr id="27" name="Rectangle 26"/>
          <p:cNvSpPr/>
          <p:nvPr/>
        </p:nvSpPr>
        <p:spPr>
          <a:xfrm>
            <a:off x="6170094" y="5867932"/>
            <a:ext cx="76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s-BO" sz="900" b="1" dirty="0"/>
              <a:t>コンテ</a:t>
            </a:r>
            <a:r>
              <a:rPr lang="ja-JP" altLang="es-BO" sz="900" b="1" dirty="0" smtClean="0"/>
              <a:t>ナ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タ</a:t>
            </a:r>
            <a:r>
              <a:rPr lang="ja-JP" altLang="es-BO" sz="900" b="1" dirty="0"/>
              <a:t>ン</a:t>
            </a:r>
            <a:r>
              <a:rPr lang="ja-JP" altLang="es-BO" sz="900" b="1" dirty="0" smtClean="0"/>
              <a:t>ク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貯槽</a:t>
            </a:r>
            <a:endParaRPr lang="es-BO" sz="900" dirty="0"/>
          </a:p>
        </p:txBody>
      </p:sp>
      <p:sp>
        <p:nvSpPr>
          <p:cNvPr id="28" name="Rectangle 27"/>
          <p:cNvSpPr/>
          <p:nvPr/>
        </p:nvSpPr>
        <p:spPr>
          <a:xfrm>
            <a:off x="5171889" y="5701081"/>
            <a:ext cx="104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toevoertank</a:t>
            </a:r>
            <a:endParaRPr lang="es-BO" sz="900" b="1" dirty="0" smtClean="0"/>
          </a:p>
          <a:p>
            <a:r>
              <a:rPr lang="es-BO" sz="900" b="1" dirty="0" err="1" smtClean="0"/>
              <a:t>watervat</a:t>
            </a:r>
            <a:r>
              <a:rPr lang="es-BO" sz="900" b="1" dirty="0" smtClean="0"/>
              <a:t> </a:t>
            </a:r>
          </a:p>
          <a:p>
            <a:r>
              <a:rPr lang="es-BO" sz="900" b="1" dirty="0" err="1" smtClean="0"/>
              <a:t>opslagtank</a:t>
            </a:r>
            <a:endParaRPr lang="es-BO" sz="9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16002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516" y="1236044"/>
            <a:ext cx="8871116" cy="1905000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83567" y="5777795"/>
            <a:ext cx="1482466" cy="99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BO" sz="900" b="1" dirty="0" err="1" smtClean="0"/>
              <a:t>Fartøj</a:t>
            </a:r>
            <a:endParaRPr lang="es-BO" sz="900" b="1" dirty="0" smtClean="0"/>
          </a:p>
          <a:p>
            <a:r>
              <a:rPr lang="es-BO" sz="900" b="1" dirty="0" err="1" smtClean="0"/>
              <a:t>Påfyldningsindretning</a:t>
            </a:r>
            <a:endParaRPr lang="es-BO" sz="900" b="1" dirty="0"/>
          </a:p>
          <a:p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303" y="4359557"/>
            <a:ext cx="120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 smtClean="0"/>
              <a:t>Verpackung</a:t>
            </a:r>
          </a:p>
          <a:p>
            <a:r>
              <a:rPr lang="de-DE" sz="900" b="1" dirty="0" smtClean="0"/>
              <a:t>Transportbehälter</a:t>
            </a:r>
          </a:p>
          <a:p>
            <a:r>
              <a:rPr lang="de-DE" sz="900" b="1" dirty="0" smtClean="0"/>
              <a:t>Behältnisses</a:t>
            </a:r>
            <a:endParaRPr lang="es-BO" sz="900" dirty="0"/>
          </a:p>
        </p:txBody>
      </p:sp>
      <p:sp>
        <p:nvSpPr>
          <p:cNvPr id="34" name="Rectangle 33"/>
          <p:cNvSpPr/>
          <p:nvPr/>
        </p:nvSpPr>
        <p:spPr>
          <a:xfrm>
            <a:off x="2158273" y="5701082"/>
            <a:ext cx="82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c</a:t>
            </a:r>
            <a:r>
              <a:rPr lang="pt-BR" sz="900" b="1" dirty="0" smtClean="0"/>
              <a:t>ontentor</a:t>
            </a:r>
          </a:p>
          <a:p>
            <a:r>
              <a:rPr lang="pt-BR" sz="900" b="1" dirty="0" smtClean="0"/>
              <a:t>receptáculo</a:t>
            </a:r>
          </a:p>
          <a:p>
            <a:r>
              <a:rPr lang="pt-BR" sz="900" b="1" dirty="0" smtClean="0"/>
              <a:t>embalagem</a:t>
            </a:r>
            <a:endParaRPr lang="es-BO" sz="900" dirty="0"/>
          </a:p>
        </p:txBody>
      </p:sp>
      <p:sp>
        <p:nvSpPr>
          <p:cNvPr id="35" name="Rectangle 34"/>
          <p:cNvSpPr/>
          <p:nvPr/>
        </p:nvSpPr>
        <p:spPr>
          <a:xfrm>
            <a:off x="4160373" y="5721918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Контейнера</a:t>
            </a:r>
            <a:endParaRPr lang="fr-CH" sz="900" b="1" dirty="0" smtClean="0"/>
          </a:p>
          <a:p>
            <a:r>
              <a:rPr lang="ru-RU" sz="900" b="1" dirty="0" smtClean="0"/>
              <a:t>Емкости</a:t>
            </a:r>
            <a:endParaRPr lang="fr-CH" sz="900" b="1" dirty="0" smtClean="0"/>
          </a:p>
          <a:p>
            <a:r>
              <a:rPr lang="ru-RU" sz="900" b="1" dirty="0" smtClean="0"/>
              <a:t>резервуара</a:t>
            </a:r>
            <a:endParaRPr lang="es-BO" sz="900" dirty="0"/>
          </a:p>
        </p:txBody>
      </p:sp>
      <p:sp>
        <p:nvSpPr>
          <p:cNvPr id="36" name="Rectangle 35"/>
          <p:cNvSpPr/>
          <p:nvPr/>
        </p:nvSpPr>
        <p:spPr>
          <a:xfrm>
            <a:off x="6671884" y="4307433"/>
            <a:ext cx="132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b="1" dirty="0"/>
              <a:t>b</a:t>
            </a:r>
            <a:r>
              <a:rPr lang="sv-SE" sz="900" b="1" dirty="0" smtClean="0"/>
              <a:t>ehaallare</a:t>
            </a:r>
          </a:p>
          <a:p>
            <a:r>
              <a:rPr lang="sv-SE" sz="900" b="1" dirty="0" smtClean="0"/>
              <a:t>viravattenbehållare</a:t>
            </a:r>
          </a:p>
          <a:p>
            <a:r>
              <a:rPr lang="sv-SE" sz="900" b="1" dirty="0" smtClean="0"/>
              <a:t>pappersmaskins</a:t>
            </a:r>
            <a:endParaRPr lang="es-BO" sz="900" dirty="0"/>
          </a:p>
        </p:txBody>
      </p:sp>
      <p:sp>
        <p:nvSpPr>
          <p:cNvPr id="37" name="Rectangle 36"/>
          <p:cNvSpPr/>
          <p:nvPr/>
        </p:nvSpPr>
        <p:spPr>
          <a:xfrm>
            <a:off x="3039922" y="5675415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s-BO" sz="900" b="1" dirty="0" smtClean="0"/>
              <a:t>용기</a:t>
            </a:r>
            <a:endParaRPr lang="es-BO" altLang="ko-KR" sz="900" b="1" dirty="0"/>
          </a:p>
          <a:p>
            <a:r>
              <a:rPr lang="ko-KR" altLang="es-BO" sz="900" b="1" dirty="0" smtClean="0"/>
              <a:t>기</a:t>
            </a:r>
            <a:endParaRPr lang="es-BO" altLang="ko-KR" sz="900" b="1" dirty="0"/>
          </a:p>
          <a:p>
            <a:r>
              <a:rPr lang="ko-KR" altLang="es-BO" sz="900" b="1" dirty="0" smtClean="0"/>
              <a:t>탱크</a:t>
            </a:r>
            <a:endParaRPr lang="es-BO" sz="900" dirty="0"/>
          </a:p>
        </p:txBody>
      </p:sp>
      <p:sp>
        <p:nvSpPr>
          <p:cNvPr id="38" name="Oval 37"/>
          <p:cNvSpPr/>
          <p:nvPr/>
        </p:nvSpPr>
        <p:spPr bwMode="auto">
          <a:xfrm>
            <a:off x="3262813" y="4405474"/>
            <a:ext cx="1630732" cy="62145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9973247">
            <a:off x="1579838" y="4983028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9218673">
            <a:off x="1859731" y="5279943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6878499">
            <a:off x="3131425" y="5294380"/>
            <a:ext cx="716775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5400000">
            <a:off x="3517091" y="5335856"/>
            <a:ext cx="67714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5400000">
            <a:off x="3995845" y="5351068"/>
            <a:ext cx="740828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537548" flipV="1">
            <a:off x="4387582" y="5379090"/>
            <a:ext cx="106021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2632611">
            <a:off x="4646277" y="5269316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497655">
            <a:off x="4796437" y="4913107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20747243" flipV="1">
            <a:off x="4907502" y="4529149"/>
            <a:ext cx="1019662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89194" y="3669565"/>
            <a:ext cx="8871116" cy="3100809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8102472">
            <a:off x="2573218" y="5336615"/>
            <a:ext cx="1076395" cy="561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2632611" flipV="1">
            <a:off x="4699039" y="5442012"/>
            <a:ext cx="281769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392" y="5012687"/>
            <a:ext cx="106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/>
              <a:t>Zbiorników</a:t>
            </a:r>
            <a:endParaRPr lang="fr-CH" sz="900" b="1" dirty="0" smtClean="0"/>
          </a:p>
          <a:p>
            <a:r>
              <a:rPr lang="pl-PL" sz="900" b="1" dirty="0" smtClean="0"/>
              <a:t>Pojemnika</a:t>
            </a:r>
            <a:endParaRPr lang="fr-CH" sz="900" b="1" dirty="0" smtClean="0"/>
          </a:p>
          <a:p>
            <a:r>
              <a:rPr lang="pl-PL" sz="900" b="1" dirty="0" smtClean="0"/>
              <a:t>kontenerowego</a:t>
            </a:r>
            <a:endParaRPr lang="en-US" sz="900" b="1" dirty="0"/>
          </a:p>
        </p:txBody>
      </p:sp>
      <p:sp>
        <p:nvSpPr>
          <p:cNvPr id="39" name="Right Arrow 38"/>
          <p:cNvSpPr/>
          <p:nvPr/>
        </p:nvSpPr>
        <p:spPr bwMode="auto">
          <a:xfrm rot="21197177">
            <a:off x="4853534" y="4689050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/>
              <a:t>CLIR – </a:t>
            </a:r>
            <a:r>
              <a:rPr lang="en-US" altLang="es-BO" dirty="0" smtClean="0"/>
              <a:t>14 </a:t>
            </a:r>
            <a:r>
              <a:rPr lang="en-US" altLang="es-BO" dirty="0"/>
              <a:t>languages available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 dirty="0"/>
              <a:t>NON-ASIAN</a:t>
            </a:r>
          </a:p>
          <a:p>
            <a:r>
              <a:rPr lang="fr-CH" altLang="es-BO" sz="2000" dirty="0" err="1" smtClean="0"/>
              <a:t>Danish</a:t>
            </a:r>
            <a:endParaRPr lang="en-US" altLang="es-BO" sz="2000" dirty="0"/>
          </a:p>
          <a:p>
            <a:r>
              <a:rPr lang="en-US" altLang="es-BO" sz="2000" dirty="0"/>
              <a:t>Dutch</a:t>
            </a:r>
          </a:p>
          <a:p>
            <a:r>
              <a:rPr lang="en-US" altLang="es-BO" sz="2000" dirty="0"/>
              <a:t>English</a:t>
            </a:r>
          </a:p>
          <a:p>
            <a:r>
              <a:rPr lang="en-US" altLang="es-BO" sz="2000" dirty="0"/>
              <a:t>French</a:t>
            </a:r>
          </a:p>
          <a:p>
            <a:r>
              <a:rPr lang="en-US" altLang="es-BO" sz="2000" dirty="0"/>
              <a:t>German</a:t>
            </a:r>
          </a:p>
          <a:p>
            <a:r>
              <a:rPr lang="en-US" altLang="es-BO" sz="2000" dirty="0" smtClean="0"/>
              <a:t>Italian</a:t>
            </a:r>
          </a:p>
          <a:p>
            <a:r>
              <a:rPr lang="fr-CH" altLang="es-BO" sz="2000" dirty="0" err="1" smtClean="0"/>
              <a:t>Polish</a:t>
            </a:r>
            <a:endParaRPr lang="en-US" altLang="es-BO" sz="2000" dirty="0"/>
          </a:p>
          <a:p>
            <a:r>
              <a:rPr lang="en-US" altLang="es-BO" sz="2000" dirty="0"/>
              <a:t>Portuguese</a:t>
            </a:r>
          </a:p>
          <a:p>
            <a:r>
              <a:rPr lang="en-US" altLang="es-BO" sz="2000" dirty="0"/>
              <a:t>Russian</a:t>
            </a:r>
          </a:p>
          <a:p>
            <a:r>
              <a:rPr lang="en-US" altLang="es-BO" sz="2000" dirty="0"/>
              <a:t>Spanish</a:t>
            </a:r>
          </a:p>
          <a:p>
            <a:r>
              <a:rPr lang="en-US" altLang="es-BO" sz="2000" dirty="0"/>
              <a:t>Swedish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/>
              <a:t>ASIAN</a:t>
            </a:r>
          </a:p>
          <a:p>
            <a:endParaRPr lang="en-US" altLang="es-BO" sz="2000" u="sng"/>
          </a:p>
          <a:p>
            <a:r>
              <a:rPr lang="en-US" altLang="es-BO" sz="2000"/>
              <a:t>Chinese</a:t>
            </a:r>
          </a:p>
          <a:p>
            <a:r>
              <a:rPr lang="en-US" altLang="es-BO" sz="2000"/>
              <a:t>Japanese</a:t>
            </a:r>
          </a:p>
          <a:p>
            <a:r>
              <a:rPr lang="en-US" altLang="es-BO" sz="2000"/>
              <a:t>Korean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133600"/>
            <a:ext cx="1371600" cy="381000"/>
          </a:xfrm>
          <a:prstGeom prst="rect">
            <a:avLst/>
          </a:prstGeom>
          <a:solidFill>
            <a:srgbClr val="00206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0731" y="4343400"/>
            <a:ext cx="1371600" cy="381000"/>
          </a:xfrm>
          <a:prstGeom prst="rect">
            <a:avLst/>
          </a:prstGeom>
          <a:solidFill>
            <a:srgbClr val="00206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Historical</a:t>
            </a:r>
            <a:r>
              <a:rPr lang="fr-CH" dirty="0" smtClean="0"/>
              <a:t> background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47800"/>
            <a:ext cx="51646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19238"/>
            <a:ext cx="7972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3429000"/>
            <a:ext cx="32766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use </a:t>
            </a:r>
            <a:r>
              <a:rPr lang="fr-CH" dirty="0" err="1" smtClean="0"/>
              <a:t>it</a:t>
            </a:r>
            <a:r>
              <a:rPr lang="fr-CH" dirty="0" smtClean="0"/>
              <a:t>? Interface</a:t>
            </a:r>
            <a:endParaRPr lang="es-B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433"/>
            <a:ext cx="7896225" cy="37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 rot="10800000">
            <a:off x="4572000" y="2514600"/>
            <a:ext cx="1828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276600"/>
            <a:ext cx="3276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language of the query: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8" y="2362200"/>
            <a:ext cx="1919288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Expansion mode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773239"/>
            <a:ext cx="4038600" cy="665162"/>
          </a:xfrm>
        </p:spPr>
        <p:txBody>
          <a:bodyPr/>
          <a:lstStyle/>
          <a:p>
            <a:r>
              <a:rPr lang="fr-CH" dirty="0" smtClean="0"/>
              <a:t>2 modes:</a:t>
            </a:r>
          </a:p>
          <a:p>
            <a:pPr lvl="1"/>
            <a:r>
              <a:rPr lang="fr-CH" dirty="0" err="1" smtClean="0"/>
              <a:t>Automatic</a:t>
            </a:r>
            <a:r>
              <a:rPr lang="fr-CH" dirty="0" smtClean="0"/>
              <a:t> = 1 </a:t>
            </a:r>
            <a:r>
              <a:rPr lang="fr-CH" dirty="0" err="1" smtClean="0"/>
              <a:t>step</a:t>
            </a:r>
            <a:endParaRPr lang="fr-CH" dirty="0" smtClean="0"/>
          </a:p>
          <a:p>
            <a:pPr lvl="1"/>
            <a:r>
              <a:rPr lang="fr-CH" dirty="0" err="1" smtClean="0"/>
              <a:t>Supervised</a:t>
            </a:r>
            <a:r>
              <a:rPr lang="fr-CH" dirty="0" smtClean="0"/>
              <a:t> = 4 </a:t>
            </a:r>
            <a:r>
              <a:rPr lang="fr-CH" dirty="0" err="1" smtClean="0"/>
              <a:t>steps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2381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/>
              <a:t>CLIR: precision vs recall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s-BO"/>
              <a:t>Precision = the ability to retrieve the most precise results. </a:t>
            </a:r>
          </a:p>
          <a:p>
            <a:pPr>
              <a:lnSpc>
                <a:spcPct val="90000"/>
              </a:lnSpc>
            </a:pPr>
            <a:r>
              <a:rPr lang="en-US" altLang="es-BO"/>
              <a:t>Trying to find only precisely relevant items (high precision) = miss important items because they don't use quite the same vocabulary. </a:t>
            </a:r>
          </a:p>
          <a:p>
            <a:pPr>
              <a:lnSpc>
                <a:spcPct val="90000"/>
              </a:lnSpc>
            </a:pPr>
            <a:endParaRPr lang="en-US" altLang="es-BO"/>
          </a:p>
          <a:p>
            <a:pPr>
              <a:lnSpc>
                <a:spcPct val="90000"/>
              </a:lnSpc>
            </a:pPr>
            <a:endParaRPr lang="en-US" altLang="es-BO"/>
          </a:p>
          <a:p>
            <a:pPr>
              <a:lnSpc>
                <a:spcPct val="90000"/>
              </a:lnSpc>
            </a:pPr>
            <a:r>
              <a:rPr lang="en-US" altLang="es-BO"/>
              <a:t>Recall = the ability to retrieve as many documents as possible that match or are related to a query. </a:t>
            </a:r>
          </a:p>
          <a:p>
            <a:pPr>
              <a:lnSpc>
                <a:spcPct val="90000"/>
              </a:lnSpc>
            </a:pPr>
            <a:r>
              <a:rPr lang="en-US" altLang="es-BO"/>
              <a:t>Trying to find all the relevant items (high recall) = often get a lot of junk. </a:t>
            </a:r>
          </a:p>
        </p:txBody>
      </p:sp>
    </p:spTree>
    <p:extLst>
      <p:ext uri="{BB962C8B-B14F-4D97-AF65-F5344CB8AC3E}">
        <p14:creationId xmlns:p14="http://schemas.microsoft.com/office/powerpoint/2010/main" val="13693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precision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47813"/>
            <a:ext cx="77343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CLIR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for «</a:t>
            </a:r>
            <a:r>
              <a:rPr lang="fr-CH" dirty="0" err="1" smtClean="0"/>
              <a:t>precision</a:t>
            </a:r>
            <a:r>
              <a:rPr lang="fr-CH" dirty="0" smtClean="0"/>
              <a:t>»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609850"/>
            <a:ext cx="7800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00200" y="2609850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37623"/>
            <a:ext cx="685800" cy="18097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recall</a:t>
            </a:r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38288"/>
            <a:ext cx="7724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for «</a:t>
            </a:r>
            <a:r>
              <a:rPr lang="fr-CH" dirty="0" err="1" smtClean="0"/>
              <a:t>recall</a:t>
            </a:r>
            <a:r>
              <a:rPr lang="fr-CH" dirty="0" smtClean="0"/>
              <a:t>»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09738"/>
            <a:ext cx="7743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73994" y="1771449"/>
            <a:ext cx="533400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sz="1000" dirty="0" smtClean="0"/>
          </a:p>
          <a:p>
            <a:r>
              <a:rPr lang="fr-CH" sz="1000" dirty="0" err="1" smtClean="0"/>
              <a:t>Source:https</a:t>
            </a:r>
            <a:r>
              <a:rPr lang="fr-CH" sz="1000" dirty="0"/>
              <a:t>://www.kickstarter.com/projects/igreenpod/biodegradable-coffee-pod-from-portland-oregon</a:t>
            </a:r>
            <a:endParaRPr lang="es-BO" sz="1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9680"/>
            <a:ext cx="5281612" cy="523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14463"/>
            <a:ext cx="783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64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3123"/>
            <a:ext cx="6172200" cy="69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790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3886200"/>
            <a:ext cx="78486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1311"/>
            <a:ext cx="321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410075" y="19979"/>
            <a:ext cx="3790950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52563"/>
            <a:ext cx="7715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24188"/>
            <a:ext cx="3505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6" y="1524000"/>
            <a:ext cx="79438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24000"/>
            <a:ext cx="77533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3833812"/>
            <a:ext cx="838200" cy="4333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4" y="1571624"/>
            <a:ext cx="7743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2: </a:t>
            </a:r>
            <a:r>
              <a:rPr lang="fr-CH" dirty="0" err="1" smtClean="0"/>
              <a:t>synonym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5590"/>
            <a:ext cx="869697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2971800"/>
            <a:ext cx="3200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4724400"/>
            <a:ext cx="85344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9600" y="3886200"/>
            <a:ext cx="1143000" cy="5334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3: </a:t>
            </a:r>
            <a:r>
              <a:rPr lang="fr-CH" dirty="0" err="1" smtClean="0"/>
              <a:t>translated</a:t>
            </a:r>
            <a:r>
              <a:rPr lang="fr-CH" dirty="0" smtClean="0"/>
              <a:t> </a:t>
            </a:r>
            <a:r>
              <a:rPr lang="fr-CH" dirty="0" err="1" smtClean="0"/>
              <a:t>term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676400" y="1828800"/>
            <a:ext cx="228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Relevance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1600200"/>
            <a:ext cx="843644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" y="1600201"/>
            <a:ext cx="849832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" y="1438507"/>
            <a:ext cx="8991600" cy="18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Fields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66925"/>
            <a:ext cx="7867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Acceptable distance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05025"/>
            <a:ext cx="7791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7405" y="3810000"/>
            <a:ext cx="3330195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of the </a:t>
            </a:r>
            <a:r>
              <a:rPr lang="fr-CH" dirty="0" err="1" smtClean="0"/>
              <a:t>root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r>
              <a:rPr lang="fr-CH" dirty="0" smtClean="0"/>
              <a:t> of a </a:t>
            </a:r>
            <a:r>
              <a:rPr lang="fr-CH" dirty="0" err="1" smtClean="0"/>
              <a:t>word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lvl="4"/>
            <a:r>
              <a:rPr lang="fr-CH" dirty="0" err="1" smtClean="0"/>
              <a:t>displayed</a:t>
            </a:r>
            <a:endParaRPr lang="fr-CH" dirty="0"/>
          </a:p>
          <a:p>
            <a:pPr lvl="4"/>
            <a:r>
              <a:rPr lang="fr-CH" dirty="0" smtClean="0"/>
              <a:t>Display	</a:t>
            </a:r>
            <a:r>
              <a:rPr lang="fr-CH" dirty="0" err="1" smtClean="0"/>
              <a:t>displaying</a:t>
            </a:r>
            <a:endParaRPr lang="fr-CH" dirty="0" smtClean="0"/>
          </a:p>
          <a:p>
            <a:pPr lvl="4"/>
            <a:r>
              <a:rPr lang="fr-CH" dirty="0" smtClean="0"/>
              <a:t>displays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19325"/>
            <a:ext cx="8058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7434"/>
            <a:ext cx="6910795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457200" indent="-457200">
              <a:buFontTx/>
              <a:buAutoNum type="alphaUcParenR"/>
            </a:pPr>
            <a:r>
              <a:rPr lang="en-US" altLang="en-US" sz="2000" dirty="0"/>
              <a:t>Search full text collections simultaneously in many foreign languages</a:t>
            </a:r>
          </a:p>
          <a:p>
            <a:pPr marL="457200" indent="-457200">
              <a:buFontTx/>
              <a:buAutoNum type="alphaUcParenR"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B)	Improve significantly the number of relevant results without increasing significantly the number of irrelevant </a:t>
            </a:r>
            <a:r>
              <a:rPr lang="en-US" altLang="en-US" sz="2000" dirty="0" smtClean="0"/>
              <a:t>results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C)	Have confidence in your searches:</a:t>
            </a:r>
          </a:p>
          <a:p>
            <a:pPr marL="457200" indent="-457200">
              <a:buFontTx/>
              <a:buNone/>
            </a:pPr>
            <a:r>
              <a:rPr lang="en-US" altLang="en-US" sz="2000" dirty="0"/>
              <a:t>	No black box: users have access to the CLIR generated Boolean queries (albeit complex) and have the full control on them</a:t>
            </a:r>
          </a:p>
          <a:p>
            <a:pPr marL="457200" indent="-457200">
              <a:buFontTx/>
              <a:buNone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D)	Have a responsive system even for complex queries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9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34397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2303"/>
            <a:ext cx="833585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Q.2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expansion mode </a:t>
            </a:r>
            <a:r>
              <a:rPr lang="fr-CH" sz="2800" dirty="0" err="1" smtClean="0">
                <a:solidFill>
                  <a:srgbClr val="0070C0"/>
                </a:solidFill>
              </a:rPr>
              <a:t>was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used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obtain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Q.2: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expansion mode </a:t>
            </a:r>
            <a:r>
              <a:rPr lang="fr-CH" sz="2800" dirty="0" err="1">
                <a:solidFill>
                  <a:srgbClr val="0070C0"/>
                </a:solidFill>
              </a:rPr>
              <a:t>was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used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obtain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this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r>
              <a:rPr lang="fr-CH" sz="2800" dirty="0" smtClean="0">
                <a:solidFill>
                  <a:srgbClr val="0070C0"/>
                </a:solidFill>
              </a:rPr>
              <a:t>	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9367" y="2748013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Q.3: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supported</a:t>
            </a:r>
            <a:r>
              <a:rPr lang="fr-CH" sz="2800" dirty="0" smtClean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7977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506BA0"/>
                </a:solidFill>
              </a:rPr>
              <a:t>Q.3: 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supported</a:t>
            </a:r>
            <a:r>
              <a:rPr lang="fr-CH" sz="2800" dirty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211394" cy="73031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3211394" cy="7375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most of out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3238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Expansion modes</a:t>
            </a:r>
          </a:p>
          <a:p>
            <a:r>
              <a:rPr lang="en-US" altLang="en-US" dirty="0"/>
              <a:t>Keyword very specific with only 1 </a:t>
            </a:r>
            <a:r>
              <a:rPr lang="en-US" altLang="en-US" dirty="0" smtClean="0"/>
              <a:t>meaning AUTOMATIC</a:t>
            </a:r>
            <a:endParaRPr lang="en-US" altLang="en-US" dirty="0"/>
          </a:p>
          <a:p>
            <a:r>
              <a:rPr lang="en-US" altLang="en-US" dirty="0"/>
              <a:t>For any other queries, SUPERVISED is recommended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altLang="en-US" u="sng" dirty="0"/>
              <a:t>Variants/synonyms</a:t>
            </a:r>
          </a:p>
          <a:p>
            <a:r>
              <a:rPr lang="en-US" altLang="en-US" dirty="0"/>
              <a:t>Select words that you would like to appear in your search results</a:t>
            </a:r>
          </a:p>
          <a:p>
            <a:r>
              <a:rPr lang="en-US" altLang="en-US" dirty="0"/>
              <a:t>If you have too much noise in the result list, remove generic variant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most of out CLIR?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Parameters</a:t>
            </a:r>
          </a:p>
          <a:p>
            <a:r>
              <a:rPr lang="en-US" altLang="en-US" dirty="0"/>
              <a:t>1. Title and abstract: unconstrained distance</a:t>
            </a:r>
          </a:p>
          <a:p>
            <a:r>
              <a:rPr lang="en-US" altLang="en-US" dirty="0"/>
              <a:t>2. Claims: sentence/paragraph distance</a:t>
            </a:r>
          </a:p>
          <a:p>
            <a:r>
              <a:rPr lang="en-US" altLang="en-US" dirty="0"/>
              <a:t>3. Description: sentence/paragraph distance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Stemming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it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Compilation of a long list of titles in language pairs </a:t>
            </a:r>
          </a:p>
          <a:p>
            <a:r>
              <a:rPr lang="en-US" altLang="en-US" dirty="0"/>
              <a:t>Creation of in-house extraction methodology </a:t>
            </a:r>
          </a:p>
          <a:p>
            <a:r>
              <a:rPr lang="en-US" altLang="en-US" dirty="0"/>
              <a:t>Tool learns statistical bilingual dictionaries of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1350"/>
            <a:ext cx="5229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of dictionaries</a:t>
            </a:r>
            <a:endParaRPr lang="en-US" alt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435975" cy="4824412"/>
          </a:xfrm>
        </p:spPr>
        <p:txBody>
          <a:bodyPr/>
          <a:lstStyle/>
          <a:p>
            <a:r>
              <a:rPr lang="en-US" altLang="en-US" sz="2000" dirty="0"/>
              <a:t>Quality of dictionaries: no human intervention</a:t>
            </a:r>
          </a:p>
          <a:p>
            <a:pPr lvl="1"/>
            <a:r>
              <a:rPr lang="en-US" altLang="en-US" sz="2000" dirty="0"/>
              <a:t>The more title available, the better the coverage</a:t>
            </a:r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Chinese		Korean			Dutch</a:t>
            </a:r>
          </a:p>
          <a:p>
            <a:pPr lvl="1">
              <a:buFontTx/>
              <a:buNone/>
            </a:pPr>
            <a:r>
              <a:rPr lang="en-US" altLang="en-US" sz="2000" dirty="0"/>
              <a:t>English		Portuguese		Italian</a:t>
            </a:r>
          </a:p>
          <a:p>
            <a:pPr lvl="1">
              <a:buFontTx/>
              <a:buNone/>
            </a:pPr>
            <a:r>
              <a:rPr lang="en-US" altLang="en-US" sz="2000" dirty="0"/>
              <a:t>French		Russian		</a:t>
            </a:r>
            <a:r>
              <a:rPr lang="en-US" altLang="en-US" sz="2000" dirty="0" smtClean="0"/>
              <a:t>Swedish</a:t>
            </a:r>
          </a:p>
          <a:p>
            <a:pPr lvl="1">
              <a:buFontTx/>
              <a:buNone/>
            </a:pPr>
            <a:r>
              <a:rPr lang="en-US" altLang="en-US" sz="2000" dirty="0" smtClean="0"/>
              <a:t>German</a:t>
            </a:r>
            <a:r>
              <a:rPr lang="en-US" altLang="en-US" sz="2000" dirty="0"/>
              <a:t>		</a:t>
            </a:r>
            <a:r>
              <a:rPr lang="en-US" altLang="en-US" sz="2000" dirty="0" smtClean="0"/>
              <a:t>Spanish		Polish</a:t>
            </a: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Japanese	</a:t>
            </a:r>
            <a:r>
              <a:rPr lang="en-US" altLang="en-US" sz="2000" dirty="0" smtClean="0"/>
              <a:t>				Danish</a:t>
            </a:r>
            <a:r>
              <a:rPr lang="en-US" altLang="en-US" sz="2000" dirty="0"/>
              <a:t>	</a:t>
            </a:r>
          </a:p>
          <a:p>
            <a:pPr lvl="1">
              <a:buFontTx/>
              <a:buNone/>
            </a:pPr>
            <a:endParaRPr lang="en-US" altLang="en-US" sz="2000" dirty="0"/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068638"/>
          <a:ext cx="10461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3187302" imgH="4850794" progId="">
                  <p:embed/>
                </p:oleObj>
              </mc:Choice>
              <mc:Fallback>
                <p:oleObj r:id="rId4" imgW="3187302" imgH="4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8638"/>
                        <a:ext cx="10461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62325" y="2924175"/>
          <a:ext cx="10477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2031746" imgH="3377778" progId="">
                  <p:embed/>
                </p:oleObj>
              </mc:Choice>
              <mc:Fallback>
                <p:oleObj r:id="rId6" imgW="2031746" imgH="3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924175"/>
                        <a:ext cx="10477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961063" y="2997200"/>
          <a:ext cx="10620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8" imgW="2031746" imgH="3111111" progId="">
                  <p:embed/>
                </p:oleObj>
              </mc:Choice>
              <mc:Fallback>
                <p:oleObj r:id="rId8" imgW="2031746" imgH="31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2997200"/>
                        <a:ext cx="10620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Disambiguation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Disambiguation: process of identifying the sense of a word in a sentence. </a:t>
            </a:r>
            <a:r>
              <a:rPr lang="en-US" altLang="en-US" sz="1200"/>
              <a:t>http://en.wikipedia.org/wiki/Disambiguation_%28disambiguation%29</a:t>
            </a:r>
          </a:p>
          <a:p>
            <a:pPr marL="457200" indent="-457200">
              <a:buFontTx/>
              <a:buNone/>
            </a:pPr>
            <a:endParaRPr lang="en-US" altLang="en-US" sz="1200"/>
          </a:p>
          <a:p>
            <a:pPr marL="457200" indent="-457200">
              <a:buFontTx/>
              <a:buNone/>
            </a:pPr>
            <a:r>
              <a:rPr lang="en-US" altLang="en-US"/>
              <a:t>Disambiguation is applied to keywords:</a:t>
            </a:r>
          </a:p>
          <a:p>
            <a:pPr marL="457200" indent="-457200">
              <a:buFontTx/>
              <a:buNone/>
            </a:pPr>
            <a:endParaRPr lang="en-US" altLang="en-US"/>
          </a:p>
          <a:p>
            <a:pPr marL="457200" indent="-457200">
              <a:buFontTx/>
              <a:buAutoNum type="arabicPeriod"/>
            </a:pPr>
            <a:r>
              <a:rPr lang="en-US" altLang="en-US"/>
              <a:t>Technical domains based on the IPC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Synonyms selection </a:t>
            </a:r>
          </a:p>
        </p:txBody>
      </p:sp>
    </p:spTree>
    <p:extLst>
      <p:ext uri="{BB962C8B-B14F-4D97-AF65-F5344CB8AC3E}">
        <p14:creationId xmlns:p14="http://schemas.microsoft.com/office/powerpoint/2010/main" val="38621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Latest development</a:t>
            </a:r>
          </a:p>
          <a:p>
            <a:pPr eaLnBrk="1" hangingPunct="1"/>
            <a:r>
              <a:rPr lang="en-US" dirty="0" smtClean="0"/>
              <a:t>CLIR</a:t>
            </a:r>
            <a:endParaRPr lang="en-US" dirty="0" smtClean="0"/>
          </a:p>
          <a:p>
            <a:pPr lvl="1" eaLnBrk="1" hangingPunct="1"/>
            <a:r>
              <a:rPr lang="en-US" dirty="0" smtClean="0"/>
              <a:t>What is CLIR?</a:t>
            </a:r>
          </a:p>
          <a:p>
            <a:pPr lvl="1" eaLnBrk="1" hangingPunct="1"/>
            <a:r>
              <a:rPr lang="en-US" dirty="0" smtClean="0"/>
              <a:t>How to use it?</a:t>
            </a:r>
          </a:p>
          <a:p>
            <a:pPr lvl="1" eaLnBrk="1" hangingPunct="1"/>
            <a:r>
              <a:rPr lang="en-US" dirty="0" smtClean="0"/>
              <a:t>Why is it useful?</a:t>
            </a:r>
          </a:p>
          <a:p>
            <a:pPr lvl="1" eaLnBrk="1" hangingPunct="1"/>
            <a:r>
              <a:rPr lang="en-US" dirty="0" smtClean="0"/>
              <a:t>How </a:t>
            </a:r>
            <a:r>
              <a:rPr lang="en-US" dirty="0"/>
              <a:t>was it developed</a:t>
            </a:r>
            <a:r>
              <a:rPr lang="en-US" dirty="0" smtClean="0"/>
              <a:t>?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285750" lvl="1" eaLnBrk="1" hangingPunct="1"/>
            <a:r>
              <a:rPr lang="en-US" dirty="0" smtClean="0"/>
              <a:t>Q </a:t>
            </a:r>
            <a:r>
              <a:rPr lang="en-US" dirty="0" smtClean="0"/>
              <a:t>&amp; A session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0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err="1"/>
              <a:t>Complex</a:t>
            </a:r>
            <a:r>
              <a:rPr lang="fr-CH" sz="3200" b="1" dirty="0"/>
              <a:t> </a:t>
            </a:r>
            <a:r>
              <a:rPr lang="fr-CH" sz="3200" b="1" dirty="0" err="1"/>
              <a:t>queries</a:t>
            </a:r>
            <a:r>
              <a:rPr lang="fr-CH" sz="3200" b="1" dirty="0"/>
              <a:t> </a:t>
            </a:r>
            <a:r>
              <a:rPr lang="fr-CH" dirty="0"/>
              <a:t>in PATENTSCOPE</a:t>
            </a:r>
          </a:p>
          <a:p>
            <a:endParaRPr lang="fr-CH" dirty="0" smtClean="0"/>
          </a:p>
          <a:p>
            <a:r>
              <a:rPr lang="fr-CH" dirty="0" smtClean="0"/>
              <a:t>March 15 or 17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attendee.gotowebinar.com/rt/8798711330682238977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http://www.wipo.int/patentscope/en/webinar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7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0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developement</a:t>
            </a:r>
            <a:endParaRPr lang="es-BO" dirty="0"/>
          </a:p>
        </p:txBody>
      </p:sp>
      <p:pic>
        <p:nvPicPr>
          <p:cNvPr id="20482" name="Picture 2" descr="http://staging.mediawales.co.uk/_files/images/jun_10/mw__1276511479_News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5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collection of </a:t>
            </a:r>
            <a:r>
              <a:rPr lang="fr-CH" dirty="0" err="1" smtClean="0"/>
              <a:t>Tunisia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about </a:t>
            </a:r>
            <a:r>
              <a:rPr lang="fr-FR" dirty="0"/>
              <a:t>3,500 </a:t>
            </a:r>
            <a:r>
              <a:rPr lang="fr-FR" dirty="0" err="1"/>
              <a:t>bibliographic</a:t>
            </a:r>
            <a:r>
              <a:rPr lang="fr-FR" dirty="0"/>
              <a:t> data </a:t>
            </a:r>
            <a:r>
              <a:rPr lang="fr-FR" dirty="0" smtClean="0"/>
              <a:t>records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428729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CLIR</a:t>
            </a:r>
          </a:p>
          <a:p>
            <a:pPr marL="0" indent="0" algn="ctr">
              <a:buNone/>
            </a:pPr>
            <a:endParaRPr lang="fr-CH" sz="3200" b="1" dirty="0" smtClean="0">
              <a:latin typeface="Arial Rounded MT Bold" panose="020F0704030504030204" pitchFamily="34" charset="0"/>
              <a:ea typeface="Adobe Gothic Std B" pitchFamily="34" charset="-128"/>
            </a:endParaRPr>
          </a:p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ross-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L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ingual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I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nformation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dirty="0" err="1" smtClean="0">
                <a:latin typeface="Arial Rounded MT Bold" panose="020F0704030504030204" pitchFamily="34" charset="0"/>
                <a:ea typeface="Adobe Gothic Std B" pitchFamily="34" charset="-128"/>
              </a:rPr>
              <a:t>R</a:t>
            </a:r>
            <a:r>
              <a:rPr lang="fr-CH" sz="5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etrieval</a:t>
            </a:r>
            <a:endParaRPr lang="es-BO" sz="5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0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 How </a:t>
            </a:r>
            <a:r>
              <a:rPr lang="fr-CH" sz="2800" dirty="0" err="1" smtClean="0">
                <a:solidFill>
                  <a:srgbClr val="0070C0"/>
                </a:solidFill>
              </a:rPr>
              <a:t>many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smtClean="0">
                <a:solidFill>
                  <a:srgbClr val="0070C0"/>
                </a:solidFill>
              </a:rPr>
              <a:t>of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already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familiar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with</a:t>
            </a:r>
            <a:r>
              <a:rPr lang="fr-CH" sz="2800" dirty="0" smtClean="0">
                <a:solidFill>
                  <a:srgbClr val="0070C0"/>
                </a:solidFill>
              </a:rPr>
              <a:t> CLIR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1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template_english-12</Template>
  <TotalTime>3</TotalTime>
  <Words>622</Words>
  <Application>Microsoft Office PowerPoint</Application>
  <PresentationFormat>On-screen Show (4:3)</PresentationFormat>
  <Paragraphs>247</Paragraphs>
  <Slides>53</Slides>
  <Notes>10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template_english-12</vt:lpstr>
      <vt:lpstr>PowerPoint Presentation</vt:lpstr>
      <vt:lpstr>PowerPoint Presentation</vt:lpstr>
      <vt:lpstr>PowerPoint Presentation</vt:lpstr>
      <vt:lpstr>Questions/concerns</vt:lpstr>
      <vt:lpstr>Agenda</vt:lpstr>
      <vt:lpstr>Latest developement</vt:lpstr>
      <vt:lpstr>National collection of Tunisia</vt:lpstr>
      <vt:lpstr>PowerPoint Presentation</vt:lpstr>
      <vt:lpstr>Q.1 How many of you are already familiar with CLIR?</vt:lpstr>
      <vt:lpstr>What is it?</vt:lpstr>
      <vt:lpstr>CLIR – 14 languages available</vt:lpstr>
      <vt:lpstr>Historical background</vt:lpstr>
      <vt:lpstr>Where to find it?</vt:lpstr>
      <vt:lpstr>How to use it? Interface</vt:lpstr>
      <vt:lpstr>Query language</vt:lpstr>
      <vt:lpstr>Expansion mode</vt:lpstr>
      <vt:lpstr>CLIR: precision vs recall</vt:lpstr>
      <vt:lpstr>CLIR: precision vs recall</vt:lpstr>
      <vt:lpstr>Example: precision</vt:lpstr>
      <vt:lpstr>Results for «precision»</vt:lpstr>
      <vt:lpstr>Example: recall</vt:lpstr>
      <vt:lpstr>Results for «recall»</vt:lpstr>
      <vt:lpstr>Example </vt:lpstr>
      <vt:lpstr>Automatic mode</vt:lpstr>
      <vt:lpstr>PowerPoint Presentation</vt:lpstr>
      <vt:lpstr>Result list</vt:lpstr>
      <vt:lpstr>Supervised mode</vt:lpstr>
      <vt:lpstr>Step 1: technical field selection</vt:lpstr>
      <vt:lpstr>Step 2: synonym selection</vt:lpstr>
      <vt:lpstr>Step 3: translated term selection</vt:lpstr>
      <vt:lpstr>Relevance checking</vt:lpstr>
      <vt:lpstr>Fields</vt:lpstr>
      <vt:lpstr>Acceptable distance</vt:lpstr>
      <vt:lpstr>Stemming</vt:lpstr>
      <vt:lpstr>Stemming</vt:lpstr>
      <vt:lpstr>IPC checking</vt:lpstr>
      <vt:lpstr>PowerPoint Presentation</vt:lpstr>
      <vt:lpstr>PowerPoint Presentation</vt:lpstr>
      <vt:lpstr>Why is CLIR useful?</vt:lpstr>
      <vt:lpstr>PowerPoint Presentation</vt:lpstr>
      <vt:lpstr>Q.2 which expansion mode was used to obtain this result list?</vt:lpstr>
      <vt:lpstr>Q.2: which expansion mode was used to obtain this result list?</vt:lpstr>
      <vt:lpstr>Q.3: which languages are supported by CLIR?</vt:lpstr>
      <vt:lpstr>Q.3:  which languages are supported by CLIR?</vt:lpstr>
      <vt:lpstr>How to make the most of out CLIR?</vt:lpstr>
      <vt:lpstr>How to make the most of out CLIR?</vt:lpstr>
      <vt:lpstr>How was it developed?</vt:lpstr>
      <vt:lpstr>Quality of dictionaries</vt:lpstr>
      <vt:lpstr>Disambiguation</vt:lpstr>
      <vt:lpstr>PowerPoint Presentation</vt:lpstr>
      <vt:lpstr>Next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2016-02-18T08:48:41Z</dcterms:created>
  <dcterms:modified xsi:type="dcterms:W3CDTF">2016-02-18T08:51:42Z</dcterms:modified>
</cp:coreProperties>
</file>