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handoutMasterIdLst>
    <p:handoutMasterId r:id="rId74"/>
  </p:handoutMasterIdLst>
  <p:sldIdLst>
    <p:sldId id="258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328" r:id="rId68"/>
    <p:sldId id="329" r:id="rId69"/>
    <p:sldId id="331" r:id="rId70"/>
    <p:sldId id="332" r:id="rId71"/>
    <p:sldId id="333" r:id="rId7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99" d="100"/>
          <a:sy n="99" d="100"/>
        </p:scale>
        <p:origin x="-2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image" Target="../media/image6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54170B-EAD5-40C5-BB82-AF912DD53AB2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72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DCC91D2-399F-4A6F-91CC-7341AA97CD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5082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CEE4AE-5CCC-4B1B-82DD-7500C7B96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7146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4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67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67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7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0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po.int/patentscope/en/webinar/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47157" y="4033386"/>
            <a:ext cx="6449043" cy="1333500"/>
          </a:xfrm>
          <a:noFill/>
        </p:spPr>
        <p:txBody>
          <a:bodyPr/>
          <a:lstStyle/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PATENTSCOPE</a:t>
            </a:r>
          </a:p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Result list and analysis tools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249988" y="5253038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Web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fr-CH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May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2016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Sandrine Ammann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Marketing &amp; Communications Officer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65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495300"/>
            <a:ext cx="76962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17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endParaRPr lang="es-BO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93" y="1219200"/>
            <a:ext cx="782955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638777" y="1371600"/>
            <a:ext cx="78295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791177" y="1524000"/>
            <a:ext cx="78295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943577" y="1676400"/>
            <a:ext cx="78295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38777" y="2971800"/>
            <a:ext cx="7797466" cy="345757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06693" y="1371600"/>
            <a:ext cx="7861634" cy="1188719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06693" y="2560319"/>
            <a:ext cx="7829550" cy="41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06693" y="2560319"/>
            <a:ext cx="7861634" cy="411481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The first box</a:t>
            </a:r>
            <a:endParaRPr lang="es-BO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38400"/>
            <a:ext cx="79057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81000" y="2286000"/>
            <a:ext cx="8153400" cy="15240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03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45" y="2003290"/>
            <a:ext cx="8759834" cy="145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eft Brace 1"/>
          <p:cNvSpPr/>
          <p:nvPr/>
        </p:nvSpPr>
        <p:spPr bwMode="auto">
          <a:xfrm rot="16200000">
            <a:off x="2910588" y="1664563"/>
            <a:ext cx="638175" cy="3581400"/>
          </a:xfrm>
          <a:prstGeom prst="leftBrace">
            <a:avLst/>
          </a:prstGeom>
          <a:noFill/>
          <a:ln w="476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32630"/>
            <a:ext cx="131298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 bwMode="auto">
          <a:xfrm>
            <a:off x="5791200" y="3136175"/>
            <a:ext cx="1167433" cy="1290637"/>
          </a:xfrm>
          <a:prstGeom prst="straightConnector1">
            <a:avLst/>
          </a:prstGeom>
          <a:noFill/>
          <a:ln w="476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Arrow Connector 7"/>
          <p:cNvCxnSpPr/>
          <p:nvPr/>
        </p:nvCxnSpPr>
        <p:spPr bwMode="auto">
          <a:xfrm>
            <a:off x="6301716" y="3190598"/>
            <a:ext cx="603176" cy="573881"/>
          </a:xfrm>
          <a:prstGeom prst="straightConnector1">
            <a:avLst/>
          </a:prstGeom>
          <a:noFill/>
          <a:ln w="349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9"/>
          <p:cNvSpPr/>
          <p:nvPr/>
        </p:nvSpPr>
        <p:spPr bwMode="auto">
          <a:xfrm>
            <a:off x="457200" y="2538776"/>
            <a:ext cx="7467600" cy="381000"/>
          </a:xfrm>
          <a:prstGeom prst="rect">
            <a:avLst/>
          </a:prstGeom>
          <a:solidFill>
            <a:srgbClr val="FFFF00">
              <a:alpha val="52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Down Arrow 10"/>
          <p:cNvSpPr/>
          <p:nvPr/>
        </p:nvSpPr>
        <p:spPr bwMode="auto">
          <a:xfrm>
            <a:off x="5275045" y="1438752"/>
            <a:ext cx="533400" cy="1129076"/>
          </a:xfrm>
          <a:prstGeom prst="downArrow">
            <a:avLst/>
          </a:prstGeom>
          <a:solidFill>
            <a:srgbClr val="FFFF00">
              <a:alpha val="76000"/>
            </a:srgb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6357856" y="1457199"/>
            <a:ext cx="547036" cy="1129509"/>
          </a:xfrm>
          <a:prstGeom prst="downArrow">
            <a:avLst/>
          </a:prstGeom>
          <a:solidFill>
            <a:srgbClr val="FFFF00">
              <a:alpha val="76000"/>
            </a:srgb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762000" y="1457633"/>
            <a:ext cx="533400" cy="1129076"/>
          </a:xfrm>
          <a:prstGeom prst="downArrow">
            <a:avLst/>
          </a:prstGeom>
          <a:solidFill>
            <a:srgbClr val="FFFF00">
              <a:alpha val="76000"/>
            </a:srgb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2819400" y="1476006"/>
            <a:ext cx="547036" cy="1129509"/>
          </a:xfrm>
          <a:prstGeom prst="downArrow">
            <a:avLst/>
          </a:prstGeom>
          <a:solidFill>
            <a:srgbClr val="FFFF00">
              <a:alpha val="76000"/>
            </a:srgbClr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57200" y="2362200"/>
            <a:ext cx="4817845" cy="205628"/>
          </a:xfrm>
          <a:prstGeom prst="rect">
            <a:avLst/>
          </a:prstGeom>
          <a:solidFill>
            <a:srgbClr val="00FF00">
              <a:alpha val="41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675" y="3923071"/>
            <a:ext cx="58007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4648200" y="3136175"/>
            <a:ext cx="228600" cy="14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191000" y="2362200"/>
            <a:ext cx="1084045" cy="205628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76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7" grpId="0" animBg="1"/>
      <p:bldP spid="18" grpId="0" animBg="1"/>
      <p:bldP spid="19" grpId="0" animBg="1"/>
      <p:bldP spid="12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Stemming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r-CH" altLang="en-US"/>
              <a:t>Process that removes common ending from words by English Snowball </a:t>
            </a:r>
            <a:r>
              <a:rPr lang="en-US" altLang="en-US"/>
              <a:t>algorithm</a:t>
            </a:r>
          </a:p>
          <a:p>
            <a:pPr>
              <a:buFontTx/>
              <a:buNone/>
            </a:pPr>
            <a:r>
              <a:rPr lang="fr-CH" altLang="en-US"/>
              <a:t>	 </a:t>
            </a:r>
          </a:p>
          <a:p>
            <a:pPr>
              <a:buFontTx/>
              <a:buNone/>
            </a:pPr>
            <a:r>
              <a:rPr lang="fr-CH" altLang="en-US"/>
              <a:t>	electric¦al = electric</a:t>
            </a:r>
          </a:p>
          <a:p>
            <a:pPr>
              <a:buFontTx/>
              <a:buNone/>
            </a:pPr>
            <a:r>
              <a:rPr lang="fr-CH" altLang="en-US"/>
              <a:t>     electric¦ity = electric</a:t>
            </a:r>
          </a:p>
          <a:p>
            <a:pPr>
              <a:buFontTx/>
              <a:buNone/>
            </a:pPr>
            <a:r>
              <a:rPr lang="fr-CH" altLang="en-US"/>
              <a:t>	 electron¦ics = electron   </a:t>
            </a:r>
          </a:p>
          <a:p>
            <a:pPr>
              <a:buFontTx/>
              <a:buNone/>
            </a:pPr>
            <a:endParaRPr lang="fr-CH" altLang="en-US"/>
          </a:p>
          <a:p>
            <a:pPr>
              <a:buFontTx/>
              <a:buNone/>
            </a:pPr>
            <a:r>
              <a:rPr lang="fr-CH" altLang="en-US"/>
              <a:t>More accurate results than wildcards:</a:t>
            </a:r>
          </a:p>
          <a:p>
            <a:pPr>
              <a:buFontTx/>
              <a:buNone/>
            </a:pPr>
            <a:r>
              <a:rPr lang="fr-CH" altLang="en-US"/>
              <a:t> elect*             electoral, etc.</a:t>
            </a:r>
            <a:endParaRPr lang="en-US" altLang="en-US"/>
          </a:p>
          <a:p>
            <a:pPr>
              <a:buFontTx/>
              <a:buNone/>
            </a:pPr>
            <a:endParaRPr lang="fr-CH" altLang="en-US"/>
          </a:p>
          <a:p>
            <a:pPr>
              <a:buFontTx/>
              <a:buNone/>
            </a:pPr>
            <a:endParaRPr lang="en-US" altLang="en-US"/>
          </a:p>
        </p:txBody>
      </p:sp>
      <p:sp>
        <p:nvSpPr>
          <p:cNvPr id="113668" name="Line 4"/>
          <p:cNvSpPr>
            <a:spLocks noChangeShapeType="1"/>
          </p:cNvSpPr>
          <p:nvPr/>
        </p:nvSpPr>
        <p:spPr bwMode="auto">
          <a:xfrm>
            <a:off x="1547813" y="5516563"/>
            <a:ext cx="6477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76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When</a:t>
            </a:r>
            <a:r>
              <a:rPr lang="fr-CH" dirty="0" smtClean="0"/>
              <a:t> </a:t>
            </a:r>
            <a:r>
              <a:rPr lang="fr-CH" dirty="0" err="1" smtClean="0"/>
              <a:t>logged</a:t>
            </a:r>
            <a:r>
              <a:rPr lang="fr-CH" dirty="0" smtClean="0"/>
              <a:t>-in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605088"/>
            <a:ext cx="889635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4648200" y="2438400"/>
            <a:ext cx="2057400" cy="533400"/>
          </a:xfrm>
          <a:prstGeom prst="ellipse">
            <a:avLst/>
          </a:prstGeom>
          <a:noFill/>
          <a:ln w="254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7162800" y="3581400"/>
            <a:ext cx="914400" cy="4572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Down Arrow 5"/>
          <p:cNvSpPr/>
          <p:nvPr/>
        </p:nvSpPr>
        <p:spPr bwMode="auto">
          <a:xfrm rot="10800000">
            <a:off x="7162800" y="3886200"/>
            <a:ext cx="304800" cy="547687"/>
          </a:xfrm>
          <a:prstGeom prst="downArrow">
            <a:avLst/>
          </a:prstGeom>
          <a:solidFill>
            <a:srgbClr val="18F83D"/>
          </a:solidFill>
          <a:ln w="19050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Down Arrow 7"/>
          <p:cNvSpPr/>
          <p:nvPr/>
        </p:nvSpPr>
        <p:spPr bwMode="auto">
          <a:xfrm>
            <a:off x="7337656" y="3155156"/>
            <a:ext cx="304800" cy="547687"/>
          </a:xfrm>
          <a:prstGeom prst="downArrow">
            <a:avLst/>
          </a:prstGeom>
          <a:solidFill>
            <a:srgbClr val="FFFF00"/>
          </a:solidFill>
          <a:ln w="19431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Down Arrow 8"/>
          <p:cNvSpPr/>
          <p:nvPr/>
        </p:nvSpPr>
        <p:spPr bwMode="auto">
          <a:xfrm rot="10800000">
            <a:off x="7642456" y="3884747"/>
            <a:ext cx="304800" cy="547687"/>
          </a:xfrm>
          <a:prstGeom prst="downArrow">
            <a:avLst/>
          </a:prstGeom>
          <a:solidFill>
            <a:srgbClr val="7030A0"/>
          </a:solidFill>
          <a:ln w="19050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62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Analysis</a:t>
            </a:r>
            <a:endParaRPr lang="es-BO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79533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04800" y="1524000"/>
            <a:ext cx="8029575" cy="447675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78" y="1600200"/>
            <a:ext cx="798195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46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Table – Graph: pie or bar</a:t>
            </a:r>
            <a:endParaRPr lang="es-BO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603523"/>
            <a:ext cx="6903604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6705600" cy="2890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87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Table/graph </a:t>
            </a:r>
            <a:r>
              <a:rPr lang="fr-CH" dirty="0" err="1"/>
              <a:t>customization</a:t>
            </a:r>
            <a:endParaRPr lang="es-B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8425559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3505200" y="3276600"/>
            <a:ext cx="2514600" cy="457200"/>
          </a:xfrm>
          <a:prstGeom prst="ellipse">
            <a:avLst/>
          </a:prstGeom>
          <a:noFill/>
          <a:ln w="34925">
            <a:solidFill>
              <a:srgbClr val="FF0000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74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Table/graph </a:t>
            </a:r>
            <a:r>
              <a:rPr lang="fr-CH" dirty="0" err="1" smtClean="0"/>
              <a:t>customization</a:t>
            </a:r>
            <a:endParaRPr lang="es-B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1447800"/>
            <a:ext cx="7915275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914400" y="3962400"/>
            <a:ext cx="6934200" cy="1447800"/>
          </a:xfrm>
          <a:prstGeom prst="rect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990600" y="4336582"/>
            <a:ext cx="685800" cy="304800"/>
          </a:xfrm>
          <a:prstGeom prst="ellipse">
            <a:avLst/>
          </a:prstGeom>
          <a:noFill/>
          <a:ln w="349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87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Agenda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What’s news</a:t>
            </a:r>
          </a:p>
          <a:p>
            <a:pPr eaLnBrk="1" hangingPunct="1"/>
            <a:r>
              <a:rPr lang="en-US" dirty="0" smtClean="0"/>
              <a:t>Search result list</a:t>
            </a:r>
          </a:p>
          <a:p>
            <a:r>
              <a:rPr lang="fr-CH" dirty="0"/>
              <a:t>Translation </a:t>
            </a:r>
            <a:r>
              <a:rPr lang="fr-CH" dirty="0" err="1"/>
              <a:t>tools</a:t>
            </a:r>
            <a:endParaRPr lang="fr-CH" dirty="0"/>
          </a:p>
          <a:p>
            <a:pPr eaLnBrk="1" hangingPunct="1"/>
            <a:r>
              <a:rPr lang="fr-CH" dirty="0" smtClean="0"/>
              <a:t>IPC </a:t>
            </a:r>
            <a:r>
              <a:rPr lang="fr-CH" dirty="0" err="1" smtClean="0"/>
              <a:t>statistics</a:t>
            </a:r>
            <a:endParaRPr lang="fr-CH" dirty="0" smtClean="0"/>
          </a:p>
          <a:p>
            <a:pPr eaLnBrk="1" hangingPunct="1"/>
            <a:r>
              <a:rPr lang="fr-CH" dirty="0" smtClean="0"/>
              <a:t>Quiz</a:t>
            </a:r>
          </a:p>
          <a:p>
            <a:pPr eaLnBrk="1" hangingPunct="1"/>
            <a:r>
              <a:rPr lang="fr-CH" dirty="0" smtClean="0"/>
              <a:t>Q&amp;A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9673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29941"/>
            <a:ext cx="8264520" cy="434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0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Narrow down </a:t>
            </a:r>
            <a:r>
              <a:rPr lang="fr-CH" dirty="0" err="1" smtClean="0"/>
              <a:t>your</a:t>
            </a:r>
            <a:r>
              <a:rPr lang="fr-CH" dirty="0" smtClean="0"/>
              <a:t> </a:t>
            </a:r>
            <a:r>
              <a:rPr lang="fr-CH" dirty="0" err="1" smtClean="0"/>
              <a:t>results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233488"/>
            <a:ext cx="897255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5410200" y="3733800"/>
            <a:ext cx="13716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5422231" y="3733800"/>
            <a:ext cx="838200" cy="228600"/>
          </a:xfrm>
          <a:prstGeom prst="rect">
            <a:avLst/>
          </a:prstGeom>
          <a:solidFill>
            <a:srgbClr val="FFC000">
              <a:alpha val="5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33" y="609600"/>
            <a:ext cx="9085872" cy="552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5105400" y="990600"/>
            <a:ext cx="2286000" cy="4495800"/>
          </a:xfrm>
          <a:prstGeom prst="rect">
            <a:avLst/>
          </a:prstGeom>
          <a:solidFill>
            <a:srgbClr val="FFC000">
              <a:alpha val="54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00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9" y="0"/>
            <a:ext cx="8291512" cy="681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04800" y="304800"/>
            <a:ext cx="1600200" cy="22860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86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433513"/>
            <a:ext cx="900112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92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081088"/>
            <a:ext cx="7677150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609600" y="914400"/>
            <a:ext cx="7924800" cy="5105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1905000" y="1905000"/>
            <a:ext cx="304800" cy="228600"/>
          </a:xfrm>
          <a:prstGeom prst="ellipse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2133600"/>
            <a:ext cx="900833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59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16" y="1981200"/>
            <a:ext cx="932383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0" y="1981200"/>
            <a:ext cx="4953000" cy="457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Display options</a:t>
            </a:r>
            <a:endParaRPr lang="es-BO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238" y="2000343"/>
            <a:ext cx="20701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92960"/>
            <a:ext cx="19304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0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Display </a:t>
            </a:r>
            <a:r>
              <a:rPr lang="fr-CH" dirty="0" err="1" smtClean="0"/>
              <a:t>with</a:t>
            </a:r>
            <a:r>
              <a:rPr lang="fr-CH" dirty="0" smtClean="0"/>
              <a:t> images</a:t>
            </a:r>
            <a:endParaRPr lang="es-BO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782002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3581400" y="1447800"/>
            <a:ext cx="1143000" cy="228600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86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Translation </a:t>
            </a:r>
            <a:r>
              <a:rPr lang="fr-CH" dirty="0" err="1" smtClean="0"/>
              <a:t>tools</a:t>
            </a:r>
            <a:r>
              <a:rPr lang="fr-CH" dirty="0" smtClean="0"/>
              <a:t> </a:t>
            </a:r>
            <a:r>
              <a:rPr lang="fr-CH" dirty="0" err="1" smtClean="0"/>
              <a:t>integrated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result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endParaRPr lang="fr-CH" dirty="0" smtClean="0"/>
          </a:p>
          <a:p>
            <a:r>
              <a:rPr lang="fr-CH" dirty="0" smtClean="0"/>
              <a:t>Description</a:t>
            </a:r>
          </a:p>
          <a:p>
            <a:r>
              <a:rPr lang="fr-CH" dirty="0" smtClean="0"/>
              <a:t>Claims</a:t>
            </a:r>
          </a:p>
          <a:p>
            <a:r>
              <a:rPr lang="fr-CH" dirty="0" smtClean="0"/>
              <a:t>Full-</a:t>
            </a:r>
            <a:r>
              <a:rPr lang="fr-CH" dirty="0" err="1" smtClean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79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85738"/>
            <a:ext cx="7829550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4876800" y="3124200"/>
            <a:ext cx="1371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876800" y="3124200"/>
            <a:ext cx="1371600" cy="3048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29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In the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result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1438275"/>
            <a:ext cx="7743825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67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What’s</a:t>
            </a:r>
            <a:r>
              <a:rPr lang="fr-CH" dirty="0" smtClean="0"/>
              <a:t> new?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New </a:t>
            </a:r>
            <a:r>
              <a:rPr lang="fr-CH" dirty="0" err="1" smtClean="0"/>
              <a:t>languages</a:t>
            </a:r>
            <a:r>
              <a:rPr lang="fr-CH" dirty="0" smtClean="0"/>
              <a:t> </a:t>
            </a:r>
            <a:r>
              <a:rPr lang="fr-CH" dirty="0" err="1" smtClean="0"/>
              <a:t>available</a:t>
            </a:r>
            <a:r>
              <a:rPr lang="fr-CH" dirty="0" smtClean="0"/>
              <a:t> in CLIR</a:t>
            </a:r>
          </a:p>
          <a:p>
            <a:r>
              <a:rPr lang="fr-CH" dirty="0" smtClean="0"/>
              <a:t>New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fields</a:t>
            </a:r>
            <a:endParaRPr lang="fr-CH" dirty="0" smtClean="0"/>
          </a:p>
          <a:p>
            <a:r>
              <a:rPr lang="fr-CH" dirty="0" smtClean="0"/>
              <a:t>Our Forum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08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623888"/>
            <a:ext cx="7686675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73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876300"/>
            <a:ext cx="8010525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14400"/>
            <a:ext cx="6488113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7" y="762000"/>
            <a:ext cx="9011972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205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H" altLang="es-BO" smtClean="0"/>
              <a:t>Translation tools</a:t>
            </a:r>
            <a:endParaRPr lang="en-US" altLang="es-BO" smtClean="0"/>
          </a:p>
        </p:txBody>
      </p:sp>
      <p:pic>
        <p:nvPicPr>
          <p:cNvPr id="12291" name="Picture 2" descr="\\wipogvafs01\redirected$\ammann\Documents\Images\translation_glob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066800"/>
            <a:ext cx="5876925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95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</a:t>
            </a:r>
            <a:endParaRPr lang="es-B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1905000"/>
            <a:ext cx="87534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789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translate: interface</a:t>
            </a:r>
            <a:endParaRPr lang="es-B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1433513"/>
            <a:ext cx="787717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6400800" y="1433513"/>
            <a:ext cx="1981200" cy="47148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31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ChangeArrowheads="1"/>
          </p:cNvSpPr>
          <p:nvPr/>
        </p:nvSpPr>
        <p:spPr bwMode="auto">
          <a:xfrm>
            <a:off x="2195513" y="5589588"/>
            <a:ext cx="360362" cy="935037"/>
          </a:xfrm>
          <a:prstGeom prst="upArrow">
            <a:avLst>
              <a:gd name="adj1" fmla="val 50000"/>
              <a:gd name="adj2" fmla="val 64868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BO" altLang="es-BO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188913"/>
            <a:ext cx="6994525" cy="1143000"/>
          </a:xfrm>
        </p:spPr>
        <p:txBody>
          <a:bodyPr/>
          <a:lstStyle/>
          <a:p>
            <a:pPr algn="ctr" eaLnBrk="1" hangingPunct="1"/>
            <a:r>
              <a:rPr lang="en-US" altLang="es-BO" sz="3000" smtClean="0"/>
              <a:t>32 Technical domains from the IPC</a:t>
            </a:r>
            <a:endParaRPr lang="en-US" altLang="es-BO" sz="3000" smtClean="0">
              <a:latin typeface="ＭＳ Ｐゴシック" pitchFamily="34" charset="-128"/>
              <a:ea typeface="ＭＳ Ｐゴシック" pitchFamily="34" charset="-128"/>
            </a:endParaRP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333375"/>
            <a:ext cx="53657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323850" y="1484313"/>
            <a:ext cx="820896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[ADMN]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Admin, Business, Management &amp; Soc Sci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[AERO]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Aeronautics &amp; Aerospace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[AGRI]	Agriculture, Fisheries &amp; Forestry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[AUDV]	</a:t>
            </a: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Audio, Audiovisual, Image &amp; Video Tech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[AUTO]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Automotive &amp; Road Vehicle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[BLDG]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Civil Engineering &amp; Building Construction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[CHEM]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Chemical &amp; Materials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[DATA]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Computer Sci, Telecom &amp; Broadcasting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[ELEC]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Electrical Engineering &amp; Electronics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[ENGY]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Energy, Fuels &amp; Heat Transfer Eng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[ENVR]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Environmental &amp; Safety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[FOOD]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Foods &amp; Food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[GENR]	</a:t>
            </a: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Generalities, Language, Media &amp; Info Sci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[HOME]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Home Contents &amp; Household Maintenance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[HORO]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Precision Mechanics, Jewelry &amp; Horology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66CC"/>
                </a:solidFill>
                <a:latin typeface="Avenir 55 Roman" charset="0"/>
                <a:ea typeface="ＭＳ Ｐゴシック" charset="0"/>
                <a:cs typeface="Arial" charset="0"/>
              </a:rPr>
              <a:t>[</a:t>
            </a: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MANU]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Manufacturing &amp; Materials Handling Tech</a:t>
            </a:r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4356100" y="1557338"/>
            <a:ext cx="4230688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[MARI]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Marine Engineering</a:t>
            </a: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[MEAS]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Standards, Units, Metrology &amp; Testing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[MECH]		Mechanical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[MEDI]		Medical Technology 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[METL]		</a:t>
            </a: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Metallurgy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pt-BR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[MILI]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Military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[MINE]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Mining, Oil &amp; Gas Extraction &amp; Minerals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[NANO]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Nano Technology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[PACK]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Packaging &amp; Distribution of Goods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[PRNT]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Printing &amp; Paper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[RAIL]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Railway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[SCIE]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Optical Engineering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[SPRT]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Sports, Leisure, Tourism &amp; Hospitality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fr-CH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[TEXT]		</a:t>
            </a: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Textile &amp; Clothing Industries</a:t>
            </a:r>
          </a:p>
          <a:p>
            <a:pPr defTabSz="457200">
              <a:spcBef>
                <a:spcPts val="300"/>
              </a:spcBef>
              <a:buClr>
                <a:srgbClr val="000000"/>
              </a:buClr>
              <a:buSzPct val="100000"/>
              <a:buFont typeface="Times New Roman" charset="0"/>
              <a:buNone/>
              <a:tabLst>
                <a:tab pos="0" algn="l"/>
                <a:tab pos="604838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058400" algn="l"/>
                <a:tab pos="10515600" algn="l"/>
              </a:tabLst>
              <a:defRPr/>
            </a:pPr>
            <a:r>
              <a:rPr lang="it-IT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[TRAN]		</a:t>
            </a:r>
            <a:r>
              <a:rPr lang="en-US" sz="1300">
                <a:solidFill>
                  <a:srgbClr val="000000"/>
                </a:solidFill>
                <a:latin typeface="Avenir 55 Roman" charset="0"/>
                <a:ea typeface="ＭＳ Ｐゴシック" charset="0"/>
                <a:cs typeface="Arial" charset="0"/>
              </a:rPr>
              <a:t>Transportation</a:t>
            </a:r>
          </a:p>
        </p:txBody>
      </p:sp>
    </p:spTree>
    <p:extLst>
      <p:ext uri="{BB962C8B-B14F-4D97-AF65-F5344CB8AC3E}">
        <p14:creationId xmlns:p14="http://schemas.microsoft.com/office/powerpoint/2010/main" val="197385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Language</a:t>
            </a:r>
            <a:r>
              <a:rPr lang="fr-CH" dirty="0" smtClean="0"/>
              <a:t> pairs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352925"/>
          </a:xfrm>
        </p:spPr>
        <p:txBody>
          <a:bodyPr/>
          <a:lstStyle/>
          <a:p>
            <a:r>
              <a:rPr lang="en-US" dirty="0"/>
              <a:t>Chinese-English; English </a:t>
            </a:r>
            <a:r>
              <a:rPr lang="en-US" dirty="0" smtClean="0"/>
              <a:t>–Chinese</a:t>
            </a:r>
          </a:p>
          <a:p>
            <a:r>
              <a:rPr lang="en-US" dirty="0" smtClean="0"/>
              <a:t>French-English</a:t>
            </a:r>
            <a:r>
              <a:rPr lang="en-US" dirty="0"/>
              <a:t>; English </a:t>
            </a:r>
            <a:r>
              <a:rPr lang="en-US" dirty="0" smtClean="0"/>
              <a:t>– French</a:t>
            </a:r>
          </a:p>
          <a:p>
            <a:r>
              <a:rPr lang="en-US" dirty="0" smtClean="0"/>
              <a:t>German-English</a:t>
            </a:r>
            <a:r>
              <a:rPr lang="en-US" dirty="0"/>
              <a:t>; </a:t>
            </a:r>
            <a:r>
              <a:rPr lang="en-US" dirty="0" smtClean="0"/>
              <a:t>English-German</a:t>
            </a:r>
          </a:p>
          <a:p>
            <a:r>
              <a:rPr lang="en-US" dirty="0" smtClean="0"/>
              <a:t> </a:t>
            </a:r>
            <a:r>
              <a:rPr lang="en-US" dirty="0"/>
              <a:t>Japanese-English; </a:t>
            </a:r>
            <a:r>
              <a:rPr lang="en-US" dirty="0" smtClean="0"/>
              <a:t>English-Japanese</a:t>
            </a:r>
          </a:p>
          <a:p>
            <a:r>
              <a:rPr lang="en-US" dirty="0" smtClean="0"/>
              <a:t> </a:t>
            </a:r>
            <a:r>
              <a:rPr lang="en-US" dirty="0"/>
              <a:t>Korean-English; Korean </a:t>
            </a:r>
            <a:r>
              <a:rPr lang="en-US" dirty="0" smtClean="0"/>
              <a:t>–English</a:t>
            </a:r>
          </a:p>
          <a:p>
            <a:r>
              <a:rPr lang="en-US" dirty="0" smtClean="0"/>
              <a:t>Russian-English</a:t>
            </a:r>
            <a:r>
              <a:rPr lang="en-US" dirty="0"/>
              <a:t>; English-Russian</a:t>
            </a:r>
          </a:p>
          <a:p>
            <a:r>
              <a:rPr lang="en-US" dirty="0"/>
              <a:t>Spanish-English; English Spanish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71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Translate: an </a:t>
            </a:r>
            <a:r>
              <a:rPr lang="fr-CH" dirty="0" err="1" smtClean="0"/>
              <a:t>example</a:t>
            </a:r>
            <a:endParaRPr lang="es-BO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1619250"/>
            <a:ext cx="793432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4038600" y="4648200"/>
            <a:ext cx="9144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92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" y="38100"/>
            <a:ext cx="7915275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443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814" y="0"/>
            <a:ext cx="67860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030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New </a:t>
            </a:r>
            <a:r>
              <a:rPr lang="fr-CH" dirty="0" err="1"/>
              <a:t>languages</a:t>
            </a:r>
            <a:r>
              <a:rPr lang="fr-CH" dirty="0"/>
              <a:t> in CLIR</a:t>
            </a:r>
            <a:endParaRPr lang="en-US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752600"/>
            <a:ext cx="888682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1600200" y="5867400"/>
            <a:ext cx="1219200" cy="3810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4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Translate: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result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endParaRPr lang="es-BO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74821"/>
            <a:ext cx="6688300" cy="5630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28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WIPO Translate: description/claims</a:t>
            </a:r>
            <a:endParaRPr lang="es-BO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09802"/>
            <a:ext cx="7324725" cy="5648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489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600075"/>
            <a:ext cx="906780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967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533400"/>
            <a:ext cx="884872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28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</a:t>
            </a:r>
            <a:endParaRPr lang="es-BO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1657350"/>
            <a:ext cx="836295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 bwMode="auto">
          <a:xfrm>
            <a:off x="838200" y="3429000"/>
            <a:ext cx="25908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36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interface</a:t>
            </a:r>
            <a:endParaRPr lang="es-BO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400175"/>
            <a:ext cx="7839075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945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</a:t>
            </a:r>
            <a:r>
              <a:rPr lang="fr-CH" dirty="0" err="1" smtClean="0"/>
              <a:t>query</a:t>
            </a:r>
            <a:r>
              <a:rPr lang="fr-CH" dirty="0" smtClean="0"/>
              <a:t> </a:t>
            </a:r>
            <a:r>
              <a:rPr lang="fr-CH" smtClean="0"/>
              <a:t>language</a:t>
            </a:r>
            <a:endParaRPr lang="es-BO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138238"/>
            <a:ext cx="9096375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41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expansion mode</a:t>
            </a:r>
            <a:endParaRPr lang="es-B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428750"/>
            <a:ext cx="795337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1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an </a:t>
            </a:r>
            <a:r>
              <a:rPr lang="fr-CH" dirty="0" err="1" smtClean="0"/>
              <a:t>example</a:t>
            </a:r>
            <a:endParaRPr lang="es-BO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1495425"/>
            <a:ext cx="7743825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811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an </a:t>
            </a:r>
            <a:r>
              <a:rPr lang="fr-CH" dirty="0" err="1" smtClean="0"/>
              <a:t>example</a:t>
            </a:r>
            <a:endParaRPr lang="es-BO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90713"/>
            <a:ext cx="8839200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43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New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fields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ISA: International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Authority</a:t>
            </a:r>
            <a:endParaRPr lang="fr-CH" dirty="0" smtClean="0"/>
          </a:p>
          <a:p>
            <a:r>
              <a:rPr lang="fr-CH" dirty="0" smtClean="0"/>
              <a:t>ISR: International </a:t>
            </a:r>
            <a:r>
              <a:rPr lang="fr-CH" dirty="0" err="1" smtClean="0"/>
              <a:t>Search</a:t>
            </a:r>
            <a:r>
              <a:rPr lang="fr-CH" dirty="0" smtClean="0"/>
              <a:t> Report</a:t>
            </a:r>
          </a:p>
          <a:p>
            <a:r>
              <a:rPr lang="fr-CH" dirty="0" smtClean="0"/>
              <a:t>IPE: International </a:t>
            </a:r>
            <a:r>
              <a:rPr lang="fr-CH" dirty="0" err="1" smtClean="0"/>
              <a:t>Preliminary</a:t>
            </a:r>
            <a:r>
              <a:rPr lang="fr-CH" dirty="0" smtClean="0"/>
              <a:t> </a:t>
            </a:r>
            <a:r>
              <a:rPr lang="fr-CH" dirty="0" err="1" smtClean="0"/>
              <a:t>Examination</a:t>
            </a:r>
            <a:endParaRPr lang="fr-CH" dirty="0" smtClean="0"/>
          </a:p>
          <a:p>
            <a:r>
              <a:rPr lang="fr-CH" dirty="0" smtClean="0"/>
              <a:t>SIS: </a:t>
            </a:r>
            <a:r>
              <a:rPr lang="fr-CH" dirty="0" err="1" smtClean="0"/>
              <a:t>Supplementary</a:t>
            </a:r>
            <a:r>
              <a:rPr lang="fr-CH" dirty="0" smtClean="0"/>
              <a:t> International </a:t>
            </a:r>
            <a:r>
              <a:rPr lang="fr-CH" dirty="0" err="1" smtClean="0"/>
              <a:t>Search</a:t>
            </a:r>
            <a:endParaRPr lang="fr-CH" dirty="0" smtClean="0"/>
          </a:p>
          <a:p>
            <a:endParaRPr lang="fr-CH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00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CLIR: </a:t>
            </a:r>
            <a:r>
              <a:rPr lang="fr-CH" dirty="0" err="1" smtClean="0"/>
              <a:t>supervised</a:t>
            </a:r>
            <a:endParaRPr lang="es-BO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409700"/>
            <a:ext cx="784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197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Domain </a:t>
            </a:r>
            <a:r>
              <a:rPr lang="fr-CH" dirty="0" err="1" smtClean="0"/>
              <a:t>selection</a:t>
            </a:r>
            <a:endParaRPr lang="es-BO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1138238"/>
            <a:ext cx="7667625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60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Variants</a:t>
            </a:r>
            <a:r>
              <a:rPr lang="fr-CH" dirty="0" smtClean="0"/>
              <a:t> </a:t>
            </a:r>
            <a:r>
              <a:rPr lang="fr-CH" dirty="0" err="1" smtClean="0"/>
              <a:t>selection</a:t>
            </a:r>
            <a:endParaRPr lang="es-BO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423988"/>
            <a:ext cx="7953375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47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Summary</a:t>
            </a:r>
            <a:r>
              <a:rPr lang="fr-CH" dirty="0" smtClean="0"/>
              <a:t> of </a:t>
            </a:r>
            <a:r>
              <a:rPr lang="fr-CH" dirty="0" err="1" smtClean="0"/>
              <a:t>variants</a:t>
            </a:r>
            <a:endParaRPr lang="es-BO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3088"/>
            <a:ext cx="916305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429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Results</a:t>
            </a:r>
            <a:endParaRPr lang="es-BO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1309688"/>
            <a:ext cx="8696325" cy="423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825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IPC </a:t>
            </a:r>
            <a:r>
              <a:rPr lang="fr-CH" dirty="0" err="1" smtClean="0"/>
              <a:t>statistics</a:t>
            </a:r>
            <a:endParaRPr lang="en-US" dirty="0"/>
          </a:p>
        </p:txBody>
      </p:sp>
      <p:pic>
        <p:nvPicPr>
          <p:cNvPr id="8194" name="Picture 2" descr="http://www.villanovau.com/media/8546933/business-analysis-too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71600"/>
            <a:ext cx="8001000" cy="449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71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0638"/>
            <a:ext cx="7200900" cy="680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7" name="Oval 4"/>
          <p:cNvSpPr>
            <a:spLocks noChangeArrowheads="1"/>
          </p:cNvSpPr>
          <p:nvPr/>
        </p:nvSpPr>
        <p:spPr bwMode="auto">
          <a:xfrm>
            <a:off x="3348038" y="476250"/>
            <a:ext cx="1295400" cy="360363"/>
          </a:xfrm>
          <a:prstGeom prst="ellipse">
            <a:avLst/>
          </a:prstGeom>
          <a:noFill/>
          <a:ln w="476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 bwMode="auto">
          <a:xfrm>
            <a:off x="1752600" y="152400"/>
            <a:ext cx="685800" cy="32385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0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nimBg="1"/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0"/>
            <a:ext cx="69834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>
            <a:spLocks noChangeArrowheads="1"/>
          </p:cNvSpPr>
          <p:nvPr/>
        </p:nvSpPr>
        <p:spPr bwMode="auto">
          <a:xfrm>
            <a:off x="323850" y="1557338"/>
            <a:ext cx="863600" cy="287337"/>
          </a:xfrm>
          <a:prstGeom prst="rightArrow">
            <a:avLst>
              <a:gd name="adj1" fmla="val 50000"/>
              <a:gd name="adj2" fmla="val 5009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" name="Right Arrow 5"/>
          <p:cNvSpPr>
            <a:spLocks noChangeArrowheads="1"/>
          </p:cNvSpPr>
          <p:nvPr/>
        </p:nvSpPr>
        <p:spPr bwMode="auto">
          <a:xfrm>
            <a:off x="323850" y="2781300"/>
            <a:ext cx="863600" cy="287338"/>
          </a:xfrm>
          <a:prstGeom prst="rightArrow">
            <a:avLst>
              <a:gd name="adj1" fmla="val 50000"/>
              <a:gd name="adj2" fmla="val 5009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2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Most active last 5 gazettes</a:t>
            </a:r>
            <a:endParaRPr lang="en-US" smtClean="0"/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1666875"/>
            <a:ext cx="773430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117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Most advanced</a:t>
            </a:r>
            <a:endParaRPr lang="en-US" smtClean="0"/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84313"/>
            <a:ext cx="7877175" cy="44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227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The Forum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1609725"/>
            <a:ext cx="8982075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5486400" y="3352800"/>
            <a:ext cx="2514600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21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Breakouts</a:t>
            </a:r>
            <a:endParaRPr lang="en-US" smtClean="0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685925"/>
            <a:ext cx="7696200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95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oldsuccess.co.uk/wp-content/uploads/2012/12/Quiz-e13548120261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458200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36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Q1: </a:t>
            </a:r>
            <a:r>
              <a:rPr lang="fr-CH" sz="2800" dirty="0">
                <a:solidFill>
                  <a:srgbClr val="0070C0"/>
                </a:solidFill>
              </a:rPr>
              <a:t>How </a:t>
            </a:r>
            <a:r>
              <a:rPr lang="fr-CH" sz="2800" dirty="0" err="1">
                <a:solidFill>
                  <a:srgbClr val="0070C0"/>
                </a:solidFill>
              </a:rPr>
              <a:t>can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increase</a:t>
            </a:r>
            <a:r>
              <a:rPr lang="fr-CH" sz="2800" dirty="0">
                <a:solidFill>
                  <a:srgbClr val="0070C0"/>
                </a:solidFill>
              </a:rPr>
              <a:t> the </a:t>
            </a:r>
            <a:r>
              <a:rPr lang="fr-CH" sz="2800" dirty="0" err="1">
                <a:solidFill>
                  <a:srgbClr val="0070C0"/>
                </a:solidFill>
              </a:rPr>
              <a:t>number</a:t>
            </a:r>
            <a:r>
              <a:rPr lang="fr-CH" sz="2800" dirty="0">
                <a:solidFill>
                  <a:srgbClr val="0070C0"/>
                </a:solidFill>
              </a:rPr>
              <a:t> of items </a:t>
            </a:r>
            <a:r>
              <a:rPr lang="fr-CH" sz="2800" dirty="0" err="1">
                <a:solidFill>
                  <a:srgbClr val="0070C0"/>
                </a:solidFill>
              </a:rPr>
              <a:t>shown</a:t>
            </a:r>
            <a:r>
              <a:rPr lang="fr-CH" sz="2800" dirty="0">
                <a:solidFill>
                  <a:srgbClr val="0070C0"/>
                </a:solidFill>
              </a:rPr>
              <a:t> in the </a:t>
            </a:r>
            <a:r>
              <a:rPr lang="fr-CH" sz="2800" dirty="0" err="1">
                <a:solidFill>
                  <a:srgbClr val="0070C0"/>
                </a:solidFill>
              </a:rPr>
              <a:t>analysis</a:t>
            </a:r>
            <a:r>
              <a:rPr lang="fr-CH" sz="2800" dirty="0">
                <a:solidFill>
                  <a:srgbClr val="0070C0"/>
                </a:solidFill>
              </a:rPr>
              <a:t> bar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799" y="1992099"/>
            <a:ext cx="6477001" cy="50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By </a:t>
            </a:r>
            <a:r>
              <a:rPr lang="fr-CH" sz="2800" dirty="0" err="1">
                <a:solidFill>
                  <a:srgbClr val="0070C0"/>
                </a:solidFill>
              </a:rPr>
              <a:t>clicking</a:t>
            </a:r>
            <a:r>
              <a:rPr lang="fr-CH" sz="2800" dirty="0">
                <a:solidFill>
                  <a:srgbClr val="0070C0"/>
                </a:solidFill>
              </a:rPr>
              <a:t> on the </a:t>
            </a:r>
            <a:r>
              <a:rPr lang="fr-CH" sz="2800" dirty="0" err="1">
                <a:solidFill>
                  <a:srgbClr val="0070C0"/>
                </a:solidFill>
              </a:rPr>
              <a:t>different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columns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8" y="3714750"/>
            <a:ext cx="5450541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909236"/>
            <a:ext cx="4572000" cy="519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28799" y="4629150"/>
            <a:ext cx="5486399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2" name="Rectangle 1"/>
          <p:cNvSpPr/>
          <p:nvPr/>
        </p:nvSpPr>
        <p:spPr>
          <a:xfrm>
            <a:off x="1898130" y="3726956"/>
            <a:ext cx="54170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Options </a:t>
            </a:r>
            <a:r>
              <a:rPr lang="en-US" sz="2800" dirty="0" smtClean="0">
                <a:solidFill>
                  <a:srgbClr val="0070C0"/>
                </a:solidFill>
              </a:rPr>
              <a:t>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130" y="2909236"/>
            <a:ext cx="5264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fr-CH" sz="2800" dirty="0">
                <a:solidFill>
                  <a:srgbClr val="0070C0"/>
                </a:solidFill>
              </a:rPr>
              <a:t>It </a:t>
            </a:r>
            <a:r>
              <a:rPr lang="fr-CH" sz="2800" dirty="0" err="1">
                <a:solidFill>
                  <a:srgbClr val="0070C0"/>
                </a:solidFill>
              </a:rPr>
              <a:t>is</a:t>
            </a:r>
            <a:r>
              <a:rPr lang="fr-CH" sz="2800" dirty="0">
                <a:solidFill>
                  <a:srgbClr val="0070C0"/>
                </a:solidFill>
              </a:rPr>
              <a:t> not possible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20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Q1: </a:t>
            </a:r>
            <a:r>
              <a:rPr lang="fr-CH" sz="2800" dirty="0">
                <a:solidFill>
                  <a:srgbClr val="0070C0"/>
                </a:solidFill>
              </a:rPr>
              <a:t>How </a:t>
            </a:r>
            <a:r>
              <a:rPr lang="fr-CH" sz="2800" dirty="0" err="1">
                <a:solidFill>
                  <a:srgbClr val="0070C0"/>
                </a:solidFill>
              </a:rPr>
              <a:t>can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increase</a:t>
            </a:r>
            <a:r>
              <a:rPr lang="fr-CH" sz="2800" dirty="0">
                <a:solidFill>
                  <a:srgbClr val="0070C0"/>
                </a:solidFill>
              </a:rPr>
              <a:t> the </a:t>
            </a:r>
            <a:r>
              <a:rPr lang="fr-CH" sz="2800" dirty="0" err="1">
                <a:solidFill>
                  <a:srgbClr val="0070C0"/>
                </a:solidFill>
              </a:rPr>
              <a:t>number</a:t>
            </a:r>
            <a:r>
              <a:rPr lang="fr-CH" sz="2800" dirty="0">
                <a:solidFill>
                  <a:srgbClr val="0070C0"/>
                </a:solidFill>
              </a:rPr>
              <a:t> of items </a:t>
            </a:r>
            <a:r>
              <a:rPr lang="fr-CH" sz="2800" dirty="0" err="1">
                <a:solidFill>
                  <a:srgbClr val="0070C0"/>
                </a:solidFill>
              </a:rPr>
              <a:t>shown</a:t>
            </a:r>
            <a:r>
              <a:rPr lang="fr-CH" sz="2800" dirty="0">
                <a:solidFill>
                  <a:srgbClr val="0070C0"/>
                </a:solidFill>
              </a:rPr>
              <a:t> in the </a:t>
            </a:r>
            <a:r>
              <a:rPr lang="fr-CH" sz="2800" dirty="0" err="1">
                <a:solidFill>
                  <a:srgbClr val="0070C0"/>
                </a:solidFill>
              </a:rPr>
              <a:t>analysis</a:t>
            </a:r>
            <a:r>
              <a:rPr lang="fr-CH" sz="2800" dirty="0">
                <a:solidFill>
                  <a:srgbClr val="0070C0"/>
                </a:solidFill>
              </a:rPr>
              <a:t> bar?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767439"/>
            <a:ext cx="6553200" cy="730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By </a:t>
            </a:r>
            <a:r>
              <a:rPr lang="fr-CH" sz="2800" dirty="0" err="1">
                <a:solidFill>
                  <a:srgbClr val="0070C0"/>
                </a:solidFill>
              </a:rPr>
              <a:t>clicking</a:t>
            </a:r>
            <a:r>
              <a:rPr lang="fr-CH" sz="2800" dirty="0">
                <a:solidFill>
                  <a:srgbClr val="0070C0"/>
                </a:solidFill>
              </a:rPr>
              <a:t> on the </a:t>
            </a:r>
            <a:r>
              <a:rPr lang="fr-CH" sz="2800" dirty="0" err="1">
                <a:solidFill>
                  <a:srgbClr val="0070C0"/>
                </a:solidFill>
              </a:rPr>
              <a:t>different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columns</a:t>
            </a:r>
            <a:endParaRPr lang="es-BO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8" y="4533900"/>
            <a:ext cx="6441141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56401" y="2691464"/>
            <a:ext cx="62484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It </a:t>
            </a:r>
            <a:r>
              <a:rPr lang="fr-CH" sz="2800" dirty="0" err="1">
                <a:solidFill>
                  <a:srgbClr val="0070C0"/>
                </a:solidFill>
              </a:rPr>
              <a:t>is</a:t>
            </a:r>
            <a:r>
              <a:rPr lang="fr-CH" sz="2800" dirty="0">
                <a:solidFill>
                  <a:srgbClr val="0070C0"/>
                </a:solidFill>
              </a:rPr>
              <a:t> not possible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39794" y="3514825"/>
            <a:ext cx="6389806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Options </a:t>
            </a:r>
            <a:r>
              <a:rPr lang="fr-CH" sz="2800" dirty="0" smtClean="0">
                <a:solidFill>
                  <a:srgbClr val="0070C0"/>
                </a:solidFill>
              </a:rPr>
              <a:t>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765434" y="5162550"/>
            <a:ext cx="6405046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6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CH" sz="2800" dirty="0" smtClean="0">
                <a:solidFill>
                  <a:srgbClr val="0070C0"/>
                </a:solidFill>
              </a:rPr>
              <a:t>Q2: </a:t>
            </a:r>
            <a:r>
              <a:rPr lang="fr-CH" sz="2800" dirty="0" smtClean="0">
                <a:solidFill>
                  <a:srgbClr val="0070C0"/>
                </a:solidFill>
              </a:rPr>
              <a:t>How </a:t>
            </a:r>
            <a:r>
              <a:rPr lang="fr-CH" sz="2800" dirty="0" err="1" smtClean="0">
                <a:solidFill>
                  <a:srgbClr val="0070C0"/>
                </a:solidFill>
              </a:rPr>
              <a:t>can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translate </a:t>
            </a:r>
            <a:r>
              <a:rPr lang="fr-CH" sz="2800" dirty="0" err="1" smtClean="0">
                <a:solidFill>
                  <a:srgbClr val="0070C0"/>
                </a:solidFill>
              </a:rPr>
              <a:t>into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Chinese</a:t>
            </a:r>
            <a:r>
              <a:rPr lang="fr-CH" sz="2800" dirty="0" smtClean="0">
                <a:solidFill>
                  <a:srgbClr val="0070C0"/>
                </a:solidFill>
              </a:rPr>
              <a:t> a </a:t>
            </a:r>
            <a:r>
              <a:rPr lang="fr-CH" sz="2800" dirty="0" smtClean="0">
                <a:solidFill>
                  <a:srgbClr val="0070C0"/>
                </a:solidFill>
              </a:rPr>
              <a:t>patent abstract in English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964933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7543800" cy="5056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CLIR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1798321" y="2743200"/>
            <a:ext cx="72390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WIPO Translate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13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Q2</a:t>
            </a:r>
            <a:r>
              <a:rPr lang="fr-CH" sz="2800" dirty="0" smtClean="0">
                <a:solidFill>
                  <a:srgbClr val="0070C0"/>
                </a:solidFill>
              </a:rPr>
              <a:t>: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>
                <a:solidFill>
                  <a:srgbClr val="0070C0"/>
                </a:solidFill>
              </a:rPr>
              <a:t>How </a:t>
            </a:r>
            <a:r>
              <a:rPr lang="fr-CH" sz="2800" dirty="0" err="1">
                <a:solidFill>
                  <a:srgbClr val="0070C0"/>
                </a:solidFill>
              </a:rPr>
              <a:t>can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translate </a:t>
            </a:r>
            <a:r>
              <a:rPr lang="fr-CH" sz="2800" dirty="0" err="1">
                <a:solidFill>
                  <a:srgbClr val="0070C0"/>
                </a:solidFill>
              </a:rPr>
              <a:t>into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Chinese</a:t>
            </a:r>
            <a:r>
              <a:rPr lang="fr-CH" sz="2800" dirty="0">
                <a:solidFill>
                  <a:srgbClr val="0070C0"/>
                </a:solidFill>
              </a:rPr>
              <a:t> a patent abstract in English?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5486400" cy="50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CLIR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905000" y="2743200"/>
            <a:ext cx="5410200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WIPO Translate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82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CH" sz="2800" dirty="0" smtClean="0">
                <a:solidFill>
                  <a:srgbClr val="0070C0"/>
                </a:solidFill>
              </a:rPr>
              <a:t>Q3: </a:t>
            </a:r>
            <a:r>
              <a:rPr lang="fr-CH" sz="2800" dirty="0" err="1" smtClean="0">
                <a:solidFill>
                  <a:srgbClr val="0070C0"/>
                </a:solidFill>
              </a:rPr>
              <a:t>Where</a:t>
            </a:r>
            <a:r>
              <a:rPr lang="fr-CH" sz="2800" dirty="0" smtClean="0">
                <a:solidFill>
                  <a:srgbClr val="0070C0"/>
                </a:solidFill>
              </a:rPr>
              <a:t> are the IPC </a:t>
            </a:r>
            <a:r>
              <a:rPr lang="fr-CH" sz="2800" dirty="0" err="1" smtClean="0">
                <a:solidFill>
                  <a:srgbClr val="0070C0"/>
                </a:solidFill>
              </a:rPr>
              <a:t>statistics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available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6781800" cy="50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In the </a:t>
            </a:r>
            <a:r>
              <a:rPr lang="fr-CH" sz="2800" dirty="0" err="1" smtClean="0">
                <a:solidFill>
                  <a:srgbClr val="0070C0"/>
                </a:solidFill>
              </a:rPr>
              <a:t>result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list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8" y="3714750"/>
            <a:ext cx="6745942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In the </a:t>
            </a:r>
            <a:r>
              <a:rPr lang="fr-CH" sz="2800" i="1" dirty="0" err="1" smtClean="0">
                <a:solidFill>
                  <a:srgbClr val="0070C0"/>
                </a:solidFill>
              </a:rPr>
              <a:t>B</a:t>
            </a:r>
            <a:r>
              <a:rPr lang="fr-CH" sz="2800" i="1" dirty="0" err="1" smtClean="0">
                <a:solidFill>
                  <a:srgbClr val="0070C0"/>
                </a:solidFill>
              </a:rPr>
              <a:t>rowse</a:t>
            </a:r>
            <a:r>
              <a:rPr lang="fr-CH" sz="2800" i="1" dirty="0" smtClean="0">
                <a:solidFill>
                  <a:srgbClr val="0070C0"/>
                </a:solidFill>
              </a:rPr>
              <a:t> </a:t>
            </a:r>
            <a:r>
              <a:rPr lang="fr-CH" sz="2800" dirty="0" smtClean="0">
                <a:solidFill>
                  <a:srgbClr val="0070C0"/>
                </a:solidFill>
              </a:rPr>
              <a:t>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909236"/>
            <a:ext cx="3276600" cy="519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In the </a:t>
            </a:r>
            <a:r>
              <a:rPr lang="fr-CH" sz="2800" i="1" dirty="0" err="1" smtClean="0">
                <a:solidFill>
                  <a:srgbClr val="0070C0"/>
                </a:solidFill>
              </a:rPr>
              <a:t>Analysis</a:t>
            </a:r>
            <a:r>
              <a:rPr lang="fr-CH" sz="2800" i="1" dirty="0" smtClean="0">
                <a:solidFill>
                  <a:srgbClr val="0070C0"/>
                </a:solidFill>
              </a:rPr>
              <a:t> </a:t>
            </a:r>
            <a:r>
              <a:rPr lang="fr-CH" sz="2800" dirty="0" smtClean="0">
                <a:solidFill>
                  <a:srgbClr val="0070C0"/>
                </a:solidFill>
              </a:rPr>
              <a:t>bar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28799" y="4629150"/>
            <a:ext cx="4876801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In the </a:t>
            </a:r>
            <a:r>
              <a:rPr lang="fr-CH" sz="2800" i="1" dirty="0" smtClean="0">
                <a:solidFill>
                  <a:srgbClr val="0070C0"/>
                </a:solidFill>
              </a:rPr>
              <a:t>Help</a:t>
            </a:r>
            <a:r>
              <a:rPr lang="fr-CH" sz="2800" dirty="0" smtClean="0">
                <a:solidFill>
                  <a:srgbClr val="0070C0"/>
                </a:solidFill>
              </a:rPr>
              <a:t> 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hlinkshowjump?jump=nextslide" highlightClick="1">
              <a:snd r:embed="rId2" name="applause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990600" y="44196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D</a:t>
            </a:r>
            <a:endParaRPr lang="es-BO" sz="3600" b="1" dirty="0"/>
          </a:p>
        </p:txBody>
      </p:sp>
    </p:spTree>
    <p:extLst>
      <p:ext uri="{BB962C8B-B14F-4D97-AF65-F5344CB8AC3E}">
        <p14:creationId xmlns:p14="http://schemas.microsoft.com/office/powerpoint/2010/main" val="246633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Q3</a:t>
            </a:r>
            <a:r>
              <a:rPr lang="fr-CH" sz="2800" dirty="0">
                <a:solidFill>
                  <a:srgbClr val="0070C0"/>
                </a:solidFill>
              </a:rPr>
              <a:t>:  </a:t>
            </a:r>
            <a:r>
              <a:rPr lang="fr-CH" sz="2800" dirty="0" err="1">
                <a:solidFill>
                  <a:srgbClr val="0070C0"/>
                </a:solidFill>
              </a:rPr>
              <a:t>Where</a:t>
            </a:r>
            <a:r>
              <a:rPr lang="fr-CH" sz="2800" dirty="0">
                <a:solidFill>
                  <a:srgbClr val="0070C0"/>
                </a:solidFill>
              </a:rPr>
              <a:t> are the IPC </a:t>
            </a:r>
            <a:r>
              <a:rPr lang="fr-CH" sz="2800" dirty="0" err="1">
                <a:solidFill>
                  <a:srgbClr val="0070C0"/>
                </a:solidFill>
              </a:rPr>
              <a:t>statistics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available</a:t>
            </a:r>
            <a:r>
              <a:rPr lang="fr-CH" sz="2800" dirty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3211394" cy="505657"/>
          </a:xfrm>
          <a:noFill/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In the </a:t>
            </a:r>
            <a:r>
              <a:rPr lang="fr-CH" sz="2800" dirty="0" err="1">
                <a:solidFill>
                  <a:srgbClr val="0070C0"/>
                </a:solidFill>
              </a:rPr>
              <a:t>result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list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39794" y="2774482"/>
            <a:ext cx="3211394" cy="5197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In the </a:t>
            </a:r>
            <a:r>
              <a:rPr lang="fr-CH" sz="2800" i="1" dirty="0" err="1">
                <a:solidFill>
                  <a:srgbClr val="0070C0"/>
                </a:solidFill>
              </a:rPr>
              <a:t>Analysis</a:t>
            </a:r>
            <a:r>
              <a:rPr lang="fr-CH" sz="2800" i="1" dirty="0">
                <a:solidFill>
                  <a:srgbClr val="0070C0"/>
                </a:solidFill>
              </a:rPr>
              <a:t> </a:t>
            </a:r>
            <a:r>
              <a:rPr lang="fr-CH" sz="2800" dirty="0">
                <a:solidFill>
                  <a:srgbClr val="0070C0"/>
                </a:solidFill>
              </a:rPr>
              <a:t>bar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39794" y="3505200"/>
            <a:ext cx="3200400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In the </a:t>
            </a:r>
            <a:r>
              <a:rPr lang="fr-CH" sz="2800" i="1" dirty="0" err="1">
                <a:solidFill>
                  <a:srgbClr val="0070C0"/>
                </a:solidFill>
              </a:rPr>
              <a:t>Browse</a:t>
            </a:r>
            <a:r>
              <a:rPr lang="fr-CH" sz="2800" i="1" dirty="0">
                <a:solidFill>
                  <a:srgbClr val="0070C0"/>
                </a:solidFill>
              </a:rPr>
              <a:t> </a:t>
            </a:r>
            <a:r>
              <a:rPr lang="fr-CH" sz="2800" dirty="0">
                <a:solidFill>
                  <a:srgbClr val="0070C0"/>
                </a:solidFill>
              </a:rPr>
              <a:t>menu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BO" sz="3600" b="1" dirty="0" smtClean="0">
                <a:solidFill>
                  <a:schemeClr val="bg1"/>
                </a:solidFill>
              </a:rPr>
              <a:t>A</a:t>
            </a:r>
            <a:endParaRPr lang="es-BO" sz="3600" b="1" dirty="0">
              <a:solidFill>
                <a:schemeClr val="bg1"/>
              </a:solidFill>
            </a:endParaRPr>
          </a:p>
        </p:txBody>
      </p:sp>
      <p:sp>
        <p:nvSpPr>
          <p:cNvPr id="12" name="Action Button: Custom 11">
            <a:hlinkClick r:id="" action="ppaction://noaction" highlightClick="1">
              <a:snd r:embed="rId5" name="applause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990600" y="44196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D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839794" y="4476750"/>
            <a:ext cx="32004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In the </a:t>
            </a:r>
            <a:r>
              <a:rPr lang="fr-CH" sz="2800" i="1" dirty="0">
                <a:solidFill>
                  <a:srgbClr val="0070C0"/>
                </a:solidFill>
              </a:rPr>
              <a:t>Help</a:t>
            </a:r>
            <a:r>
              <a:rPr lang="fr-CH" sz="2800" dirty="0">
                <a:solidFill>
                  <a:srgbClr val="0070C0"/>
                </a:solidFill>
              </a:rPr>
              <a:t> menu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1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CH" altLang="en-US" sz="4400" b="1" smtClean="0"/>
          </a:p>
          <a:p>
            <a:pPr eaLnBrk="1" hangingPunct="1">
              <a:buFontTx/>
              <a:buNone/>
            </a:pPr>
            <a:r>
              <a:rPr lang="fr-CH" altLang="en-US" sz="4400" b="1" smtClean="0"/>
              <a:t>	</a:t>
            </a:r>
            <a:endParaRPr lang="en-US" altLang="en-US" sz="4400" b="1" smtClean="0"/>
          </a:p>
        </p:txBody>
      </p:sp>
      <p:pic>
        <p:nvPicPr>
          <p:cNvPr id="1331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469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0" y="0"/>
          <a:ext cx="4832350" cy="288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5676190" imgH="3390476" progId="">
                  <p:embed/>
                </p:oleObj>
              </mc:Choice>
              <mc:Fallback>
                <p:oleObj r:id="rId3" imgW="5676190" imgH="33904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832350" cy="288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3348038" y="476250"/>
            <a:ext cx="64087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4000" b="1">
                <a:solidFill>
                  <a:srgbClr val="0033CC"/>
                </a:solidFill>
              </a:rPr>
              <a:t>patentscope@wipo.int</a:t>
            </a:r>
          </a:p>
        </p:txBody>
      </p:sp>
      <p:graphicFrame>
        <p:nvGraphicFramePr>
          <p:cNvPr id="15364" name="Object 5"/>
          <p:cNvGraphicFramePr>
            <a:graphicFrameLocks noChangeAspect="1"/>
          </p:cNvGraphicFramePr>
          <p:nvPr/>
        </p:nvGraphicFramePr>
        <p:xfrm>
          <a:off x="611188" y="3141663"/>
          <a:ext cx="7629525" cy="280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5" imgW="10171429" imgH="3746032" progId="">
                  <p:embed/>
                </p:oleObj>
              </mc:Choice>
              <mc:Fallback>
                <p:oleObj r:id="rId5" imgW="10171429" imgH="374603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141663"/>
                        <a:ext cx="7629525" cy="280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362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36362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0" y="4038600"/>
            <a:ext cx="9144000" cy="1981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60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/>
          <a:lstStyle/>
          <a:p>
            <a:r>
              <a:rPr lang="fr-CH" dirty="0" err="1" smtClean="0"/>
              <a:t>June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r>
              <a:rPr lang="fr-CH" dirty="0" smtClean="0"/>
              <a:t>: </a:t>
            </a:r>
            <a:br>
              <a:rPr lang="fr-CH" dirty="0" smtClean="0"/>
            </a:br>
            <a:r>
              <a:rPr lang="en-US" dirty="0" smtClean="0"/>
              <a:t>Translation tools in PATENTSCOPE</a:t>
            </a:r>
            <a:endParaRPr lang="es-B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Tue, </a:t>
            </a:r>
            <a:r>
              <a:rPr lang="en-US" dirty="0" smtClean="0"/>
              <a:t>June 28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 5:30 PM - 6:30 PM CEST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Thu, </a:t>
            </a:r>
            <a:r>
              <a:rPr lang="en-US" dirty="0" smtClean="0"/>
              <a:t>June</a:t>
            </a:r>
            <a:r>
              <a:rPr lang="en-US" dirty="0" smtClean="0"/>
              <a:t> 30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 8:30 AM - 9:30 AM CEST </a:t>
            </a:r>
          </a:p>
          <a:p>
            <a:pPr marL="0" indent="0">
              <a:buNone/>
            </a:pPr>
            <a:endParaRPr lang="en-US" dirty="0"/>
          </a:p>
          <a:p>
            <a:r>
              <a:rPr lang="fr-CH" dirty="0" smtClean="0"/>
              <a:t>To </a:t>
            </a:r>
            <a:r>
              <a:rPr lang="fr-CH" dirty="0" err="1" smtClean="0"/>
              <a:t>sign</a:t>
            </a:r>
            <a:r>
              <a:rPr lang="fr-CH" dirty="0" smtClean="0"/>
              <a:t> </a:t>
            </a:r>
            <a:r>
              <a:rPr lang="fr-CH" dirty="0"/>
              <a:t>up: </a:t>
            </a:r>
            <a:r>
              <a:rPr lang="fr-CH" dirty="0">
                <a:hlinkClick r:id="rId2"/>
              </a:rPr>
              <a:t>http://www.wipo.int/patentscope/en/webinar</a:t>
            </a:r>
            <a:r>
              <a:rPr lang="fr-CH" dirty="0" smtClean="0">
                <a:hlinkClick r:id="rId2"/>
              </a:rPr>
              <a:t>/</a:t>
            </a:r>
            <a:r>
              <a:rPr lang="fr-CH" dirty="0" smtClean="0"/>
              <a:t> </a:t>
            </a: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30272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3692525" y="3200400"/>
            <a:ext cx="176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o-RO" altLang="en-US"/>
              <a:t>mulțumesc</a:t>
            </a:r>
            <a:r>
              <a:rPr lang="en-US" altLang="en-US"/>
              <a:t> </a:t>
            </a:r>
          </a:p>
        </p:txBody>
      </p:sp>
      <p:sp>
        <p:nvSpPr>
          <p:cNvPr id="16387" name="Rectangle 6"/>
          <p:cNvSpPr>
            <a:spLocks noChangeArrowheads="1"/>
          </p:cNvSpPr>
          <p:nvPr/>
        </p:nvSpPr>
        <p:spPr bwMode="auto">
          <a:xfrm>
            <a:off x="3692525" y="3200400"/>
            <a:ext cx="176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o-RO" altLang="en-US"/>
              <a:t>mulțumesc</a:t>
            </a:r>
            <a:r>
              <a:rPr lang="en-US" altLang="en-US"/>
              <a:t> </a:t>
            </a:r>
          </a:p>
        </p:txBody>
      </p:sp>
      <p:graphicFrame>
        <p:nvGraphicFramePr>
          <p:cNvPr id="16388" name="Object 7"/>
          <p:cNvGraphicFramePr>
            <a:graphicFrameLocks noGrp="1" noChangeAspect="1"/>
          </p:cNvGraphicFramePr>
          <p:nvPr>
            <p:ph/>
          </p:nvPr>
        </p:nvGraphicFramePr>
        <p:xfrm>
          <a:off x="0" y="0"/>
          <a:ext cx="9144000" cy="571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3" imgW="10679365" imgH="6679365" progId="">
                  <p:embed/>
                </p:oleObj>
              </mc:Choice>
              <mc:Fallback>
                <p:oleObj r:id="rId3" imgW="10679365" imgH="667936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71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023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Search </a:t>
            </a:r>
            <a:r>
              <a:rPr lang="en-US" altLang="en-US" dirty="0" smtClean="0"/>
              <a:t>results </a:t>
            </a:r>
            <a:r>
              <a:rPr lang="en-US" altLang="en-US" dirty="0"/>
              <a:t>list</a:t>
            </a:r>
          </a:p>
        </p:txBody>
      </p:sp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557338"/>
            <a:ext cx="5670550" cy="377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89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85738"/>
            <a:ext cx="7829550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8001000" y="1524000"/>
            <a:ext cx="485775" cy="381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89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-14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template_english-14</Template>
  <TotalTime>0</TotalTime>
  <Words>406</Words>
  <Application>Microsoft Office PowerPoint</Application>
  <PresentationFormat>On-screen Show (4:3)</PresentationFormat>
  <Paragraphs>173</Paragraphs>
  <Slides>71</Slides>
  <Notes>4</Notes>
  <HiddenSlides>0</HiddenSlides>
  <MMClips>6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71</vt:i4>
      </vt:variant>
    </vt:vector>
  </HeadingPairs>
  <TitlesOfParts>
    <vt:vector size="72" baseType="lpstr">
      <vt:lpstr>template_english-14</vt:lpstr>
      <vt:lpstr>PowerPoint Presentation</vt:lpstr>
      <vt:lpstr>Agenda</vt:lpstr>
      <vt:lpstr>What’s new?</vt:lpstr>
      <vt:lpstr>New languages in CLIR</vt:lpstr>
      <vt:lpstr>New search fields</vt:lpstr>
      <vt:lpstr>The Forum</vt:lpstr>
      <vt:lpstr>PowerPoint Presentation</vt:lpstr>
      <vt:lpstr>Search results list</vt:lpstr>
      <vt:lpstr>PowerPoint Presentation</vt:lpstr>
      <vt:lpstr>PowerPoint Presentation</vt:lpstr>
      <vt:lpstr>Result list</vt:lpstr>
      <vt:lpstr>The first box</vt:lpstr>
      <vt:lpstr>PowerPoint Presentation</vt:lpstr>
      <vt:lpstr>Stemming</vt:lpstr>
      <vt:lpstr>When logged-in</vt:lpstr>
      <vt:lpstr>Analysis</vt:lpstr>
      <vt:lpstr>Table – Graph: pie or bar</vt:lpstr>
      <vt:lpstr>Table/graph customization</vt:lpstr>
      <vt:lpstr>Table/graph customization</vt:lpstr>
      <vt:lpstr>PowerPoint Presentation</vt:lpstr>
      <vt:lpstr>Narrow down your results</vt:lpstr>
      <vt:lpstr>PowerPoint Presentation</vt:lpstr>
      <vt:lpstr>PowerPoint Presentation</vt:lpstr>
      <vt:lpstr>PowerPoint Presentation</vt:lpstr>
      <vt:lpstr>Display options</vt:lpstr>
      <vt:lpstr>Display with images</vt:lpstr>
      <vt:lpstr>Translation tools integrated</vt:lpstr>
      <vt:lpstr>PowerPoint Presentation</vt:lpstr>
      <vt:lpstr>In the search result list</vt:lpstr>
      <vt:lpstr>PowerPoint Presentation</vt:lpstr>
      <vt:lpstr>PowerPoint Presentation</vt:lpstr>
      <vt:lpstr>Translation tools</vt:lpstr>
      <vt:lpstr>WIPO Translate</vt:lpstr>
      <vt:lpstr>WIPO translate: interface</vt:lpstr>
      <vt:lpstr>32 Technical domains from the IPC</vt:lpstr>
      <vt:lpstr>Language pairs</vt:lpstr>
      <vt:lpstr>WIPO Translate: an example</vt:lpstr>
      <vt:lpstr>PowerPoint Presentation</vt:lpstr>
      <vt:lpstr>PowerPoint Presentation</vt:lpstr>
      <vt:lpstr>WIPO Translate: search result list</vt:lpstr>
      <vt:lpstr>WIPO Translate: description/claims</vt:lpstr>
      <vt:lpstr>PowerPoint Presentation</vt:lpstr>
      <vt:lpstr>PowerPoint Presentation</vt:lpstr>
      <vt:lpstr>CLIR</vt:lpstr>
      <vt:lpstr>CLIR: interface</vt:lpstr>
      <vt:lpstr>CLIR: query language</vt:lpstr>
      <vt:lpstr>CLIR: expansion mode</vt:lpstr>
      <vt:lpstr>CLIR: an example</vt:lpstr>
      <vt:lpstr>CLIR: an example</vt:lpstr>
      <vt:lpstr>CLIR: supervised</vt:lpstr>
      <vt:lpstr>Domain selection</vt:lpstr>
      <vt:lpstr>Variants selection</vt:lpstr>
      <vt:lpstr>Summary of variants</vt:lpstr>
      <vt:lpstr>Results</vt:lpstr>
      <vt:lpstr>IPC statistics</vt:lpstr>
      <vt:lpstr>PowerPoint Presentation</vt:lpstr>
      <vt:lpstr>PowerPoint Presentation</vt:lpstr>
      <vt:lpstr>Most active last 5 gazettes</vt:lpstr>
      <vt:lpstr>Most advanced</vt:lpstr>
      <vt:lpstr>Breakouts</vt:lpstr>
      <vt:lpstr>PowerPoint Presentation</vt:lpstr>
      <vt:lpstr>Q1: How can you increase the number of items shown in the analysis bar?</vt:lpstr>
      <vt:lpstr>Q1: How can you increase the number of items shown in the analysis bar?</vt:lpstr>
      <vt:lpstr>Q2: How can you translate into Chinese a patent abstract in English?</vt:lpstr>
      <vt:lpstr>Q2: How can you translate into Chinese a patent abstract in English?</vt:lpstr>
      <vt:lpstr>Q3: Where are the IPC statistics available?</vt:lpstr>
      <vt:lpstr>Q3:  Where are the IPC statistics available?</vt:lpstr>
      <vt:lpstr>PowerPoint Presentation</vt:lpstr>
      <vt:lpstr>PowerPoint Presentation</vt:lpstr>
      <vt:lpstr>June webinar:  Translation tools in PATENTSCOPE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lastModifiedBy>AMMANN Sandrine</cp:lastModifiedBy>
  <cp:revision>1</cp:revision>
  <dcterms:created xsi:type="dcterms:W3CDTF">2016-05-26T09:29:39Z</dcterms:created>
  <dcterms:modified xsi:type="dcterms:W3CDTF">2016-05-26T09:30:28Z</dcterms:modified>
</cp:coreProperties>
</file>