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3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CA9C7-8986-4CE8-A585-1970B0F4625E}" type="slidenum">
              <a:rPr lang="en-US" altLang="es-BO">
                <a:solidFill>
                  <a:prstClr val="black"/>
                </a:solidFill>
              </a:rPr>
              <a:pPr/>
              <a:t>9</a:t>
            </a:fld>
            <a:endParaRPr lang="en-US" altLang="es-BO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15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B6196-F204-4555-888E-0A195ED4839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DBC09-4097-47A4-8417-9A64327C9E4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3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AFDC5-AE86-44EF-88A3-1E5DE50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96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0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mbiguation_%28disambiguation%2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cope.wipo.int/search/en/help/data_coverage.js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17422151261026817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67524697735436802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CLIR</a:t>
            </a:r>
          </a:p>
          <a:p>
            <a:pPr eaLnBrk="1" hangingPunct="1"/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</a:t>
            </a: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C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Historical</a:t>
            </a:r>
            <a:r>
              <a:rPr lang="fr-CH" dirty="0" smtClean="0"/>
              <a:t> background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47800"/>
            <a:ext cx="51646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19238"/>
            <a:ext cx="7972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3429000"/>
            <a:ext cx="32766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use </a:t>
            </a:r>
            <a:r>
              <a:rPr lang="fr-CH" dirty="0" err="1" smtClean="0"/>
              <a:t>it</a:t>
            </a:r>
            <a:r>
              <a:rPr lang="fr-CH" dirty="0" smtClean="0"/>
              <a:t>? Interface</a:t>
            </a:r>
            <a:endParaRPr lang="es-B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433"/>
            <a:ext cx="7896225" cy="37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 rot="10800000">
            <a:off x="4572000" y="2514600"/>
            <a:ext cx="1828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276600"/>
            <a:ext cx="3276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language of the query: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8" y="2362200"/>
            <a:ext cx="1919288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Expansion mode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773239"/>
            <a:ext cx="4038600" cy="665162"/>
          </a:xfrm>
        </p:spPr>
        <p:txBody>
          <a:bodyPr/>
          <a:lstStyle/>
          <a:p>
            <a:r>
              <a:rPr lang="fr-CH" dirty="0" smtClean="0"/>
              <a:t>2 modes:</a:t>
            </a:r>
          </a:p>
          <a:p>
            <a:pPr lvl="1"/>
            <a:r>
              <a:rPr lang="fr-CH" dirty="0" err="1" smtClean="0"/>
              <a:t>Automatic</a:t>
            </a:r>
            <a:r>
              <a:rPr lang="fr-CH" dirty="0" smtClean="0"/>
              <a:t> = 1 </a:t>
            </a:r>
            <a:r>
              <a:rPr lang="fr-CH" dirty="0" err="1" smtClean="0"/>
              <a:t>step</a:t>
            </a:r>
            <a:endParaRPr lang="fr-CH" dirty="0" smtClean="0"/>
          </a:p>
          <a:p>
            <a:pPr lvl="1"/>
            <a:r>
              <a:rPr lang="fr-CH" dirty="0" err="1" smtClean="0"/>
              <a:t>Supervised</a:t>
            </a:r>
            <a:r>
              <a:rPr lang="fr-CH" dirty="0" smtClean="0"/>
              <a:t> = 4 </a:t>
            </a:r>
            <a:r>
              <a:rPr lang="fr-CH" dirty="0" err="1" smtClean="0"/>
              <a:t>steps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316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precision</a:t>
            </a:r>
            <a:endParaRPr lang="es-B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71588"/>
            <a:ext cx="87153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Results</a:t>
            </a:r>
            <a:r>
              <a:rPr lang="fr-CH" dirty="0"/>
              <a:t> for «</a:t>
            </a:r>
            <a:r>
              <a:rPr lang="fr-CH" dirty="0" err="1"/>
              <a:t>precision</a:t>
            </a:r>
            <a:r>
              <a:rPr lang="fr-CH" dirty="0"/>
              <a:t>»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57425"/>
            <a:ext cx="8848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2441558"/>
            <a:ext cx="685800" cy="18097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recall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09688"/>
            <a:ext cx="8715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Results</a:t>
            </a:r>
            <a:r>
              <a:rPr lang="fr-CH" dirty="0"/>
              <a:t> for «</a:t>
            </a:r>
            <a:r>
              <a:rPr lang="fr-CH" dirty="0" err="1"/>
              <a:t>recall</a:t>
            </a:r>
            <a:r>
              <a:rPr lang="fr-CH" dirty="0"/>
              <a:t>»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71600"/>
            <a:ext cx="895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1532421"/>
            <a:ext cx="685800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sz="1000" dirty="0" smtClean="0"/>
          </a:p>
          <a:p>
            <a:r>
              <a:rPr lang="fr-CH" sz="1000" dirty="0" err="1" smtClean="0"/>
              <a:t>Source:https</a:t>
            </a:r>
            <a:r>
              <a:rPr lang="fr-CH" sz="1000" dirty="0"/>
              <a:t>://www.kickstarter.com/projects/igreenpod/biodegradable-coffee-pod-from-portland-oregon</a:t>
            </a:r>
            <a:endParaRPr lang="es-BO" sz="1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9680"/>
            <a:ext cx="5281612" cy="523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14463"/>
            <a:ext cx="783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64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3123"/>
            <a:ext cx="6172200" cy="69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790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3886200"/>
            <a:ext cx="78486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1311"/>
            <a:ext cx="321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410075" y="19979"/>
            <a:ext cx="3790950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52563"/>
            <a:ext cx="7715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24188"/>
            <a:ext cx="3505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6" y="1524000"/>
            <a:ext cx="79438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24000"/>
            <a:ext cx="77533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3833812"/>
            <a:ext cx="838200" cy="4333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4" y="1571624"/>
            <a:ext cx="7743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2: </a:t>
            </a:r>
            <a:r>
              <a:rPr lang="fr-CH" dirty="0" err="1" smtClean="0"/>
              <a:t>synonym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5590"/>
            <a:ext cx="869697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2971800"/>
            <a:ext cx="3200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4724400"/>
            <a:ext cx="85344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9600" y="3886200"/>
            <a:ext cx="1143000" cy="5334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3: </a:t>
            </a:r>
            <a:r>
              <a:rPr lang="fr-CH" dirty="0" err="1" smtClean="0"/>
              <a:t>translated</a:t>
            </a:r>
            <a:r>
              <a:rPr lang="fr-CH" dirty="0" smtClean="0"/>
              <a:t> </a:t>
            </a:r>
            <a:r>
              <a:rPr lang="fr-CH" dirty="0" err="1" smtClean="0"/>
              <a:t>term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676400" y="1828800"/>
            <a:ext cx="228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Relevance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1600200"/>
            <a:ext cx="843644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" y="1600201"/>
            <a:ext cx="849832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" y="1438507"/>
            <a:ext cx="8991600" cy="18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905000"/>
            <a:ext cx="8905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676400" y="2209800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90650"/>
            <a:ext cx="8610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8200" y="1390650"/>
            <a:ext cx="1752600" cy="36195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Latest development</a:t>
            </a:r>
          </a:p>
          <a:p>
            <a:pPr eaLnBrk="1" hangingPunct="1"/>
            <a:r>
              <a:rPr lang="en-US" dirty="0" smtClean="0"/>
              <a:t>CLIR</a:t>
            </a:r>
          </a:p>
          <a:p>
            <a:pPr lvl="1" eaLnBrk="1" hangingPunct="1"/>
            <a:r>
              <a:rPr lang="en-US" dirty="0" smtClean="0"/>
              <a:t>What is CLIR?</a:t>
            </a:r>
          </a:p>
          <a:p>
            <a:pPr lvl="1" eaLnBrk="1" hangingPunct="1"/>
            <a:r>
              <a:rPr lang="en-US" dirty="0" smtClean="0"/>
              <a:t>How to use it?</a:t>
            </a:r>
          </a:p>
          <a:p>
            <a:pPr lvl="1" eaLnBrk="1" hangingPunct="1"/>
            <a:r>
              <a:rPr lang="en-US" dirty="0" smtClean="0"/>
              <a:t>Why is it useful?</a:t>
            </a:r>
          </a:p>
          <a:p>
            <a:pPr lvl="1" eaLnBrk="1" hangingPunct="1"/>
            <a:r>
              <a:rPr lang="en-US" dirty="0" smtClean="0"/>
              <a:t>How </a:t>
            </a:r>
            <a:r>
              <a:rPr lang="en-US" dirty="0"/>
              <a:t>was it developed</a:t>
            </a:r>
            <a:r>
              <a:rPr lang="en-US" dirty="0" smtClean="0"/>
              <a:t>?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285750" lvl="1" eaLnBrk="1" hangingPunct="1"/>
            <a:r>
              <a:rPr lang="en-US" dirty="0" smtClean="0"/>
              <a:t>Q &amp; A session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Fields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66925"/>
            <a:ext cx="7867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38175" y="3429000"/>
            <a:ext cx="4543425" cy="13620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0574" y="3505201"/>
            <a:ext cx="2028825" cy="152400"/>
          </a:xfrm>
          <a:prstGeom prst="rect">
            <a:avLst/>
          </a:prstGeom>
          <a:solidFill>
            <a:srgbClr val="FF0000">
              <a:alpha val="19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Acceptable distance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05025"/>
            <a:ext cx="7791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59292" y="3733800"/>
            <a:ext cx="2593508" cy="152400"/>
          </a:xfrm>
          <a:prstGeom prst="rect">
            <a:avLst/>
          </a:prstGeom>
          <a:solidFill>
            <a:srgbClr val="FF0000">
              <a:alpha val="19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8175" y="3429000"/>
            <a:ext cx="4543425" cy="13620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7405" y="3810000"/>
            <a:ext cx="3330195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537"/>
            <a:ext cx="8229600" cy="4352925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endParaRPr lang="fr-CH" dirty="0" smtClean="0"/>
          </a:p>
          <a:p>
            <a:pPr marL="1828800" lvl="4" indent="0">
              <a:buNone/>
            </a:pPr>
            <a:r>
              <a:rPr lang="fr-CH" dirty="0" smtClean="0"/>
              <a:t>		</a:t>
            </a:r>
            <a:r>
              <a:rPr lang="fr-CH" dirty="0" err="1" smtClean="0"/>
              <a:t>displayed</a:t>
            </a:r>
            <a:endParaRPr lang="fr-CH" dirty="0"/>
          </a:p>
          <a:p>
            <a:pPr marL="1828800" lvl="4" indent="0">
              <a:buNone/>
            </a:pPr>
            <a:r>
              <a:rPr lang="fr-CH" dirty="0" smtClean="0"/>
              <a:t>Display	</a:t>
            </a:r>
            <a:r>
              <a:rPr lang="fr-CH" dirty="0" err="1" smtClean="0"/>
              <a:t>displaying</a:t>
            </a:r>
            <a:endParaRPr lang="fr-CH" dirty="0" smtClean="0"/>
          </a:p>
          <a:p>
            <a:pPr marL="1828800" lvl="4" indent="0">
              <a:buNone/>
            </a:pPr>
            <a:r>
              <a:rPr lang="fr-CH" dirty="0" smtClean="0"/>
              <a:t>		displays</a:t>
            </a:r>
            <a:endParaRPr lang="es-BO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474319" y="2895600"/>
            <a:ext cx="6858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520841" y="3429000"/>
            <a:ext cx="6477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429000" y="3276600"/>
            <a:ext cx="6858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38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7434"/>
            <a:ext cx="6910795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dirty="0" err="1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5"/>
            <a:ext cx="8229600" cy="4352925"/>
          </a:xfrm>
        </p:spPr>
        <p:txBody>
          <a:bodyPr/>
          <a:lstStyle/>
          <a:p>
            <a:r>
              <a:rPr lang="fr-CH" dirty="0" err="1" smtClean="0"/>
              <a:t>solar</a:t>
            </a:r>
            <a:r>
              <a:rPr lang="fr-CH" dirty="0" smtClean="0"/>
              <a:t> </a:t>
            </a:r>
            <a:r>
              <a:rPr lang="fr-CH" dirty="0" err="1" smtClean="0"/>
              <a:t>oven</a:t>
            </a:r>
            <a:r>
              <a:rPr lang="fr-CH" dirty="0" smtClean="0"/>
              <a:t> + publication date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2" y="2362200"/>
            <a:ext cx="8905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" y="5791200"/>
            <a:ext cx="685800" cy="457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6129635"/>
            <a:ext cx="453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DP:[01.01.2010 TO 31.12.2013]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990600" y="6019800"/>
            <a:ext cx="571500" cy="35691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61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457200" indent="-457200">
              <a:buFontTx/>
              <a:buAutoNum type="alphaUcParenR"/>
            </a:pPr>
            <a:r>
              <a:rPr lang="en-US" altLang="en-US" sz="2000" dirty="0"/>
              <a:t>Search full text collections simultaneously in many foreign languages</a:t>
            </a:r>
          </a:p>
          <a:p>
            <a:pPr marL="457200" indent="-457200">
              <a:buFontTx/>
              <a:buAutoNum type="alphaUcParenR"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B)	Improve significantly the number of relevant results without increasing significantly the number of irrelevant </a:t>
            </a:r>
            <a:r>
              <a:rPr lang="en-US" altLang="en-US" sz="2000" dirty="0" smtClean="0"/>
              <a:t>results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C)	Have confidence in your searches:</a:t>
            </a:r>
          </a:p>
          <a:p>
            <a:pPr marL="457200" indent="-457200">
              <a:buFontTx/>
              <a:buNone/>
            </a:pPr>
            <a:r>
              <a:rPr lang="en-US" altLang="en-US" sz="2000" dirty="0"/>
              <a:t>	No black box: users have access to the CLIR generated Boolean queries (albeit complex) and have the full control on them</a:t>
            </a:r>
          </a:p>
          <a:p>
            <a:pPr marL="457200" indent="-457200">
              <a:buFontTx/>
              <a:buNone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D)	Have a responsive system even for complex queries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5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2303"/>
            <a:ext cx="833585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expansion mode </a:t>
            </a:r>
            <a:r>
              <a:rPr lang="fr-CH" sz="2800" dirty="0" err="1" smtClean="0">
                <a:solidFill>
                  <a:srgbClr val="0070C0"/>
                </a:solidFill>
              </a:rPr>
              <a:t>was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used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obtain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developement</a:t>
            </a:r>
            <a:endParaRPr lang="es-BO" dirty="0"/>
          </a:p>
        </p:txBody>
      </p:sp>
      <p:pic>
        <p:nvPicPr>
          <p:cNvPr id="20482" name="Picture 2" descr="http://staging.mediawales.co.uk/_files/images/jun_10/mw__1276511479_News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5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expansion mode </a:t>
            </a:r>
            <a:r>
              <a:rPr lang="fr-CH" sz="2800" dirty="0" err="1">
                <a:solidFill>
                  <a:srgbClr val="0070C0"/>
                </a:solidFill>
              </a:rPr>
              <a:t>was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used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obtain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this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r>
              <a:rPr lang="fr-CH" sz="2800" dirty="0" smtClean="0">
                <a:solidFill>
                  <a:srgbClr val="0070C0"/>
                </a:solidFill>
              </a:rPr>
              <a:t>	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9367" y="2748013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supported</a:t>
            </a:r>
            <a:r>
              <a:rPr lang="fr-CH" sz="2800" dirty="0" smtClean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4020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Q:2: 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supported</a:t>
            </a:r>
            <a:r>
              <a:rPr lang="fr-CH" sz="2800" dirty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211394" cy="73031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3211394" cy="7375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most of out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endParaRPr lang="en-US" altLang="en-US" u="sng" dirty="0" smtClean="0"/>
          </a:p>
          <a:p>
            <a:r>
              <a:rPr lang="en-US" altLang="en-US" dirty="0"/>
              <a:t>Expansion </a:t>
            </a:r>
            <a:r>
              <a:rPr lang="en-US" altLang="en-US" dirty="0" smtClean="0"/>
              <a:t>modes:</a:t>
            </a:r>
          </a:p>
          <a:p>
            <a:pPr lvl="1"/>
            <a:r>
              <a:rPr lang="en-US" altLang="en-US" dirty="0" smtClean="0"/>
              <a:t>1meaning k</a:t>
            </a:r>
            <a:r>
              <a:rPr lang="en-US" altLang="en-US" dirty="0" smtClean="0"/>
              <a:t>eyword = AUTOMATIC</a:t>
            </a:r>
            <a:endParaRPr lang="en-US" altLang="en-US" dirty="0"/>
          </a:p>
          <a:p>
            <a:pPr lvl="1"/>
            <a:r>
              <a:rPr lang="en-US" altLang="en-US" dirty="0" smtClean="0"/>
              <a:t>All other queries = SUPERVISED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n-US" dirty="0" smtClean="0"/>
              <a:t>Variants/synonyms</a:t>
            </a:r>
          </a:p>
          <a:p>
            <a:pPr lvl="1"/>
            <a:r>
              <a:rPr lang="en-US" altLang="en-US" dirty="0" smtClean="0"/>
              <a:t>words to be included </a:t>
            </a:r>
            <a:r>
              <a:rPr lang="en-US" altLang="en-US" dirty="0"/>
              <a:t>in </a:t>
            </a:r>
            <a:r>
              <a:rPr lang="en-US" altLang="en-US" dirty="0" smtClean="0"/>
              <a:t>search results</a:t>
            </a:r>
          </a:p>
          <a:p>
            <a:pPr lvl="1"/>
            <a:r>
              <a:rPr lang="en-US" altLang="en-US" dirty="0" smtClean="0"/>
              <a:t>too many results         delete </a:t>
            </a:r>
            <a:r>
              <a:rPr lang="en-US" altLang="en-US" dirty="0"/>
              <a:t>generic </a:t>
            </a:r>
            <a:r>
              <a:rPr lang="en-US" altLang="en-US" dirty="0" smtClean="0"/>
              <a:t>variants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781124" y="4572000"/>
            <a:ext cx="6096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most of out CLIR?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Parameters: </a:t>
            </a:r>
          </a:p>
          <a:p>
            <a:pPr lvl="1"/>
            <a:r>
              <a:rPr lang="en-US" altLang="en-US" dirty="0" smtClean="0"/>
              <a:t>1</a:t>
            </a:r>
            <a:r>
              <a:rPr lang="en-US" altLang="en-US" dirty="0"/>
              <a:t>. Title and abstract: unconstrained </a:t>
            </a:r>
            <a:r>
              <a:rPr lang="en-US" altLang="en-US" dirty="0" smtClean="0"/>
              <a:t>distance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dirty="0"/>
              <a:t>. Claims: sentence/paragraph </a:t>
            </a:r>
            <a:r>
              <a:rPr lang="en-US" altLang="en-US" dirty="0" smtClean="0"/>
              <a:t>distance</a:t>
            </a:r>
          </a:p>
          <a:p>
            <a:pPr lvl="1"/>
            <a:r>
              <a:rPr lang="en-US" altLang="en-US" dirty="0" smtClean="0"/>
              <a:t>3</a:t>
            </a:r>
            <a:r>
              <a:rPr lang="en-US" altLang="en-US" dirty="0"/>
              <a:t>. Description: sentence/paragraph distance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Stemming recommended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it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Compilation of </a:t>
            </a:r>
            <a:r>
              <a:rPr lang="en-US" altLang="en-US" dirty="0" smtClean="0"/>
              <a:t>long lists </a:t>
            </a:r>
            <a:r>
              <a:rPr lang="en-US" altLang="en-US" dirty="0"/>
              <a:t>of titles in language pairs </a:t>
            </a:r>
          </a:p>
          <a:p>
            <a:r>
              <a:rPr lang="en-US" altLang="en-US" dirty="0"/>
              <a:t>Creation of in-house extraction methodology </a:t>
            </a:r>
          </a:p>
          <a:p>
            <a:r>
              <a:rPr lang="en-US" altLang="en-US" dirty="0"/>
              <a:t>Tool learns statistical bilingual dictionaries of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1350"/>
            <a:ext cx="5229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of dictionaries</a:t>
            </a:r>
            <a:endParaRPr lang="en-US" alt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435975" cy="4824412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Chinese		Korean			Dutch</a:t>
            </a:r>
          </a:p>
          <a:p>
            <a:pPr lvl="1">
              <a:buFontTx/>
              <a:buNone/>
            </a:pPr>
            <a:r>
              <a:rPr lang="en-US" altLang="en-US" sz="2000" dirty="0"/>
              <a:t>English		Portuguese		Italian</a:t>
            </a:r>
          </a:p>
          <a:p>
            <a:pPr lvl="1">
              <a:buFontTx/>
              <a:buNone/>
            </a:pPr>
            <a:r>
              <a:rPr lang="en-US" altLang="en-US" sz="2000" dirty="0"/>
              <a:t>French		Russian		</a:t>
            </a:r>
            <a:r>
              <a:rPr lang="en-US" altLang="en-US" sz="2000" dirty="0" smtClean="0"/>
              <a:t>Swedish</a:t>
            </a:r>
          </a:p>
          <a:p>
            <a:pPr lvl="1">
              <a:buFontTx/>
              <a:buNone/>
            </a:pPr>
            <a:r>
              <a:rPr lang="en-US" altLang="en-US" sz="2000" dirty="0" smtClean="0"/>
              <a:t>German</a:t>
            </a:r>
            <a:r>
              <a:rPr lang="en-US" altLang="en-US" sz="2000" dirty="0"/>
              <a:t>		</a:t>
            </a:r>
            <a:r>
              <a:rPr lang="en-US" altLang="en-US" sz="2000" dirty="0" smtClean="0"/>
              <a:t>Spanish		Polish</a:t>
            </a: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Japanese	</a:t>
            </a:r>
            <a:r>
              <a:rPr lang="en-US" altLang="en-US" sz="2000" dirty="0" smtClean="0"/>
              <a:t>				Danish</a:t>
            </a:r>
            <a:r>
              <a:rPr lang="en-US" altLang="en-US" sz="2000" dirty="0"/>
              <a:t>	</a:t>
            </a:r>
          </a:p>
          <a:p>
            <a:pPr lvl="1">
              <a:buFontTx/>
              <a:buNone/>
            </a:pPr>
            <a:endParaRPr lang="en-US" altLang="en-US" sz="2000" dirty="0"/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4058768"/>
              </p:ext>
            </p:extLst>
          </p:nvPr>
        </p:nvGraphicFramePr>
        <p:xfrm>
          <a:off x="838200" y="1524000"/>
          <a:ext cx="10461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3187302" imgH="4850794" progId="">
                  <p:embed/>
                </p:oleObj>
              </mc:Choice>
              <mc:Fallback>
                <p:oleObj r:id="rId4" imgW="3187302" imgH="4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10461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9236632"/>
              </p:ext>
            </p:extLst>
          </p:nvPr>
        </p:nvGraphicFramePr>
        <p:xfrm>
          <a:off x="3200400" y="1447800"/>
          <a:ext cx="10477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2031746" imgH="3377778" progId="">
                  <p:embed/>
                </p:oleObj>
              </mc:Choice>
              <mc:Fallback>
                <p:oleObj r:id="rId6" imgW="2031746" imgH="3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10477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6784"/>
              </p:ext>
            </p:extLst>
          </p:nvPr>
        </p:nvGraphicFramePr>
        <p:xfrm>
          <a:off x="5867400" y="1524000"/>
          <a:ext cx="10620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8" imgW="2031746" imgH="3111111" progId="">
                  <p:embed/>
                </p:oleObj>
              </mc:Choice>
              <mc:Fallback>
                <p:oleObj r:id="rId8" imgW="2031746" imgH="31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10620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1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Disambiguation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 smtClean="0"/>
              <a:t>Process of </a:t>
            </a:r>
            <a:r>
              <a:rPr lang="en-US" altLang="en-US" dirty="0"/>
              <a:t>identifying the sense of a word in a sentence. </a:t>
            </a:r>
            <a:r>
              <a:rPr lang="en-US" altLang="en-US" sz="1200" dirty="0">
                <a:hlinkClick r:id="rId3"/>
              </a:rPr>
              <a:t>http://en.wikipedia.org/wiki/Disambiguation_%</a:t>
            </a:r>
            <a:r>
              <a:rPr lang="en-US" altLang="en-US" sz="1200" dirty="0" smtClean="0">
                <a:hlinkClick r:id="rId3"/>
              </a:rPr>
              <a:t>28disambiguation%29</a:t>
            </a: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 smtClean="0"/>
          </a:p>
          <a:p>
            <a:pPr marL="457200" indent="-457200"/>
            <a:r>
              <a:rPr lang="en-US" altLang="en-US" dirty="0" smtClean="0"/>
              <a:t>Applied </a:t>
            </a:r>
            <a:r>
              <a:rPr lang="en-US" altLang="en-US" dirty="0"/>
              <a:t>to </a:t>
            </a:r>
            <a:r>
              <a:rPr lang="en-US" altLang="en-US" dirty="0" smtClean="0"/>
              <a:t>keywords:</a:t>
            </a:r>
          </a:p>
          <a:p>
            <a:pPr marL="857250" lvl="1" indent="-457200"/>
            <a:r>
              <a:rPr lang="en-US" altLang="en-US" dirty="0"/>
              <a:t>t</a:t>
            </a:r>
            <a:r>
              <a:rPr lang="en-US" altLang="en-US" dirty="0" smtClean="0"/>
              <a:t>echnical domains</a:t>
            </a:r>
          </a:p>
          <a:p>
            <a:pPr marL="857250" lvl="1" indent="-457200"/>
            <a:r>
              <a:rPr lang="fr-CH" altLang="en-US" dirty="0" err="1" smtClean="0"/>
              <a:t>variants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national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Saudi Arabia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Detailed coverage: </a:t>
            </a:r>
            <a:r>
              <a:rPr lang="en-US" dirty="0" smtClean="0">
                <a:hlinkClick r:id="rId2"/>
              </a:rPr>
              <a:t>https://patentscope.wipo.int/search/en/help/data_coverage.jsf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July 25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 smtClean="0"/>
          </a:p>
          <a:p>
            <a:pPr lvl="1"/>
            <a:r>
              <a:rPr lang="fr-CH" dirty="0" smtClean="0"/>
              <a:t>July 27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August 29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fr-CH" dirty="0" smtClean="0"/>
          </a:p>
          <a:p>
            <a:pPr lvl="1"/>
            <a:r>
              <a:rPr lang="fr-CH" dirty="0" smtClean="0"/>
              <a:t>August 31 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65743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CLIR</a:t>
            </a:r>
          </a:p>
          <a:p>
            <a:pPr marL="0" indent="0" algn="ctr">
              <a:buNone/>
            </a:pPr>
            <a:endParaRPr lang="fr-CH" sz="3200" b="1" dirty="0" smtClean="0">
              <a:latin typeface="Arial Rounded MT Bold" panose="020F0704030504030204" pitchFamily="34" charset="0"/>
              <a:ea typeface="Adobe Gothic Std B" pitchFamily="34" charset="-128"/>
            </a:endParaRPr>
          </a:p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ross-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L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ingual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I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nformation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dirty="0" err="1" smtClean="0">
                <a:latin typeface="Arial Rounded MT Bold" panose="020F0704030504030204" pitchFamily="34" charset="0"/>
                <a:ea typeface="Adobe Gothic Std B" pitchFamily="34" charset="-128"/>
              </a:rPr>
              <a:t>R</a:t>
            </a:r>
            <a:r>
              <a:rPr lang="fr-CH" sz="5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etrieval</a:t>
            </a:r>
            <a:endParaRPr lang="es-BO" sz="5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Q:1 How </a:t>
            </a:r>
            <a:r>
              <a:rPr lang="fr-CH" sz="2800" dirty="0" err="1" smtClean="0">
                <a:solidFill>
                  <a:srgbClr val="0070C0"/>
                </a:solidFill>
              </a:rPr>
              <a:t>many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already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familiar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with</a:t>
            </a:r>
            <a:r>
              <a:rPr lang="fr-CH" sz="2800" dirty="0" smtClean="0">
                <a:solidFill>
                  <a:srgbClr val="0070C0"/>
                </a:solidFill>
              </a:rPr>
              <a:t>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3" y="1414388"/>
            <a:ext cx="8229600" cy="4352925"/>
          </a:xfrm>
        </p:spPr>
        <p:txBody>
          <a:bodyPr/>
          <a:lstStyle/>
          <a:p>
            <a:r>
              <a:rPr lang="fr-CH" dirty="0" smtClean="0"/>
              <a:t>1. </a:t>
            </a:r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synonyms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es-BO" b="1" dirty="0" smtClean="0"/>
          </a:p>
          <a:p>
            <a:pPr marL="0" indent="0">
              <a:buNone/>
            </a:pPr>
            <a:r>
              <a:rPr lang="es-BO" b="1" dirty="0" err="1" smtClean="0"/>
              <a:t>container</a:t>
            </a:r>
            <a:r>
              <a:rPr lang="es-BO" b="1" dirty="0" smtClean="0"/>
              <a:t>  		</a:t>
            </a:r>
            <a:r>
              <a:rPr lang="es-BO" b="1" dirty="0" err="1" smtClean="0"/>
              <a:t>receptacles</a:t>
            </a:r>
            <a:r>
              <a:rPr lang="es-BO" b="1" dirty="0" smtClean="0"/>
              <a:t>/ </a:t>
            </a:r>
            <a:r>
              <a:rPr lang="es-BO" b="1" dirty="0" err="1" smtClean="0"/>
              <a:t>reservoir</a:t>
            </a:r>
            <a:r>
              <a:rPr lang="es-BO" b="1" dirty="0" smtClean="0"/>
              <a:t>/</a:t>
            </a:r>
            <a:r>
              <a:rPr lang="es-BO" b="1" dirty="0" err="1" smtClean="0"/>
              <a:t>tank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2. Translates </a:t>
            </a:r>
            <a:r>
              <a:rPr lang="fr-CH" dirty="0" err="1" smtClean="0"/>
              <a:t>into</a:t>
            </a:r>
            <a:r>
              <a:rPr lang="fr-CH" dirty="0" smtClean="0"/>
              <a:t> 13 </a:t>
            </a:r>
            <a:r>
              <a:rPr lang="fr-CH" dirty="0" err="1" smtClean="0"/>
              <a:t>languages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		</a:t>
            </a:r>
            <a:r>
              <a:rPr lang="es-BO" b="1" dirty="0" smtClean="0"/>
              <a:t> </a:t>
            </a:r>
          </a:p>
          <a:p>
            <a:pPr marL="0" indent="0">
              <a:buNone/>
            </a:pPr>
            <a:r>
              <a:rPr lang="es-BO" b="1" dirty="0"/>
              <a:t>	</a:t>
            </a:r>
            <a:r>
              <a:rPr lang="es-BO" b="1" dirty="0" smtClean="0"/>
              <a:t>		</a:t>
            </a:r>
            <a:r>
              <a:rPr lang="es-BO" b="1" dirty="0" err="1" smtClean="0"/>
              <a:t>container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02843" y="2407920"/>
            <a:ext cx="6858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1544047" y="4637002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012" y="5002317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s-BO" sz="900" b="1" dirty="0" smtClean="0"/>
              <a:t>集装箱</a:t>
            </a:r>
            <a:r>
              <a:rPr lang="es-BO" altLang="zh-CN" sz="900" b="1" dirty="0" smtClean="0"/>
              <a:t>  </a:t>
            </a:r>
          </a:p>
          <a:p>
            <a:r>
              <a:rPr lang="zh-CN" altLang="es-BO" sz="900" b="1" dirty="0" smtClean="0"/>
              <a:t>容器</a:t>
            </a:r>
            <a:r>
              <a:rPr lang="es-BO" altLang="zh-CN" sz="900" b="1" dirty="0" smtClean="0"/>
              <a:t> </a:t>
            </a:r>
          </a:p>
          <a:p>
            <a:r>
              <a:rPr lang="zh-CN" altLang="es-BO" sz="900" b="1" dirty="0" smtClean="0"/>
              <a:t>盒</a:t>
            </a:r>
            <a:r>
              <a:rPr lang="es-BO" altLang="zh-CN" sz="900" b="1" dirty="0" smtClean="0"/>
              <a:t> </a:t>
            </a:r>
            <a:endParaRPr lang="es-BO" sz="900" dirty="0"/>
          </a:p>
        </p:txBody>
      </p:sp>
      <p:sp>
        <p:nvSpPr>
          <p:cNvPr id="24" name="Rectangle 23"/>
          <p:cNvSpPr/>
          <p:nvPr/>
        </p:nvSpPr>
        <p:spPr>
          <a:xfrm>
            <a:off x="1168955" y="5588956"/>
            <a:ext cx="85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envase</a:t>
            </a:r>
            <a:endParaRPr lang="en-US" sz="900" b="1" dirty="0" smtClean="0"/>
          </a:p>
          <a:p>
            <a:r>
              <a:rPr lang="en-US" sz="900" b="1" dirty="0" err="1" smtClean="0"/>
              <a:t>contenedor</a:t>
            </a:r>
            <a:endParaRPr lang="en-US" sz="900" b="1" dirty="0" smtClean="0"/>
          </a:p>
          <a:p>
            <a:r>
              <a:rPr lang="en-US" sz="900" b="1" dirty="0" err="1" smtClean="0"/>
              <a:t>tanque</a:t>
            </a:r>
            <a:endParaRPr lang="es-BO" sz="900" dirty="0"/>
          </a:p>
        </p:txBody>
      </p:sp>
      <p:sp>
        <p:nvSpPr>
          <p:cNvPr id="25" name="Rectangle 24"/>
          <p:cNvSpPr/>
          <p:nvPr/>
        </p:nvSpPr>
        <p:spPr>
          <a:xfrm>
            <a:off x="5912666" y="3759143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/>
              <a:t>e</a:t>
            </a:r>
            <a:r>
              <a:rPr lang="fr-FR" sz="900" b="1" dirty="0" smtClean="0"/>
              <a:t>mballage</a:t>
            </a:r>
          </a:p>
          <a:p>
            <a:r>
              <a:rPr lang="fr-FR" sz="900" b="1" dirty="0" smtClean="0"/>
              <a:t>conteneurs</a:t>
            </a:r>
          </a:p>
          <a:p>
            <a:r>
              <a:rPr lang="fr-FR" sz="900" b="1" dirty="0" smtClean="0"/>
              <a:t>contenants</a:t>
            </a:r>
            <a:endParaRPr lang="es-BO" sz="900" dirty="0"/>
          </a:p>
        </p:txBody>
      </p:sp>
      <p:sp>
        <p:nvSpPr>
          <p:cNvPr id="26" name="Rectangle 25"/>
          <p:cNvSpPr/>
          <p:nvPr/>
        </p:nvSpPr>
        <p:spPr>
          <a:xfrm>
            <a:off x="3473712" y="5697290"/>
            <a:ext cx="69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recipienti</a:t>
            </a:r>
            <a:endParaRPr lang="es-BO" sz="900" b="1" dirty="0" smtClean="0"/>
          </a:p>
          <a:p>
            <a:r>
              <a:rPr lang="es-BO" sz="900" b="1" dirty="0" err="1" smtClean="0"/>
              <a:t>serbatoio</a:t>
            </a:r>
            <a:endParaRPr lang="es-BO" sz="900" b="1" dirty="0" smtClean="0"/>
          </a:p>
          <a:p>
            <a:r>
              <a:rPr lang="es-BO" sz="900" b="1" dirty="0" err="1" smtClean="0"/>
              <a:t>riserva</a:t>
            </a:r>
            <a:endParaRPr lang="es-BO" sz="900" dirty="0"/>
          </a:p>
        </p:txBody>
      </p:sp>
      <p:sp>
        <p:nvSpPr>
          <p:cNvPr id="27" name="Rectangle 26"/>
          <p:cNvSpPr/>
          <p:nvPr/>
        </p:nvSpPr>
        <p:spPr>
          <a:xfrm>
            <a:off x="6170094" y="5867932"/>
            <a:ext cx="76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s-BO" sz="900" b="1" dirty="0"/>
              <a:t>コンテ</a:t>
            </a:r>
            <a:r>
              <a:rPr lang="ja-JP" altLang="es-BO" sz="900" b="1" dirty="0" smtClean="0"/>
              <a:t>ナ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タ</a:t>
            </a:r>
            <a:r>
              <a:rPr lang="ja-JP" altLang="es-BO" sz="900" b="1" dirty="0"/>
              <a:t>ン</a:t>
            </a:r>
            <a:r>
              <a:rPr lang="ja-JP" altLang="es-BO" sz="900" b="1" dirty="0" smtClean="0"/>
              <a:t>ク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貯槽</a:t>
            </a:r>
            <a:endParaRPr lang="es-BO" sz="900" dirty="0"/>
          </a:p>
        </p:txBody>
      </p:sp>
      <p:sp>
        <p:nvSpPr>
          <p:cNvPr id="28" name="Rectangle 27"/>
          <p:cNvSpPr/>
          <p:nvPr/>
        </p:nvSpPr>
        <p:spPr>
          <a:xfrm>
            <a:off x="5171889" y="5701081"/>
            <a:ext cx="104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toevoertank</a:t>
            </a:r>
            <a:endParaRPr lang="es-BO" sz="900" b="1" dirty="0" smtClean="0"/>
          </a:p>
          <a:p>
            <a:r>
              <a:rPr lang="es-BO" sz="900" b="1" dirty="0" err="1" smtClean="0"/>
              <a:t>watervat</a:t>
            </a:r>
            <a:r>
              <a:rPr lang="es-BO" sz="900" b="1" dirty="0" smtClean="0"/>
              <a:t> </a:t>
            </a:r>
          </a:p>
          <a:p>
            <a:r>
              <a:rPr lang="es-BO" sz="900" b="1" dirty="0" err="1" smtClean="0"/>
              <a:t>opslagtank</a:t>
            </a:r>
            <a:endParaRPr lang="es-BO" sz="9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16002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516" y="1236044"/>
            <a:ext cx="8871116" cy="1905000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83567" y="5777795"/>
            <a:ext cx="1482466" cy="99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BO" sz="900" b="1" dirty="0" err="1" smtClean="0"/>
              <a:t>Fartøj</a:t>
            </a:r>
            <a:endParaRPr lang="es-BO" sz="900" b="1" dirty="0" smtClean="0"/>
          </a:p>
          <a:p>
            <a:r>
              <a:rPr lang="es-BO" sz="900" b="1" dirty="0" err="1" smtClean="0"/>
              <a:t>Påfyldningsindretning</a:t>
            </a:r>
            <a:endParaRPr lang="es-BO" sz="900" b="1" dirty="0"/>
          </a:p>
          <a:p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303" y="4359557"/>
            <a:ext cx="120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 smtClean="0"/>
              <a:t>Verpackung</a:t>
            </a:r>
          </a:p>
          <a:p>
            <a:r>
              <a:rPr lang="de-DE" sz="900" b="1" dirty="0" smtClean="0"/>
              <a:t>Transportbehälter</a:t>
            </a:r>
          </a:p>
          <a:p>
            <a:r>
              <a:rPr lang="de-DE" sz="900" b="1" dirty="0" smtClean="0"/>
              <a:t>Behältnisses</a:t>
            </a:r>
            <a:endParaRPr lang="es-BO" sz="900" dirty="0"/>
          </a:p>
        </p:txBody>
      </p:sp>
      <p:sp>
        <p:nvSpPr>
          <p:cNvPr id="34" name="Rectangle 33"/>
          <p:cNvSpPr/>
          <p:nvPr/>
        </p:nvSpPr>
        <p:spPr>
          <a:xfrm>
            <a:off x="2158273" y="5701082"/>
            <a:ext cx="82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c</a:t>
            </a:r>
            <a:r>
              <a:rPr lang="pt-BR" sz="900" b="1" dirty="0" smtClean="0"/>
              <a:t>ontentor</a:t>
            </a:r>
          </a:p>
          <a:p>
            <a:r>
              <a:rPr lang="pt-BR" sz="900" b="1" dirty="0" smtClean="0"/>
              <a:t>receptáculo</a:t>
            </a:r>
          </a:p>
          <a:p>
            <a:r>
              <a:rPr lang="pt-BR" sz="900" b="1" dirty="0" smtClean="0"/>
              <a:t>embalagem</a:t>
            </a:r>
            <a:endParaRPr lang="es-BO" sz="900" dirty="0"/>
          </a:p>
        </p:txBody>
      </p:sp>
      <p:sp>
        <p:nvSpPr>
          <p:cNvPr id="35" name="Rectangle 34"/>
          <p:cNvSpPr/>
          <p:nvPr/>
        </p:nvSpPr>
        <p:spPr>
          <a:xfrm>
            <a:off x="4160373" y="5721918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Контейнера</a:t>
            </a:r>
            <a:endParaRPr lang="fr-CH" sz="900" b="1" dirty="0" smtClean="0"/>
          </a:p>
          <a:p>
            <a:r>
              <a:rPr lang="ru-RU" sz="900" b="1" dirty="0" smtClean="0"/>
              <a:t>Емкости</a:t>
            </a:r>
            <a:endParaRPr lang="fr-CH" sz="900" b="1" dirty="0" smtClean="0"/>
          </a:p>
          <a:p>
            <a:r>
              <a:rPr lang="ru-RU" sz="900" b="1" dirty="0" smtClean="0"/>
              <a:t>резервуара</a:t>
            </a:r>
            <a:endParaRPr lang="es-BO" sz="900" dirty="0"/>
          </a:p>
        </p:txBody>
      </p:sp>
      <p:sp>
        <p:nvSpPr>
          <p:cNvPr id="36" name="Rectangle 35"/>
          <p:cNvSpPr/>
          <p:nvPr/>
        </p:nvSpPr>
        <p:spPr>
          <a:xfrm>
            <a:off x="6671884" y="4307433"/>
            <a:ext cx="132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b="1" dirty="0"/>
              <a:t>b</a:t>
            </a:r>
            <a:r>
              <a:rPr lang="sv-SE" sz="900" b="1" dirty="0" smtClean="0"/>
              <a:t>ehaallare</a:t>
            </a:r>
          </a:p>
          <a:p>
            <a:r>
              <a:rPr lang="sv-SE" sz="900" b="1" dirty="0" smtClean="0"/>
              <a:t>viravattenbehållare</a:t>
            </a:r>
          </a:p>
          <a:p>
            <a:r>
              <a:rPr lang="sv-SE" sz="900" b="1" dirty="0" smtClean="0"/>
              <a:t>pappersmaskins</a:t>
            </a:r>
            <a:endParaRPr lang="es-BO" sz="900" dirty="0"/>
          </a:p>
        </p:txBody>
      </p:sp>
      <p:sp>
        <p:nvSpPr>
          <p:cNvPr id="37" name="Rectangle 36"/>
          <p:cNvSpPr/>
          <p:nvPr/>
        </p:nvSpPr>
        <p:spPr>
          <a:xfrm>
            <a:off x="3039922" y="5675415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s-BO" sz="900" b="1" dirty="0" smtClean="0"/>
              <a:t>용기</a:t>
            </a:r>
            <a:endParaRPr lang="es-BO" altLang="ko-KR" sz="900" b="1" dirty="0"/>
          </a:p>
          <a:p>
            <a:r>
              <a:rPr lang="ko-KR" altLang="es-BO" sz="900" b="1" dirty="0" smtClean="0"/>
              <a:t>기</a:t>
            </a:r>
            <a:endParaRPr lang="es-BO" altLang="ko-KR" sz="900" b="1" dirty="0"/>
          </a:p>
          <a:p>
            <a:r>
              <a:rPr lang="ko-KR" altLang="es-BO" sz="900" b="1" dirty="0" smtClean="0"/>
              <a:t>탱크</a:t>
            </a:r>
            <a:endParaRPr lang="es-BO" sz="900" dirty="0"/>
          </a:p>
        </p:txBody>
      </p:sp>
      <p:sp>
        <p:nvSpPr>
          <p:cNvPr id="38" name="Oval 37"/>
          <p:cNvSpPr/>
          <p:nvPr/>
        </p:nvSpPr>
        <p:spPr bwMode="auto">
          <a:xfrm>
            <a:off x="3262813" y="4405474"/>
            <a:ext cx="1630732" cy="62145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9973247">
            <a:off x="1579838" y="4983028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9218673">
            <a:off x="1859731" y="5279943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6878499">
            <a:off x="3131425" y="5294380"/>
            <a:ext cx="716775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5400000">
            <a:off x="3517091" y="5335856"/>
            <a:ext cx="67714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5400000">
            <a:off x="3995845" y="5351068"/>
            <a:ext cx="740828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537548" flipV="1">
            <a:off x="4387582" y="5379090"/>
            <a:ext cx="106021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2632611">
            <a:off x="4646277" y="5269316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497655">
            <a:off x="4796437" y="4913107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20747243" flipV="1">
            <a:off x="4907502" y="4529149"/>
            <a:ext cx="1019662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89194" y="3669565"/>
            <a:ext cx="8871116" cy="3100809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8102472">
            <a:off x="2573218" y="5336615"/>
            <a:ext cx="1076395" cy="561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2632611" flipV="1">
            <a:off x="4699039" y="5442012"/>
            <a:ext cx="281769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392" y="5012687"/>
            <a:ext cx="106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/>
              <a:t>Zbiorników</a:t>
            </a:r>
            <a:endParaRPr lang="fr-CH" sz="900" b="1" dirty="0" smtClean="0"/>
          </a:p>
          <a:p>
            <a:r>
              <a:rPr lang="pl-PL" sz="900" b="1" dirty="0" smtClean="0"/>
              <a:t>Pojemnika</a:t>
            </a:r>
            <a:endParaRPr lang="fr-CH" sz="900" b="1" dirty="0" smtClean="0"/>
          </a:p>
          <a:p>
            <a:r>
              <a:rPr lang="pl-PL" sz="900" b="1" dirty="0" smtClean="0"/>
              <a:t>kontenerowego</a:t>
            </a:r>
            <a:endParaRPr lang="en-US" sz="900" b="1" dirty="0"/>
          </a:p>
        </p:txBody>
      </p:sp>
      <p:sp>
        <p:nvSpPr>
          <p:cNvPr id="39" name="Right Arrow 38"/>
          <p:cNvSpPr/>
          <p:nvPr/>
        </p:nvSpPr>
        <p:spPr bwMode="auto">
          <a:xfrm rot="21197177">
            <a:off x="4853534" y="4689050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/>
              <a:t>CLIR – </a:t>
            </a:r>
            <a:r>
              <a:rPr lang="en-US" altLang="es-BO" dirty="0" smtClean="0"/>
              <a:t>14 </a:t>
            </a:r>
            <a:r>
              <a:rPr lang="en-US" altLang="es-BO" dirty="0"/>
              <a:t>languages available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 dirty="0"/>
              <a:t>NON-ASIAN</a:t>
            </a:r>
          </a:p>
          <a:p>
            <a:r>
              <a:rPr lang="fr-CH" altLang="es-BO" sz="2000" dirty="0" err="1" smtClean="0"/>
              <a:t>Danish</a:t>
            </a:r>
            <a:endParaRPr lang="en-US" altLang="es-BO" sz="2000" dirty="0"/>
          </a:p>
          <a:p>
            <a:r>
              <a:rPr lang="en-US" altLang="es-BO" sz="2000" dirty="0"/>
              <a:t>Dutch</a:t>
            </a:r>
          </a:p>
          <a:p>
            <a:r>
              <a:rPr lang="en-US" altLang="es-BO" sz="2000" dirty="0"/>
              <a:t>English</a:t>
            </a:r>
          </a:p>
          <a:p>
            <a:r>
              <a:rPr lang="en-US" altLang="es-BO" sz="2000" dirty="0"/>
              <a:t>French</a:t>
            </a:r>
          </a:p>
          <a:p>
            <a:r>
              <a:rPr lang="en-US" altLang="es-BO" sz="2000" dirty="0"/>
              <a:t>German</a:t>
            </a:r>
          </a:p>
          <a:p>
            <a:r>
              <a:rPr lang="en-US" altLang="es-BO" sz="2000" dirty="0" smtClean="0"/>
              <a:t>Italian</a:t>
            </a:r>
          </a:p>
          <a:p>
            <a:r>
              <a:rPr lang="fr-CH" altLang="es-BO" sz="2000" dirty="0" err="1" smtClean="0"/>
              <a:t>Polish</a:t>
            </a:r>
            <a:endParaRPr lang="en-US" altLang="es-BO" sz="2000" dirty="0"/>
          </a:p>
          <a:p>
            <a:r>
              <a:rPr lang="en-US" altLang="es-BO" sz="2000" dirty="0"/>
              <a:t>Portuguese</a:t>
            </a:r>
          </a:p>
          <a:p>
            <a:r>
              <a:rPr lang="en-US" altLang="es-BO" sz="2000" dirty="0"/>
              <a:t>Russian</a:t>
            </a:r>
          </a:p>
          <a:p>
            <a:r>
              <a:rPr lang="en-US" altLang="es-BO" sz="2000" dirty="0"/>
              <a:t>Spanish</a:t>
            </a:r>
          </a:p>
          <a:p>
            <a:r>
              <a:rPr lang="en-US" altLang="es-BO" sz="2000" dirty="0"/>
              <a:t>Swedish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/>
              <a:t>ASIAN</a:t>
            </a:r>
          </a:p>
          <a:p>
            <a:endParaRPr lang="en-US" altLang="es-BO" sz="2000" u="sng"/>
          </a:p>
          <a:p>
            <a:r>
              <a:rPr lang="en-US" altLang="es-BO" sz="2000"/>
              <a:t>Chinese</a:t>
            </a:r>
          </a:p>
          <a:p>
            <a:r>
              <a:rPr lang="en-US" altLang="es-BO" sz="2000"/>
              <a:t>Japanese</a:t>
            </a:r>
          </a:p>
          <a:p>
            <a:r>
              <a:rPr lang="en-US" altLang="es-BO" sz="2000"/>
              <a:t>Korean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133600"/>
            <a:ext cx="1371600" cy="381000"/>
          </a:xfrm>
          <a:prstGeom prst="rect">
            <a:avLst/>
          </a:prstGeom>
          <a:solidFill>
            <a:srgbClr val="00206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0731" y="4343400"/>
            <a:ext cx="1371600" cy="381000"/>
          </a:xfrm>
          <a:prstGeom prst="rect">
            <a:avLst/>
          </a:prstGeom>
          <a:solidFill>
            <a:srgbClr val="00206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30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template_english-30</Template>
  <TotalTime>267</TotalTime>
  <Words>536</Words>
  <Application>Microsoft Office PowerPoint</Application>
  <PresentationFormat>On-screen Show (4:3)</PresentationFormat>
  <Paragraphs>247</Paragraphs>
  <Slides>53</Slides>
  <Notes>9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template_english-30</vt:lpstr>
      <vt:lpstr>PowerPoint Presentation</vt:lpstr>
      <vt:lpstr>PowerPoint Presentation</vt:lpstr>
      <vt:lpstr>Agenda</vt:lpstr>
      <vt:lpstr>Latest developement</vt:lpstr>
      <vt:lpstr>New national collections</vt:lpstr>
      <vt:lpstr>PowerPoint Presentation</vt:lpstr>
      <vt:lpstr>Q:1 How many of you are already familiar with CLIR?</vt:lpstr>
      <vt:lpstr>What is it?</vt:lpstr>
      <vt:lpstr>CLIR – 14 languages available</vt:lpstr>
      <vt:lpstr>Historical background</vt:lpstr>
      <vt:lpstr>Where to find it?</vt:lpstr>
      <vt:lpstr>How to use it? Interface</vt:lpstr>
      <vt:lpstr>Query language</vt:lpstr>
      <vt:lpstr>Expansion mode</vt:lpstr>
      <vt:lpstr>CLIR: precision vs recall</vt:lpstr>
      <vt:lpstr>Example: precision</vt:lpstr>
      <vt:lpstr>Results for «precision»</vt:lpstr>
      <vt:lpstr>Example: recall</vt:lpstr>
      <vt:lpstr>Results for «recall»</vt:lpstr>
      <vt:lpstr>Example </vt:lpstr>
      <vt:lpstr>Automatic mode</vt:lpstr>
      <vt:lpstr>PowerPoint Presentation</vt:lpstr>
      <vt:lpstr>Result list</vt:lpstr>
      <vt:lpstr>Supervised mode</vt:lpstr>
      <vt:lpstr>Step 1: technical field selection</vt:lpstr>
      <vt:lpstr>Step 2: synonym selection</vt:lpstr>
      <vt:lpstr>Step 3: translated term selection</vt:lpstr>
      <vt:lpstr>Relevance checking</vt:lpstr>
      <vt:lpstr>IPC checking</vt:lpstr>
      <vt:lpstr>Fields</vt:lpstr>
      <vt:lpstr>Acceptable distance</vt:lpstr>
      <vt:lpstr>Stemming</vt:lpstr>
      <vt:lpstr>Stemming</vt:lpstr>
      <vt:lpstr>PowerPoint Presentation</vt:lpstr>
      <vt:lpstr>PowerPoint Presentation</vt:lpstr>
      <vt:lpstr>Query combination</vt:lpstr>
      <vt:lpstr>Why is CLIR useful?</vt:lpstr>
      <vt:lpstr>PowerPoint Presentation</vt:lpstr>
      <vt:lpstr>Q:3 which expansion mode was used to obtain this result list?</vt:lpstr>
      <vt:lpstr>Q:3: which expansion mode was used to obtain this result list?</vt:lpstr>
      <vt:lpstr>Q:2: which languages are supported by CLIR?</vt:lpstr>
      <vt:lpstr>Q:2:  which languages are supported by CLIR?</vt:lpstr>
      <vt:lpstr>How to make the most of out CLIR?</vt:lpstr>
      <vt:lpstr>How to make the most of out CLIR?</vt:lpstr>
      <vt:lpstr>How was it developed?</vt:lpstr>
      <vt:lpstr>Quality of dictionaries</vt:lpstr>
      <vt:lpstr>Disambiguation</vt:lpstr>
      <vt:lpstr>PowerPoint Presentation</vt:lpstr>
      <vt:lpstr> Future/past webinars: </vt:lpstr>
      <vt:lpstr>Global Design Database: webinar</vt:lpstr>
      <vt:lpstr>Global Brand Database: webinar</vt:lpstr>
      <vt:lpstr>Forum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4</cp:revision>
  <dcterms:created xsi:type="dcterms:W3CDTF">2017-05-11T08:58:35Z</dcterms:created>
  <dcterms:modified xsi:type="dcterms:W3CDTF">2017-05-11T13:26:18Z</dcterms:modified>
</cp:coreProperties>
</file>