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258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5" d="100"/>
          <a:sy n="85" d="100"/>
        </p:scale>
        <p:origin x="-78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err="1" smtClean="0"/>
              <a:t>Well</a:t>
            </a:r>
            <a:r>
              <a:rPr lang="fr-CH" dirty="0" smtClean="0"/>
              <a:t>, as </a:t>
            </a:r>
            <a:r>
              <a:rPr lang="fr-CH" dirty="0" err="1" smtClean="0"/>
              <a:t>expected</a:t>
            </a:r>
            <a:r>
              <a:rPr lang="fr-CH" dirty="0" smtClean="0"/>
              <a:t>,</a:t>
            </a:r>
            <a:r>
              <a:rPr lang="fr-CH" baseline="0" dirty="0" smtClean="0"/>
              <a:t> </a:t>
            </a:r>
            <a:r>
              <a:rPr lang="fr-CH" baseline="0" dirty="0" err="1" smtClean="0"/>
              <a:t>it</a:t>
            </a:r>
            <a:r>
              <a:rPr lang="fr-CH" baseline="0" dirty="0" smtClean="0"/>
              <a:t> shows the compounds </a:t>
            </a:r>
            <a:r>
              <a:rPr lang="fr-CH" baseline="0" dirty="0" err="1" smtClean="0"/>
              <a:t>detected</a:t>
            </a:r>
            <a:r>
              <a:rPr lang="fr-CH" baseline="0" dirty="0" smtClean="0"/>
              <a:t> in the document </a:t>
            </a:r>
            <a:r>
              <a:rPr lang="fr-CH" baseline="0" dirty="0" err="1" smtClean="0"/>
              <a:t>respectîvely</a:t>
            </a:r>
            <a:r>
              <a:rPr lang="fr-CH" baseline="0" dirty="0" smtClean="0"/>
              <a:t> in the </a:t>
            </a:r>
            <a:r>
              <a:rPr lang="fr-CH" baseline="0" dirty="0" err="1" smtClean="0"/>
              <a:t>title</a:t>
            </a:r>
            <a:r>
              <a:rPr lang="fr-CH" baseline="0" dirty="0" smtClean="0"/>
              <a:t>, abstract, description and claims of the application.</a:t>
            </a:r>
          </a:p>
          <a:p>
            <a:r>
              <a:rPr lang="fr-CH" baseline="0" dirty="0" smtClean="0"/>
              <a:t>If </a:t>
            </a:r>
            <a:r>
              <a:rPr lang="fr-CH" baseline="0" dirty="0" err="1" smtClean="0"/>
              <a:t>we</a:t>
            </a:r>
            <a:r>
              <a:rPr lang="fr-CH" baseline="0" dirty="0" smtClean="0"/>
              <a:t> click on </a:t>
            </a:r>
            <a:r>
              <a:rPr lang="fr-CH" baseline="0" dirty="0" err="1" smtClean="0"/>
              <a:t>theobromine</a:t>
            </a:r>
            <a:r>
              <a:rPr lang="fr-CH" baseline="0" dirty="0" smtClean="0"/>
              <a:t>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CFC3885-6DA3-4A90-8440-85B61F4CF3F4}" type="slidenum"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32</a:t>
            </a:fld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4093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err="1" smtClean="0"/>
              <a:t>Then</a:t>
            </a:r>
            <a:r>
              <a:rPr lang="fr-CH" dirty="0" smtClean="0"/>
              <a:t> the system opens</a:t>
            </a:r>
            <a:r>
              <a:rPr lang="fr-CH" baseline="0" dirty="0" smtClean="0"/>
              <a:t> the </a:t>
            </a:r>
            <a:r>
              <a:rPr lang="fr-CH" baseline="0" dirty="0" err="1" smtClean="0"/>
              <a:t>corresponding</a:t>
            </a:r>
            <a:r>
              <a:rPr lang="fr-CH" baseline="0" dirty="0" smtClean="0"/>
              <a:t> part of the document </a:t>
            </a:r>
            <a:r>
              <a:rPr lang="fr-CH" baseline="0" dirty="0" err="1" smtClean="0"/>
              <a:t>containing</a:t>
            </a:r>
            <a:r>
              <a:rPr lang="fr-CH" baseline="0" dirty="0" smtClean="0"/>
              <a:t> the compound, </a:t>
            </a:r>
            <a:r>
              <a:rPr lang="fr-CH" baseline="0" dirty="0" err="1" smtClean="0"/>
              <a:t>here</a:t>
            </a:r>
            <a:r>
              <a:rPr lang="fr-CH" baseline="0" dirty="0" smtClean="0"/>
              <a:t> the description.</a:t>
            </a:r>
          </a:p>
          <a:p>
            <a:endParaRPr lang="fr-CH" baseline="0" dirty="0" smtClean="0"/>
          </a:p>
          <a:p>
            <a:r>
              <a:rPr lang="fr-CH" baseline="0" dirty="0" smtClean="0"/>
              <a:t>If </a:t>
            </a:r>
            <a:r>
              <a:rPr lang="fr-CH" baseline="0" dirty="0" err="1" smtClean="0"/>
              <a:t>you</a:t>
            </a:r>
            <a:r>
              <a:rPr lang="fr-CH" baseline="0" dirty="0" smtClean="0"/>
              <a:t> move </a:t>
            </a:r>
            <a:r>
              <a:rPr lang="fr-CH" baseline="0" dirty="0" err="1" smtClean="0"/>
              <a:t>your</a:t>
            </a:r>
            <a:r>
              <a:rPr lang="fr-CH" baseline="0" dirty="0" smtClean="0"/>
              <a:t> mouse over the compound </a:t>
            </a:r>
            <a:r>
              <a:rPr lang="fr-CH" baseline="0" dirty="0" err="1" smtClean="0"/>
              <a:t>representation</a:t>
            </a:r>
            <a:r>
              <a:rPr lang="fr-CH" baseline="0" dirty="0" smtClean="0"/>
              <a:t> in the </a:t>
            </a:r>
            <a:r>
              <a:rPr lang="fr-CH" baseline="0" dirty="0" err="1" smtClean="0"/>
              <a:t>text</a:t>
            </a:r>
            <a:r>
              <a:rPr lang="fr-CH" baseline="0" dirty="0" smtClean="0"/>
              <a:t>, </a:t>
            </a:r>
            <a:r>
              <a:rPr lang="fr-CH" baseline="0" dirty="0" err="1" smtClean="0"/>
              <a:t>then</a:t>
            </a:r>
            <a:r>
              <a:rPr lang="fr-CH" baseline="0" dirty="0" smtClean="0"/>
              <a:t> the system displays the </a:t>
            </a:r>
            <a:r>
              <a:rPr lang="fr-CH" baseline="0" dirty="0" err="1" smtClean="0"/>
              <a:t>drawing</a:t>
            </a:r>
            <a:r>
              <a:rPr lang="fr-CH" baseline="0" dirty="0" smtClean="0"/>
              <a:t> of the formula. All </a:t>
            </a:r>
            <a:r>
              <a:rPr lang="fr-CH" baseline="0" dirty="0" err="1" smtClean="0"/>
              <a:t>recognized</a:t>
            </a:r>
            <a:r>
              <a:rPr lang="fr-CH" baseline="0" dirty="0" smtClean="0"/>
              <a:t> </a:t>
            </a:r>
            <a:r>
              <a:rPr lang="fr-CH" baseline="0" dirty="0" err="1" smtClean="0"/>
              <a:t>formulae</a:t>
            </a:r>
            <a:r>
              <a:rPr lang="fr-CH" baseline="0" dirty="0" smtClean="0"/>
              <a:t> are </a:t>
            </a:r>
            <a:r>
              <a:rPr lang="fr-CH" baseline="0" dirty="0" err="1" smtClean="0"/>
              <a:t>displayed</a:t>
            </a:r>
            <a:r>
              <a:rPr lang="fr-CH" baseline="0" dirty="0" smtClean="0"/>
              <a:t> </a:t>
            </a:r>
            <a:r>
              <a:rPr lang="fr-CH" baseline="0" dirty="0" err="1" smtClean="0"/>
              <a:t>also</a:t>
            </a:r>
            <a:r>
              <a:rPr lang="fr-CH" baseline="0" dirty="0" smtClean="0"/>
              <a:t> in </a:t>
            </a:r>
            <a:r>
              <a:rPr lang="fr-CH" baseline="0" dirty="0" err="1" smtClean="0"/>
              <a:t>blue</a:t>
            </a:r>
            <a:r>
              <a:rPr lang="fr-CH" baseline="0" dirty="0" smtClean="0"/>
              <a:t> and </a:t>
            </a:r>
            <a:r>
              <a:rPr lang="fr-CH" baseline="0" dirty="0" err="1" smtClean="0"/>
              <a:t>can</a:t>
            </a:r>
            <a:r>
              <a:rPr lang="fr-CH" baseline="0" dirty="0" smtClean="0"/>
              <a:t> </a:t>
            </a:r>
            <a:r>
              <a:rPr lang="fr-CH" baseline="0" dirty="0" err="1" smtClean="0"/>
              <a:t>be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examined</a:t>
            </a:r>
            <a:r>
              <a:rPr lang="fr-CH" baseline="0" dirty="0" smtClean="0"/>
              <a:t> the </a:t>
            </a:r>
            <a:r>
              <a:rPr lang="fr-CH" baseline="0" dirty="0" err="1" smtClean="0"/>
              <a:t>same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way</a:t>
            </a:r>
            <a:r>
              <a:rPr lang="fr-CH" baseline="0" dirty="0" smtClean="0"/>
              <a:t>, for </a:t>
            </a:r>
            <a:r>
              <a:rPr lang="fr-CH" baseline="0" dirty="0" err="1" smtClean="0"/>
              <a:t>example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this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is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caffeine</a:t>
            </a:r>
            <a:r>
              <a:rPr lang="fr-CH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CFC3885-6DA3-4A90-8440-85B61F4CF3F4}" type="slidenum"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33</a:t>
            </a:fld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9545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err="1" smtClean="0"/>
              <a:t>Now</a:t>
            </a:r>
            <a:r>
              <a:rPr lang="fr-CH" dirty="0" smtClean="0"/>
              <a:t> let us imagine </a:t>
            </a:r>
            <a:r>
              <a:rPr lang="fr-CH" dirty="0" err="1" smtClean="0"/>
              <a:t>we</a:t>
            </a:r>
            <a:r>
              <a:rPr lang="fr-CH" dirty="0" smtClean="0"/>
              <a:t> </a:t>
            </a:r>
            <a:r>
              <a:rPr lang="fr-CH" dirty="0" err="1" smtClean="0"/>
              <a:t>want</a:t>
            </a:r>
            <a:r>
              <a:rPr lang="fr-CH" dirty="0" smtClean="0"/>
              <a:t> to </a:t>
            </a:r>
            <a:r>
              <a:rPr lang="fr-CH" dirty="0" err="1" smtClean="0"/>
              <a:t>restrict</a:t>
            </a:r>
            <a:r>
              <a:rPr lang="fr-CH" dirty="0" smtClean="0"/>
              <a:t> </a:t>
            </a:r>
            <a:r>
              <a:rPr lang="fr-CH" dirty="0" err="1" smtClean="0"/>
              <a:t>our</a:t>
            </a:r>
            <a:r>
              <a:rPr lang="fr-CH" dirty="0" smtClean="0"/>
              <a:t> </a:t>
            </a:r>
            <a:r>
              <a:rPr lang="fr-CH" dirty="0" err="1" smtClean="0"/>
              <a:t>search</a:t>
            </a:r>
            <a:r>
              <a:rPr lang="fr-CH" baseline="0" dirty="0" smtClean="0"/>
              <a:t> to PCT applications </a:t>
            </a:r>
            <a:r>
              <a:rPr lang="fr-CH" baseline="0" dirty="0" err="1" smtClean="0"/>
              <a:t>citing</a:t>
            </a:r>
            <a:r>
              <a:rPr lang="fr-CH" baseline="0" dirty="0" smtClean="0"/>
              <a:t> </a:t>
            </a:r>
            <a:r>
              <a:rPr lang="fr-CH" baseline="0" dirty="0" err="1" smtClean="0"/>
              <a:t>chocolate</a:t>
            </a:r>
            <a:r>
              <a:rPr lang="fr-CH" baseline="0" dirty="0" smtClean="0"/>
              <a:t> in </a:t>
            </a:r>
            <a:r>
              <a:rPr lang="fr-CH" baseline="0" dirty="0" err="1" smtClean="0"/>
              <a:t>their</a:t>
            </a:r>
            <a:r>
              <a:rPr lang="fr-CH" baseline="0" dirty="0" smtClean="0"/>
              <a:t> abstract.</a:t>
            </a:r>
          </a:p>
          <a:p>
            <a:endParaRPr lang="fr-CH" baseline="0" dirty="0" smtClean="0"/>
          </a:p>
          <a:p>
            <a:r>
              <a:rPr lang="fr-CH" baseline="0" dirty="0" smtClean="0"/>
              <a:t>This </a:t>
            </a:r>
            <a:r>
              <a:rPr lang="fr-CH" baseline="0" dirty="0" err="1" smtClean="0"/>
              <a:t>is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done</a:t>
            </a:r>
            <a:r>
              <a:rPr lang="fr-CH" baseline="0" dirty="0" smtClean="0"/>
              <a:t> by </a:t>
            </a:r>
            <a:r>
              <a:rPr lang="fr-CH" baseline="0" dirty="0" err="1" smtClean="0"/>
              <a:t>combining</a:t>
            </a:r>
            <a:r>
              <a:rPr lang="fr-CH" baseline="0" dirty="0" smtClean="0"/>
              <a:t> the </a:t>
            </a:r>
            <a:r>
              <a:rPr lang="fr-CH" baseline="0" dirty="0" err="1" smtClean="0"/>
              <a:t>chemical</a:t>
            </a:r>
            <a:r>
              <a:rPr lang="fr-CH" baseline="0" dirty="0" smtClean="0"/>
              <a:t> compound </a:t>
            </a:r>
            <a:r>
              <a:rPr lang="fr-CH" baseline="0" dirty="0" err="1" smtClean="0"/>
              <a:t>search</a:t>
            </a:r>
            <a:r>
              <a:rPr lang="fr-CH" baseline="0" dirty="0" smtClean="0"/>
              <a:t> </a:t>
            </a:r>
            <a:r>
              <a:rPr lang="fr-CH" baseline="0" dirty="0" err="1" smtClean="0"/>
              <a:t>with</a:t>
            </a:r>
            <a:r>
              <a:rPr lang="fr-CH" baseline="0" dirty="0" smtClean="0"/>
              <a:t> </a:t>
            </a:r>
            <a:r>
              <a:rPr lang="fr-CH" baseline="0" dirty="0" err="1" smtClean="0"/>
              <a:t>other</a:t>
            </a:r>
            <a:r>
              <a:rPr lang="fr-CH" baseline="0" dirty="0" smtClean="0"/>
              <a:t> </a:t>
            </a:r>
            <a:r>
              <a:rPr lang="fr-CH" baseline="0" dirty="0" err="1" smtClean="0"/>
              <a:t>criteria</a:t>
            </a:r>
            <a:r>
              <a:rPr lang="fr-CH" baseline="0" dirty="0" smtClean="0"/>
              <a:t> </a:t>
            </a:r>
            <a:r>
              <a:rPr lang="fr-CH" baseline="0" dirty="0" err="1" smtClean="0"/>
              <a:t>using</a:t>
            </a:r>
            <a:r>
              <a:rPr lang="fr-CH" baseline="0" dirty="0" smtClean="0"/>
              <a:t> </a:t>
            </a:r>
            <a:r>
              <a:rPr lang="fr-CH" baseline="0" dirty="0" err="1" smtClean="0"/>
              <a:t>boolean</a:t>
            </a:r>
            <a:r>
              <a:rPr lang="fr-CH" baseline="0" dirty="0" smtClean="0"/>
              <a:t> </a:t>
            </a:r>
            <a:r>
              <a:rPr lang="fr-CH" baseline="0" dirty="0" err="1" smtClean="0"/>
              <a:t>logic</a:t>
            </a:r>
            <a:r>
              <a:rPr lang="fr-CH" baseline="0" dirty="0" smtClean="0"/>
              <a:t> as </a:t>
            </a:r>
            <a:r>
              <a:rPr lang="fr-CH" baseline="0" dirty="0" err="1" smtClean="0"/>
              <a:t>displayed</a:t>
            </a:r>
            <a:r>
              <a:rPr lang="fr-CH" baseline="0" dirty="0" smtClean="0"/>
              <a:t> </a:t>
            </a:r>
            <a:r>
              <a:rPr lang="fr-CH" baseline="0" dirty="0" err="1" smtClean="0"/>
              <a:t>here</a:t>
            </a:r>
            <a:r>
              <a:rPr lang="fr-CH" baseline="0" dirty="0" smtClean="0"/>
              <a:t> and </a:t>
            </a:r>
            <a:r>
              <a:rPr lang="fr-CH" baseline="0" dirty="0" err="1" smtClean="0"/>
              <a:t>now</a:t>
            </a:r>
            <a:r>
              <a:rPr lang="fr-CH" baseline="0" dirty="0" smtClean="0"/>
              <a:t> </a:t>
            </a:r>
            <a:r>
              <a:rPr lang="fr-CH" baseline="0" dirty="0" err="1" smtClean="0"/>
              <a:t>we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only</a:t>
            </a:r>
            <a:r>
              <a:rPr lang="fr-CH" baseline="0" dirty="0" smtClean="0"/>
              <a:t> have 9 </a:t>
            </a:r>
            <a:r>
              <a:rPr lang="fr-CH" baseline="0" dirty="0" err="1" smtClean="0"/>
              <a:t>results</a:t>
            </a:r>
            <a:r>
              <a:rPr lang="fr-CH" baseline="0" dirty="0" smtClean="0"/>
              <a:t> to look 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CFC3885-6DA3-4A90-8440-85B61F4CF3F4}" type="slidenum"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34</a:t>
            </a:fld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7745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languages for the detection of chemical compounds in text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H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Process</a:t>
            </a:r>
            <a:r>
              <a:rPr lang="fr-CH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fr-CH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backfile</a:t>
            </a:r>
            <a:r>
              <a:rPr lang="fr-CH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 index </a:t>
            </a:r>
            <a:r>
              <a:rPr lang="fr-CH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chemical</a:t>
            </a:r>
            <a:r>
              <a:rPr lang="fr-CH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compounds for the </a:t>
            </a:r>
            <a:endParaRPr lang="en-US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Microsoft YaHe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65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A8C1D6F-6A41-4163-8F58-B98CD7938F76}" type="slidenum">
              <a:rPr lang="en-US" altLang="en-US" sz="1200"/>
              <a:pPr eaLnBrk="1" hangingPunct="1"/>
              <a:t>62</a:t>
            </a:fld>
            <a:endParaRPr lang="en-US" alt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63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64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696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70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Simple formulae like H2O are not captured to avoid information overload (and they can be searched by keywords).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78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body"/>
          </p:nvPr>
        </p:nvSpPr>
        <p:spPr>
          <a:xfrm>
            <a:off x="685503" y="4343322"/>
            <a:ext cx="5484676" cy="411271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will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now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show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you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how to use the system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with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the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example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of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theobromine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  <a:p>
            <a:endParaRPr lang="fr-CH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IUPAC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name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of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theobromine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3,7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dimethyl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1H purine 2,6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dione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It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can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found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in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dark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chocolate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responsible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for </a:t>
            </a:r>
            <a:r>
              <a:rPr lang="fr-CH" sz="1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it’s</a:t>
            </a:r>
            <a:r>
              <a:rPr lang="fr-CH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bitter taste.</a:t>
            </a:r>
            <a:endParaRPr lang="en-US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0" name="CustomShape 2"/>
          <p:cNvSpPr/>
          <p:nvPr/>
        </p:nvSpPr>
        <p:spPr>
          <a:xfrm>
            <a:off x="3881142" y="8686336"/>
            <a:ext cx="2974214" cy="455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29EBF57D-A1A6-4E2D-9254-AE12E6EA4CA7}" type="slidenum">
              <a:rPr lang="en-US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icrosoft YaHei"/>
              </a:rPr>
              <a:t>27</a:t>
            </a:fld>
            <a:endParaRPr lang="en-US" sz="16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smtClean="0"/>
              <a:t>I enter</a:t>
            </a:r>
            <a:r>
              <a:rPr lang="fr-CH" baseline="0" dirty="0" smtClean="0"/>
              <a:t> </a:t>
            </a:r>
            <a:r>
              <a:rPr lang="fr-CH" baseline="0" dirty="0" err="1" smtClean="0"/>
              <a:t>theobromine</a:t>
            </a:r>
            <a:r>
              <a:rPr lang="fr-CH" baseline="0" dirty="0" smtClean="0"/>
              <a:t> in the </a:t>
            </a:r>
            <a:r>
              <a:rPr lang="fr-CH" baseline="0" dirty="0" err="1" smtClean="0"/>
              <a:t>search</a:t>
            </a:r>
            <a:r>
              <a:rPr lang="fr-CH" baseline="0" dirty="0" smtClean="0"/>
              <a:t> by component </a:t>
            </a:r>
            <a:r>
              <a:rPr lang="fr-CH" baseline="0" dirty="0" err="1" smtClean="0"/>
              <a:t>name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text</a:t>
            </a:r>
            <a:r>
              <a:rPr lang="fr-CH" baseline="0" dirty="0" smtClean="0"/>
              <a:t> </a:t>
            </a:r>
            <a:r>
              <a:rPr lang="fr-CH" baseline="0" dirty="0" err="1" smtClean="0"/>
              <a:t>field</a:t>
            </a:r>
            <a:r>
              <a:rPr lang="fr-CH" baseline="0" dirty="0" smtClean="0"/>
              <a:t> but </a:t>
            </a:r>
            <a:r>
              <a:rPr lang="fr-CH" baseline="0" dirty="0" err="1" smtClean="0"/>
              <a:t>instead</a:t>
            </a:r>
            <a:r>
              <a:rPr lang="fr-CH" baseline="0" dirty="0" smtClean="0"/>
              <a:t> of </a:t>
            </a:r>
            <a:r>
              <a:rPr lang="fr-CH" baseline="0" dirty="0" err="1" smtClean="0"/>
              <a:t>clicking</a:t>
            </a:r>
            <a:r>
              <a:rPr lang="fr-CH" baseline="0" dirty="0" smtClean="0"/>
              <a:t> the </a:t>
            </a:r>
            <a:r>
              <a:rPr lang="fr-CH" baseline="0" dirty="0" err="1" smtClean="0"/>
              <a:t>search</a:t>
            </a:r>
            <a:r>
              <a:rPr lang="fr-CH" baseline="0" dirty="0" smtClean="0"/>
              <a:t> </a:t>
            </a:r>
            <a:r>
              <a:rPr lang="fr-CH" baseline="0" dirty="0" err="1" smtClean="0"/>
              <a:t>button</a:t>
            </a:r>
            <a:r>
              <a:rPr lang="fr-CH" baseline="0" dirty="0" smtClean="0"/>
              <a:t> </a:t>
            </a:r>
            <a:r>
              <a:rPr lang="fr-CH" baseline="0" dirty="0" err="1" smtClean="0"/>
              <a:t>directly</a:t>
            </a:r>
            <a:r>
              <a:rPr lang="fr-CH" baseline="0" dirty="0" smtClean="0"/>
              <a:t>, I click the «show in editor» </a:t>
            </a:r>
            <a:r>
              <a:rPr lang="fr-CH" baseline="0" dirty="0" err="1" smtClean="0"/>
              <a:t>button</a:t>
            </a:r>
            <a:r>
              <a:rPr lang="fr-CH" baseline="0" dirty="0" smtClean="0"/>
              <a:t> to show </a:t>
            </a:r>
            <a:r>
              <a:rPr lang="fr-CH" baseline="0" dirty="0" err="1" smtClean="0"/>
              <a:t>you</a:t>
            </a:r>
            <a:r>
              <a:rPr lang="fr-CH" baseline="0" dirty="0" smtClean="0"/>
              <a:t> the information the system </a:t>
            </a:r>
            <a:r>
              <a:rPr lang="fr-CH" baseline="0" dirty="0" err="1" smtClean="0"/>
              <a:t>can</a:t>
            </a:r>
            <a:r>
              <a:rPr lang="fr-CH" baseline="0" dirty="0" smtClean="0"/>
              <a:t> </a:t>
            </a:r>
            <a:r>
              <a:rPr lang="fr-CH" baseline="0" dirty="0" err="1" smtClean="0"/>
              <a:t>find</a:t>
            </a:r>
            <a:r>
              <a:rPr lang="fr-CH" baseline="0" dirty="0" smtClean="0"/>
              <a:t> about </a:t>
            </a:r>
            <a:r>
              <a:rPr lang="fr-CH" baseline="0" dirty="0" err="1" smtClean="0"/>
              <a:t>this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name</a:t>
            </a:r>
            <a:r>
              <a:rPr lang="fr-CH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CFC3885-6DA3-4A90-8440-85B61F4CF3F4}" type="slidenum"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28</a:t>
            </a:fld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2459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err="1" smtClean="0"/>
              <a:t>We</a:t>
            </a:r>
            <a:r>
              <a:rPr lang="fr-CH" dirty="0" smtClean="0"/>
              <a:t> </a:t>
            </a:r>
            <a:r>
              <a:rPr lang="fr-CH" dirty="0" err="1" smtClean="0"/>
              <a:t>see</a:t>
            </a:r>
            <a:r>
              <a:rPr lang="fr-CH" dirty="0" smtClean="0"/>
              <a:t> </a:t>
            </a:r>
            <a:r>
              <a:rPr lang="fr-CH" dirty="0" err="1" smtClean="0"/>
              <a:t>indeed</a:t>
            </a:r>
            <a:r>
              <a:rPr lang="fr-CH" dirty="0" smtClean="0"/>
              <a:t> </a:t>
            </a:r>
            <a:r>
              <a:rPr lang="fr-CH" dirty="0" err="1" smtClean="0"/>
              <a:t>that</a:t>
            </a:r>
            <a:r>
              <a:rPr lang="fr-CH" dirty="0" smtClean="0"/>
              <a:t> </a:t>
            </a:r>
            <a:r>
              <a:rPr lang="fr-CH" dirty="0" err="1" smtClean="0"/>
              <a:t>theobromine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a </a:t>
            </a:r>
            <a:r>
              <a:rPr lang="fr-CH" dirty="0" err="1" smtClean="0"/>
              <a:t>recognized</a:t>
            </a:r>
            <a:r>
              <a:rPr lang="fr-CH" dirty="0" smtClean="0"/>
              <a:t> compound,</a:t>
            </a:r>
            <a:r>
              <a:rPr lang="fr-CH" baseline="0" dirty="0" smtClean="0"/>
              <a:t> </a:t>
            </a:r>
            <a:r>
              <a:rPr lang="fr-CH" baseline="0" dirty="0" err="1" smtClean="0"/>
              <a:t>we</a:t>
            </a:r>
            <a:r>
              <a:rPr lang="fr-CH" baseline="0" dirty="0" smtClean="0"/>
              <a:t> have </a:t>
            </a:r>
            <a:r>
              <a:rPr lang="fr-CH" baseline="0" dirty="0" err="1" smtClean="0"/>
              <a:t>even</a:t>
            </a:r>
            <a:r>
              <a:rPr lang="fr-CH" baseline="0" dirty="0" smtClean="0"/>
              <a:t> a </a:t>
            </a:r>
            <a:r>
              <a:rPr lang="fr-CH" baseline="0" dirty="0" err="1" smtClean="0"/>
              <a:t>drawing</a:t>
            </a:r>
            <a:r>
              <a:rPr lang="fr-CH" baseline="0" dirty="0" smtClean="0"/>
              <a:t> of </a:t>
            </a:r>
            <a:r>
              <a:rPr lang="fr-CH" baseline="0" dirty="0" err="1" smtClean="0"/>
              <a:t>its</a:t>
            </a:r>
            <a:r>
              <a:rPr lang="fr-CH" baseline="0" dirty="0" smtClean="0"/>
              <a:t> formula but more </a:t>
            </a:r>
            <a:r>
              <a:rPr lang="fr-CH" baseline="0" dirty="0" err="1" smtClean="0"/>
              <a:t>importantly</a:t>
            </a:r>
            <a:r>
              <a:rPr lang="fr-CH" baseline="0" dirty="0" smtClean="0"/>
              <a:t> </a:t>
            </a:r>
            <a:r>
              <a:rPr lang="fr-CH" baseline="0" dirty="0" err="1" smtClean="0"/>
              <a:t>we</a:t>
            </a:r>
            <a:r>
              <a:rPr lang="fr-CH" baseline="0" dirty="0" smtClean="0"/>
              <a:t> have the </a:t>
            </a:r>
            <a:r>
              <a:rPr lang="fr-CH" baseline="0" dirty="0" err="1" smtClean="0"/>
              <a:t>corresponding</a:t>
            </a:r>
            <a:r>
              <a:rPr lang="fr-CH" baseline="0" dirty="0" smtClean="0"/>
              <a:t> </a:t>
            </a:r>
            <a:r>
              <a:rPr lang="fr-CH" baseline="0" dirty="0" err="1" smtClean="0"/>
              <a:t>Inchi</a:t>
            </a:r>
            <a:r>
              <a:rPr lang="fr-CH" baseline="0" dirty="0" smtClean="0"/>
              <a:t> key </a:t>
            </a:r>
            <a:r>
              <a:rPr lang="fr-CH" baseline="0" dirty="0" err="1" smtClean="0"/>
              <a:t>which</a:t>
            </a:r>
            <a:r>
              <a:rPr lang="fr-CH" baseline="0" dirty="0" smtClean="0"/>
              <a:t> </a:t>
            </a:r>
            <a:r>
              <a:rPr lang="fr-CH" baseline="0" dirty="0" err="1" smtClean="0"/>
              <a:t>is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displayed</a:t>
            </a:r>
            <a:r>
              <a:rPr lang="fr-CH" baseline="0" dirty="0" smtClean="0"/>
              <a:t> </a:t>
            </a:r>
            <a:r>
              <a:rPr lang="fr-CH" baseline="0" dirty="0" err="1" smtClean="0"/>
              <a:t>here</a:t>
            </a:r>
            <a:r>
              <a:rPr lang="fr-CH" baseline="0" dirty="0" smtClean="0"/>
              <a:t>. </a:t>
            </a:r>
            <a:r>
              <a:rPr lang="fr-CH" baseline="0" dirty="0" err="1" smtClean="0"/>
              <a:t>Now</a:t>
            </a:r>
            <a:r>
              <a:rPr lang="fr-CH" baseline="0" dirty="0" smtClean="0"/>
              <a:t>, </a:t>
            </a:r>
            <a:r>
              <a:rPr lang="fr-CH" baseline="0" dirty="0" err="1" smtClean="0"/>
              <a:t>we</a:t>
            </a:r>
            <a:r>
              <a:rPr lang="fr-CH" baseline="0" dirty="0" smtClean="0"/>
              <a:t> click on the </a:t>
            </a:r>
            <a:r>
              <a:rPr lang="fr-CH" baseline="0" dirty="0" err="1" smtClean="0"/>
              <a:t>Search</a:t>
            </a:r>
            <a:r>
              <a:rPr lang="fr-CH" baseline="0" dirty="0" smtClean="0"/>
              <a:t> </a:t>
            </a:r>
            <a:r>
              <a:rPr lang="fr-CH" baseline="0" dirty="0" err="1" smtClean="0"/>
              <a:t>button</a:t>
            </a:r>
            <a:r>
              <a:rPr lang="fr-CH" baseline="0" dirty="0" smtClean="0"/>
              <a:t>.</a:t>
            </a:r>
          </a:p>
          <a:p>
            <a:endParaRPr lang="fr-CH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CFC3885-6DA3-4A90-8440-85B61F4CF3F4}" type="slidenum"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29</a:t>
            </a:fld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387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smtClean="0"/>
              <a:t>And the system displays the </a:t>
            </a:r>
            <a:r>
              <a:rPr lang="fr-CH" dirty="0" err="1" smtClean="0"/>
              <a:t>results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list</a:t>
            </a:r>
            <a:r>
              <a:rPr lang="fr-CH" baseline="0" dirty="0" smtClean="0"/>
              <a:t> of the PATENTSCOPE documents </a:t>
            </a:r>
            <a:r>
              <a:rPr lang="fr-CH" baseline="0" dirty="0" err="1" smtClean="0"/>
              <a:t>citing</a:t>
            </a:r>
            <a:r>
              <a:rPr lang="fr-CH" baseline="0" dirty="0" smtClean="0"/>
              <a:t> </a:t>
            </a:r>
            <a:r>
              <a:rPr lang="fr-CH" baseline="0" dirty="0" err="1" smtClean="0"/>
              <a:t>theobromine</a:t>
            </a:r>
            <a:r>
              <a:rPr lang="fr-CH" baseline="0" dirty="0" smtClean="0"/>
              <a:t> or </a:t>
            </a:r>
            <a:r>
              <a:rPr lang="fr-CH" baseline="0" dirty="0" err="1" smtClean="0"/>
              <a:t>any</a:t>
            </a:r>
            <a:r>
              <a:rPr lang="fr-CH" baseline="0" dirty="0" smtClean="0"/>
              <a:t> of </a:t>
            </a:r>
            <a:r>
              <a:rPr lang="fr-CH" baseline="0" dirty="0" err="1" smtClean="0"/>
              <a:t>its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other</a:t>
            </a:r>
            <a:r>
              <a:rPr lang="fr-CH" baseline="0" dirty="0" smtClean="0"/>
              <a:t> </a:t>
            </a:r>
            <a:r>
              <a:rPr lang="fr-CH" baseline="0" dirty="0" err="1" smtClean="0"/>
              <a:t>representations</a:t>
            </a:r>
            <a:r>
              <a:rPr lang="fr-CH" baseline="0" dirty="0" smtClean="0"/>
              <a:t> in the </a:t>
            </a:r>
            <a:r>
              <a:rPr lang="fr-CH" baseline="0" dirty="0" err="1" smtClean="0"/>
              <a:t>title</a:t>
            </a:r>
            <a:r>
              <a:rPr lang="fr-CH" baseline="0" dirty="0" smtClean="0"/>
              <a:t> or abstract or description or claims. </a:t>
            </a:r>
            <a:r>
              <a:rPr lang="fr-CH" baseline="0" dirty="0" err="1" smtClean="0"/>
              <a:t>We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see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here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that</a:t>
            </a:r>
            <a:r>
              <a:rPr lang="fr-CH" baseline="0" dirty="0" smtClean="0"/>
              <a:t> </a:t>
            </a:r>
            <a:r>
              <a:rPr lang="fr-CH" baseline="0" dirty="0" err="1" smtClean="0"/>
              <a:t>there</a:t>
            </a:r>
            <a:r>
              <a:rPr lang="fr-CH" baseline="0" dirty="0" smtClean="0"/>
              <a:t> are </a:t>
            </a:r>
            <a:r>
              <a:rPr lang="fr-CH" baseline="0" dirty="0" err="1" smtClean="0"/>
              <a:t>almost</a:t>
            </a:r>
            <a:r>
              <a:rPr lang="fr-CH" baseline="0" dirty="0" smtClean="0"/>
              <a:t> 6000 </a:t>
            </a:r>
            <a:r>
              <a:rPr lang="fr-CH" baseline="0" dirty="0" err="1" smtClean="0"/>
              <a:t>results</a:t>
            </a:r>
            <a:r>
              <a:rPr lang="fr-CH" baseline="0" dirty="0" smtClean="0"/>
              <a:t> and </a:t>
            </a:r>
            <a:r>
              <a:rPr lang="fr-CH" baseline="0" dirty="0" err="1" smtClean="0"/>
              <a:t>we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see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here</a:t>
            </a:r>
            <a:r>
              <a:rPr lang="fr-CH" baseline="0" dirty="0" smtClean="0"/>
              <a:t> the new PATENTSCOPE </a:t>
            </a:r>
            <a:r>
              <a:rPr lang="fr-CH" baseline="0" dirty="0" err="1" smtClean="0"/>
              <a:t>indexed</a:t>
            </a:r>
            <a:r>
              <a:rPr lang="fr-CH" baseline="0" dirty="0" smtClean="0"/>
              <a:t> </a:t>
            </a:r>
            <a:r>
              <a:rPr lang="fr-CH" baseline="0" dirty="0" err="1" smtClean="0"/>
              <a:t>field</a:t>
            </a:r>
            <a:r>
              <a:rPr lang="fr-CH" baseline="0" dirty="0" smtClean="0"/>
              <a:t> </a:t>
            </a:r>
            <a:r>
              <a:rPr lang="fr-CH" baseline="0" dirty="0" err="1" smtClean="0"/>
              <a:t>called</a:t>
            </a:r>
            <a:r>
              <a:rPr lang="fr-CH" baseline="0" dirty="0" smtClean="0"/>
              <a:t> CHEM </a:t>
            </a:r>
            <a:r>
              <a:rPr lang="fr-CH" baseline="0" dirty="0" err="1" smtClean="0"/>
              <a:t>that</a:t>
            </a:r>
            <a:r>
              <a:rPr lang="fr-CH" baseline="0" dirty="0" smtClean="0"/>
              <a:t> has been </a:t>
            </a:r>
            <a:r>
              <a:rPr lang="fr-CH" baseline="0" dirty="0" err="1" smtClean="0"/>
              <a:t>used</a:t>
            </a:r>
            <a:r>
              <a:rPr lang="fr-CH" baseline="0" dirty="0" smtClean="0"/>
              <a:t> to </a:t>
            </a:r>
            <a:r>
              <a:rPr lang="fr-CH" baseline="0" dirty="0" err="1" smtClean="0"/>
              <a:t>perform</a:t>
            </a:r>
            <a:r>
              <a:rPr lang="fr-CH" baseline="0" dirty="0" smtClean="0"/>
              <a:t> the </a:t>
            </a:r>
            <a:r>
              <a:rPr lang="fr-CH" baseline="0" dirty="0" err="1" smtClean="0"/>
              <a:t>search</a:t>
            </a:r>
            <a:r>
              <a:rPr lang="fr-CH" baseline="0" dirty="0" smtClean="0"/>
              <a:t>.</a:t>
            </a:r>
          </a:p>
          <a:p>
            <a:endParaRPr lang="fr-CH" baseline="0" dirty="0" smtClean="0"/>
          </a:p>
          <a:p>
            <a:r>
              <a:rPr lang="fr-CH" baseline="0" dirty="0" smtClean="0"/>
              <a:t>As </a:t>
            </a:r>
            <a:r>
              <a:rPr lang="fr-CH" baseline="0" dirty="0" err="1" smtClean="0"/>
              <a:t>with</a:t>
            </a:r>
            <a:r>
              <a:rPr lang="fr-CH" baseline="0" dirty="0" smtClean="0"/>
              <a:t> </a:t>
            </a:r>
            <a:r>
              <a:rPr lang="fr-CH" baseline="0" dirty="0" err="1" smtClean="0"/>
              <a:t>most</a:t>
            </a:r>
            <a:r>
              <a:rPr lang="fr-CH" baseline="0" dirty="0" smtClean="0"/>
              <a:t> PATENTSCOPE </a:t>
            </a:r>
            <a:r>
              <a:rPr lang="fr-CH" baseline="0" dirty="0" err="1" smtClean="0"/>
              <a:t>queries</a:t>
            </a:r>
            <a:r>
              <a:rPr lang="fr-CH" baseline="0" dirty="0" smtClean="0"/>
              <a:t>, the </a:t>
            </a:r>
            <a:r>
              <a:rPr lang="fr-CH" baseline="0" dirty="0" err="1" smtClean="0"/>
              <a:t>result</a:t>
            </a:r>
            <a:r>
              <a:rPr lang="fr-CH" baseline="0" dirty="0" smtClean="0"/>
              <a:t> </a:t>
            </a:r>
            <a:r>
              <a:rPr lang="fr-CH" baseline="0" dirty="0" err="1" smtClean="0"/>
              <a:t>list</a:t>
            </a:r>
            <a:r>
              <a:rPr lang="fr-CH" baseline="0" dirty="0" smtClean="0"/>
              <a:t> </a:t>
            </a:r>
            <a:r>
              <a:rPr lang="fr-CH" baseline="0" dirty="0" err="1" smtClean="0"/>
              <a:t>can</a:t>
            </a:r>
            <a:r>
              <a:rPr lang="fr-CH" baseline="0" dirty="0" smtClean="0"/>
              <a:t> </a:t>
            </a:r>
            <a:r>
              <a:rPr lang="fr-CH" baseline="0" dirty="0" err="1" smtClean="0"/>
              <a:t>be</a:t>
            </a:r>
            <a:r>
              <a:rPr lang="fr-CH" baseline="0" dirty="0" smtClean="0"/>
              <a:t> </a:t>
            </a:r>
            <a:r>
              <a:rPr lang="fr-CH" baseline="0" dirty="0" err="1" smtClean="0"/>
              <a:t>sorted</a:t>
            </a:r>
            <a:r>
              <a:rPr lang="fr-CH" baseline="0" dirty="0" smtClean="0"/>
              <a:t> by </a:t>
            </a:r>
            <a:r>
              <a:rPr lang="fr-CH" baseline="0" dirty="0" err="1" smtClean="0"/>
              <a:t>relevancy</a:t>
            </a:r>
            <a:r>
              <a:rPr lang="fr-CH" baseline="0" dirty="0" smtClean="0"/>
              <a:t>, </a:t>
            </a:r>
            <a:r>
              <a:rPr lang="fr-CH" baseline="0" dirty="0" err="1" smtClean="0"/>
              <a:t>which</a:t>
            </a:r>
            <a:r>
              <a:rPr lang="fr-CH" baseline="0" dirty="0" smtClean="0"/>
              <a:t> </a:t>
            </a:r>
            <a:r>
              <a:rPr lang="fr-CH" baseline="0" dirty="0" err="1" smtClean="0"/>
              <a:t>will</a:t>
            </a:r>
            <a:r>
              <a:rPr lang="fr-CH" baseline="0" dirty="0" smtClean="0"/>
              <a:t> show first the documents </a:t>
            </a:r>
            <a:r>
              <a:rPr lang="fr-CH" baseline="0" dirty="0" err="1" smtClean="0"/>
              <a:t>citing</a:t>
            </a:r>
            <a:r>
              <a:rPr lang="fr-CH" baseline="0" dirty="0" smtClean="0"/>
              <a:t> the compound the </a:t>
            </a:r>
            <a:r>
              <a:rPr lang="fr-CH" baseline="0" dirty="0" err="1" smtClean="0"/>
              <a:t>most</a:t>
            </a:r>
            <a:r>
              <a:rPr lang="fr-CH" baseline="0" dirty="0" smtClean="0"/>
              <a:t> </a:t>
            </a:r>
            <a:r>
              <a:rPr lang="fr-CH" baseline="0" dirty="0" err="1" smtClean="0"/>
              <a:t>frequently</a:t>
            </a:r>
            <a:r>
              <a:rPr lang="fr-CH" baseline="0" dirty="0" smtClean="0"/>
              <a:t>.</a:t>
            </a:r>
          </a:p>
          <a:p>
            <a:endParaRPr lang="fr-CH" baseline="0" dirty="0" smtClean="0"/>
          </a:p>
          <a:p>
            <a:r>
              <a:rPr lang="fr-CH" baseline="0" dirty="0" err="1" smtClean="0"/>
              <a:t>Now</a:t>
            </a:r>
            <a:r>
              <a:rPr lang="fr-CH" baseline="0" dirty="0" smtClean="0"/>
              <a:t>, let us click on the first </a:t>
            </a:r>
            <a:r>
              <a:rPr lang="fr-CH" baseline="0" dirty="0" err="1" smtClean="0"/>
              <a:t>result</a:t>
            </a:r>
            <a:r>
              <a:rPr lang="fr-CH" baseline="0" dirty="0" smtClean="0"/>
              <a:t> to </a:t>
            </a:r>
            <a:r>
              <a:rPr lang="fr-CH" baseline="0" dirty="0" err="1" smtClean="0"/>
              <a:t>see</a:t>
            </a:r>
            <a:r>
              <a:rPr lang="fr-CH" baseline="0" dirty="0" smtClean="0"/>
              <a:t> the </a:t>
            </a:r>
            <a:r>
              <a:rPr lang="fr-CH" baseline="0" dirty="0" err="1" smtClean="0"/>
              <a:t>details</a:t>
            </a:r>
            <a:r>
              <a:rPr lang="fr-CH" baseline="0" dirty="0" smtClean="0"/>
              <a:t> of the </a:t>
            </a:r>
            <a:r>
              <a:rPr lang="fr-CH" baseline="0" dirty="0" err="1" smtClean="0"/>
              <a:t>retrieved</a:t>
            </a:r>
            <a:r>
              <a:rPr lang="fr-CH" baseline="0" dirty="0" smtClean="0"/>
              <a:t> patent application.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CFC3885-6DA3-4A90-8440-85B61F4CF3F4}" type="slidenum"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30</a:t>
            </a:fld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472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smtClean="0"/>
              <a:t>It </a:t>
            </a:r>
            <a:r>
              <a:rPr lang="fr-CH" dirty="0" err="1" smtClean="0"/>
              <a:t>is</a:t>
            </a:r>
            <a:r>
              <a:rPr lang="fr-CH" dirty="0" smtClean="0"/>
              <a:t> a PCT application </a:t>
            </a:r>
            <a:r>
              <a:rPr lang="fr-CH" dirty="0" err="1" smtClean="0"/>
              <a:t>filed</a:t>
            </a:r>
            <a:r>
              <a:rPr lang="fr-CH" dirty="0" smtClean="0"/>
              <a:t> in Canada. </a:t>
            </a:r>
            <a:r>
              <a:rPr lang="fr-CH" dirty="0" err="1" smtClean="0"/>
              <a:t>We</a:t>
            </a:r>
            <a:r>
              <a:rPr lang="fr-CH" dirty="0" smtClean="0"/>
              <a:t> </a:t>
            </a:r>
            <a:r>
              <a:rPr lang="fr-CH" dirty="0" err="1" smtClean="0"/>
              <a:t>see</a:t>
            </a:r>
            <a:r>
              <a:rPr lang="fr-CH" dirty="0" smtClean="0"/>
              <a:t> </a:t>
            </a:r>
            <a:r>
              <a:rPr lang="fr-CH" dirty="0" err="1" smtClean="0"/>
              <a:t>here</a:t>
            </a:r>
            <a:r>
              <a:rPr lang="fr-CH" dirty="0" smtClean="0"/>
              <a:t> a new</a:t>
            </a:r>
            <a:r>
              <a:rPr lang="fr-CH" baseline="0" dirty="0" smtClean="0"/>
              <a:t> tab </a:t>
            </a:r>
            <a:r>
              <a:rPr lang="fr-CH" baseline="0" dirty="0" err="1" smtClean="0"/>
              <a:t>called</a:t>
            </a:r>
            <a:r>
              <a:rPr lang="fr-CH" baseline="0" dirty="0" smtClean="0"/>
              <a:t> compounds.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CFC3885-6DA3-4A90-8440-85B61F4CF3F4}" type="slidenum">
              <a:rPr lang="en-US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31</a:t>
            </a:fld>
            <a:endParaRPr lang="en-US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0271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46FDB-E9FB-4CF9-BA50-90229D347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784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790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microsoft.com/office/2007/relationships/hdphoto" Target="../media/hdphoto5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8.png"/><Relationship Id="rId14" Type="http://schemas.microsoft.com/office/2007/relationships/hdphoto" Target="../media/hdphoto6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patentscope.wipo.int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pubchem.ncbi.nlm.nih.gov/search/#collection=compounds&amp;query_type=mf&amp;query=C17H19ClF3NO&amp;sort=mw&amp;sort_dir=asc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pubchem.ncbi.nlm.nih.gov/search/#collection=compounds&amp;query_type=mf&amp;query=C22H30N6O4S&amp;sort=mw&amp;sort_dir=asc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upac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243562864592088985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7380644809822317570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2647760724176844290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3.png"/><Relationship Id="rId4" Type="http://schemas.openxmlformats.org/officeDocument/2006/relationships/oleObject" Target="../embeddings/oleObject1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hemical Formulas screen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08" y="0"/>
            <a:ext cx="91825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93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How </a:t>
            </a:r>
            <a:r>
              <a:rPr lang="fr-CH" dirty="0" err="1" smtClean="0"/>
              <a:t>does</a:t>
            </a:r>
            <a:r>
              <a:rPr lang="fr-CH" dirty="0" smtClean="0"/>
              <a:t> </a:t>
            </a:r>
            <a:r>
              <a:rPr lang="fr-CH" dirty="0" err="1" smtClean="0"/>
              <a:t>it</a:t>
            </a:r>
            <a:r>
              <a:rPr lang="fr-CH" dirty="0" smtClean="0"/>
              <a:t> </a:t>
            </a:r>
            <a:r>
              <a:rPr lang="fr-CH" dirty="0" err="1" smtClean="0"/>
              <a:t>work</a:t>
            </a:r>
            <a:r>
              <a:rPr lang="fr-CH" dirty="0" smtClean="0"/>
              <a:t>?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7619"/>
            <a:ext cx="89535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4572000" y="2438400"/>
            <a:ext cx="16764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04800" y="3581400"/>
            <a:ext cx="16764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0" y="2392279"/>
            <a:ext cx="838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81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3 options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981200"/>
            <a:ext cx="89439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228600" y="2438400"/>
            <a:ext cx="31242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228600" y="3962400"/>
            <a:ext cx="1447800" cy="304800"/>
          </a:xfrm>
          <a:prstGeom prst="ellipse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Scaffold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</a:t>
            </a:r>
            <a:r>
              <a:rPr lang="en-US" dirty="0"/>
              <a:t>skeleton of a molecule to which further groups and moieties are </a:t>
            </a:r>
            <a:r>
              <a:rPr lang="en-US" dirty="0" smtClean="0"/>
              <a:t>attached</a:t>
            </a:r>
          </a:p>
        </p:txBody>
      </p:sp>
    </p:spTree>
    <p:extLst>
      <p:ext uri="{BB962C8B-B14F-4D97-AF65-F5344CB8AC3E}">
        <p14:creationId xmlns:p14="http://schemas.microsoft.com/office/powerpoint/2010/main" val="389088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Upload</a:t>
            </a:r>
            <a:r>
              <a:rPr lang="fr-CH" dirty="0" smtClean="0"/>
              <a:t> a structure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624013"/>
            <a:ext cx="8829675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2057400" y="2133600"/>
            <a:ext cx="1066800" cy="3810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36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533525"/>
            <a:ext cx="88773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1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185738"/>
            <a:ext cx="8963025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26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Structure editor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53616"/>
            <a:ext cx="7772400" cy="5812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87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1319213"/>
            <a:ext cx="643890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 bwMode="auto">
          <a:xfrm>
            <a:off x="4953000" y="18288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2824163"/>
            <a:ext cx="13049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03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Convert</a:t>
            </a:r>
            <a:r>
              <a:rPr lang="fr-CH" dirty="0" smtClean="0"/>
              <a:t> a structure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014538"/>
            <a:ext cx="869632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464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Convert</a:t>
            </a:r>
            <a:r>
              <a:rPr lang="fr-CH" dirty="0" smtClean="0"/>
              <a:t> structure: ex.: </a:t>
            </a:r>
            <a:r>
              <a:rPr lang="fr-CH" dirty="0" err="1" smtClean="0"/>
              <a:t>paracetamol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14538"/>
            <a:ext cx="86868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1143000" y="2590800"/>
            <a:ext cx="1447800" cy="304800"/>
          </a:xfrm>
          <a:prstGeom prst="ellipse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162800" y="35814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4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Chemical structure search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Access </a:t>
            </a:r>
          </a:p>
          <a:p>
            <a:pPr eaLnBrk="1" hangingPunct="1"/>
            <a:r>
              <a:rPr lang="fr-CH" dirty="0" smtClean="0"/>
              <a:t>How </a:t>
            </a:r>
            <a:r>
              <a:rPr lang="fr-CH" dirty="0" err="1" smtClean="0"/>
              <a:t>does</a:t>
            </a:r>
            <a:r>
              <a:rPr lang="fr-CH" dirty="0" smtClean="0"/>
              <a:t> </a:t>
            </a:r>
            <a:r>
              <a:rPr lang="fr-CH" dirty="0" err="1" smtClean="0"/>
              <a:t>it</a:t>
            </a:r>
            <a:r>
              <a:rPr lang="fr-CH" dirty="0" smtClean="0"/>
              <a:t> </a:t>
            </a:r>
            <a:r>
              <a:rPr lang="fr-CH" dirty="0" err="1" smtClean="0"/>
              <a:t>work</a:t>
            </a:r>
            <a:r>
              <a:rPr lang="fr-CH" dirty="0" smtClean="0"/>
              <a:t>?</a:t>
            </a:r>
          </a:p>
          <a:p>
            <a:pPr eaLnBrk="1" hangingPunct="1"/>
            <a:r>
              <a:rPr lang="fr-CH" dirty="0" smtClean="0"/>
              <a:t>Future plans</a:t>
            </a:r>
          </a:p>
          <a:p>
            <a:pPr eaLnBrk="1" hangingPunct="1"/>
            <a:r>
              <a:rPr lang="fr-CH" dirty="0" smtClean="0"/>
              <a:t>Q&amp;A </a:t>
            </a:r>
            <a:endParaRPr lang="en-U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86142">
            <a:off x="7778252" y="4565286"/>
            <a:ext cx="832332" cy="80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5180">
            <a:off x="971679" y="5082073"/>
            <a:ext cx="1101154" cy="88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2727">
            <a:off x="3769419" y="330317"/>
            <a:ext cx="1136077" cy="75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1828800"/>
            <a:ext cx="2864778" cy="2197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770" y="4747987"/>
            <a:ext cx="32289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370" y="386648"/>
            <a:ext cx="1526237" cy="80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25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262"/>
            <a:ext cx="804648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eft Brace 3"/>
          <p:cNvSpPr/>
          <p:nvPr/>
        </p:nvSpPr>
        <p:spPr bwMode="auto">
          <a:xfrm>
            <a:off x="381000" y="4724400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Left Brace 5"/>
          <p:cNvSpPr/>
          <p:nvPr/>
        </p:nvSpPr>
        <p:spPr bwMode="auto">
          <a:xfrm rot="10800000">
            <a:off x="6553200" y="4724400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0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86487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4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42900"/>
            <a:ext cx="90297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 bwMode="auto">
          <a:xfrm>
            <a:off x="3810000" y="342900"/>
            <a:ext cx="762000" cy="4191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52400" y="639076"/>
            <a:ext cx="2286000" cy="58012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49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028700"/>
            <a:ext cx="89439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22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Analysis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2" y="1201754"/>
            <a:ext cx="9058275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1143000" y="1828800"/>
            <a:ext cx="2209800" cy="228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61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Combine </a:t>
            </a:r>
            <a:r>
              <a:rPr lang="fr-CH" dirty="0" err="1" smtClean="0"/>
              <a:t>results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</a:t>
            </a:r>
            <a:r>
              <a:rPr lang="fr-CH" dirty="0" err="1" smtClean="0"/>
              <a:t>searches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252663"/>
            <a:ext cx="87249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"/>
            <a:ext cx="7772400" cy="677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24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6964200" y="5950080"/>
            <a:ext cx="1854720" cy="58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1" name="CustomShape 2"/>
          <p:cNvSpPr/>
          <p:nvPr/>
        </p:nvSpPr>
        <p:spPr>
          <a:xfrm>
            <a:off x="755640" y="1917000"/>
            <a:ext cx="8228520" cy="94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000">
              <a:lnSpc>
                <a:spcPct val="100000"/>
              </a:lnSpc>
              <a:buBlip>
                <a:blip r:embed="rId3"/>
              </a:buBlip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Its chemical formula is C</a:t>
            </a:r>
            <a:r>
              <a:rPr lang="en-US" sz="24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7</a:t>
            </a: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H</a:t>
            </a:r>
            <a:r>
              <a:rPr lang="en-US" sz="24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8</a:t>
            </a: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N</a:t>
            </a:r>
            <a:r>
              <a:rPr lang="en-US" sz="24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4</a:t>
            </a: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O</a:t>
            </a:r>
            <a:r>
              <a:rPr lang="en-US" sz="24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2 </a:t>
            </a: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and IUPAC name: 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0" strike="noStrike" spc="-1" dirty="0">
                <a:solidFill>
                  <a:srgbClr val="00408C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3,7-dimethyl-1</a:t>
            </a:r>
            <a:r>
              <a:rPr lang="en-US" sz="2400" b="0" i="1" strike="noStrike" spc="-1" dirty="0">
                <a:solidFill>
                  <a:srgbClr val="00408C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H</a:t>
            </a:r>
            <a:r>
              <a:rPr lang="en-US" sz="2400" b="0" strike="noStrike" spc="-1" dirty="0">
                <a:solidFill>
                  <a:srgbClr val="00408C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-purine-2,6-dione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Blip>
                <a:blip r:embed="rId3"/>
              </a:buBlip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Theobromine is found in the seeds of the plant </a:t>
            </a:r>
            <a:r>
              <a:rPr lang="en-US" sz="24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Theobroma Cacao</a:t>
            </a: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, which is the well-known source of chocolate and cocoa. It has a bitter flavor, which gives dark chocolate its typical bitter taste.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3"/>
          <p:cNvSpPr/>
          <p:nvPr/>
        </p:nvSpPr>
        <p:spPr>
          <a:xfrm>
            <a:off x="467640" y="476640"/>
            <a:ext cx="822852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b="0" strike="noStrike" spc="-1" dirty="0" smtClean="0">
                <a:solidFill>
                  <a:srgbClr val="00408C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Search example: </a:t>
            </a:r>
            <a:r>
              <a:rPr lang="en-US" sz="3600" b="0" strike="noStrike" spc="-1" dirty="0">
                <a:solidFill>
                  <a:srgbClr val="00408C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Theobromine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337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Picture 3"/>
          <p:cNvPicPr/>
          <p:nvPr/>
        </p:nvPicPr>
        <p:blipFill>
          <a:blip r:embed="rId3"/>
          <a:stretch/>
        </p:blipFill>
        <p:spPr>
          <a:xfrm>
            <a:off x="243000" y="1268640"/>
            <a:ext cx="8657280" cy="4075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24318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CustomShape 1"/>
          <p:cNvSpPr/>
          <p:nvPr/>
        </p:nvSpPr>
        <p:spPr>
          <a:xfrm>
            <a:off x="6964200" y="5950080"/>
            <a:ext cx="1854720" cy="58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45" name="Picture 3"/>
          <p:cNvPicPr/>
          <p:nvPr/>
        </p:nvPicPr>
        <p:blipFill>
          <a:blip r:embed="rId3"/>
          <a:stretch/>
        </p:blipFill>
        <p:spPr>
          <a:xfrm>
            <a:off x="611640" y="-8640"/>
            <a:ext cx="7808040" cy="66751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649043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Access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Available</a:t>
            </a:r>
            <a:r>
              <a:rPr lang="fr-CH" dirty="0"/>
              <a:t> at </a:t>
            </a:r>
            <a:r>
              <a:rPr lang="fr-CH" dirty="0">
                <a:hlinkClick r:id="rId2"/>
              </a:rPr>
              <a:t>https://</a:t>
            </a:r>
            <a:r>
              <a:rPr lang="fr-CH" dirty="0" smtClean="0">
                <a:hlinkClick r:id="rId2"/>
              </a:rPr>
              <a:t>patentscope.wipo.int</a:t>
            </a:r>
            <a:r>
              <a:rPr lang="fr-CH" dirty="0" smtClean="0"/>
              <a:t> </a:t>
            </a:r>
          </a:p>
          <a:p>
            <a:endParaRPr lang="fr-CH" dirty="0"/>
          </a:p>
          <a:p>
            <a:r>
              <a:rPr lang="fr-CH" dirty="0" smtClean="0"/>
              <a:t>Access </a:t>
            </a:r>
            <a:r>
              <a:rPr lang="fr-CH" dirty="0" err="1" smtClean="0"/>
              <a:t>only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a PATENTSCOPE </a:t>
            </a:r>
            <a:r>
              <a:rPr lang="fr-CH" dirty="0" err="1" smtClean="0"/>
              <a:t>account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429000"/>
            <a:ext cx="6981825" cy="29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4655719" y="4068278"/>
            <a:ext cx="471488" cy="30480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20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Picture 2"/>
          <p:cNvPicPr/>
          <p:nvPr/>
        </p:nvPicPr>
        <p:blipFill>
          <a:blip r:embed="rId3"/>
          <a:stretch/>
        </p:blipFill>
        <p:spPr>
          <a:xfrm>
            <a:off x="539640" y="476640"/>
            <a:ext cx="8158680" cy="5615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33103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0"/>
            <a:ext cx="8629650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3635896" y="404664"/>
            <a:ext cx="1532384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03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CustomShape 1"/>
          <p:cNvSpPr/>
          <p:nvPr/>
        </p:nvSpPr>
        <p:spPr>
          <a:xfrm>
            <a:off x="457200" y="274680"/>
            <a:ext cx="8227080" cy="1140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0" name="CustomShape 2"/>
          <p:cNvSpPr/>
          <p:nvPr/>
        </p:nvSpPr>
        <p:spPr>
          <a:xfrm>
            <a:off x="457200" y="1773360"/>
            <a:ext cx="8227080" cy="435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1" name="Picture 3"/>
          <p:cNvPicPr/>
          <p:nvPr/>
        </p:nvPicPr>
        <p:blipFill>
          <a:blip r:embed="rId3"/>
          <a:stretch/>
        </p:blipFill>
        <p:spPr>
          <a:xfrm>
            <a:off x="281160" y="304920"/>
            <a:ext cx="8580960" cy="62474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86519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773238"/>
            <a:ext cx="8228013" cy="4351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0"/>
            <a:ext cx="8677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5522584" y="1523233"/>
            <a:ext cx="1883277" cy="2016061"/>
            <a:chOff x="5522584" y="1523233"/>
            <a:chExt cx="1883277" cy="2016061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523233"/>
              <a:ext cx="1609725" cy="185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8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200"/>
                </a:clrFrom>
                <a:clrTo>
                  <a:srgbClr val="FFF2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2584" y="3148769"/>
              <a:ext cx="285750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2713128" y="769239"/>
            <a:ext cx="2362200" cy="2862255"/>
            <a:chOff x="2713128" y="769239"/>
            <a:chExt cx="2362200" cy="2862255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128" y="769239"/>
              <a:ext cx="2362200" cy="2638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200"/>
                </a:clrFrom>
                <a:clrTo>
                  <a:srgbClr val="FFF2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4951" y="3240969"/>
              <a:ext cx="285750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6386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ustomShape 1"/>
          <p:cNvSpPr/>
          <p:nvPr/>
        </p:nvSpPr>
        <p:spPr>
          <a:xfrm>
            <a:off x="452387" y="457200"/>
            <a:ext cx="8227080" cy="1140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3000"/>
              </a:lnSpc>
            </a:pPr>
            <a:r>
              <a:rPr lang="en-US" sz="3600" b="0" strike="noStrike" spc="-1" dirty="0" smtClean="0">
                <a:solidFill>
                  <a:schemeClr val="accent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Add </a:t>
            </a:r>
            <a:r>
              <a:rPr lang="en-US" sz="3600" b="0" strike="noStrike" spc="-1" dirty="0">
                <a:solidFill>
                  <a:schemeClr val="accent2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search criteria </a:t>
            </a:r>
            <a:endParaRPr lang="en-US" sz="3600" b="0" strike="noStrike" spc="-1" dirty="0">
              <a:solidFill>
                <a:schemeClr val="accent2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343400" y="2895600"/>
            <a:ext cx="838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98" y="4495800"/>
            <a:ext cx="82010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819400"/>
            <a:ext cx="80772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9710" y="1752600"/>
            <a:ext cx="8229600" cy="4352925"/>
          </a:xfrm>
        </p:spPr>
        <p:txBody>
          <a:bodyPr/>
          <a:lstStyle/>
          <a:p>
            <a:r>
              <a:rPr lang="en-US" dirty="0" smtClean="0"/>
              <a:t>PCT applications</a:t>
            </a:r>
          </a:p>
          <a:p>
            <a:r>
              <a:rPr lang="en-US" dirty="0" smtClean="0"/>
              <a:t>Chocolate in English abstract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352800" y="5172075"/>
            <a:ext cx="457200" cy="238125"/>
          </a:xfrm>
          <a:prstGeom prst="rect">
            <a:avLst/>
          </a:prstGeom>
          <a:solidFill>
            <a:srgbClr val="00B050">
              <a:alpha val="41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62400" y="5172075"/>
            <a:ext cx="838200" cy="238125"/>
          </a:xfrm>
          <a:prstGeom prst="rect">
            <a:avLst/>
          </a:prstGeom>
          <a:solidFill>
            <a:srgbClr val="FF0000">
              <a:alpha val="6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r:embed="rId2"/>
          <a:stretch/>
        </p:blipFill>
        <p:spPr>
          <a:xfrm>
            <a:off x="152400" y="457200"/>
            <a:ext cx="8839200" cy="6248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16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en-US" dirty="0" smtClean="0"/>
              <a:t>fluoxetine hydrochloride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Its </a:t>
            </a:r>
            <a:r>
              <a:rPr lang="en-US" dirty="0"/>
              <a:t>chemical formula is </a:t>
            </a:r>
            <a:r>
              <a:rPr lang="en-US" dirty="0" smtClean="0">
                <a:hlinkClick r:id="rId2" tooltip="Find all compounds with formula C17H19ClF3NO"/>
              </a:rPr>
              <a:t>C</a:t>
            </a:r>
            <a:r>
              <a:rPr lang="en-US" baseline="-25000" dirty="0" smtClean="0">
                <a:hlinkClick r:id="rId2" tooltip="Find all compounds with formula C17H19ClF3NO"/>
              </a:rPr>
              <a:t>17</a:t>
            </a:r>
            <a:r>
              <a:rPr lang="en-US" dirty="0" smtClean="0">
                <a:hlinkClick r:id="rId2" tooltip="Find all compounds with formula C17H19ClF3NO"/>
              </a:rPr>
              <a:t>H</a:t>
            </a:r>
            <a:r>
              <a:rPr lang="en-US" baseline="-25000" dirty="0" smtClean="0">
                <a:hlinkClick r:id="rId2" tooltip="Find all compounds with formula C17H19ClF3NO"/>
              </a:rPr>
              <a:t>19</a:t>
            </a:r>
            <a:r>
              <a:rPr lang="en-US" dirty="0" smtClean="0">
                <a:hlinkClick r:id="rId2" tooltip="Find all compounds with formula C17H19ClF3NO"/>
              </a:rPr>
              <a:t>ClF</a:t>
            </a:r>
            <a:r>
              <a:rPr lang="en-US" baseline="-25000" dirty="0" smtClean="0">
                <a:hlinkClick r:id="rId2" tooltip="Find all compounds with formula C17H19ClF3NO"/>
              </a:rPr>
              <a:t>3</a:t>
            </a:r>
            <a:r>
              <a:rPr lang="en-US" dirty="0" smtClean="0">
                <a:hlinkClick r:id="rId2" tooltip="Find all compounds with formula C17H19ClF3NO"/>
              </a:rPr>
              <a:t>NO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first highly specific serotonin uptake inhibitor. It is used as an antidepressant and often has a more acceptable side-effects profile than traditional antidepressants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fr-CH" dirty="0" err="1" smtClean="0"/>
              <a:t>Synonyms</a:t>
            </a:r>
            <a:r>
              <a:rPr lang="fr-CH" dirty="0" smtClean="0"/>
              <a:t>: Prozac, </a:t>
            </a:r>
            <a:r>
              <a:rPr lang="fr-CH" dirty="0" err="1" smtClean="0"/>
              <a:t>Sarafem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08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Chemical compound </a:t>
            </a:r>
            <a:r>
              <a:rPr lang="fr-CH" dirty="0" err="1" smtClean="0"/>
              <a:t>search</a:t>
            </a:r>
            <a:endParaRPr lang="en-U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2014538"/>
            <a:ext cx="87439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43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357188"/>
            <a:ext cx="874395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1100488" y="357188"/>
            <a:ext cx="381000" cy="304800"/>
          </a:xfrm>
          <a:prstGeom prst="rect">
            <a:avLst/>
          </a:prstGeom>
          <a:solidFill>
            <a:srgbClr val="FF0000">
              <a:alpha val="45000"/>
            </a:srgbClr>
          </a:solidFill>
          <a:ln w="38100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Advanced </a:t>
            </a:r>
            <a:r>
              <a:rPr lang="fr-CH" dirty="0" err="1" smtClean="0"/>
              <a:t>search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376488"/>
            <a:ext cx="870585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53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The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Recognize </a:t>
            </a:r>
            <a:r>
              <a:rPr lang="en-US" altLang="en-US" dirty="0" smtClean="0"/>
              <a:t>the names of chemical </a:t>
            </a:r>
            <a:r>
              <a:rPr lang="en-US" altLang="en-US" dirty="0"/>
              <a:t>compounds in patent texts and </a:t>
            </a:r>
            <a:r>
              <a:rPr lang="en-US" altLang="en-US" dirty="0" smtClean="0"/>
              <a:t>their structures from </a:t>
            </a:r>
            <a:r>
              <a:rPr lang="en-US" altLang="en-US" dirty="0"/>
              <a:t>embedded drawings included in patent texts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Standardize all the different representations of chemical structures into </a:t>
            </a:r>
            <a:r>
              <a:rPr lang="en-US" altLang="en-US" dirty="0" err="1" smtClean="0"/>
              <a:t>InchIkeys</a:t>
            </a:r>
            <a:r>
              <a:rPr lang="en-US" altLang="en-US" dirty="0" smtClean="0"/>
              <a:t> 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Implement search functions </a:t>
            </a:r>
            <a:r>
              <a:rPr lang="en-US" altLang="en-US" dirty="0" smtClean="0"/>
              <a:t>using </a:t>
            </a:r>
            <a:r>
              <a:rPr lang="en-US" altLang="en-US" dirty="0" err="1" smtClean="0"/>
              <a:t>InchIkeys</a:t>
            </a:r>
            <a:r>
              <a:rPr lang="en-US" altLang="en-US" dirty="0" smtClean="0"/>
              <a:t> </a:t>
            </a:r>
            <a:r>
              <a:rPr lang="en-US" altLang="en-US" dirty="0"/>
              <a:t>that can be used by non chemists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30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347663"/>
            <a:ext cx="8810625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1066800" y="358892"/>
            <a:ext cx="381000" cy="304800"/>
          </a:xfrm>
          <a:prstGeom prst="rect">
            <a:avLst/>
          </a:prstGeom>
          <a:solidFill>
            <a:srgbClr val="FF0000">
              <a:alpha val="45000"/>
            </a:srgbClr>
          </a:solidFill>
          <a:ln w="38100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87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Viagra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Chemical </a:t>
            </a:r>
            <a:r>
              <a:rPr lang="fr-CH" dirty="0" err="1" smtClean="0"/>
              <a:t>names</a:t>
            </a:r>
            <a:r>
              <a:rPr lang="fr-CH" dirty="0" smtClean="0"/>
              <a:t>: </a:t>
            </a:r>
            <a:r>
              <a:rPr lang="en-US" dirty="0"/>
              <a:t>Sildenafil; 139755-83-2; </a:t>
            </a:r>
            <a:r>
              <a:rPr lang="en-US" dirty="0" err="1"/>
              <a:t>Revatio</a:t>
            </a:r>
            <a:r>
              <a:rPr lang="en-US" dirty="0"/>
              <a:t>; VIAGRA; Sildenafil [INN:BAN]; CHEMBL192</a:t>
            </a:r>
            <a:r>
              <a:rPr lang="fr-CH" dirty="0" smtClean="0"/>
              <a:t> </a:t>
            </a:r>
          </a:p>
          <a:p>
            <a:endParaRPr lang="fr-CH" dirty="0"/>
          </a:p>
          <a:p>
            <a:r>
              <a:rPr lang="fr-CH" dirty="0" err="1" smtClean="0"/>
              <a:t>Molecular</a:t>
            </a:r>
            <a:r>
              <a:rPr lang="fr-CH" dirty="0" smtClean="0"/>
              <a:t> formula: </a:t>
            </a:r>
            <a:r>
              <a:rPr lang="en-US" dirty="0">
                <a:hlinkClick r:id="rId2" tooltip="Find all compounds with formula C22H30N6O4S"/>
              </a:rPr>
              <a:t>C</a:t>
            </a:r>
            <a:r>
              <a:rPr lang="en-US" baseline="-25000" dirty="0">
                <a:hlinkClick r:id="rId2" tooltip="Find all compounds with formula C22H30N6O4S"/>
              </a:rPr>
              <a:t>22</a:t>
            </a:r>
            <a:r>
              <a:rPr lang="en-US" dirty="0">
                <a:hlinkClick r:id="rId2" tooltip="Find all compounds with formula C22H30N6O4S"/>
              </a:rPr>
              <a:t>H</a:t>
            </a:r>
            <a:r>
              <a:rPr lang="en-US" baseline="-25000" dirty="0">
                <a:hlinkClick r:id="rId2" tooltip="Find all compounds with formula C22H30N6O4S"/>
              </a:rPr>
              <a:t>30</a:t>
            </a:r>
            <a:r>
              <a:rPr lang="en-US" dirty="0">
                <a:hlinkClick r:id="rId2" tooltip="Find all compounds with formula C22H30N6O4S"/>
              </a:rPr>
              <a:t>N</a:t>
            </a:r>
            <a:r>
              <a:rPr lang="en-US" baseline="-25000" dirty="0">
                <a:hlinkClick r:id="rId2" tooltip="Find all compounds with formula C22H30N6O4S"/>
              </a:rPr>
              <a:t>6</a:t>
            </a:r>
            <a:r>
              <a:rPr lang="en-US" dirty="0">
                <a:hlinkClick r:id="rId2" tooltip="Find all compounds with formula C22H30N6O4S"/>
              </a:rPr>
              <a:t>O</a:t>
            </a:r>
            <a:r>
              <a:rPr lang="en-US" baseline="-25000" dirty="0">
                <a:hlinkClick r:id="rId2" tooltip="Find all compounds with formula C22H30N6O4S"/>
              </a:rPr>
              <a:t>4</a:t>
            </a:r>
            <a:r>
              <a:rPr lang="en-US" dirty="0">
                <a:hlinkClick r:id="rId2" tooltip="Find all compounds with formula C22H30N6O4S"/>
              </a:rPr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90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Chemical compound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2028825"/>
            <a:ext cx="862965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79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8" y="757238"/>
            <a:ext cx="88011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990600" y="757238"/>
            <a:ext cx="457200" cy="309562"/>
          </a:xfrm>
          <a:prstGeom prst="rect">
            <a:avLst/>
          </a:prstGeom>
          <a:solidFill>
            <a:srgbClr val="FF0000">
              <a:alpha val="45000"/>
            </a:srgbClr>
          </a:solidFill>
          <a:ln w="38100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Advanced </a:t>
            </a:r>
            <a:r>
              <a:rPr lang="fr-CH" dirty="0" err="1" smtClean="0"/>
              <a:t>search</a:t>
            </a:r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2428875"/>
            <a:ext cx="87439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433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457200"/>
            <a:ext cx="88011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066800" y="457200"/>
            <a:ext cx="381000" cy="304800"/>
          </a:xfrm>
          <a:prstGeom prst="rect">
            <a:avLst/>
          </a:prstGeom>
          <a:solidFill>
            <a:srgbClr val="FF0000">
              <a:alpha val="45000"/>
            </a:srgbClr>
          </a:solidFill>
          <a:ln w="38100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68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 formula </a:t>
            </a:r>
            <a:r>
              <a:rPr lang="fr-CH" dirty="0" err="1" smtClean="0"/>
              <a:t>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4-(3-chloro-2-fluoroanilino)-7-methoxy-6-((1-(N-</a:t>
            </a:r>
            <a:r>
              <a:rPr lang="en-US" dirty="0" err="1"/>
              <a:t>methylcarbamoylmethyl</a:t>
            </a:r>
            <a:r>
              <a:rPr lang="en-US" dirty="0"/>
              <a:t>)piperidin-4-yl)oxy)</a:t>
            </a:r>
            <a:r>
              <a:rPr lang="en-US" dirty="0" err="1"/>
              <a:t>quinazoline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14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839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37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Ritonavir</a:t>
            </a:r>
            <a:endParaRPr lang="en-US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043113"/>
            <a:ext cx="869632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01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547688"/>
            <a:ext cx="8677275" cy="57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7467600" y="3276600"/>
            <a:ext cx="990600" cy="533400"/>
          </a:xfrm>
          <a:prstGeom prst="rect">
            <a:avLst/>
          </a:prstGeom>
          <a:solidFill>
            <a:srgbClr val="00FF0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86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InchIkeys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52925"/>
          </a:xfrm>
        </p:spPr>
        <p:txBody>
          <a:bodyPr/>
          <a:lstStyle/>
          <a:p>
            <a:r>
              <a:rPr lang="fr-CH" dirty="0" err="1" smtClean="0"/>
              <a:t>Definition</a:t>
            </a:r>
            <a:r>
              <a:rPr lang="fr-CH" dirty="0" smtClean="0"/>
              <a:t>: </a:t>
            </a:r>
            <a:r>
              <a:rPr lang="en-US" dirty="0" smtClean="0"/>
              <a:t>a short, fixed-length character signature based on a hash code of the </a:t>
            </a:r>
            <a:r>
              <a:rPr lang="en-US" dirty="0" err="1" smtClean="0"/>
              <a:t>InChI</a:t>
            </a:r>
            <a:r>
              <a:rPr lang="en-US" dirty="0" smtClean="0"/>
              <a:t> string.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InChIkeys</a:t>
            </a:r>
            <a:r>
              <a:rPr lang="en-US" dirty="0" smtClean="0"/>
              <a:t> provide </a:t>
            </a:r>
            <a:r>
              <a:rPr lang="en-US" dirty="0"/>
              <a:t>a precise, robust, </a:t>
            </a:r>
            <a:r>
              <a:rPr lang="en-US" dirty="0" smtClean="0"/>
              <a:t>IUPAC* </a:t>
            </a:r>
            <a:r>
              <a:rPr lang="en-US" dirty="0"/>
              <a:t>approved structure-derived tag for a chemical substance.</a:t>
            </a:r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r>
              <a:rPr lang="fr-CH" sz="1000" dirty="0" smtClean="0"/>
              <a:t>*</a:t>
            </a:r>
            <a:r>
              <a:rPr lang="en-US" sz="1000" b="1" dirty="0">
                <a:hlinkClick r:id="rId3"/>
              </a:rPr>
              <a:t>International Union of Pure and Applied Chemistry</a:t>
            </a:r>
            <a:endParaRPr lang="en-US" sz="10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own Arrow 3"/>
          <p:cNvSpPr/>
          <p:nvPr/>
        </p:nvSpPr>
        <p:spPr bwMode="auto">
          <a:xfrm rot="1815911">
            <a:off x="4674302" y="2415710"/>
            <a:ext cx="762000" cy="914400"/>
          </a:xfrm>
          <a:prstGeom prst="downArrow">
            <a:avLst/>
          </a:prstGeom>
          <a:solidFill>
            <a:srgbClr val="00B0F0"/>
          </a:solidFill>
          <a:ln w="63500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70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Patent </a:t>
            </a:r>
            <a:r>
              <a:rPr lang="fr-CH" dirty="0" err="1" smtClean="0"/>
              <a:t>landscape</a:t>
            </a:r>
            <a:r>
              <a:rPr lang="fr-CH" dirty="0" smtClean="0"/>
              <a:t> Report on </a:t>
            </a:r>
            <a:r>
              <a:rPr lang="fr-CH" dirty="0" err="1" smtClean="0"/>
              <a:t>Ritonavir</a:t>
            </a:r>
            <a:r>
              <a:rPr lang="fr-CH" dirty="0" smtClean="0"/>
              <a:t>- </a:t>
            </a:r>
            <a:r>
              <a:rPr lang="fr-CH" dirty="0" err="1" smtClean="0"/>
              <a:t>October</a:t>
            </a:r>
            <a:r>
              <a:rPr lang="fr-CH" dirty="0"/>
              <a:t> 2011 </a:t>
            </a:r>
            <a:r>
              <a:rPr lang="fr-CH" sz="900" dirty="0"/>
              <a:t>http://www.wipo.int/edocs/pubdocs/en/patents/946/wipo_pub_946.pdf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Ritonavir is an antiretroviral drug from </a:t>
            </a:r>
            <a:r>
              <a:rPr lang="en-US" dirty="0" smtClean="0"/>
              <a:t>the protease </a:t>
            </a:r>
            <a:r>
              <a:rPr lang="en-US" dirty="0"/>
              <a:t>inhibitor class used to treat HIV infection and AIDS. Ritonavir is included in </a:t>
            </a:r>
            <a:r>
              <a:rPr lang="en-US" dirty="0" smtClean="0"/>
              <a:t>the WHO </a:t>
            </a:r>
            <a:r>
              <a:rPr lang="en-US" dirty="0"/>
              <a:t>Model List of Essential Medicines (EML)1.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originator company is Abbott Laboratories</a:t>
            </a:r>
            <a:r>
              <a:rPr lang="en-US" dirty="0" smtClean="0"/>
              <a:t>, which </a:t>
            </a:r>
            <a:r>
              <a:rPr lang="en-US" dirty="0"/>
              <a:t>markets Ritonavir under the brand name </a:t>
            </a:r>
            <a:r>
              <a:rPr lang="en-US" dirty="0" err="1"/>
              <a:t>Norvir</a:t>
            </a:r>
            <a:r>
              <a:rPr lang="en-US" dirty="0"/>
              <a:t>, or in combination with the </a:t>
            </a:r>
            <a:r>
              <a:rPr lang="en-US" dirty="0" smtClean="0"/>
              <a:t>protease inhibitor </a:t>
            </a:r>
            <a:r>
              <a:rPr lang="en-US" dirty="0" err="1"/>
              <a:t>Lopinavir</a:t>
            </a:r>
            <a:r>
              <a:rPr lang="en-US" dirty="0"/>
              <a:t>, as </a:t>
            </a:r>
            <a:r>
              <a:rPr lang="en-US" dirty="0" err="1"/>
              <a:t>Kaletra</a:t>
            </a:r>
            <a:r>
              <a:rPr lang="en-US" dirty="0"/>
              <a:t> or </a:t>
            </a:r>
            <a:r>
              <a:rPr lang="en-US" dirty="0" err="1"/>
              <a:t>Aluvia</a:t>
            </a:r>
            <a:r>
              <a:rPr lang="en-US" dirty="0"/>
              <a:t>. The U.S. Food and Drug Administration (FDA</a:t>
            </a:r>
            <a:r>
              <a:rPr lang="en-US" dirty="0" smtClean="0"/>
              <a:t>) approved </a:t>
            </a:r>
            <a:r>
              <a:rPr lang="en-US" dirty="0"/>
              <a:t>the drug </a:t>
            </a:r>
            <a:r>
              <a:rPr lang="en-US" b="1" dirty="0"/>
              <a:t>in March 1996 </a:t>
            </a:r>
            <a:r>
              <a:rPr lang="en-US" dirty="0"/>
              <a:t>for oral solution and in June 1999 for capsules. 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222702" y="4846134"/>
            <a:ext cx="5638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222702" y="4862396"/>
            <a:ext cx="5311698" cy="395404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34483" y="5257800"/>
            <a:ext cx="7696200" cy="762000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85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 </a:t>
            </a:r>
            <a:r>
              <a:rPr lang="fr-CH" dirty="0" err="1" smtClean="0"/>
              <a:t>specific</a:t>
            </a:r>
            <a:r>
              <a:rPr lang="fr-CH" dirty="0" smtClean="0"/>
              <a:t> case: </a:t>
            </a:r>
            <a:r>
              <a:rPr lang="en-US" dirty="0" err="1"/>
              <a:t>Propiverine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Draw/convert Structure</a:t>
            </a:r>
            <a:endParaRPr lang="fr-CH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26107"/>
            <a:ext cx="2887189" cy="214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1" y="2286001"/>
            <a:ext cx="6553200" cy="214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77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1949"/>
            <a:ext cx="8839200" cy="408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876300" y="1576387"/>
            <a:ext cx="381000" cy="304800"/>
          </a:xfrm>
          <a:prstGeom prst="rect">
            <a:avLst/>
          </a:prstGeom>
          <a:solidFill>
            <a:srgbClr val="FF0000">
              <a:alpha val="45000"/>
            </a:srgbClr>
          </a:solidFill>
          <a:ln w="38100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97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Propiverin</a:t>
            </a:r>
            <a:r>
              <a:rPr lang="fr-CH" dirty="0" smtClean="0"/>
              <a:t>* in Advanced </a:t>
            </a:r>
            <a:r>
              <a:rPr lang="fr-CH" dirty="0" err="1" smtClean="0"/>
              <a:t>Search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114550"/>
            <a:ext cx="877252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70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8839200" cy="4600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876300" y="1576387"/>
            <a:ext cx="381000" cy="304800"/>
          </a:xfrm>
          <a:prstGeom prst="rect">
            <a:avLst/>
          </a:prstGeom>
          <a:solidFill>
            <a:srgbClr val="FF0000">
              <a:alpha val="45000"/>
            </a:srgbClr>
          </a:solidFill>
          <a:ln w="38100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28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Difference</a:t>
            </a:r>
            <a:r>
              <a:rPr lang="fr-CH" dirty="0" smtClean="0"/>
              <a:t> in nb of </a:t>
            </a:r>
            <a:r>
              <a:rPr lang="fr-CH" dirty="0" err="1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Chemical structure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only</a:t>
            </a:r>
            <a:r>
              <a:rPr lang="fr-CH" dirty="0" smtClean="0"/>
              <a:t> </a:t>
            </a:r>
            <a:r>
              <a:rPr lang="fr-CH" dirty="0" err="1" smtClean="0"/>
              <a:t>works</a:t>
            </a:r>
            <a:r>
              <a:rPr lang="fr-CH" dirty="0" smtClean="0"/>
              <a:t>:</a:t>
            </a:r>
          </a:p>
          <a:p>
            <a:pPr marL="0" indent="0">
              <a:buNone/>
            </a:pPr>
            <a:endParaRPr lang="fr-CH" dirty="0" smtClean="0"/>
          </a:p>
          <a:p>
            <a:pPr lvl="1"/>
            <a:r>
              <a:rPr lang="en-US" dirty="0" smtClean="0"/>
              <a:t>only PCT and US collections</a:t>
            </a:r>
            <a:endParaRPr lang="en-US" dirty="0"/>
          </a:p>
          <a:p>
            <a:pPr lvl="1"/>
            <a:r>
              <a:rPr lang="en-US" dirty="0" smtClean="0"/>
              <a:t>with at least 1 IPC code related to chemistry</a:t>
            </a:r>
            <a:endParaRPr lang="en-US" dirty="0"/>
          </a:p>
          <a:p>
            <a:pPr lvl="1"/>
            <a:r>
              <a:rPr lang="en-US" dirty="0" smtClean="0"/>
              <a:t>for titles, abstracts, descriptions and claims in English or German</a:t>
            </a:r>
            <a:endParaRPr lang="en-US" dirty="0"/>
          </a:p>
          <a:p>
            <a:pPr lvl="1"/>
            <a:r>
              <a:rPr lang="en-US" dirty="0" smtClean="0"/>
              <a:t>for drawings included in description and claims (all languages)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46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Restrict to the </a:t>
            </a:r>
            <a:r>
              <a:rPr lang="en-US" i="1" dirty="0" smtClean="0"/>
              <a:t>claims</a:t>
            </a:r>
            <a:r>
              <a:rPr lang="en-US" dirty="0" smtClean="0"/>
              <a:t> field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CHEM:( </a:t>
            </a:r>
            <a:r>
              <a:rPr lang="en-US" dirty="0" err="1"/>
              <a:t>Inchikey</a:t>
            </a:r>
            <a:r>
              <a:rPr lang="en-US" dirty="0"/>
              <a:t> BEFORE10000 description)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76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Future plans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Additional </a:t>
            </a:r>
            <a:r>
              <a:rPr lang="en-US" dirty="0" smtClean="0"/>
              <a:t>collections </a:t>
            </a:r>
            <a:r>
              <a:rPr lang="en-US" dirty="0" smtClean="0"/>
              <a:t>and </a:t>
            </a:r>
            <a:r>
              <a:rPr lang="en-US" dirty="0" smtClean="0"/>
              <a:t>languages:</a:t>
            </a:r>
          </a:p>
          <a:p>
            <a:pPr lvl="1"/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French</a:t>
            </a:r>
          </a:p>
          <a:p>
            <a:pPr lvl="1"/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Chinese</a:t>
            </a:r>
          </a:p>
          <a:p>
            <a:pPr lvl="1"/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Japanese</a:t>
            </a:r>
          </a:p>
          <a:p>
            <a:pPr lvl="1"/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Korean</a:t>
            </a:r>
          </a:p>
          <a:p>
            <a:pPr lvl="1"/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 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Russian </a:t>
            </a:r>
            <a:endParaRPr lang="en-US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Microsoft YaHei"/>
            </a:endParaRPr>
          </a:p>
          <a:p>
            <a:pPr lvl="1"/>
            <a:r>
              <a:rPr lang="fr-CH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EP</a:t>
            </a:r>
            <a:r>
              <a:rPr lang="fr-CH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CN, JP, KO, RU and EA collections </a:t>
            </a:r>
            <a:endParaRPr lang="fr-CH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57200" lvl="1" indent="0">
              <a:buNone/>
            </a:pP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0" lvl="1" indent="457200"/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Implement </a:t>
            </a:r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Microsoft YaHei"/>
              </a:rPr>
              <a:t>sub-structures searches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26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66800"/>
            <a:ext cx="8810255" cy="506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fr-CH" dirty="0" smtClean="0"/>
              <a:t/>
            </a:r>
            <a:br>
              <a:rPr lang="fr-CH" dirty="0" smtClean="0"/>
            </a:br>
            <a:r>
              <a:rPr lang="fr-CH" dirty="0" smtClean="0"/>
              <a:t>Future/</a:t>
            </a:r>
            <a:r>
              <a:rPr lang="fr-CH" dirty="0" err="1" smtClean="0"/>
              <a:t>past</a:t>
            </a:r>
            <a:r>
              <a:rPr lang="fr-CH" dirty="0" smtClean="0"/>
              <a:t> </a:t>
            </a:r>
            <a:r>
              <a:rPr lang="fr-CH" dirty="0" err="1" smtClean="0"/>
              <a:t>webinars</a:t>
            </a:r>
            <a:r>
              <a:rPr lang="fr-CH" dirty="0" smtClean="0"/>
              <a:t>:</a:t>
            </a:r>
            <a:br>
              <a:rPr lang="fr-CH" dirty="0" smtClean="0"/>
            </a:br>
            <a:endParaRPr lang="en-US" u="sng" dirty="0"/>
          </a:p>
        </p:txBody>
      </p:sp>
      <p:sp>
        <p:nvSpPr>
          <p:cNvPr id="5" name="Rectangle 4"/>
          <p:cNvSpPr/>
          <p:nvPr/>
        </p:nvSpPr>
        <p:spPr>
          <a:xfrm>
            <a:off x="406061" y="1077951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-1604" y="3015515"/>
            <a:ext cx="3289434" cy="190500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599" y="5029200"/>
            <a:ext cx="8810255" cy="1106129"/>
          </a:xfrm>
          <a:prstGeom prst="rect">
            <a:avLst/>
          </a:prstGeom>
          <a:noFill/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9616"/>
            <a:ext cx="9144000" cy="51999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/>
          <p:cNvSpPr/>
          <p:nvPr/>
        </p:nvSpPr>
        <p:spPr bwMode="auto">
          <a:xfrm>
            <a:off x="76200" y="3601064"/>
            <a:ext cx="4557526" cy="104713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28599" y="3505200"/>
            <a:ext cx="4724401" cy="1295400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09086" y="5411278"/>
            <a:ext cx="8272914" cy="1295400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8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PATENTSCOPE for </a:t>
            </a:r>
            <a:r>
              <a:rPr lang="fr-CH" dirty="0" err="1" smtClean="0"/>
              <a:t>beginners</a:t>
            </a: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pPr lvl="1"/>
            <a:r>
              <a:rPr lang="fr-CH" dirty="0" err="1" smtClean="0"/>
              <a:t>October</a:t>
            </a:r>
            <a:r>
              <a:rPr lang="fr-CH" dirty="0" smtClean="0"/>
              <a:t> 10 </a:t>
            </a:r>
            <a:r>
              <a:rPr lang="fr-CH" dirty="0" smtClean="0"/>
              <a:t>at 5:30 pm </a:t>
            </a:r>
            <a:endParaRPr lang="fr-CH" dirty="0" smtClean="0"/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https://attendee.gotowebinar.com/rt/2435628645920889858</a:t>
            </a:r>
            <a:endParaRPr lang="fr-CH" dirty="0" smtClean="0"/>
          </a:p>
          <a:p>
            <a:pPr lvl="1"/>
            <a:r>
              <a:rPr lang="fr-CH" dirty="0" err="1" smtClean="0"/>
              <a:t>October</a:t>
            </a:r>
            <a:r>
              <a:rPr lang="fr-CH" dirty="0" smtClean="0"/>
              <a:t> 12 at 8:30 </a:t>
            </a:r>
            <a:r>
              <a:rPr lang="fr-CH" dirty="0" err="1" smtClean="0"/>
              <a:t>am</a:t>
            </a:r>
            <a:endParaRPr lang="fr-CH" dirty="0" smtClean="0"/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https://attendee.gotowebinar.com/rt/2435628645920889858</a:t>
            </a:r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386463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InchI</a:t>
            </a:r>
            <a:r>
              <a:rPr lang="fr-CH" dirty="0" smtClean="0"/>
              <a:t> – </a:t>
            </a:r>
            <a:r>
              <a:rPr lang="fr-CH" dirty="0" err="1" smtClean="0"/>
              <a:t>InchIKey</a:t>
            </a:r>
            <a:r>
              <a:rPr lang="fr-CH" dirty="0" smtClean="0"/>
              <a:t> for </a:t>
            </a:r>
            <a:r>
              <a:rPr lang="fr-CH" dirty="0" err="1" smtClean="0"/>
              <a:t>aspirin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8" y="3725250"/>
            <a:ext cx="7924800" cy="71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71600"/>
            <a:ext cx="2886075" cy="240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1068" y="4724400"/>
            <a:ext cx="82147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InChIKey</a:t>
            </a:r>
            <a:r>
              <a:rPr lang="en-US" b="1" dirty="0" smtClean="0"/>
              <a:t> </a:t>
            </a:r>
            <a:r>
              <a:rPr lang="en-US" dirty="0" smtClean="0"/>
              <a:t>= </a:t>
            </a:r>
            <a:r>
              <a:rPr lang="en-US" dirty="0"/>
              <a:t>a fixed-length (27-character) </a:t>
            </a:r>
            <a:r>
              <a:rPr lang="en-US" u="sng" dirty="0"/>
              <a:t>condensed digital representation</a:t>
            </a:r>
            <a:r>
              <a:rPr lang="en-US" dirty="0"/>
              <a:t> of an </a:t>
            </a:r>
            <a:r>
              <a:rPr lang="en-US" b="1" dirty="0" err="1" smtClean="0"/>
              <a:t>InChI</a:t>
            </a:r>
            <a:endParaRPr lang="en-US" b="1" dirty="0" smtClean="0"/>
          </a:p>
          <a:p>
            <a:r>
              <a:rPr lang="en-US" b="1" dirty="0" err="1" smtClean="0"/>
              <a:t>InChI</a:t>
            </a:r>
            <a:r>
              <a:rPr lang="en-US" b="1" dirty="0" smtClean="0"/>
              <a:t> = </a:t>
            </a:r>
            <a:r>
              <a:rPr lang="en-US" dirty="0" smtClean="0"/>
              <a:t> </a:t>
            </a:r>
            <a:r>
              <a:rPr lang="en-US" dirty="0"/>
              <a:t>is a </a:t>
            </a:r>
            <a:r>
              <a:rPr lang="en-US" u="sng" dirty="0"/>
              <a:t>textual identifier</a:t>
            </a:r>
            <a:r>
              <a:rPr lang="en-US" dirty="0"/>
              <a:t> developed to make it easy to perform web searches for chemical structures </a:t>
            </a:r>
          </a:p>
        </p:txBody>
      </p:sp>
    </p:spTree>
    <p:extLst>
      <p:ext uri="{BB962C8B-B14F-4D97-AF65-F5344CB8AC3E}">
        <p14:creationId xmlns:p14="http://schemas.microsoft.com/office/powerpoint/2010/main" val="340035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Brand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The </a:t>
            </a:r>
            <a:r>
              <a:rPr lang="fr-CH" dirty="0" smtClean="0"/>
              <a:t>Global Brand </a:t>
            </a:r>
            <a:r>
              <a:rPr lang="fr-CH" dirty="0" err="1" smtClean="0"/>
              <a:t>Database</a:t>
            </a:r>
            <a:r>
              <a:rPr lang="fr-CH" dirty="0" smtClean="0"/>
              <a:t>: an introduction</a:t>
            </a:r>
            <a:endParaRPr lang="fr-CH" dirty="0" smtClean="0"/>
          </a:p>
          <a:p>
            <a:endParaRPr lang="fr-CH" dirty="0"/>
          </a:p>
          <a:p>
            <a:pPr lvl="1"/>
            <a:r>
              <a:rPr lang="fr-CH" dirty="0" err="1"/>
              <a:t>O</a:t>
            </a:r>
            <a:r>
              <a:rPr lang="fr-CH" dirty="0" err="1" smtClean="0"/>
              <a:t>ctober</a:t>
            </a:r>
            <a:r>
              <a:rPr lang="fr-CH" dirty="0" smtClean="0"/>
              <a:t> 17 </a:t>
            </a:r>
            <a:r>
              <a:rPr lang="fr-CH" dirty="0" smtClean="0"/>
              <a:t>at 5:30pm </a:t>
            </a:r>
            <a:r>
              <a:rPr lang="fr-CH" dirty="0" smtClean="0"/>
              <a:t>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attendee.gotowebinar.com/rt/7380644809822317570</a:t>
            </a:r>
            <a:endParaRPr lang="fr-CH" dirty="0" smtClean="0"/>
          </a:p>
          <a:p>
            <a:pPr lvl="1"/>
            <a:r>
              <a:rPr lang="fr-CH" dirty="0" err="1" smtClean="0"/>
              <a:t>October</a:t>
            </a:r>
            <a:r>
              <a:rPr lang="fr-CH" dirty="0" smtClean="0"/>
              <a:t> 19 </a:t>
            </a:r>
            <a:r>
              <a:rPr lang="fr-CH" dirty="0" smtClean="0"/>
              <a:t>at 8:30 </a:t>
            </a:r>
            <a:r>
              <a:rPr lang="fr-CH" dirty="0" err="1" smtClean="0"/>
              <a:t>am</a:t>
            </a:r>
            <a:r>
              <a:rPr lang="fr-CH" dirty="0" smtClean="0"/>
              <a:t>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https://attendee.gotowebinar.com/rt/7380644809822317570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37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Design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The Global Design </a:t>
            </a:r>
            <a:r>
              <a:rPr lang="fr-CH" dirty="0" err="1" smtClean="0"/>
              <a:t>Database</a:t>
            </a:r>
            <a:r>
              <a:rPr lang="fr-CH" dirty="0" smtClean="0"/>
              <a:t>: an introduction</a:t>
            </a:r>
          </a:p>
          <a:p>
            <a:pPr marL="0" indent="0">
              <a:buNone/>
            </a:pPr>
            <a:endParaRPr lang="fr-CH" dirty="0" smtClean="0"/>
          </a:p>
          <a:p>
            <a:pPr lvl="1"/>
            <a:r>
              <a:rPr lang="fr-CH" dirty="0" err="1" smtClean="0"/>
              <a:t>October</a:t>
            </a:r>
            <a:r>
              <a:rPr lang="fr-CH" dirty="0" smtClean="0"/>
              <a:t> 24 </a:t>
            </a:r>
            <a:r>
              <a:rPr lang="fr-CH" dirty="0" smtClean="0"/>
              <a:t>at 5:30pm </a:t>
            </a:r>
            <a:r>
              <a:rPr lang="fr-CH" dirty="0" smtClean="0"/>
              <a:t>CET</a:t>
            </a:r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attendee.gotowebinar.com/rt/2647760724176844290</a:t>
            </a:r>
            <a:endParaRPr lang="en-US" dirty="0" smtClean="0"/>
          </a:p>
          <a:p>
            <a:pPr lvl="1"/>
            <a:r>
              <a:rPr lang="fr-CH" dirty="0" err="1" smtClean="0"/>
              <a:t>October</a:t>
            </a:r>
            <a:r>
              <a:rPr lang="fr-CH" dirty="0" smtClean="0"/>
              <a:t> 26 at 8:30 </a:t>
            </a:r>
            <a:r>
              <a:rPr lang="fr-CH" dirty="0" err="1" smtClean="0"/>
              <a:t>am</a:t>
            </a:r>
            <a:r>
              <a:rPr lang="fr-CH" dirty="0" smtClean="0"/>
              <a:t> CET</a:t>
            </a:r>
          </a:p>
          <a:p>
            <a:pPr marL="457200" lvl="1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://attendee.gotowebinar.com/rt/2647760724176844290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4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462767"/>
              </p:ext>
            </p:extLst>
          </p:nvPr>
        </p:nvGraphicFramePr>
        <p:xfrm>
          <a:off x="533400" y="1371600"/>
          <a:ext cx="7629525" cy="280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4" imgW="10171429" imgH="3746032" progId="">
                  <p:embed/>
                </p:oleObj>
              </mc:Choice>
              <mc:Fallback>
                <p:oleObj r:id="rId4" imgW="10171429" imgH="374603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71600"/>
                        <a:ext cx="7629525" cy="280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Forum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07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12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47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Works on </a:t>
            </a:r>
            <a:r>
              <a:rPr lang="fr-CH" b="1" dirty="0" err="1" smtClean="0"/>
              <a:t>developed</a:t>
            </a:r>
            <a:r>
              <a:rPr lang="fr-CH" b="1" dirty="0" smtClean="0"/>
              <a:t> exact formulas </a:t>
            </a:r>
            <a:r>
              <a:rPr lang="fr-CH" dirty="0" smtClean="0"/>
              <a:t>≠ </a:t>
            </a:r>
            <a:r>
              <a:rPr lang="en-US" dirty="0" err="1" smtClean="0"/>
              <a:t>Markush</a:t>
            </a:r>
            <a:r>
              <a:rPr lang="en-US" dirty="0" smtClean="0"/>
              <a:t> </a:t>
            </a:r>
            <a:r>
              <a:rPr lang="en-US" dirty="0"/>
              <a:t>structures (-R) </a:t>
            </a:r>
            <a:r>
              <a:rPr lang="en-US" dirty="0" smtClean="0"/>
              <a:t>that are </a:t>
            </a:r>
            <a:r>
              <a:rPr lang="en-US" dirty="0"/>
              <a:t>chemical symbols used to indicate a collection of chemicals with similar structures. </a:t>
            </a:r>
            <a:endParaRPr lang="en-US" dirty="0" smtClean="0"/>
          </a:p>
          <a:p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endParaRPr lang="fr-CH" dirty="0"/>
          </a:p>
          <a:p>
            <a:r>
              <a:rPr lang="fr-CH" dirty="0" smtClean="0"/>
              <a:t>PCT and US national collections</a:t>
            </a:r>
          </a:p>
          <a:p>
            <a:r>
              <a:rPr lang="fr-CH" dirty="0" err="1" smtClean="0"/>
              <a:t>Languages</a:t>
            </a:r>
            <a:r>
              <a:rPr lang="fr-CH" dirty="0" smtClean="0"/>
              <a:t>: English and </a:t>
            </a:r>
            <a:r>
              <a:rPr lang="fr-CH" dirty="0" err="1" smtClean="0"/>
              <a:t>German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95600"/>
            <a:ext cx="2786062" cy="174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417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Long </a:t>
            </a:r>
            <a:r>
              <a:rPr lang="fr-CH" dirty="0" err="1" smtClean="0"/>
              <a:t>automated</a:t>
            </a:r>
            <a:r>
              <a:rPr lang="fr-CH" dirty="0" smtClean="0"/>
              <a:t> </a:t>
            </a:r>
            <a:r>
              <a:rPr lang="fr-CH" dirty="0" err="1" smtClean="0"/>
              <a:t>procedures</a:t>
            </a:r>
            <a:r>
              <a:rPr lang="fr-CH" dirty="0" smtClean="0"/>
              <a:t>, no supervision</a:t>
            </a:r>
          </a:p>
          <a:p>
            <a:endParaRPr lang="fr-CH" dirty="0"/>
          </a:p>
          <a:p>
            <a:r>
              <a:rPr lang="fr-CH" dirty="0" smtClean="0"/>
              <a:t>Will not </a:t>
            </a:r>
            <a:r>
              <a:rPr lang="fr-CH" dirty="0" err="1" smtClean="0"/>
              <a:t>recognize</a:t>
            </a:r>
            <a:r>
              <a:rPr lang="fr-CH" dirty="0" smtClean="0"/>
              <a:t> 100%! </a:t>
            </a:r>
            <a:r>
              <a:rPr lang="fr-CH" dirty="0" err="1" smtClean="0"/>
              <a:t>Same</a:t>
            </a:r>
            <a:r>
              <a:rPr lang="fr-CH" dirty="0" smtClean="0"/>
              <a:t> drawbacks as the OCR</a:t>
            </a:r>
          </a:p>
          <a:p>
            <a:endParaRPr lang="fr-CH" dirty="0"/>
          </a:p>
          <a:p>
            <a:r>
              <a:rPr lang="fr-CH" dirty="0" err="1" smtClean="0"/>
              <a:t>Depend</a:t>
            </a:r>
            <a:r>
              <a:rPr lang="fr-CH" dirty="0" smtClean="0"/>
              <a:t> on OCR </a:t>
            </a:r>
            <a:r>
              <a:rPr lang="fr-CH" dirty="0" err="1" smtClean="0"/>
              <a:t>quality</a:t>
            </a:r>
            <a:r>
              <a:rPr lang="fr-CH" dirty="0" smtClean="0"/>
              <a:t> for PCT applications</a:t>
            </a:r>
          </a:p>
          <a:p>
            <a:endParaRPr lang="fr-CH" dirty="0"/>
          </a:p>
          <a:p>
            <a:r>
              <a:rPr lang="fr-CH" dirty="0" err="1" smtClean="0"/>
              <a:t>Does</a:t>
            </a:r>
            <a:r>
              <a:rPr lang="fr-CH" dirty="0" smtClean="0"/>
              <a:t> not </a:t>
            </a:r>
            <a:r>
              <a:rPr lang="fr-CH" dirty="0" err="1" smtClean="0"/>
              <a:t>work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simple formulas </a:t>
            </a:r>
            <a:r>
              <a:rPr lang="fr-CH" dirty="0" err="1" smtClean="0"/>
              <a:t>such</a:t>
            </a:r>
            <a:r>
              <a:rPr lang="fr-CH" dirty="0" smtClean="0"/>
              <a:t> H2O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5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Why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it</a:t>
            </a:r>
            <a:r>
              <a:rPr lang="fr-CH" dirty="0" smtClean="0"/>
              <a:t> </a:t>
            </a:r>
            <a:r>
              <a:rPr lang="fr-CH" dirty="0" err="1" smtClean="0"/>
              <a:t>useful</a:t>
            </a:r>
            <a:r>
              <a:rPr lang="fr-CH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names such as “aspirin”, “paracetamol” might not be used in patent documents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There </a:t>
            </a:r>
            <a:r>
              <a:rPr lang="en-US" dirty="0"/>
              <a:t>are many ways of representing </a:t>
            </a:r>
            <a:r>
              <a:rPr lang="en-US" dirty="0" smtClean="0"/>
              <a:t>formulas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20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-39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template_english-39</Template>
  <TotalTime>2</TotalTime>
  <Words>1145</Words>
  <Application>Microsoft Office PowerPoint</Application>
  <PresentationFormat>On-screen Show (4:3)</PresentationFormat>
  <Paragraphs>179</Paragraphs>
  <Slides>64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template_english-39</vt:lpstr>
      <vt:lpstr>PowerPoint Presentation</vt:lpstr>
      <vt:lpstr>Agenda</vt:lpstr>
      <vt:lpstr>Access</vt:lpstr>
      <vt:lpstr>The concept</vt:lpstr>
      <vt:lpstr>InchIkeys</vt:lpstr>
      <vt:lpstr>Example: InchI – InchIKey for aspirin</vt:lpstr>
      <vt:lpstr>Scope</vt:lpstr>
      <vt:lpstr>Limitations</vt:lpstr>
      <vt:lpstr>Why is it useful?</vt:lpstr>
      <vt:lpstr>How does it work?</vt:lpstr>
      <vt:lpstr>3 options</vt:lpstr>
      <vt:lpstr>Scaffold</vt:lpstr>
      <vt:lpstr>Upload a structure</vt:lpstr>
      <vt:lpstr>Example</vt:lpstr>
      <vt:lpstr>PowerPoint Presentation</vt:lpstr>
      <vt:lpstr>Structure editor</vt:lpstr>
      <vt:lpstr>Example</vt:lpstr>
      <vt:lpstr>Convert a structure</vt:lpstr>
      <vt:lpstr>Convert structure: ex.: paracetamol</vt:lpstr>
      <vt:lpstr>PowerPoint Presentation</vt:lpstr>
      <vt:lpstr>Results</vt:lpstr>
      <vt:lpstr>PowerPoint Presentation</vt:lpstr>
      <vt:lpstr>PowerPoint Presentation</vt:lpstr>
      <vt:lpstr>Analysis</vt:lpstr>
      <vt:lpstr>Combine results with searches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Example: fluoxetine hydrochloride</vt:lpstr>
      <vt:lpstr>Chemical compound search</vt:lpstr>
      <vt:lpstr>PowerPoint Presentation</vt:lpstr>
      <vt:lpstr>Advanced search</vt:lpstr>
      <vt:lpstr>PowerPoint Presentation</vt:lpstr>
      <vt:lpstr>Example: Viagra</vt:lpstr>
      <vt:lpstr>Chemical compound search </vt:lpstr>
      <vt:lpstr>PowerPoint Presentation</vt:lpstr>
      <vt:lpstr>Advanced search</vt:lpstr>
      <vt:lpstr>PowerPoint Presentation</vt:lpstr>
      <vt:lpstr>Example formula searching</vt:lpstr>
      <vt:lpstr>PowerPoint Presentation</vt:lpstr>
      <vt:lpstr>Example: Ritonavir</vt:lpstr>
      <vt:lpstr>PowerPoint Presentation</vt:lpstr>
      <vt:lpstr>Patent landscape Report on Ritonavir- October 2011 http://www.wipo.int/edocs/pubdocs/en/patents/946/wipo_pub_946.pdf</vt:lpstr>
      <vt:lpstr>A specific case: Propiverine</vt:lpstr>
      <vt:lpstr>Results</vt:lpstr>
      <vt:lpstr>Propiverin* in Advanced Search</vt:lpstr>
      <vt:lpstr>Results</vt:lpstr>
      <vt:lpstr>Difference in nb of results</vt:lpstr>
      <vt:lpstr>Restrict to the claims field</vt:lpstr>
      <vt:lpstr>Future plans  </vt:lpstr>
      <vt:lpstr> Future/past webinars: </vt:lpstr>
      <vt:lpstr>Next webinar</vt:lpstr>
      <vt:lpstr>Global Brand Database: webinar</vt:lpstr>
      <vt:lpstr>Global Design Database: webinar</vt:lpstr>
      <vt:lpstr>Forum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lastModifiedBy>AMMANN Sandrine</cp:lastModifiedBy>
  <cp:revision>2</cp:revision>
  <dcterms:created xsi:type="dcterms:W3CDTF">2017-09-28T13:05:43Z</dcterms:created>
  <dcterms:modified xsi:type="dcterms:W3CDTF">2017-09-28T13:08:16Z</dcterms:modified>
</cp:coreProperties>
</file>