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313" r:id="rId53"/>
    <p:sldId id="31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BE7A-1831-4FC6-80F2-36B8696582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3492F-684B-4A5B-AA1C-0824150318D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C22A2D-C63C-4862-B442-4A9F836CB45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400DE1-65C9-46FC-B308-26801B996F01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26337-7358-4741-B30B-6A9D0E75D27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A22ED-4C50-4ED2-9761-4B0E82A1DD36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BO" sz="1200" dirty="0" smtClean="0"/>
          </a:p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855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7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6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6.pn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6.pn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763940277541731046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738064480982231757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64776072417684429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2095"/>
            <a:ext cx="7080250" cy="1333500"/>
          </a:xfrm>
          <a:noFill/>
          <a:ln/>
        </p:spPr>
        <p:txBody>
          <a:bodyPr/>
          <a:lstStyle/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PATENTSCOPE:</a:t>
            </a:r>
          </a:p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For beginners</a:t>
            </a:r>
            <a:endParaRPr lang="en-US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52292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</a:p>
          <a:p>
            <a:r>
              <a:rPr lang="fr-CH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altLang="en-US" sz="180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1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simple - keywords</a:t>
            </a:r>
            <a:endParaRPr lang="es-BO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22608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21621"/>
            <a:ext cx="8410575" cy="69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</a:t>
            </a:r>
            <a:r>
              <a:rPr lang="fr-CH" dirty="0" smtClean="0"/>
              <a:t> </a:t>
            </a:r>
            <a:r>
              <a:rPr lang="fr-CH" dirty="0"/>
              <a:t>i</a:t>
            </a:r>
            <a:r>
              <a:rPr lang="fr-CH" dirty="0" smtClean="0"/>
              <a:t>nterface - </a:t>
            </a:r>
            <a:r>
              <a:rPr lang="fr-CH" dirty="0" err="1" smtClean="0"/>
              <a:t>Numbers</a:t>
            </a:r>
            <a:endParaRPr lang="es-BO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" y="2133601"/>
            <a:ext cx="844142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895999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553200" y="3367511"/>
            <a:ext cx="990600" cy="737638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52400" y="2947438"/>
            <a:ext cx="1676400" cy="557762"/>
          </a:xfrm>
          <a:prstGeom prst="ellipse">
            <a:avLst/>
          </a:prstGeom>
          <a:solidFill>
            <a:srgbClr val="00FF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range </a:t>
            </a:r>
            <a:r>
              <a:rPr lang="fr-CH" dirty="0" err="1" smtClean="0"/>
              <a:t>using</a:t>
            </a:r>
            <a:r>
              <a:rPr lang="fr-CH" dirty="0" smtClean="0"/>
              <a:t> […TO…]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43138"/>
            <a:ext cx="8858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66825"/>
            <a:ext cx="88677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2133600"/>
            <a:ext cx="914400" cy="1295400"/>
          </a:xfrm>
          <a:prstGeom prst="rect">
            <a:avLst/>
          </a:prstGeom>
          <a:solidFill>
            <a:srgbClr val="0070C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Interface: Field combination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68263" y="1633538"/>
            <a:ext cx="823912" cy="822325"/>
          </a:xfrm>
          <a:prstGeom prst="rightArrow">
            <a:avLst>
              <a:gd name="adj1" fmla="val 50000"/>
              <a:gd name="adj2" fmla="val 499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63613" cy="29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-22303" y="2590800"/>
            <a:ext cx="2613103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Interface : Field Combination - Structured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96975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09600" y="4724400"/>
            <a:ext cx="4572000" cy="83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55800"/>
            <a:ext cx="11938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Stemming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H" altLang="en-US" dirty="0" err="1" smtClean="0"/>
              <a:t>Process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that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removes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common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ending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from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words</a:t>
            </a:r>
            <a:r>
              <a:rPr lang="fr-CH" altLang="en-US" dirty="0" smtClean="0"/>
              <a:t> by English </a:t>
            </a:r>
            <a:r>
              <a:rPr lang="fr-CH" altLang="en-US" dirty="0" err="1" smtClean="0"/>
              <a:t>Snowball</a:t>
            </a:r>
            <a:r>
              <a:rPr lang="fr-CH" altLang="en-US" dirty="0" smtClean="0"/>
              <a:t> </a:t>
            </a:r>
            <a:r>
              <a:rPr lang="en-US" altLang="en-US" dirty="0" smtClean="0"/>
              <a:t>algorithm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	 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	</a:t>
            </a:r>
            <a:r>
              <a:rPr lang="fr-CH" altLang="en-US" dirty="0" err="1" smtClean="0"/>
              <a:t>electric¦al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electric</a:t>
            </a: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     </a:t>
            </a:r>
            <a:r>
              <a:rPr lang="fr-CH" altLang="en-US" dirty="0" err="1" smtClean="0"/>
              <a:t>electric¦ity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electric</a:t>
            </a: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	 </a:t>
            </a:r>
            <a:r>
              <a:rPr lang="fr-CH" altLang="en-US" dirty="0" err="1" smtClean="0"/>
              <a:t>electron¦ics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electron</a:t>
            </a:r>
            <a:r>
              <a:rPr lang="fr-CH" altLang="en-US" dirty="0" smtClean="0"/>
              <a:t>   </a:t>
            </a:r>
          </a:p>
          <a:p>
            <a:pPr eaLnBrk="1" hangingPunct="1">
              <a:buFontTx/>
              <a:buNone/>
            </a:pP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More </a:t>
            </a:r>
            <a:r>
              <a:rPr lang="fr-CH" altLang="en-US" dirty="0" err="1" smtClean="0"/>
              <a:t>accurate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results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than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wildcards</a:t>
            </a:r>
            <a:r>
              <a:rPr lang="fr-CH" altLang="en-US" dirty="0" smtClean="0"/>
              <a:t>: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 </a:t>
            </a:r>
            <a:r>
              <a:rPr lang="fr-CH" altLang="en-US" dirty="0" err="1" smtClean="0"/>
              <a:t>elect</a:t>
            </a:r>
            <a:r>
              <a:rPr lang="fr-CH" altLang="en-US" dirty="0" smtClean="0"/>
              <a:t>*             </a:t>
            </a:r>
            <a:r>
              <a:rPr lang="fr-CH" altLang="en-US" dirty="0" err="1" smtClean="0"/>
              <a:t>electoral</a:t>
            </a:r>
            <a:r>
              <a:rPr lang="fr-CH" altLang="en-US" dirty="0" smtClean="0"/>
              <a:t>, etc.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fr-CH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34688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657600" y="5334000"/>
            <a:ext cx="1143000" cy="381000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Interface : Field Combination - Structured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902576"/>
              </p:ext>
            </p:extLst>
          </p:nvPr>
        </p:nvGraphicFramePr>
        <p:xfrm>
          <a:off x="598449" y="1219200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49" y="1219200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09600" y="4724400"/>
            <a:ext cx="4572000" cy="83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69580" y="4859144"/>
            <a:ext cx="1778620" cy="304800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25"/>
            <a:ext cx="76390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81400" y="5163944"/>
            <a:ext cx="1219200" cy="474856"/>
          </a:xfrm>
          <a:prstGeom prst="ellipse">
            <a:avLst/>
          </a:prstGeom>
          <a:solidFill>
            <a:srgbClr val="00FF00">
              <a:alpha val="5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0" y="4204320"/>
            <a:ext cx="3441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71158" cy="43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95600" y="1905000"/>
            <a:ext cx="38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9812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908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051300" y="1752600"/>
            <a:ext cx="28067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1981200"/>
            <a:ext cx="685800" cy="22098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7400" y="4984595"/>
            <a:ext cx="762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2971800"/>
            <a:ext cx="6324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8839" y="2965557"/>
            <a:ext cx="5643613" cy="163028"/>
          </a:xfrm>
          <a:prstGeom prst="rect">
            <a:avLst/>
          </a:prstGeom>
          <a:solidFill>
            <a:srgbClr val="00B05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743200"/>
            <a:ext cx="5643613" cy="179872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8187" y="3124200"/>
            <a:ext cx="5643613" cy="179872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31482" y="2316379"/>
            <a:ext cx="5643245" cy="179705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012" y="710406"/>
            <a:ext cx="8789988" cy="865187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Novartis as inventor and published in 2010</a:t>
            </a:r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76338"/>
            <a:ext cx="89249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2286000"/>
            <a:ext cx="6553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2498" y="2895600"/>
            <a:ext cx="6553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638800" y="4953000"/>
            <a:ext cx="838200" cy="381000"/>
          </a:xfrm>
          <a:prstGeom prst="ellipse">
            <a:avLst/>
          </a:prstGeom>
          <a:solidFill>
            <a:srgbClr val="FF0000">
              <a:alpha val="48000"/>
            </a:srgbClr>
          </a:solidFill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Empty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76338"/>
            <a:ext cx="8801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4267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4267200"/>
            <a:ext cx="739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4267200"/>
            <a:ext cx="6172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9324975" cy="54451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 smtClean="0"/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2286000"/>
            <a:ext cx="7734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9600" y="5181600"/>
            <a:ext cx="4267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i="1" dirty="0" smtClean="0"/>
              <a:t>Publication Date </a:t>
            </a:r>
            <a:r>
              <a:rPr lang="fr-CH" dirty="0" err="1" smtClean="0"/>
              <a:t>field</a:t>
            </a:r>
            <a:r>
              <a:rPr lang="fr-CH" dirty="0" smtClean="0"/>
              <a:t>: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715000"/>
          </a:xfrm>
        </p:spPr>
        <p:txBody>
          <a:bodyPr/>
          <a:lstStyle/>
          <a:p>
            <a:r>
              <a:rPr lang="es-BO" sz="1600" i="1" dirty="0" err="1" smtClean="0"/>
              <a:t>Examples</a:t>
            </a:r>
            <a:endParaRPr lang="es-BO" sz="1600" i="1" dirty="0" smtClean="0"/>
          </a:p>
          <a:p>
            <a:pPr marL="0" indent="0">
              <a:buNone/>
            </a:pPr>
            <a:r>
              <a:rPr lang="es-BO" sz="1600" i="1" dirty="0" err="1" smtClean="0"/>
              <a:t>DP:today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DP:today-1Week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DP:today-2Years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r>
              <a:rPr lang="es-BO" sz="1600" dirty="0" smtClean="0"/>
              <a:t>Time</a:t>
            </a:r>
            <a:r>
              <a:rPr lang="es-BO" sz="1600" dirty="0"/>
              <a:t> </a:t>
            </a:r>
            <a:r>
              <a:rPr lang="es-BO" sz="1600" dirty="0" err="1" smtClean="0"/>
              <a:t>ranges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DP:[today-1Year TO </a:t>
            </a:r>
            <a:r>
              <a:rPr lang="es-BO" sz="1600" i="1" dirty="0" err="1"/>
              <a:t>today</a:t>
            </a:r>
            <a:r>
              <a:rPr lang="es-BO" sz="1600" i="1" dirty="0"/>
              <a:t>]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DP:[today-3Years TO today-1year]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/>
              <a:t>Simplified</a:t>
            </a:r>
            <a:r>
              <a:rPr lang="es-BO" sz="1600" dirty="0"/>
              <a:t> time </a:t>
            </a:r>
            <a:r>
              <a:rPr lang="es-BO" sz="1600" dirty="0" err="1"/>
              <a:t>period</a:t>
            </a:r>
            <a:r>
              <a:rPr lang="es-BO" sz="1600" dirty="0"/>
              <a:t> </a:t>
            </a:r>
            <a:r>
              <a:rPr lang="es-BO" sz="1600" dirty="0" err="1"/>
              <a:t>ranges</a:t>
            </a:r>
            <a:r>
              <a:rPr lang="es-BO" sz="1600" dirty="0"/>
              <a:t> 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smtClean="0"/>
              <a:t>DP:Last3Days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DP:Last2Weeks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DP:Last1Year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 smtClean="0"/>
              <a:t>Last</a:t>
            </a:r>
            <a:r>
              <a:rPr lang="es-BO" sz="1600" dirty="0" smtClean="0"/>
              <a:t> </a:t>
            </a:r>
            <a:r>
              <a:rPr lang="es-BO" sz="1600" dirty="0" err="1" smtClean="0"/>
              <a:t>Publications</a:t>
            </a:r>
            <a:r>
              <a:rPr lang="es-BO" sz="1600" dirty="0" smtClean="0"/>
              <a:t> </a:t>
            </a:r>
            <a:r>
              <a:rPr lang="es-BO" sz="1600" dirty="0" err="1" smtClean="0"/>
              <a:t>published</a:t>
            </a:r>
            <a:r>
              <a:rPr lang="es-BO" sz="1600" dirty="0" smtClean="0"/>
              <a:t> :</a:t>
            </a: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err="1" smtClean="0"/>
              <a:t>DP:pct_lastpubdate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 err="1"/>
              <a:t>DP:pct_lastpubdate</a:t>
            </a:r>
            <a:r>
              <a:rPr lang="es-BO" sz="1600" i="1" dirty="0"/>
              <a:t> and PA:"</a:t>
            </a:r>
            <a:r>
              <a:rPr lang="es-BO" sz="1600" i="1" dirty="0" err="1"/>
              <a:t>University</a:t>
            </a:r>
            <a:r>
              <a:rPr lang="es-BO" sz="1600" i="1" dirty="0"/>
              <a:t> of Paris"</a:t>
            </a:r>
            <a:endParaRPr lang="es-BO" sz="16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5341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81125"/>
            <a:ext cx="77819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5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066800"/>
            <a:ext cx="872103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315200" y="2066925"/>
            <a:ext cx="1066800" cy="1143000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4" y="1066800"/>
            <a:ext cx="8827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248400" y="5105400"/>
            <a:ext cx="457200" cy="2286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3810000" y="1463668"/>
            <a:ext cx="838200" cy="389021"/>
          </a:xfrm>
          <a:prstGeom prst="wedgeRectCallout">
            <a:avLst>
              <a:gd name="adj1" fmla="val -12412"/>
              <a:gd name="adj2" fmla="val 17197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617" y="144705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 space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45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7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4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s-B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457200" eaLnBrk="1" hangingPunct="1"/>
            <a:r>
              <a:rPr lang="fr-CH" altLang="en-US" i="1" dirty="0" smtClean="0"/>
              <a:t>Simple </a:t>
            </a:r>
            <a:r>
              <a:rPr lang="fr-CH" altLang="en-US" dirty="0" smtClean="0"/>
              <a:t>interface</a:t>
            </a:r>
            <a:endParaRPr lang="fr-CH" altLang="en-US" i="1" dirty="0"/>
          </a:p>
          <a:p>
            <a:pPr marL="0" lvl="1" indent="457200" eaLnBrk="1" hangingPunct="1"/>
            <a:r>
              <a:rPr lang="fr-CH" altLang="en-US" i="1" dirty="0" smtClean="0"/>
              <a:t>Field </a:t>
            </a:r>
            <a:r>
              <a:rPr lang="fr-CH" altLang="en-US" i="1" dirty="0" err="1" smtClean="0"/>
              <a:t>Combination</a:t>
            </a:r>
            <a:r>
              <a:rPr lang="fr-CH" altLang="en-US" i="1" dirty="0" smtClean="0"/>
              <a:t> </a:t>
            </a:r>
            <a:r>
              <a:rPr lang="fr-CH" altLang="en-US" dirty="0" smtClean="0"/>
              <a:t>interface</a:t>
            </a:r>
          </a:p>
          <a:p>
            <a:pPr marL="0" lvl="1" indent="457200" eaLnBrk="1" hangingPunct="1"/>
            <a:r>
              <a:rPr lang="fr-CH" altLang="en-US" i="1" dirty="0" smtClean="0"/>
              <a:t>Advanced </a:t>
            </a:r>
            <a:r>
              <a:rPr lang="fr-CH" altLang="en-US" dirty="0" smtClean="0"/>
              <a:t> interface</a:t>
            </a:r>
            <a:endParaRPr lang="fr-CH" altLang="en-US" i="1" dirty="0" smtClean="0"/>
          </a:p>
          <a:p>
            <a:pPr marL="457200" lvl="1" indent="0" eaLnBrk="1" hangingPunct="1">
              <a:buNone/>
            </a:pPr>
            <a:endParaRPr lang="fr-CH" altLang="en-US" i="1" dirty="0" smtClean="0"/>
          </a:p>
          <a:p>
            <a:pPr marL="285750" lvl="1"/>
            <a:r>
              <a:rPr lang="fr-CH" altLang="en-US" dirty="0" smtClean="0"/>
              <a:t>User </a:t>
            </a:r>
            <a:r>
              <a:rPr lang="fr-CH" altLang="en-US" dirty="0" err="1" smtClean="0"/>
              <a:t>account</a:t>
            </a:r>
            <a:endParaRPr lang="fr-CH" altLang="en-US" dirty="0" smtClean="0"/>
          </a:p>
          <a:p>
            <a:pPr marL="0" lvl="1" indent="0">
              <a:buNone/>
            </a:pPr>
            <a:endParaRPr lang="fr-CH" altLang="en-US" dirty="0" smtClean="0"/>
          </a:p>
          <a:p>
            <a:pPr marL="285750" lvl="1"/>
            <a:r>
              <a:rPr lang="fr-CH" altLang="en-US" dirty="0" smtClean="0"/>
              <a:t>Quiz</a:t>
            </a:r>
            <a:endParaRPr lang="fr-CH" altLang="en-US" i="1" dirty="0" smtClean="0"/>
          </a:p>
          <a:p>
            <a:pPr marL="0" lvl="1" indent="0" eaLnBrk="1" hangingPunct="1">
              <a:buNone/>
            </a:pPr>
            <a:endParaRPr lang="fr-CH" altLang="en-US" i="1" dirty="0" smtClean="0"/>
          </a:p>
          <a:p>
            <a:pPr marL="285750" lvl="1" eaLnBrk="1" hangingPunct="1"/>
            <a:r>
              <a:rPr lang="fr-CH" altLang="en-US" dirty="0" smtClean="0"/>
              <a:t>Q &amp; A session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1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4038"/>
            <a:ext cx="9096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05800" y="2514600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4044065"/>
            <a:ext cx="1739874" cy="1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 account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14475"/>
            <a:ext cx="8039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5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2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Saved queries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1188" y="1268413"/>
          <a:ext cx="77628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349206" imgH="7174603" progId="">
                  <p:embed/>
                </p:oleObj>
              </mc:Choice>
              <mc:Fallback>
                <p:oleObj r:id="rId3" imgW="10349206" imgH="7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762875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5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Downloading the results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547813" y="1196975"/>
          <a:ext cx="53594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171429" imgH="10742857" progId="">
                  <p:embed/>
                </p:oleObj>
              </mc:Choice>
              <mc:Fallback>
                <p:oleObj r:id="rId3" imgW="10171429" imgH="10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535940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029200" y="1524000"/>
            <a:ext cx="5334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 customization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125538"/>
          <a:ext cx="78486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0336508" imgH="7288889" progId="">
                  <p:embed/>
                </p:oleObj>
              </mc:Choice>
              <mc:Fallback>
                <p:oleObj r:id="rId3" imgW="10336508" imgH="72888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78486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" y="1295400"/>
            <a:ext cx="9036393" cy="349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058" y="0"/>
            <a:ext cx="8915400" cy="1143000"/>
          </a:xfrm>
        </p:spPr>
        <p:txBody>
          <a:bodyPr/>
          <a:lstStyle/>
          <a:p>
            <a:r>
              <a:rPr lang="en-US" sz="3200" dirty="0"/>
              <a:t>https://patentscope.wipo.int/search/en/search.jsf</a:t>
            </a:r>
          </a:p>
        </p:txBody>
      </p:sp>
      <p:sp>
        <p:nvSpPr>
          <p:cNvPr id="6" name="Bent-Up Arrow 5"/>
          <p:cNvSpPr/>
          <p:nvPr/>
        </p:nvSpPr>
        <p:spPr bwMode="auto">
          <a:xfrm>
            <a:off x="3886200" y="914400"/>
            <a:ext cx="1219200" cy="609600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1295400"/>
            <a:ext cx="1981200" cy="3048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2438400"/>
            <a:ext cx="647700" cy="3048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0065" y="228600"/>
            <a:ext cx="1261535" cy="685800"/>
          </a:xfrm>
          <a:prstGeom prst="ellipse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are not </a:t>
            </a:r>
            <a:r>
              <a:rPr lang="fr-CH" sz="2800" dirty="0" err="1" smtClean="0">
                <a:solidFill>
                  <a:srgbClr val="0070C0"/>
                </a:solidFill>
              </a:rPr>
              <a:t>pre-defined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in the Simple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interface?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810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Applicant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nationality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38503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data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886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Filing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Front page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are not </a:t>
            </a:r>
            <a:r>
              <a:rPr lang="fr-CH" sz="2800" dirty="0" err="1">
                <a:solidFill>
                  <a:srgbClr val="0070C0"/>
                </a:solidFill>
              </a:rPr>
              <a:t>pre-defined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in the Simple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interface?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52391" y="46482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Front page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64659" y="177305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Applicant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nationality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3634338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45339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64658" y="3694496"/>
            <a:ext cx="362174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data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864659" y="269146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Filing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Q.2: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select a collection,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selecting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 entry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1628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Collection </a:t>
            </a:r>
            <a:r>
              <a:rPr lang="fr-CH" sz="2800" dirty="0" err="1" smtClean="0">
                <a:solidFill>
                  <a:srgbClr val="0070C0"/>
                </a:solidFill>
              </a:rPr>
              <a:t>from</a:t>
            </a:r>
            <a:r>
              <a:rPr lang="fr-CH" sz="2800" dirty="0" smtClean="0">
                <a:solidFill>
                  <a:srgbClr val="0070C0"/>
                </a:solidFill>
              </a:rPr>
              <a:t> a 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office</a:t>
            </a:r>
            <a:endParaRPr lang="es-BO" sz="2800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7" y="3505200"/>
            <a:ext cx="5147986" cy="30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select a collection,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PCT national phase entry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6858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Collection </a:t>
            </a:r>
            <a:r>
              <a:rPr lang="fr-CH" sz="2800" dirty="0" err="1">
                <a:solidFill>
                  <a:srgbClr val="0070C0"/>
                </a:solidFill>
              </a:rPr>
              <a:t>from</a:t>
            </a:r>
            <a:r>
              <a:rPr lang="fr-CH" sz="2800" dirty="0">
                <a:solidFill>
                  <a:srgbClr val="0070C0"/>
                </a:solidFill>
              </a:rPr>
              <a:t> a national/</a:t>
            </a:r>
            <a:r>
              <a:rPr lang="fr-CH" sz="2800" dirty="0" err="1">
                <a:solidFill>
                  <a:srgbClr val="0070C0"/>
                </a:solidFill>
              </a:rPr>
              <a:t>regional</a:t>
            </a:r>
            <a:r>
              <a:rPr lang="fr-CH" sz="2800" dirty="0">
                <a:solidFill>
                  <a:srgbClr val="0070C0"/>
                </a:solidFill>
              </a:rPr>
              <a:t> office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the 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Q.3</a:t>
            </a:r>
            <a:r>
              <a:rPr lang="fr-CH" sz="2800" dirty="0">
                <a:solidFill>
                  <a:srgbClr val="0070C0"/>
                </a:solidFill>
              </a:rPr>
              <a:t>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the PATENTSCOPE </a:t>
            </a:r>
            <a:r>
              <a:rPr lang="fr-CH" sz="2800" dirty="0" err="1">
                <a:solidFill>
                  <a:srgbClr val="0070C0"/>
                </a:solidFill>
              </a:rPr>
              <a:t>account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download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entire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8" y="1143000"/>
            <a:ext cx="744078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81000" y="3487554"/>
            <a:ext cx="3907857" cy="12192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5532922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243734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err="1" smtClean="0"/>
              <a:t>November</a:t>
            </a:r>
            <a:r>
              <a:rPr lang="fr-CH" dirty="0" smtClean="0"/>
              <a:t> 14 </a:t>
            </a:r>
            <a:r>
              <a:rPr lang="fr-CH" dirty="0" smtClean="0"/>
              <a:t>at 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https://attendee.gotowebinar.com/rt/7639402775417310466</a:t>
            </a:r>
            <a:endParaRPr lang="fr-CH" dirty="0" smtClean="0"/>
          </a:p>
          <a:p>
            <a:pPr lvl="1"/>
            <a:r>
              <a:rPr lang="fr-CH" dirty="0" err="1" smtClean="0"/>
              <a:t>Nov</a:t>
            </a:r>
            <a:r>
              <a:rPr lang="fr-CH" dirty="0" err="1" smtClean="0"/>
              <a:t>ember</a:t>
            </a:r>
            <a:r>
              <a:rPr lang="fr-CH" dirty="0" smtClean="0"/>
              <a:t> 16 </a:t>
            </a:r>
            <a:r>
              <a:rPr lang="fr-CH" dirty="0" smtClean="0"/>
              <a:t>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https://attendee.gotowebinar.com/rt/7639402775417310466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Brand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endParaRPr lang="fr-CH" dirty="0"/>
          </a:p>
          <a:p>
            <a:pPr lvl="1"/>
            <a:r>
              <a:rPr lang="fr-CH" dirty="0" err="1"/>
              <a:t>O</a:t>
            </a:r>
            <a:r>
              <a:rPr lang="fr-CH" dirty="0" err="1" smtClean="0"/>
              <a:t>ctober</a:t>
            </a:r>
            <a:r>
              <a:rPr lang="fr-CH" dirty="0" smtClean="0"/>
              <a:t> 17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attendee.gotowebinar.com/rt/7380644809822317570</a:t>
            </a: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19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https://attendee.gotowebinar.com/rt/7380644809822317570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PATENTSCOPE: how to 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0" y="1752600"/>
            <a:ext cx="5486400" cy="4352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patent documents:</a:t>
            </a:r>
          </a:p>
          <a:p>
            <a:pPr marL="522288" lvl="1" indent="-65088" eaLnBrk="1" hangingPunct="1"/>
            <a:r>
              <a:rPr lang="en-US" altLang="en-US" dirty="0" smtClean="0"/>
              <a:t>Simple</a:t>
            </a:r>
          </a:p>
          <a:p>
            <a:pPr marL="522288" lvl="1" indent="-65088" eaLnBrk="1" hangingPunct="1"/>
            <a:r>
              <a:rPr lang="en-US" altLang="en-US" dirty="0" smtClean="0"/>
              <a:t>Field </a:t>
            </a:r>
            <a:r>
              <a:rPr lang="en-US" altLang="en-US" dirty="0" smtClean="0"/>
              <a:t>combination</a:t>
            </a:r>
          </a:p>
          <a:p>
            <a:pPr marL="522288" lvl="1" indent="-65088" eaLnBrk="1" hangingPunct="1"/>
            <a:r>
              <a:rPr lang="en-US" altLang="en-US" dirty="0"/>
              <a:t> </a:t>
            </a:r>
            <a:r>
              <a:rPr lang="en-US" altLang="en-US" dirty="0" smtClean="0"/>
              <a:t>Advanced</a:t>
            </a: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68263" y="1633538"/>
            <a:ext cx="823912" cy="822325"/>
          </a:xfrm>
          <a:prstGeom prst="rightArrow">
            <a:avLst>
              <a:gd name="adj1" fmla="val 50000"/>
              <a:gd name="adj2" fmla="val 499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863"/>
            <a:ext cx="3378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263" y="1905000"/>
            <a:ext cx="3208337" cy="609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263" y="2526565"/>
            <a:ext cx="3208337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262" y="2867526"/>
            <a:ext cx="3208337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24 at 5:30pm CET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attendee.gotowebinar.com/rt/2647760724176844290</a:t>
            </a:r>
            <a:endParaRPr lang="en-US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26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://attendee.gotowebinar.com/rt/2647760724176844290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46180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Simple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116013" y="3573463"/>
            <a:ext cx="360362" cy="647700"/>
          </a:xfrm>
          <a:prstGeom prst="upArrow">
            <a:avLst>
              <a:gd name="adj1" fmla="val 50000"/>
              <a:gd name="adj2" fmla="val 449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0" y="2029464"/>
            <a:ext cx="9457623" cy="30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13010" y="1981200"/>
            <a:ext cx="2832410" cy="609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91600" cy="38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534400" y="2971800"/>
            <a:ext cx="76200" cy="2983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43900" y="29718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007"/>
            <a:ext cx="8955752" cy="35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7" y="3270124"/>
            <a:ext cx="2146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93" y="1064013"/>
            <a:ext cx="307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263268" y="3073118"/>
            <a:ext cx="508000" cy="25138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Collections </a:t>
            </a:r>
            <a:r>
              <a:rPr lang="fr-CH" dirty="0" err="1" smtClean="0"/>
              <a:t>selection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2392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19400" y="2362200"/>
            <a:ext cx="6858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31272" y="3055434"/>
            <a:ext cx="2378927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77"/>
            <a:ext cx="9239250" cy="49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851102" y="1676400"/>
            <a:ext cx="457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16077"/>
            <a:ext cx="9220200" cy="54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42746"/>
            <a:ext cx="8229600" cy="1143000"/>
          </a:xfrm>
        </p:spPr>
        <p:txBody>
          <a:bodyPr/>
          <a:lstStyle/>
          <a:p>
            <a:r>
              <a:rPr lang="fr-CH" dirty="0" err="1" smtClean="0"/>
              <a:t>Coverage</a:t>
            </a:r>
            <a:r>
              <a:rPr lang="fr-CH" dirty="0" smtClean="0"/>
              <a:t>: collections-national 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7246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013502"/>
            <a:ext cx="86106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https://patentscope.wipo.int/search/en/help/data_coverage.jsf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7" y="1219200"/>
            <a:ext cx="9934576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33400" y="3244334"/>
            <a:ext cx="8610599" cy="461665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https://patentscope.wipo.int/search/en/nationalphase.jsf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1219200"/>
            <a:ext cx="3067514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1981200"/>
            <a:ext cx="1981200" cy="304800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plate_english-3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template_english-39</Template>
  <TotalTime>2</TotalTime>
  <Words>411</Words>
  <Application>Microsoft Office PowerPoint</Application>
  <PresentationFormat>On-screen Show (4:3)</PresentationFormat>
  <Paragraphs>175</Paragraphs>
  <Slides>53</Slides>
  <Notes>9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template_english-39</vt:lpstr>
      <vt:lpstr>PowerPoint Presentation</vt:lpstr>
      <vt:lpstr>PowerPoint Presentation</vt:lpstr>
      <vt:lpstr>Agenda</vt:lpstr>
      <vt:lpstr>https://patentscope.wipo.int/search/en/search.jsf</vt:lpstr>
      <vt:lpstr>PATENTSCOPE: how to search</vt:lpstr>
      <vt:lpstr>Interface : Simple</vt:lpstr>
      <vt:lpstr>Interface</vt:lpstr>
      <vt:lpstr>Collections selection</vt:lpstr>
      <vt:lpstr>Coverage: collections-national phase</vt:lpstr>
      <vt:lpstr>Interface simple - keywords</vt:lpstr>
      <vt:lpstr>Simple interface - Numbers</vt:lpstr>
      <vt:lpstr>Date range using […TO…]</vt:lpstr>
      <vt:lpstr>Interface: Field combination</vt:lpstr>
      <vt:lpstr>Interface : Field Combination - Structured</vt:lpstr>
      <vt:lpstr>Stemming</vt:lpstr>
      <vt:lpstr>Interface : Field Combination - Structured</vt:lpstr>
      <vt:lpstr>Field Combination</vt:lpstr>
      <vt:lpstr>Interface Field Combination</vt:lpstr>
      <vt:lpstr>Search examples</vt:lpstr>
      <vt:lpstr>Empty fields</vt:lpstr>
      <vt:lpstr>Search examples</vt:lpstr>
      <vt:lpstr>In the Publication Date field:</vt:lpstr>
      <vt:lpstr>PowerPoint Presentation</vt:lpstr>
      <vt:lpstr>PowerPoint Presentation</vt:lpstr>
      <vt:lpstr>PowerPoint Presentation</vt:lpstr>
      <vt:lpstr>Interface: Advanced search</vt:lpstr>
      <vt:lpstr>Instant help</vt:lpstr>
      <vt:lpstr>PowerPoint Presentation</vt:lpstr>
      <vt:lpstr>PowerPoint Presentation</vt:lpstr>
      <vt:lpstr>Help</vt:lpstr>
      <vt:lpstr>Tooltip help</vt:lpstr>
      <vt:lpstr>Question mark help</vt:lpstr>
      <vt:lpstr>PATENTSCOPE account</vt:lpstr>
      <vt:lpstr>Signing up</vt:lpstr>
      <vt:lpstr>Once logged-in</vt:lpstr>
      <vt:lpstr>Saved queries</vt:lpstr>
      <vt:lpstr>Downloading the results</vt:lpstr>
      <vt:lpstr>Downloaded results</vt:lpstr>
      <vt:lpstr>Account customization</vt:lpstr>
      <vt:lpstr>PowerPoint Presentation</vt:lpstr>
      <vt:lpstr>Q.1: which fields are not pre-defined fields in the Simple search interface?</vt:lpstr>
      <vt:lpstr>Q.1: which fields are not pre-defined fields in the Simple search interface?</vt:lpstr>
      <vt:lpstr>Q.2: when you select a collection, you are selecting:</vt:lpstr>
      <vt:lpstr>Q 2: when you select a collection, you are selecting:</vt:lpstr>
      <vt:lpstr>Q:3: Using the PATENTSCOPE account, can you download the entire result list?</vt:lpstr>
      <vt:lpstr>Q.3: Using the PATENTSCOPE account, can you download the entire result list?</vt:lpstr>
      <vt:lpstr>Future/past webinars:</vt:lpstr>
      <vt:lpstr>Next webinar</vt:lpstr>
      <vt:lpstr>Global Brand Database: webinar</vt:lpstr>
      <vt:lpstr>Global Design Database: webinar</vt:lpstr>
      <vt:lpstr>Forum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2017-10-12T14:16:04Z</dcterms:created>
  <dcterms:modified xsi:type="dcterms:W3CDTF">2017-10-12T14:18:27Z</dcterms:modified>
</cp:coreProperties>
</file>