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2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9237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4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4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7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717566525473618947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3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Overview of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7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3" y="4114800"/>
            <a:ext cx="8735034" cy="2209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4940"/>
            <a:ext cx="2895600" cy="3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Pearl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WIPO’s online terminology database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 smtClean="0"/>
              <a:t>17’000 </a:t>
            </a:r>
            <a:r>
              <a:rPr lang="en-US" altLang="en-US" dirty="0"/>
              <a:t>concepts, </a:t>
            </a:r>
            <a:r>
              <a:rPr lang="en-US" altLang="en-US" dirty="0" smtClean="0"/>
              <a:t>160’000 </a:t>
            </a:r>
            <a:r>
              <a:rPr lang="en-US" altLang="en-US" dirty="0"/>
              <a:t>terms</a:t>
            </a:r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10 languages</a:t>
            </a:r>
          </a:p>
          <a:p>
            <a:pPr marL="1587" indent="0">
              <a:lnSpc>
                <a:spcPct val="100000"/>
              </a:lnSpc>
              <a:spcBef>
                <a:spcPts val="488"/>
              </a:spcBef>
              <a:buSzPct val="95000"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488"/>
              </a:spcBef>
              <a:buSzPct val="95000"/>
              <a:buFont typeface="Times New Roman" pitchFamily="16" charset="0"/>
              <a:buBlip>
                <a:blip r:embed="rId2"/>
              </a:buBlip>
            </a:pPr>
            <a:r>
              <a:rPr lang="en-US" altLang="en-US" dirty="0"/>
              <a:t>Contents validated by WIPO language experts and terminologists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bicycle fork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43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3278" y="3200400"/>
            <a:ext cx="1905000" cy="3048000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3200400"/>
            <a:ext cx="838200" cy="2362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5562600"/>
            <a:ext cx="838200" cy="6858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2800" y="3200400"/>
            <a:ext cx="381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7796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2192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Weekly PCT publication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5138"/>
            <a:ext cx="7672648" cy="320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981200" y="1675707"/>
            <a:ext cx="228600" cy="228600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1675707"/>
            <a:ext cx="228600" cy="2286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323975"/>
            <a:ext cx="8810625" cy="421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1371600"/>
            <a:ext cx="4572000" cy="4572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1371600"/>
            <a:ext cx="990600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7128" y="1366058"/>
            <a:ext cx="1638472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68597" y="1366058"/>
            <a:ext cx="990600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55256" y="1366058"/>
            <a:ext cx="845344" cy="457200"/>
          </a:xfrm>
          <a:prstGeom prst="rect">
            <a:avLst/>
          </a:prstGeom>
          <a:noFill/>
          <a:ln w="63500">
            <a:solidFill>
              <a:srgbClr val="E6821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500448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Gazette Archive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" y="1981200"/>
            <a:ext cx="9061015" cy="24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99407" y="1705582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https://patentscope.wipo.int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666875"/>
            <a:ext cx="9001125" cy="352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524000"/>
            <a:ext cx="44196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268" y="2362200"/>
            <a:ext cx="8809331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01000" y="2514600"/>
            <a:ext cx="990599" cy="304800"/>
          </a:xfrm>
          <a:prstGeom prst="ellipse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1981200"/>
          <a:ext cx="4824413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3" imgW="4825080" imgH="1993320" progId="Photoshop.Image.13">
                  <p:embed/>
                </p:oleObj>
              </mc:Choice>
              <mc:Fallback>
                <p:oleObj name="Image" r:id="rId3" imgW="4825080" imgH="1993320" progId="Photoshop.Image.1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4824413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National Phase Entries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9" y="1676400"/>
            <a:ext cx="911392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1982672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Sequence</a:t>
            </a:r>
            <a:r>
              <a:rPr lang="fr-CH" dirty="0" smtClean="0"/>
              <a:t> Listing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9" y="1600200"/>
            <a:ext cx="7891462" cy="43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62000" y="22098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Green Inventory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17638"/>
            <a:ext cx="6934200" cy="51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838200"/>
            <a:ext cx="685800" cy="304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3" y="1187335"/>
            <a:ext cx="1562100" cy="1590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819843" y="2438400"/>
            <a:ext cx="1371600" cy="228600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Portal to patent </a:t>
            </a:r>
            <a:r>
              <a:rPr lang="fr-CH" dirty="0" err="1" smtClean="0"/>
              <a:t>registers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4267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9718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071687"/>
            <a:ext cx="8867775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2" y="2114549"/>
            <a:ext cx="88201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509587"/>
            <a:ext cx="8763000" cy="5838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95400" y="1143000"/>
            <a:ext cx="2743200" cy="27463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371600"/>
            <a:ext cx="4657725" cy="15240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2362200" y="838200"/>
            <a:ext cx="762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876300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838200"/>
            <a:ext cx="838200" cy="3429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" y="1371600"/>
          <a:ext cx="140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1409400" imgH="761760" progId="Photoshop.Image.13">
                  <p:embed/>
                </p:oleObj>
              </mc:Choice>
              <mc:Fallback>
                <p:oleObj name="Image" r:id="rId5" imgW="1409400" imgH="76176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1409700" cy="762000"/>
                      </a:xfrm>
                      <a:prstGeom prst="rect">
                        <a:avLst/>
                      </a:prstGeom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8153400" y="838200"/>
            <a:ext cx="381000" cy="342900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162" y="1295400"/>
            <a:ext cx="1133475" cy="600075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123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709862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47850"/>
            <a:ext cx="8839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47912"/>
            <a:ext cx="8724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52925"/>
          </a:xfrm>
        </p:spPr>
        <p:txBody>
          <a:bodyPr/>
          <a:lstStyle/>
          <a:p>
            <a:r>
              <a:rPr lang="fr-CH" sz="2000" dirty="0" err="1" smtClean="0"/>
              <a:t>Chinese</a:t>
            </a:r>
            <a:endParaRPr lang="fr-CH" sz="2000" dirty="0" smtClean="0"/>
          </a:p>
          <a:p>
            <a:r>
              <a:rPr lang="fr-CH" sz="2000" dirty="0" err="1" smtClean="0"/>
              <a:t>Danish</a:t>
            </a:r>
            <a:endParaRPr lang="fr-CH" sz="2000" dirty="0" smtClean="0"/>
          </a:p>
          <a:p>
            <a:r>
              <a:rPr lang="fr-CH" sz="2000" dirty="0"/>
              <a:t>Dutch</a:t>
            </a:r>
          </a:p>
          <a:p>
            <a:r>
              <a:rPr lang="fr-CH" sz="2000" dirty="0" smtClean="0"/>
              <a:t>English</a:t>
            </a:r>
          </a:p>
          <a:p>
            <a:r>
              <a:rPr lang="fr-CH" sz="2000" dirty="0"/>
              <a:t>French </a:t>
            </a:r>
            <a:r>
              <a:rPr lang="fr-CH" sz="2000" dirty="0" smtClean="0"/>
              <a:t>	</a:t>
            </a:r>
            <a:r>
              <a:rPr lang="fr-CH" sz="2000" dirty="0"/>
              <a:t> </a:t>
            </a:r>
            <a:r>
              <a:rPr lang="fr-CH" sz="2000" dirty="0" smtClean="0"/>
              <a:t> 			</a:t>
            </a:r>
          </a:p>
          <a:p>
            <a:r>
              <a:rPr lang="fr-CH" sz="2000" dirty="0" err="1" smtClean="0"/>
              <a:t>German</a:t>
            </a:r>
            <a:endParaRPr lang="fr-CH" sz="2000" dirty="0" smtClean="0"/>
          </a:p>
          <a:p>
            <a:r>
              <a:rPr lang="fr-CH" sz="2000" dirty="0" err="1"/>
              <a:t>Italian</a:t>
            </a:r>
            <a:endParaRPr lang="fr-CH" sz="2000" dirty="0"/>
          </a:p>
          <a:p>
            <a:r>
              <a:rPr lang="fr-CH" sz="2000" dirty="0" err="1"/>
              <a:t>Japanese</a:t>
            </a:r>
            <a:endParaRPr lang="fr-CH" sz="2000" dirty="0"/>
          </a:p>
          <a:p>
            <a:r>
              <a:rPr lang="fr-CH" sz="2000" dirty="0" err="1" smtClean="0"/>
              <a:t>Korean</a:t>
            </a:r>
            <a:endParaRPr lang="fr-CH" sz="2000" dirty="0" smtClean="0"/>
          </a:p>
          <a:p>
            <a:r>
              <a:rPr lang="fr-CH" sz="2000" dirty="0" err="1"/>
              <a:t>Polish</a:t>
            </a:r>
            <a:endParaRPr lang="en-US" sz="2000" dirty="0"/>
          </a:p>
          <a:p>
            <a:r>
              <a:rPr lang="fr-CH" sz="2000" dirty="0" err="1"/>
              <a:t>Portuguese</a:t>
            </a:r>
            <a:r>
              <a:rPr lang="fr-CH" sz="2000" dirty="0"/>
              <a:t> </a:t>
            </a:r>
            <a:r>
              <a:rPr lang="fr-CH" sz="2000" dirty="0" smtClean="0"/>
              <a:t>				</a:t>
            </a:r>
          </a:p>
          <a:p>
            <a:r>
              <a:rPr lang="fr-CH" sz="2000" dirty="0" err="1" smtClean="0"/>
              <a:t>Russian</a:t>
            </a:r>
            <a:endParaRPr lang="fr-CH" sz="2000" dirty="0" smtClean="0"/>
          </a:p>
          <a:p>
            <a:r>
              <a:rPr lang="fr-CH" sz="2000" dirty="0" err="1" smtClean="0"/>
              <a:t>Spanish</a:t>
            </a:r>
            <a:endParaRPr lang="fr-CH" sz="2000" dirty="0" smtClean="0"/>
          </a:p>
          <a:p>
            <a:r>
              <a:rPr lang="fr-CH" sz="2000" dirty="0" err="1"/>
              <a:t>Swedish</a:t>
            </a:r>
            <a:endParaRPr lang="fr-CH" sz="2000" dirty="0" smtClean="0"/>
          </a:p>
          <a:p>
            <a:endParaRPr lang="fr-CH" dirty="0" smtClean="0"/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481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28600" y="20574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Simple </a:t>
            </a:r>
            <a:r>
              <a:rPr lang="fr-CH" dirty="0" err="1" smtClean="0"/>
              <a:t>seach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666875"/>
            <a:ext cx="9001125" cy="352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43400"/>
            <a:ext cx="14287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2481262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47650"/>
            <a:ext cx="89154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23925"/>
            <a:ext cx="8963025" cy="5010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600200"/>
            <a:ext cx="7696200" cy="8382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00800" y="541020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825"/>
            <a:ext cx="9144000" cy="508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733800" y="2133600"/>
            <a:ext cx="1066800" cy="1524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72200" y="5379187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72550" cy="206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2286000"/>
            <a:ext cx="2057400" cy="228600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9819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Interface: Advanced </a:t>
            </a:r>
            <a:r>
              <a:rPr lang="fr-CH" dirty="0" err="1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48725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05827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143000"/>
            <a:ext cx="1247775" cy="2133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8534399" y="914399"/>
            <a:ext cx="204787" cy="228601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45876" y="1209501"/>
          <a:ext cx="4521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5" imgW="4520520" imgH="2742840" progId="Photoshop.Image.13">
                  <p:embed/>
                </p:oleObj>
              </mc:Choice>
              <mc:Fallback>
                <p:oleObj name="Image" r:id="rId5" imgW="4520520" imgH="274284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5876" y="1209501"/>
                        <a:ext cx="45212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648200" y="1219200"/>
            <a:ext cx="2667000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38502" y="2209800"/>
            <a:ext cx="2600498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67600" y="1823951"/>
            <a:ext cx="1552575" cy="61445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92406" y="1512916"/>
            <a:ext cx="1346793" cy="311035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92406" y="3200400"/>
            <a:ext cx="737194" cy="152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Coverage: what is included?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PCT </a:t>
            </a:r>
            <a:r>
              <a:rPr lang="fr-CH" dirty="0" err="1" smtClean="0"/>
              <a:t>published</a:t>
            </a:r>
            <a:r>
              <a:rPr lang="fr-CH" dirty="0" smtClean="0"/>
              <a:t> applications</a:t>
            </a:r>
          </a:p>
          <a:p>
            <a:r>
              <a:rPr lang="fr-CH" dirty="0" smtClean="0"/>
              <a:t>National/</a:t>
            </a:r>
            <a:r>
              <a:rPr lang="fr-CH" dirty="0" err="1" smtClean="0"/>
              <a:t>regional</a:t>
            </a:r>
            <a:r>
              <a:rPr lang="fr-CH" dirty="0" smtClean="0"/>
              <a:t> patent collections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4695825" cy="282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96" y="457200"/>
            <a:ext cx="6153228" cy="314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867060"/>
            <a:ext cx="6781800" cy="1704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525933"/>
            <a:ext cx="5850821" cy="21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6791325" cy="2412918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 bwMode="auto">
          <a:xfrm rot="10800000" flipV="1">
            <a:off x="6172200" y="914400"/>
            <a:ext cx="2438400" cy="685800"/>
          </a:xfrm>
          <a:prstGeom prst="curvedConnector3">
            <a:avLst>
              <a:gd name="adj1" fmla="val 99091"/>
            </a:avLst>
          </a:prstGeom>
          <a:ln w="38100">
            <a:tailEnd type="triangl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8534399" y="914399"/>
            <a:ext cx="204787" cy="228601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407" y="2306637"/>
            <a:ext cx="66294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37160" y="3230562"/>
            <a:ext cx="6492240" cy="396875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-138113"/>
            <a:ext cx="8829675" cy="7134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799" y="1676400"/>
            <a:ext cx="8682037" cy="5334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5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7462" y="3699624"/>
            <a:ext cx="5638800" cy="142874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452437"/>
            <a:ext cx="9039225" cy="59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1828800"/>
            <a:ext cx="8686800" cy="2819400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3"/>
            <a:ext cx="8253413" cy="421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76817"/>
            <a:ext cx="8858250" cy="455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" y="2438400"/>
            <a:ext cx="609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32 Technical domains from the IPC</a:t>
            </a:r>
            <a:endParaRPr lang="en-US" altLang="en-US" sz="3000" smtClean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</a:rPr>
              <a:t>[</a:t>
            </a:r>
            <a:r>
              <a:rPr lang="fr-CH" sz="1300">
                <a:latin typeface="Avenir 55 Roman" charset="0"/>
                <a:ea typeface="ＭＳ Ｐゴシック" charset="0"/>
              </a:rPr>
              <a:t>MANU]	</a:t>
            </a:r>
            <a:r>
              <a:rPr lang="en-US" sz="1300">
                <a:latin typeface="Avenir 55 Roman" charset="0"/>
                <a:ea typeface="ＭＳ Ｐゴシック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latin typeface="Avenir 55 Roman" charset="0"/>
                <a:ea typeface="ＭＳ Ｐゴシック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564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7160" y="3886199"/>
            <a:ext cx="6339840" cy="44767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72525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371600"/>
            <a:ext cx="8458200" cy="457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296275" cy="3895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" y="4267200"/>
            <a:ext cx="6339840" cy="447675"/>
          </a:xfrm>
          <a:prstGeom prst="rect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856922" cy="30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52400" y="2133600"/>
            <a:ext cx="2667000" cy="2590800"/>
          </a:xfrm>
          <a:prstGeom prst="rect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 -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0687"/>
            <a:ext cx="8229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Options: office - translate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4991100" cy="3236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7200"/>
            <a:ext cx="822960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46506" y="1295400"/>
            <a:ext cx="1317391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2892"/>
            <a:ext cx="8077200" cy="6880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85800" y="1600200"/>
            <a:ext cx="7696200" cy="2438400"/>
          </a:xfrm>
          <a:prstGeom prst="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1295400"/>
            <a:ext cx="1219200" cy="30480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046913"/>
            <a:ext cx="12192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037215"/>
            <a:ext cx="2781300" cy="314498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400"/>
            <a:ext cx="1143000" cy="1228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115" y="4329112"/>
            <a:ext cx="1181100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292" y="4329112"/>
            <a:ext cx="15144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err="1" smtClean="0"/>
              <a:t>December</a:t>
            </a:r>
            <a:r>
              <a:rPr lang="fr-CH" dirty="0" smtClean="0"/>
              <a:t> 18 </a:t>
            </a:r>
            <a:r>
              <a:rPr lang="fr-CH" dirty="0" smtClean="0"/>
              <a:t>or </a:t>
            </a:r>
            <a:r>
              <a:rPr lang="fr-CH" dirty="0" smtClean="0"/>
              <a:t>20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err="1" smtClean="0"/>
              <a:t>Retrospective</a:t>
            </a:r>
            <a:r>
              <a:rPr lang="fr-CH" sz="3200" dirty="0" smtClean="0"/>
              <a:t> </a:t>
            </a:r>
            <a:r>
              <a:rPr lang="fr-CH" sz="3200" dirty="0" smtClean="0"/>
              <a:t>of 2018 &amp; plans for 2019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000" dirty="0">
                <a:hlinkClick r:id="rId2"/>
              </a:rPr>
              <a:t>https://attendee.gotowebinar.com/rt/2717566525473618947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81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 smtClean="0"/>
              <a:t>webinars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36430"/>
            <a:ext cx="7200900" cy="5121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186805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1" y="3810000"/>
            <a:ext cx="3810000" cy="1676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5600700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304800"/>
          <a:ext cx="3700017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665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3700017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536" y="2971800"/>
          <a:ext cx="91344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6" imgW="12164760" imgH="4799880" progId="Photoshop.Image.13">
                  <p:embed/>
                </p:oleObj>
              </mc:Choice>
              <mc:Fallback>
                <p:oleObj name="Image" r:id="rId6" imgW="12164760" imgH="4799880" progId="Photoshop.Image.1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36" y="2971800"/>
                        <a:ext cx="9134475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/>
              <a:t> </a:t>
            </a:r>
            <a:r>
              <a:rPr lang="fr-CH" dirty="0" smtClean="0"/>
              <a:t>pairs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1169988"/>
          <a:ext cx="3225800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3225240" imgH="5688720" progId="Photoshop.Image.13">
                  <p:embed/>
                </p:oleObj>
              </mc:Choice>
              <mc:Fallback>
                <p:oleObj name="Image" r:id="rId3" imgW="3225240" imgH="568872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169988"/>
                        <a:ext cx="3225800" cy="568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9000" cy="68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6800" y="-22556"/>
          <a:ext cx="6595656" cy="68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1111040" imgH="11593440" progId="Photoshop.Image.13">
                  <p:embed/>
                </p:oleObj>
              </mc:Choice>
              <mc:Fallback>
                <p:oleObj name="Image" r:id="rId3" imgW="11111040" imgH="115934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-22556"/>
                        <a:ext cx="6595656" cy="688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13921" cy="38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362200" y="838200"/>
            <a:ext cx="7620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838200"/>
            <a:ext cx="838200" cy="3429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" y="1371600"/>
          <a:ext cx="140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4" imgW="1409400" imgH="761760" progId="Photoshop.Image.13">
                  <p:embed/>
                </p:oleObj>
              </mc:Choice>
              <mc:Fallback>
                <p:oleObj name="Image" r:id="rId4" imgW="1409400" imgH="761760" progId="Photoshop.Image.1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1409700" cy="762000"/>
                      </a:xfrm>
                      <a:prstGeom prst="rect">
                        <a:avLst/>
                      </a:prstGeom>
                      <a:ln w="508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4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0</TotalTime>
  <Words>157</Words>
  <Application>Microsoft Office PowerPoint</Application>
  <PresentationFormat>On-screen Show (4:3)</PresentationFormat>
  <Paragraphs>103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Avenir 55 Roman</vt:lpstr>
      <vt:lpstr>ＭＳ Ｐゴシック</vt:lpstr>
      <vt:lpstr>ＭＳ Ｐゴシック</vt:lpstr>
      <vt:lpstr>ヒラギノ角ゴ Pro W3</vt:lpstr>
      <vt:lpstr>Arial</vt:lpstr>
      <vt:lpstr>Arial Black</vt:lpstr>
      <vt:lpstr>Times New Roman</vt:lpstr>
      <vt:lpstr>template_english</vt:lpstr>
      <vt:lpstr>Adobe Photoshop Image</vt:lpstr>
      <vt:lpstr>Image</vt:lpstr>
      <vt:lpstr>PowerPoint Presentation</vt:lpstr>
      <vt:lpstr>https://patentscope.wipo.int/ </vt:lpstr>
      <vt:lpstr>PowerPoint Presentation</vt:lpstr>
      <vt:lpstr>WIPO Translate</vt:lpstr>
      <vt:lpstr>32 Technical domains from the IPC</vt:lpstr>
      <vt:lpstr>Language pairs</vt:lpstr>
      <vt:lpstr>PowerPoint Presentation</vt:lpstr>
      <vt:lpstr>PowerPoint Presentation</vt:lpstr>
      <vt:lpstr>PowerPoint Presentation</vt:lpstr>
      <vt:lpstr>WIPO Pearl</vt:lpstr>
      <vt:lpstr>WIPO Pearl</vt:lpstr>
      <vt:lpstr>Example: bicycle fork</vt:lpstr>
      <vt:lpstr>PowerPoint Presentation</vt:lpstr>
      <vt:lpstr>PowerPoint Presentation</vt:lpstr>
      <vt:lpstr>Weekly PCT publication</vt:lpstr>
      <vt:lpstr>IPC Statistics</vt:lpstr>
      <vt:lpstr>PowerPoint Presentation</vt:lpstr>
      <vt:lpstr>Gazette Archive</vt:lpstr>
      <vt:lpstr>PowerPoint Presentation</vt:lpstr>
      <vt:lpstr>National Phase Entries</vt:lpstr>
      <vt:lpstr>PowerPoint Presentation</vt:lpstr>
      <vt:lpstr>Sequence Listing</vt:lpstr>
      <vt:lpstr>PowerPoint Presentation</vt:lpstr>
      <vt:lpstr>IPC Green Inventory</vt:lpstr>
      <vt:lpstr>PowerPoint Presentation</vt:lpstr>
      <vt:lpstr>Portal to patent registers</vt:lpstr>
      <vt:lpstr>Searches</vt:lpstr>
      <vt:lpstr>Chemical compounds</vt:lpstr>
      <vt:lpstr>PowerPoint Presentation</vt:lpstr>
      <vt:lpstr>Searches</vt:lpstr>
      <vt:lpstr>CLIR</vt:lpstr>
      <vt:lpstr>PowerPoint Presentation</vt:lpstr>
      <vt:lpstr>Languages</vt:lpstr>
      <vt:lpstr>Searches</vt:lpstr>
      <vt:lpstr>Simple seach</vt:lpstr>
      <vt:lpstr>Searches</vt:lpstr>
      <vt:lpstr>PowerPoint Presentation</vt:lpstr>
      <vt:lpstr>PowerPoint Presentation</vt:lpstr>
      <vt:lpstr>Searches</vt:lpstr>
      <vt:lpstr>Interface: Advanced search</vt:lpstr>
      <vt:lpstr>PowerPoint Presentation</vt:lpstr>
      <vt:lpstr>Coverage: what is included?</vt:lpstr>
      <vt:lpstr>PowerPoint Presentation</vt:lpstr>
      <vt:lpstr>PowerPoint Presentation</vt:lpstr>
      <vt:lpstr>Options - results</vt:lpstr>
      <vt:lpstr>Options - results</vt:lpstr>
      <vt:lpstr>PowerPoint Presentation</vt:lpstr>
      <vt:lpstr>Options - results</vt:lpstr>
      <vt:lpstr>PowerPoint Presentation</vt:lpstr>
      <vt:lpstr>Options - results</vt:lpstr>
      <vt:lpstr>PowerPoint Presentation</vt:lpstr>
      <vt:lpstr>Options - results</vt:lpstr>
      <vt:lpstr>PowerPoint Presentation</vt:lpstr>
      <vt:lpstr>Options - interface</vt:lpstr>
      <vt:lpstr>Options: office - translate</vt:lpstr>
      <vt:lpstr>PowerPoint Presentation</vt:lpstr>
      <vt:lpstr> Next webinar: December 18 or 20 </vt:lpstr>
      <vt:lpstr>Future/past webinars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2018-11-15T09:29:14Z</dcterms:created>
  <dcterms:modified xsi:type="dcterms:W3CDTF">2018-11-15T09:30:08Z</dcterms:modified>
</cp:coreProperties>
</file>