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3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31" d="100"/>
          <a:sy n="131" d="100"/>
        </p:scale>
        <p:origin x="90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0940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60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4214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61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662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79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atentscope.wipo.in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png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2974686224036468995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reference/en/branddb/webinar/index.html" TargetMode="External"/><Relationship Id="rId2" Type="http://schemas.openxmlformats.org/officeDocument/2006/relationships/hyperlink" Target="https://www.wipo.int/reference/en/designdb/webinar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3.png"/><Relationship Id="rId4" Type="http://schemas.openxmlformats.org/officeDocument/2006/relationships/oleObject" Target="../embeddings/oleObject7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7620000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Overview of the PATENTSCOPE search system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Online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January  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2019</a:t>
            </a:r>
            <a:endParaRPr lang="en-US" sz="1300" dirty="0" smtClean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 dirty="0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27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Pearl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3" y="4114800"/>
            <a:ext cx="8735034" cy="22098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4940"/>
            <a:ext cx="2895600" cy="3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1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Pearl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WIPO’s online terminology database</a:t>
            </a:r>
          </a:p>
          <a:p>
            <a:pPr marL="1587" indent="0">
              <a:lnSpc>
                <a:spcPct val="100000"/>
              </a:lnSpc>
              <a:spcBef>
                <a:spcPts val="488"/>
              </a:spcBef>
              <a:buSzPct val="95000"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 smtClean="0"/>
              <a:t>17’000 </a:t>
            </a:r>
            <a:r>
              <a:rPr lang="en-US" altLang="en-US" dirty="0"/>
              <a:t>concepts, </a:t>
            </a:r>
            <a:r>
              <a:rPr lang="en-US" altLang="en-US" dirty="0" smtClean="0"/>
              <a:t>160’000 </a:t>
            </a:r>
            <a:r>
              <a:rPr lang="en-US" altLang="en-US" dirty="0"/>
              <a:t>terms</a:t>
            </a:r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10 languages</a:t>
            </a:r>
          </a:p>
          <a:p>
            <a:pPr marL="1587" indent="0">
              <a:lnSpc>
                <a:spcPct val="100000"/>
              </a:lnSpc>
              <a:spcBef>
                <a:spcPts val="488"/>
              </a:spcBef>
              <a:buSzPct val="95000"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Contents validated by WIPO language experts and terminologists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bicycle fork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432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63278" y="3200400"/>
            <a:ext cx="1905000" cy="304800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3200400"/>
            <a:ext cx="838200" cy="23622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5562600"/>
            <a:ext cx="838200" cy="685800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7162800" y="3200400"/>
            <a:ext cx="3810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0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77967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5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13921" cy="38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0" y="838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0" y="838200"/>
            <a:ext cx="685800" cy="304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93" y="1187335"/>
            <a:ext cx="1562100" cy="1590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762000" y="1219200"/>
            <a:ext cx="1371600" cy="228600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Weekly PCT publication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5138"/>
            <a:ext cx="7672648" cy="3200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1981200" y="1675707"/>
            <a:ext cx="228600" cy="228600"/>
          </a:xfrm>
          <a:prstGeom prst="round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209800" y="1675707"/>
            <a:ext cx="228600" cy="228600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5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IPC </a:t>
            </a:r>
            <a:r>
              <a:rPr lang="fr-CH" dirty="0" err="1" smtClean="0"/>
              <a:t>Statistics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1323975"/>
            <a:ext cx="8810625" cy="4210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28600" y="1371600"/>
            <a:ext cx="4572000" cy="457200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8600" y="1371600"/>
            <a:ext cx="990600" cy="457200"/>
          </a:xfrm>
          <a:prstGeom prst="rect">
            <a:avLst/>
          </a:prstGeom>
          <a:noFill/>
          <a:ln w="63500">
            <a:solidFill>
              <a:srgbClr val="E6821E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57128" y="1366058"/>
            <a:ext cx="1638472" cy="457200"/>
          </a:xfrm>
          <a:prstGeom prst="rect">
            <a:avLst/>
          </a:prstGeom>
          <a:noFill/>
          <a:ln w="63500">
            <a:solidFill>
              <a:srgbClr val="E6821E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968597" y="1366058"/>
            <a:ext cx="990600" cy="457200"/>
          </a:xfrm>
          <a:prstGeom prst="rect">
            <a:avLst/>
          </a:prstGeom>
          <a:noFill/>
          <a:ln w="63500">
            <a:solidFill>
              <a:srgbClr val="E6821E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55256" y="1366058"/>
            <a:ext cx="845344" cy="457200"/>
          </a:xfrm>
          <a:prstGeom prst="rect">
            <a:avLst/>
          </a:prstGeom>
          <a:noFill/>
          <a:ln w="63500">
            <a:solidFill>
              <a:srgbClr val="E6821E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98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13921" cy="38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0" y="838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0" y="838200"/>
            <a:ext cx="685800" cy="304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93" y="1187335"/>
            <a:ext cx="1562100" cy="1590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762000" y="1500448"/>
            <a:ext cx="1371600" cy="228600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Gazette Archive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5" y="1981200"/>
            <a:ext cx="9061015" cy="244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13921" cy="38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0" y="838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0" y="838200"/>
            <a:ext cx="685800" cy="304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93" y="1187335"/>
            <a:ext cx="1562100" cy="1590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799407" y="1705582"/>
            <a:ext cx="1371600" cy="228600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8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https://patentscope.wipo.int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" y="1666875"/>
            <a:ext cx="9001125" cy="3524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572000" y="1524000"/>
            <a:ext cx="4419600" cy="5334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2268" y="2362200"/>
            <a:ext cx="8809331" cy="5334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001000" y="2514600"/>
            <a:ext cx="990599" cy="304800"/>
          </a:xfrm>
          <a:prstGeom prst="ellipse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62000" y="1981200"/>
          <a:ext cx="4824413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Image" r:id="rId3" imgW="4825080" imgH="1993320" progId="Photoshop.Image.13">
                  <p:embed/>
                </p:oleObj>
              </mc:Choice>
              <mc:Fallback>
                <p:oleObj name="Image" r:id="rId3" imgW="4825080" imgH="1993320" progId="Photoshop.Image.1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981200"/>
                        <a:ext cx="4824413" cy="199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National Phase Entries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9" y="1676400"/>
            <a:ext cx="9113921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13921" cy="38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0" y="838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0" y="838200"/>
            <a:ext cx="685800" cy="304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93" y="1187335"/>
            <a:ext cx="1562100" cy="1590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762000" y="1982672"/>
            <a:ext cx="1371600" cy="228600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0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Sequence</a:t>
            </a:r>
            <a:r>
              <a:rPr lang="fr-CH" dirty="0" smtClean="0"/>
              <a:t> Listing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69" y="1600200"/>
            <a:ext cx="7891462" cy="436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13921" cy="38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0" y="838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0" y="838200"/>
            <a:ext cx="685800" cy="304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93" y="1187335"/>
            <a:ext cx="1562100" cy="1590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762000" y="2209800"/>
            <a:ext cx="1371600" cy="228600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IPC Green Inventory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17638"/>
            <a:ext cx="6934200" cy="518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7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13921" cy="38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0" y="838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0" y="838200"/>
            <a:ext cx="685800" cy="304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93" y="1187335"/>
            <a:ext cx="1562100" cy="1590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819843" y="2438400"/>
            <a:ext cx="1371600" cy="228600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0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Portal to patent </a:t>
            </a:r>
            <a:r>
              <a:rPr lang="fr-CH" dirty="0" err="1" smtClean="0"/>
              <a:t>registers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95336"/>
            <a:ext cx="8950238" cy="43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8972550" cy="2066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28600" y="2971800"/>
            <a:ext cx="2057400" cy="228600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3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Chemical compounds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2071687"/>
            <a:ext cx="8867775" cy="2714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72" y="2114549"/>
            <a:ext cx="88201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8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509587"/>
            <a:ext cx="8763000" cy="58388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295400" y="1143000"/>
            <a:ext cx="2743200" cy="274638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13921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371600"/>
            <a:ext cx="4657725" cy="1524000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6" name="Oval 5"/>
          <p:cNvSpPr/>
          <p:nvPr/>
        </p:nvSpPr>
        <p:spPr bwMode="auto">
          <a:xfrm>
            <a:off x="2362200" y="838200"/>
            <a:ext cx="762000" cy="381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62200" y="876300"/>
            <a:ext cx="7620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447800" y="838200"/>
            <a:ext cx="838200" cy="342900"/>
          </a:xfrm>
          <a:prstGeom prst="ellipse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09600" y="1371600"/>
          <a:ext cx="1409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5" imgW="1409400" imgH="761760" progId="Photoshop.Image.13">
                  <p:embed/>
                </p:oleObj>
              </mc:Choice>
              <mc:Fallback>
                <p:oleObj name="Image" r:id="rId5" imgW="1409400" imgH="761760" progId="Photoshop.Image.1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1371600"/>
                        <a:ext cx="1409700" cy="762000"/>
                      </a:xfrm>
                      <a:prstGeom prst="rect">
                        <a:avLst/>
                      </a:prstGeom>
                      <a:ln w="5080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8153400" y="838200"/>
            <a:ext cx="381000" cy="342900"/>
          </a:xfrm>
          <a:prstGeom prst="ellipse">
            <a:avLst/>
          </a:pr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7162" y="1295400"/>
            <a:ext cx="1133475" cy="600075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2883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8972550" cy="2066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28600" y="2709862"/>
            <a:ext cx="2057400" cy="228600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0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47850"/>
            <a:ext cx="88392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347912"/>
            <a:ext cx="87249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352925"/>
          </a:xfrm>
        </p:spPr>
        <p:txBody>
          <a:bodyPr/>
          <a:lstStyle/>
          <a:p>
            <a:r>
              <a:rPr lang="fr-CH" sz="2000" dirty="0" err="1" smtClean="0"/>
              <a:t>Chinese</a:t>
            </a:r>
            <a:endParaRPr lang="fr-CH" sz="2000" dirty="0" smtClean="0"/>
          </a:p>
          <a:p>
            <a:r>
              <a:rPr lang="fr-CH" sz="2000" dirty="0" err="1" smtClean="0"/>
              <a:t>Danish</a:t>
            </a:r>
            <a:endParaRPr lang="fr-CH" sz="2000" dirty="0" smtClean="0"/>
          </a:p>
          <a:p>
            <a:r>
              <a:rPr lang="fr-CH" sz="2000" dirty="0"/>
              <a:t>Dutch</a:t>
            </a:r>
          </a:p>
          <a:p>
            <a:r>
              <a:rPr lang="fr-CH" sz="2000" dirty="0" smtClean="0"/>
              <a:t>English</a:t>
            </a:r>
          </a:p>
          <a:p>
            <a:r>
              <a:rPr lang="fr-CH" sz="2000" dirty="0"/>
              <a:t>French </a:t>
            </a:r>
            <a:r>
              <a:rPr lang="fr-CH" sz="2000" dirty="0" smtClean="0"/>
              <a:t>	</a:t>
            </a:r>
            <a:r>
              <a:rPr lang="fr-CH" sz="2000" dirty="0"/>
              <a:t> </a:t>
            </a:r>
            <a:r>
              <a:rPr lang="fr-CH" sz="2000" dirty="0" smtClean="0"/>
              <a:t> 			</a:t>
            </a:r>
          </a:p>
          <a:p>
            <a:r>
              <a:rPr lang="fr-CH" sz="2000" dirty="0" err="1" smtClean="0"/>
              <a:t>German</a:t>
            </a:r>
            <a:endParaRPr lang="fr-CH" sz="2000" dirty="0" smtClean="0"/>
          </a:p>
          <a:p>
            <a:r>
              <a:rPr lang="fr-CH" sz="2000" dirty="0" err="1"/>
              <a:t>Italian</a:t>
            </a:r>
            <a:endParaRPr lang="fr-CH" sz="2000" dirty="0"/>
          </a:p>
          <a:p>
            <a:r>
              <a:rPr lang="fr-CH" sz="2000" dirty="0" err="1"/>
              <a:t>Japanese</a:t>
            </a:r>
            <a:endParaRPr lang="fr-CH" sz="2000" dirty="0"/>
          </a:p>
          <a:p>
            <a:r>
              <a:rPr lang="fr-CH" sz="2000" dirty="0" err="1" smtClean="0"/>
              <a:t>Korean</a:t>
            </a:r>
            <a:endParaRPr lang="fr-CH" sz="2000" dirty="0" smtClean="0"/>
          </a:p>
          <a:p>
            <a:r>
              <a:rPr lang="fr-CH" sz="2000" dirty="0" err="1"/>
              <a:t>Polish</a:t>
            </a:r>
            <a:endParaRPr lang="en-US" sz="2000" dirty="0"/>
          </a:p>
          <a:p>
            <a:r>
              <a:rPr lang="fr-CH" sz="2000" dirty="0" err="1"/>
              <a:t>Portuguese</a:t>
            </a:r>
            <a:r>
              <a:rPr lang="fr-CH" sz="2000" dirty="0"/>
              <a:t> </a:t>
            </a:r>
            <a:r>
              <a:rPr lang="fr-CH" sz="2000" dirty="0" smtClean="0"/>
              <a:t>				</a:t>
            </a:r>
          </a:p>
          <a:p>
            <a:r>
              <a:rPr lang="fr-CH" sz="2000" dirty="0" err="1" smtClean="0"/>
              <a:t>Russian</a:t>
            </a:r>
            <a:endParaRPr lang="fr-CH" sz="2000" dirty="0" smtClean="0"/>
          </a:p>
          <a:p>
            <a:r>
              <a:rPr lang="fr-CH" sz="2000" dirty="0" err="1" smtClean="0"/>
              <a:t>Spanish</a:t>
            </a:r>
            <a:endParaRPr lang="fr-CH" sz="2000" dirty="0" smtClean="0"/>
          </a:p>
          <a:p>
            <a:r>
              <a:rPr lang="fr-CH" sz="2000" dirty="0" err="1"/>
              <a:t>Swedish</a:t>
            </a:r>
            <a:endParaRPr lang="fr-CH" sz="2000" dirty="0" smtClean="0"/>
          </a:p>
          <a:p>
            <a:endParaRPr lang="fr-CH" dirty="0" smtClean="0"/>
          </a:p>
          <a:p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2780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8972550" cy="2066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28600" y="2057400"/>
            <a:ext cx="2057400" cy="228600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8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Simple </a:t>
            </a:r>
            <a:r>
              <a:rPr lang="fr-CH" dirty="0" err="1" smtClean="0"/>
              <a:t>seach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666875"/>
            <a:ext cx="9001125" cy="3524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343400"/>
            <a:ext cx="14287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8972550" cy="2066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52400" y="2481262"/>
            <a:ext cx="2057400" cy="228600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3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47650"/>
            <a:ext cx="89154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923925"/>
            <a:ext cx="8963025" cy="5010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57200" y="1600200"/>
            <a:ext cx="7696200" cy="83820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400800" y="5410200"/>
            <a:ext cx="8382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5825"/>
            <a:ext cx="9144000" cy="5086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733800" y="2133600"/>
            <a:ext cx="1066800" cy="15240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172200" y="5379187"/>
            <a:ext cx="8382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93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8972550" cy="2066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52400" y="2286000"/>
            <a:ext cx="2057400" cy="228600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3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79819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Interface: Advanced </a:t>
            </a:r>
            <a:r>
              <a:rPr lang="fr-CH" dirty="0" err="1"/>
              <a:t>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76400"/>
            <a:ext cx="8848725" cy="247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9058275" cy="70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6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13921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143000"/>
            <a:ext cx="1247775" cy="21336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8534399" y="914399"/>
            <a:ext cx="204787" cy="228601"/>
          </a:xfrm>
          <a:prstGeom prst="ellipse">
            <a:avLst/>
          </a:prstGeom>
          <a:noFill/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545876" y="1209501"/>
          <a:ext cx="45212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Image" r:id="rId5" imgW="4520520" imgH="2742840" progId="Photoshop.Image.13">
                  <p:embed/>
                </p:oleObj>
              </mc:Choice>
              <mc:Fallback>
                <p:oleObj name="Image" r:id="rId5" imgW="4520520" imgH="2742840" progId="Photoshop.Image.1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45876" y="1209501"/>
                        <a:ext cx="4521200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648200" y="1219200"/>
            <a:ext cx="2667000" cy="9144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38502" y="2209800"/>
            <a:ext cx="2600498" cy="685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467600" y="1823951"/>
            <a:ext cx="1552575" cy="614450"/>
          </a:xfrm>
          <a:prstGeom prst="rect">
            <a:avLst/>
          </a:prstGeom>
          <a:noFill/>
          <a:ln w="508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492406" y="1512916"/>
            <a:ext cx="1346793" cy="311035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492406" y="3200400"/>
            <a:ext cx="737194" cy="1524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3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Coverage: what is included?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PCT </a:t>
            </a:r>
            <a:r>
              <a:rPr lang="fr-CH" dirty="0" err="1" smtClean="0"/>
              <a:t>published</a:t>
            </a:r>
            <a:r>
              <a:rPr lang="fr-CH" dirty="0" smtClean="0"/>
              <a:t> applications</a:t>
            </a:r>
          </a:p>
          <a:p>
            <a:r>
              <a:rPr lang="fr-CH" dirty="0" smtClean="0"/>
              <a:t>National/</a:t>
            </a:r>
            <a:r>
              <a:rPr lang="fr-CH" dirty="0" err="1" smtClean="0"/>
              <a:t>regional</a:t>
            </a:r>
            <a:r>
              <a:rPr lang="fr-CH" dirty="0" smtClean="0"/>
              <a:t> patent collections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7638"/>
            <a:ext cx="77343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0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04800"/>
            <a:ext cx="4695825" cy="2823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196" y="457200"/>
            <a:ext cx="6153228" cy="3148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867060"/>
            <a:ext cx="6781800" cy="1704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3525933"/>
            <a:ext cx="5850821" cy="219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3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13921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6791325" cy="2412918"/>
          </a:xfrm>
          <a:prstGeom prst="rect">
            <a:avLst/>
          </a:prstGeom>
        </p:spPr>
      </p:pic>
      <p:cxnSp>
        <p:nvCxnSpPr>
          <p:cNvPr id="8" name="Curved Connector 7"/>
          <p:cNvCxnSpPr/>
          <p:nvPr/>
        </p:nvCxnSpPr>
        <p:spPr bwMode="auto">
          <a:xfrm rot="10800000" flipV="1">
            <a:off x="6172200" y="914400"/>
            <a:ext cx="2438400" cy="685800"/>
          </a:xfrm>
          <a:prstGeom prst="curvedConnector3">
            <a:avLst>
              <a:gd name="adj1" fmla="val 99091"/>
            </a:avLst>
          </a:prstGeom>
          <a:ln w="38100">
            <a:tailEnd type="triangl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 bwMode="auto">
          <a:xfrm>
            <a:off x="8534399" y="914399"/>
            <a:ext cx="204787" cy="228601"/>
          </a:xfrm>
          <a:prstGeom prst="ellipse">
            <a:avLst/>
          </a:prstGeom>
          <a:noFill/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7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Options - </a:t>
            </a:r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8296275" cy="3895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7407" y="2306637"/>
            <a:ext cx="6629400" cy="8382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Options - </a:t>
            </a:r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8296275" cy="3895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37160" y="3230562"/>
            <a:ext cx="6492240" cy="396875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-138113"/>
            <a:ext cx="8829675" cy="7134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04799" y="1676400"/>
            <a:ext cx="8682037" cy="533400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0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Options - </a:t>
            </a:r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8296275" cy="38957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27462" y="3699624"/>
            <a:ext cx="5638800" cy="142874"/>
          </a:xfrm>
          <a:prstGeom prst="rect">
            <a:avLst/>
          </a:prstGeom>
          <a:noFill/>
          <a:ln w="508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452437"/>
            <a:ext cx="9039225" cy="5953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52400" y="1828800"/>
            <a:ext cx="8686800" cy="2819400"/>
          </a:xfrm>
          <a:prstGeom prst="rect">
            <a:avLst/>
          </a:prstGeom>
          <a:noFill/>
          <a:ln w="508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313"/>
            <a:ext cx="8253413" cy="4219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176817"/>
            <a:ext cx="8858250" cy="4552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28600" y="2438400"/>
            <a:ext cx="609600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5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ChangeArrowheads="1"/>
          </p:cNvSpPr>
          <p:nvPr/>
        </p:nvSpPr>
        <p:spPr bwMode="auto">
          <a:xfrm>
            <a:off x="2195513" y="5589588"/>
            <a:ext cx="360362" cy="935037"/>
          </a:xfrm>
          <a:prstGeom prst="upArrow">
            <a:avLst>
              <a:gd name="adj1" fmla="val 50000"/>
              <a:gd name="adj2" fmla="val 648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6994525" cy="1143000"/>
          </a:xfrm>
        </p:spPr>
        <p:txBody>
          <a:bodyPr/>
          <a:lstStyle/>
          <a:p>
            <a:pPr algn="ctr" eaLnBrk="1" hangingPunct="1"/>
            <a:r>
              <a:rPr lang="en-US" altLang="en-US" sz="3000" smtClean="0"/>
              <a:t>32 Technical domains from the IPC</a:t>
            </a:r>
            <a:endParaRPr lang="en-US" altLang="en-US" sz="3000" smtClean="0">
              <a:latin typeface="MS PGothic" pitchFamily="34" charset="-128"/>
              <a:ea typeface="MS PGothic" pitchFamily="34" charset="-128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33375"/>
            <a:ext cx="536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23850" y="1484313"/>
            <a:ext cx="82089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[ADMN]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Admin, Business, Management &amp; Soc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[AERO]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Aeronautics &amp; Aerospace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[AGRI]	Agriculture, Fisheries &amp; Forestry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[AUDV]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Audio, Audiovisual, Image &amp; Video Tech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[AUTO]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Automotive &amp; Road Vehicle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[BLDG]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Civil Engineering &amp; Building Construction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[CHEM]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Chemical &amp; Materials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[DATA]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Computer Sci, Telecom &amp; Broadcasting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[ELEC]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Electrical Engineering &amp; Electronics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[ENGY]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Energy, Fuels &amp; Heat Transfer Eng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[ENVR]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Environmental &amp; Safety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[FOOD]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Foods &amp; Food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[GENR]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Generalities, Language, Media &amp; Info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[HOME]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Home Contents &amp; Household Maintenance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[HORO]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Precision Mechanics, Jewelry &amp; Horology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66CC"/>
                </a:solidFill>
                <a:latin typeface="Avenir 55 Roman" charset="0"/>
                <a:ea typeface="ＭＳ Ｐゴシック" charset="0"/>
              </a:rPr>
              <a:t>[</a:t>
            </a:r>
            <a:r>
              <a:rPr lang="fr-CH" sz="1300">
                <a:latin typeface="Avenir 55 Roman" charset="0"/>
                <a:ea typeface="ＭＳ Ｐゴシック" charset="0"/>
              </a:rPr>
              <a:t>MANU]	</a:t>
            </a:r>
            <a:r>
              <a:rPr lang="en-US" sz="1300">
                <a:latin typeface="Avenir 55 Roman" charset="0"/>
                <a:ea typeface="ＭＳ Ｐゴシック" charset="0"/>
              </a:rPr>
              <a:t>Manufacturing &amp; Materials Handling Tech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356100" y="1557338"/>
            <a:ext cx="4230688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[MARI]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Marine Engineering</a:t>
            </a: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[MEAS]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Standards, Units, Metrology &amp; Testing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latin typeface="Avenir 55 Roman" charset="0"/>
                <a:ea typeface="ＭＳ Ｐゴシック" charset="0"/>
              </a:rPr>
              <a:t>[MECH]		Mechanical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[MEDI]		Medical Technology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[METL]	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Metallurgy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[MILI]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Military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[MINE]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Mining, Oil &amp; Gas Extraction &amp; Minerals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[NANO]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Nano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[PACK]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Packaging &amp; Distribution of Goods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[PRNT]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Printing &amp; Paper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[RAIL]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Railway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[SCIE]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Optical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[SPRT]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Sports, Leisure, Tourism &amp; Hospitality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[TEXT]	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Textile &amp; Clothing Industries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[TRAN]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5552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Options - </a:t>
            </a:r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8296275" cy="38957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37160" y="3886199"/>
            <a:ext cx="6339840" cy="447675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8772525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1371600"/>
            <a:ext cx="8458200" cy="4572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0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Options - </a:t>
            </a:r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8296275" cy="38957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76200" y="4267200"/>
            <a:ext cx="6339840" cy="447675"/>
          </a:xfrm>
          <a:prstGeom prst="rect">
            <a:avLst/>
          </a:prstGeom>
          <a:noFill/>
          <a:ln w="508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856922" cy="304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52400" y="2133600"/>
            <a:ext cx="2667000" cy="2590800"/>
          </a:xfrm>
          <a:prstGeom prst="rect">
            <a:avLst/>
          </a:prstGeom>
          <a:noFill/>
          <a:ln w="508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Options - interface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0687"/>
            <a:ext cx="82296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Options: office - translate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991100" cy="3236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267200"/>
            <a:ext cx="8229600" cy="1457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46506" y="1295400"/>
            <a:ext cx="1317391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-22892"/>
            <a:ext cx="8077200" cy="68808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85800" y="1600200"/>
            <a:ext cx="7696200" cy="2438400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162800" y="1295400"/>
            <a:ext cx="1219200" cy="304800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046913"/>
            <a:ext cx="1219200" cy="304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0100" y="4037215"/>
            <a:ext cx="2781300" cy="314498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343400"/>
            <a:ext cx="1143000" cy="1228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115" y="4329112"/>
            <a:ext cx="1181100" cy="1257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292" y="4329112"/>
            <a:ext cx="15144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r>
              <a:rPr lang="fr-CH" dirty="0"/>
              <a:t>: </a:t>
            </a:r>
            <a:r>
              <a:rPr lang="fr-CH" dirty="0" err="1" smtClean="0"/>
              <a:t>February</a:t>
            </a:r>
            <a:r>
              <a:rPr lang="fr-CH" dirty="0" smtClean="0"/>
              <a:t> 19 </a:t>
            </a:r>
            <a:r>
              <a:rPr lang="fr-CH" dirty="0" smtClean="0"/>
              <a:t>or </a:t>
            </a:r>
            <a:r>
              <a:rPr lang="fr-CH" dirty="0" smtClean="0"/>
              <a:t>21</a:t>
            </a:r>
            <a:r>
              <a:rPr lang="fr-CH" dirty="0"/>
              <a:t/>
            </a:r>
            <a:br>
              <a:rPr lang="fr-CH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72000"/>
          </a:xfrm>
        </p:spPr>
        <p:txBody>
          <a:bodyPr/>
          <a:lstStyle/>
          <a:p>
            <a:endParaRPr lang="fr-CH" sz="3200" b="1" dirty="0" smtClean="0"/>
          </a:p>
          <a:p>
            <a:r>
              <a:rPr lang="fr-CH" sz="3200" dirty="0" smtClean="0"/>
              <a:t>Chemical structure </a:t>
            </a:r>
            <a:r>
              <a:rPr lang="fr-CH" sz="3200" dirty="0" err="1" smtClean="0"/>
              <a:t>search</a:t>
            </a:r>
            <a:endParaRPr lang="fr-CH" sz="3200" dirty="0" smtClean="0"/>
          </a:p>
          <a:p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To </a:t>
            </a:r>
            <a:r>
              <a:rPr lang="fr-CH" dirty="0" err="1" smtClean="0"/>
              <a:t>register</a:t>
            </a:r>
            <a:r>
              <a:rPr lang="fr-CH" dirty="0" smtClean="0"/>
              <a:t>: </a:t>
            </a:r>
            <a:r>
              <a:rPr lang="en-US" sz="2000" dirty="0">
                <a:hlinkClick r:id="rId2"/>
              </a:rPr>
              <a:t>https://attendee.gotowebinar.com/rt/2974686224036468995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246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Future/</a:t>
            </a:r>
            <a:r>
              <a:rPr lang="fr-CH" dirty="0" err="1"/>
              <a:t>past</a:t>
            </a:r>
            <a:r>
              <a:rPr lang="fr-CH" dirty="0"/>
              <a:t> </a:t>
            </a:r>
            <a:r>
              <a:rPr lang="fr-CH" dirty="0" err="1"/>
              <a:t>webinars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27316"/>
            <a:ext cx="6934200" cy="58044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1804416" y="2667000"/>
            <a:ext cx="6958584" cy="19812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905000" y="5897562"/>
            <a:ext cx="6858000" cy="998538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170316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dirty="0" smtClean="0"/>
              <a:t>Global Brand </a:t>
            </a:r>
            <a:r>
              <a:rPr lang="fr-CH" sz="2800" dirty="0" err="1" smtClean="0"/>
              <a:t>Database</a:t>
            </a:r>
            <a:r>
              <a:rPr lang="fr-CH" sz="2800" dirty="0" smtClean="0"/>
              <a:t>, Global Design </a:t>
            </a:r>
            <a:r>
              <a:rPr lang="fr-CH" sz="2800" dirty="0" err="1" smtClean="0"/>
              <a:t>Database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err="1" smtClean="0"/>
              <a:t>Webinars</a:t>
            </a:r>
            <a:r>
              <a:rPr lang="fr-CH" dirty="0" smtClean="0"/>
              <a:t>:</a:t>
            </a:r>
          </a:p>
          <a:p>
            <a:endParaRPr lang="fr-CH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www.wipo.int/reference/en/designdb/webinar/index.html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www.wipo.int/reference/en/branddb/webinar/index.html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Language</a:t>
            </a:r>
            <a:r>
              <a:rPr lang="fr-CH" dirty="0"/>
              <a:t> </a:t>
            </a:r>
            <a:r>
              <a:rPr lang="fr-CH" dirty="0" smtClean="0"/>
              <a:t>pairs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590800" y="1169988"/>
          <a:ext cx="3225800" cy="568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3" imgW="3225240" imgH="5688720" progId="Photoshop.Image.13">
                  <p:embed/>
                </p:oleObj>
              </mc:Choice>
              <mc:Fallback>
                <p:oleObj name="Image" r:id="rId3" imgW="3225240" imgH="5688720" progId="Photoshop.Image.1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1169988"/>
                        <a:ext cx="3225800" cy="568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80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4800" y="304800"/>
          <a:ext cx="3700017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4" imgW="5676190" imgH="3390476" progId="">
                  <p:embed/>
                </p:oleObj>
              </mc:Choice>
              <mc:Fallback>
                <p:oleObj r:id="rId4" imgW="5676190" imgH="3390476" progId="">
                  <p:embed/>
                  <p:pic>
                    <p:nvPicPr>
                      <p:cNvPr id="665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3700017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7536" y="2971800"/>
          <a:ext cx="913447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Image" r:id="rId6" imgW="12164760" imgH="4799880" progId="Photoshop.Image.13">
                  <p:embed/>
                </p:oleObj>
              </mc:Choice>
              <mc:Fallback>
                <p:oleObj name="Image" r:id="rId6" imgW="12164760" imgH="4799880" progId="Photoshop.Image.1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536" y="2971800"/>
                        <a:ext cx="9134475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16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7239000" cy="68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66800" y="-22556"/>
          <a:ext cx="6595656" cy="6880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Image" r:id="rId3" imgW="11111040" imgH="11593440" progId="Photoshop.Image.13">
                  <p:embed/>
                </p:oleObj>
              </mc:Choice>
              <mc:Fallback>
                <p:oleObj name="Image" r:id="rId3" imgW="11111040" imgH="1159344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-22556"/>
                        <a:ext cx="6595656" cy="6880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1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13921" cy="381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2362200" y="838200"/>
            <a:ext cx="762000" cy="381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447800" y="838200"/>
            <a:ext cx="838200" cy="342900"/>
          </a:xfrm>
          <a:prstGeom prst="ellipse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09600" y="1371600"/>
          <a:ext cx="1409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Image" r:id="rId4" imgW="1409400" imgH="761760" progId="Photoshop.Image.13">
                  <p:embed/>
                </p:oleObj>
              </mc:Choice>
              <mc:Fallback>
                <p:oleObj name="Image" r:id="rId4" imgW="1409400" imgH="761760" progId="Photoshop.Image.1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371600"/>
                        <a:ext cx="1409700" cy="762000"/>
                      </a:xfrm>
                      <a:prstGeom prst="rect">
                        <a:avLst/>
                      </a:prstGeom>
                      <a:ln w="5080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678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template_english-3</Template>
  <TotalTime>0</TotalTime>
  <Words>168</Words>
  <Application>Microsoft Office PowerPoint</Application>
  <PresentationFormat>On-screen Show (4:3)</PresentationFormat>
  <Paragraphs>108</Paragraphs>
  <Slides>61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Avenir 55 Roman</vt:lpstr>
      <vt:lpstr>ＭＳ Ｐゴシック</vt:lpstr>
      <vt:lpstr>ＭＳ Ｐゴシック</vt:lpstr>
      <vt:lpstr>ヒラギノ角ゴ Pro W3</vt:lpstr>
      <vt:lpstr>Arial</vt:lpstr>
      <vt:lpstr>Arial Black</vt:lpstr>
      <vt:lpstr>Times New Roman</vt:lpstr>
      <vt:lpstr>template_english</vt:lpstr>
      <vt:lpstr>Image</vt:lpstr>
      <vt:lpstr>PowerPoint Presentation</vt:lpstr>
      <vt:lpstr>https://patentscope.wipo.int/ </vt:lpstr>
      <vt:lpstr>PowerPoint Presentation</vt:lpstr>
      <vt:lpstr>WIPO Translate</vt:lpstr>
      <vt:lpstr>32 Technical domains from the IPC</vt:lpstr>
      <vt:lpstr>Language pairs</vt:lpstr>
      <vt:lpstr>PowerPoint Presentation</vt:lpstr>
      <vt:lpstr>PowerPoint Presentation</vt:lpstr>
      <vt:lpstr>PowerPoint Presentation</vt:lpstr>
      <vt:lpstr>WIPO Pearl</vt:lpstr>
      <vt:lpstr>WIPO Pearl</vt:lpstr>
      <vt:lpstr>Example: bicycle fork</vt:lpstr>
      <vt:lpstr>PowerPoint Presentation</vt:lpstr>
      <vt:lpstr>PowerPoint Presentation</vt:lpstr>
      <vt:lpstr>Weekly PCT publication</vt:lpstr>
      <vt:lpstr>IPC Statistics</vt:lpstr>
      <vt:lpstr>PowerPoint Presentation</vt:lpstr>
      <vt:lpstr>Gazette Archive</vt:lpstr>
      <vt:lpstr>PowerPoint Presentation</vt:lpstr>
      <vt:lpstr>National Phase Entries</vt:lpstr>
      <vt:lpstr>PowerPoint Presentation</vt:lpstr>
      <vt:lpstr>Sequence Listing</vt:lpstr>
      <vt:lpstr>PowerPoint Presentation</vt:lpstr>
      <vt:lpstr>IPC Green Inventory</vt:lpstr>
      <vt:lpstr>PowerPoint Presentation</vt:lpstr>
      <vt:lpstr>Portal to patent registers</vt:lpstr>
      <vt:lpstr>Searches</vt:lpstr>
      <vt:lpstr>Chemical compounds</vt:lpstr>
      <vt:lpstr>PowerPoint Presentation</vt:lpstr>
      <vt:lpstr>Searches</vt:lpstr>
      <vt:lpstr>CLIR</vt:lpstr>
      <vt:lpstr>PowerPoint Presentation</vt:lpstr>
      <vt:lpstr>Languages</vt:lpstr>
      <vt:lpstr>Searches</vt:lpstr>
      <vt:lpstr>Simple seach</vt:lpstr>
      <vt:lpstr>Searches</vt:lpstr>
      <vt:lpstr>PowerPoint Presentation</vt:lpstr>
      <vt:lpstr>PowerPoint Presentation</vt:lpstr>
      <vt:lpstr>Searches</vt:lpstr>
      <vt:lpstr>Interface: Advanced search</vt:lpstr>
      <vt:lpstr>PowerPoint Presentation</vt:lpstr>
      <vt:lpstr>Coverage: what is included?</vt:lpstr>
      <vt:lpstr>PowerPoint Presentation</vt:lpstr>
      <vt:lpstr>PowerPoint Presentation</vt:lpstr>
      <vt:lpstr>Options - results</vt:lpstr>
      <vt:lpstr>Options - results</vt:lpstr>
      <vt:lpstr>PowerPoint Presentation</vt:lpstr>
      <vt:lpstr>Options - results</vt:lpstr>
      <vt:lpstr>PowerPoint Presentation</vt:lpstr>
      <vt:lpstr>Options - results</vt:lpstr>
      <vt:lpstr>PowerPoint Presentation</vt:lpstr>
      <vt:lpstr>Options - results</vt:lpstr>
      <vt:lpstr>PowerPoint Presentation</vt:lpstr>
      <vt:lpstr>Options - interface</vt:lpstr>
      <vt:lpstr>Options: office - translate</vt:lpstr>
      <vt:lpstr>PowerPoint Presentation</vt:lpstr>
      <vt:lpstr> Next webinar: February 19 or 21 </vt:lpstr>
      <vt:lpstr>Future/past webinars</vt:lpstr>
      <vt:lpstr>Global Brand Database, Global Design Database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2019-01-31T12:22:44Z</dcterms:created>
  <dcterms:modified xsi:type="dcterms:W3CDTF">2019-01-31T12:23:36Z</dcterms:modified>
</cp:coreProperties>
</file>