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63" r:id="rId3"/>
    <p:sldId id="264" r:id="rId4"/>
    <p:sldId id="265" r:id="rId5"/>
    <p:sldId id="266" r:id="rId6"/>
    <p:sldId id="267" r:id="rId7"/>
    <p:sldId id="315" r:id="rId8"/>
    <p:sldId id="31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36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5BE7A-1831-4FC6-80F2-36B8696582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6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613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250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8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2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2.pn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2.pn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5502715244456302339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932484440876267010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5681778409662221570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2095"/>
            <a:ext cx="7080250" cy="1333500"/>
          </a:xfrm>
          <a:noFill/>
          <a:ln/>
        </p:spPr>
        <p:txBody>
          <a:bodyPr/>
          <a:lstStyle/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PATENTSCOPE:</a:t>
            </a:r>
          </a:p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For Beginners</a:t>
            </a:r>
            <a:endParaRPr lang="en-US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27763" y="5229225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 world</a:t>
            </a:r>
          </a:p>
          <a:p>
            <a:pPr eaLnBrk="0" hangingPunct="0"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 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</a:p>
          <a:p>
            <a:r>
              <a:rPr lang="fr-CH" alt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altLang="en-US" sz="180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32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73442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209800" y="2133600"/>
            <a:ext cx="152400" cy="762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147621"/>
            <a:ext cx="152400" cy="762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" y="152400"/>
            <a:ext cx="85248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Interface: Field combination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0963" y="2181225"/>
          <a:ext cx="898207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1961720" imgH="3326760" progId="Photoshop.Image.13">
                  <p:embed/>
                </p:oleObj>
              </mc:Choice>
              <mc:Fallback>
                <p:oleObj name="Image" r:id="rId3" imgW="11961720" imgH="332676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63" y="2181225"/>
                        <a:ext cx="8982075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04800" y="3810000"/>
            <a:ext cx="11430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Field </a:t>
            </a:r>
            <a:r>
              <a:rPr lang="fr-CH" dirty="0" err="1"/>
              <a:t>Combination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219200"/>
            <a:ext cx="8696325" cy="5010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352800" y="1600200"/>
            <a:ext cx="457200" cy="3581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432829"/>
            <a:ext cx="2466975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57199" y="1981200"/>
            <a:ext cx="880949" cy="27432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60" y="2199755"/>
            <a:ext cx="847725" cy="657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807562" y="1600200"/>
            <a:ext cx="4345838" cy="3200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19400" y="5333682"/>
            <a:ext cx="121920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28215" y="5286345"/>
            <a:ext cx="53340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000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581400" y="2819400"/>
            <a:ext cx="121920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519112"/>
            <a:ext cx="88201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838200"/>
            <a:ext cx="889635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219201" y="2590800"/>
            <a:ext cx="5638800" cy="304800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4756" y="2057400"/>
            <a:ext cx="5719444" cy="228600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096000" y="5486400"/>
            <a:ext cx="1066799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847725"/>
            <a:ext cx="9039225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43000" y="2819400"/>
            <a:ext cx="5791200" cy="228600"/>
          </a:xfrm>
          <a:prstGeom prst="rect">
            <a:avLst/>
          </a:prstGeom>
          <a:solidFill>
            <a:srgbClr val="00B05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96000" y="5486400"/>
            <a:ext cx="1066799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Licensing</a:t>
            </a:r>
            <a:r>
              <a:rPr lang="fr-CH" dirty="0" smtClean="0"/>
              <a:t> </a:t>
            </a:r>
            <a:r>
              <a:rPr lang="fr-CH" dirty="0" err="1" smtClean="0"/>
              <a:t>availability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17638"/>
            <a:ext cx="8991600" cy="509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5181600"/>
            <a:ext cx="5719444" cy="228600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6096000" y="6019800"/>
            <a:ext cx="1066799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bar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447800"/>
            <a:ext cx="8734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971800"/>
            <a:ext cx="8710613" cy="381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r>
              <a:rPr lang="fr-CH" dirty="0" smtClean="0"/>
              <a:t> bar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038350"/>
            <a:ext cx="8829675" cy="2781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4" y="2038350"/>
            <a:ext cx="489176" cy="2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0" y="2038350"/>
            <a:ext cx="86963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753475" cy="2428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590800" y="32004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s-B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pPr marL="0" lvl="1" indent="457200" eaLnBrk="1" hangingPunct="1"/>
            <a:r>
              <a:rPr lang="fr-CH" altLang="en-US" dirty="0" smtClean="0"/>
              <a:t>Interfaces</a:t>
            </a:r>
          </a:p>
          <a:p>
            <a:pPr marL="400050" lvl="2" indent="457200"/>
            <a:r>
              <a:rPr lang="fr-CH" altLang="en-US" i="1" dirty="0" smtClean="0"/>
              <a:t>Simple </a:t>
            </a:r>
            <a:r>
              <a:rPr lang="fr-CH" altLang="en-US" dirty="0" smtClean="0"/>
              <a:t>interface</a:t>
            </a:r>
            <a:endParaRPr lang="fr-CH" altLang="en-US" i="1" dirty="0"/>
          </a:p>
          <a:p>
            <a:pPr marL="400050" lvl="2" indent="457200"/>
            <a:r>
              <a:rPr lang="fr-CH" altLang="en-US" i="1" dirty="0" smtClean="0"/>
              <a:t>Field </a:t>
            </a:r>
            <a:r>
              <a:rPr lang="fr-CH" altLang="en-US" i="1" dirty="0" err="1" smtClean="0"/>
              <a:t>Combination</a:t>
            </a:r>
            <a:r>
              <a:rPr lang="fr-CH" altLang="en-US" i="1" dirty="0" smtClean="0"/>
              <a:t> </a:t>
            </a:r>
            <a:r>
              <a:rPr lang="fr-CH" altLang="en-US" dirty="0" smtClean="0"/>
              <a:t>interface</a:t>
            </a:r>
          </a:p>
          <a:p>
            <a:pPr marL="400050" lvl="2" indent="457200"/>
            <a:r>
              <a:rPr lang="fr-CH" altLang="en-US" i="1" dirty="0" smtClean="0"/>
              <a:t>Advanced </a:t>
            </a:r>
            <a:r>
              <a:rPr lang="fr-CH" altLang="en-US" dirty="0" smtClean="0"/>
              <a:t> </a:t>
            </a:r>
            <a:r>
              <a:rPr lang="fr-CH" altLang="en-US" dirty="0" smtClean="0"/>
              <a:t>interface</a:t>
            </a:r>
          </a:p>
          <a:p>
            <a:pPr marL="400050" lvl="2" indent="457200"/>
            <a:r>
              <a:rPr lang="fr-CH" altLang="en-US" i="1" dirty="0" smtClean="0"/>
              <a:t>Chemical compounds</a:t>
            </a:r>
            <a:endParaRPr lang="fr-CH" altLang="en-US" i="1" dirty="0" smtClean="0"/>
          </a:p>
          <a:p>
            <a:pPr marL="285750" lvl="1"/>
            <a:r>
              <a:rPr lang="fr-CH" altLang="en-US" dirty="0" smtClean="0"/>
              <a:t>User </a:t>
            </a:r>
            <a:r>
              <a:rPr lang="fr-CH" altLang="en-US" dirty="0" err="1" smtClean="0"/>
              <a:t>account</a:t>
            </a:r>
            <a:endParaRPr lang="fr-CH" altLang="en-US" dirty="0" smtClean="0"/>
          </a:p>
          <a:p>
            <a:pPr marL="285750" lvl="1"/>
            <a:r>
              <a:rPr lang="fr-CH" altLang="en-US" dirty="0" smtClean="0"/>
              <a:t>Quiz</a:t>
            </a:r>
          </a:p>
          <a:p>
            <a:pPr marL="285750" lvl="1"/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features</a:t>
            </a:r>
            <a:endParaRPr lang="fr-CH" altLang="en-US" dirty="0" smtClean="0"/>
          </a:p>
          <a:p>
            <a:pPr marL="0" lvl="1" indent="0">
              <a:buNone/>
            </a:pPr>
            <a:endParaRPr lang="fr-CH" altLang="en-US" dirty="0" smtClean="0"/>
          </a:p>
          <a:p>
            <a:pPr marL="285750" lvl="1"/>
            <a:r>
              <a:rPr lang="fr-CH" altLang="en-US" dirty="0" err="1" smtClean="0"/>
              <a:t>Webinars</a:t>
            </a:r>
            <a:endParaRPr lang="fr-CH" altLang="en-US" dirty="0" smtClean="0"/>
          </a:p>
          <a:p>
            <a:pPr marL="285750" lvl="1" eaLnBrk="1" hangingPunct="1"/>
            <a:r>
              <a:rPr lang="fr-CH" altLang="en-US" dirty="0" smtClean="0"/>
              <a:t>Q </a:t>
            </a:r>
            <a:r>
              <a:rPr lang="fr-CH" altLang="en-US" dirty="0" smtClean="0"/>
              <a:t>&amp; A session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2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List of IPC codes</a:t>
            </a:r>
          </a:p>
          <a:p>
            <a:pPr lvl="1"/>
            <a:r>
              <a:rPr lang="fr-CH" dirty="0" smtClean="0"/>
              <a:t>List of 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09550" y="581025"/>
          <a:ext cx="893445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11898360" imgH="3326760" progId="Photoshop.Image.13">
                  <p:embed/>
                </p:oleObj>
              </mc:Choice>
              <mc:Fallback>
                <p:oleObj name="Image" r:id="rId3" imgW="11898360" imgH="332676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581025"/>
                        <a:ext cx="893445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9550" y="3352800"/>
          <a:ext cx="890587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5" imgW="11860200" imgH="3580920" progId="Photoshop.Image.13">
                  <p:embed/>
                </p:oleObj>
              </mc:Choice>
              <mc:Fallback>
                <p:oleObj name="Image" r:id="rId5" imgW="11860200" imgH="358092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550" y="3352800"/>
                        <a:ext cx="8905875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295400" y="1447800"/>
            <a:ext cx="914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3829050"/>
            <a:ext cx="53340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4276724"/>
            <a:ext cx="1676400" cy="15906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8598" y="76200"/>
          <a:ext cx="87344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11631600" imgH="3136320" progId="Photoshop.Image.13">
                  <p:embed/>
                </p:oleObj>
              </mc:Choice>
              <mc:Fallback>
                <p:oleObj name="Image" r:id="rId3" imgW="11631600" imgH="313632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8" y="76200"/>
                        <a:ext cx="8734425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0310" y="2476500"/>
          <a:ext cx="871537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5" imgW="11606040" imgH="5841000" progId="Photoshop.Image.13">
                  <p:embed/>
                </p:oleObj>
              </mc:Choice>
              <mc:Fallback>
                <p:oleObj name="Image" r:id="rId5" imgW="11606040" imgH="584100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310" y="2476500"/>
                        <a:ext cx="8715375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-57150"/>
            <a:ext cx="779145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0013" y="1824038"/>
          <a:ext cx="8943975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1910960" imgH="4279320" progId="Photoshop.Image.13">
                  <p:embed/>
                </p:oleObj>
              </mc:Choice>
              <mc:Fallback>
                <p:oleObj name="Image" r:id="rId3" imgW="11910960" imgH="427932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3" y="1824038"/>
                        <a:ext cx="8943975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4" y="4313001"/>
            <a:ext cx="946375" cy="5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665029" cy="1981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47" y="2209800"/>
            <a:ext cx="5116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 menu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" y="1524000"/>
          <a:ext cx="86963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3" imgW="11580840" imgH="3618720" progId="Photoshop.Image.13">
                  <p:embed/>
                </p:oleObj>
              </mc:Choice>
              <mc:Fallback>
                <p:oleObj name="Image" r:id="rId3" imgW="11580840" imgH="361872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524000"/>
                        <a:ext cx="8696325" cy="271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7391400" y="19812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91400" y="3505200"/>
            <a:ext cx="762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 account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643062"/>
            <a:ext cx="8943975" cy="35718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924800" y="19050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Signing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676400"/>
            <a:ext cx="88868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Once logged-in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153211"/>
            <a:ext cx="8705850" cy="57340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867400" y="1676400"/>
          <a:ext cx="24511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4" imgW="2450520" imgH="1409400" progId="Photoshop.Image.13">
                  <p:embed/>
                </p:oleObj>
              </mc:Choice>
              <mc:Fallback>
                <p:oleObj name="Image" r:id="rId4" imgW="2450520" imgH="140940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1676400"/>
                        <a:ext cx="24511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0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748712" cy="3573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6478" y="1825083"/>
            <a:ext cx="2800815" cy="347546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Bent-Up Arrow 5"/>
          <p:cNvSpPr/>
          <p:nvPr/>
        </p:nvSpPr>
        <p:spPr bwMode="auto">
          <a:xfrm>
            <a:off x="3057293" y="1389256"/>
            <a:ext cx="1219200" cy="609600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31058" y="0"/>
            <a:ext cx="8915400" cy="1143000"/>
          </a:xfrm>
        </p:spPr>
        <p:txBody>
          <a:bodyPr/>
          <a:lstStyle/>
          <a:p>
            <a:r>
              <a:rPr lang="en-US" sz="3200" dirty="0"/>
              <a:t>https://patentscope.wipo.int/search/en/search.jsf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10065" y="228600"/>
            <a:ext cx="1261535" cy="685800"/>
          </a:xfrm>
          <a:prstGeom prst="ellipse">
            <a:avLst/>
          </a:prstGeom>
          <a:solidFill>
            <a:srgbClr val="0070C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801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2847"/>
            <a:ext cx="8801100" cy="6429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23284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782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90512"/>
            <a:ext cx="9020175" cy="6276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90600" y="309047"/>
            <a:ext cx="381000" cy="300553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Saved queries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47800"/>
            <a:ext cx="88011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Downloading the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947"/>
            <a:ext cx="9182100" cy="5810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077200" y="1828800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Downloaded results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23850" y="868363"/>
          <a:ext cx="7920038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8363"/>
                        <a:ext cx="7920038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5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Account customization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614487"/>
            <a:ext cx="81629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the PATENTSCOPE </a:t>
            </a:r>
            <a:r>
              <a:rPr lang="fr-CH" sz="2800" dirty="0" err="1" smtClean="0">
                <a:solidFill>
                  <a:srgbClr val="0070C0"/>
                </a:solidFill>
              </a:rPr>
              <a:t>account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entire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PATENTSCOPE: how to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199"/>
            <a:ext cx="5638800" cy="2503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143000" y="2133600"/>
            <a:ext cx="99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09434" y="2772462"/>
            <a:ext cx="1838566" cy="96133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09434" y="4051464"/>
            <a:ext cx="2981566" cy="36813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the PATENTSCOPE </a:t>
            </a:r>
            <a:r>
              <a:rPr lang="fr-CH" sz="2800" dirty="0" err="1">
                <a:solidFill>
                  <a:srgbClr val="0070C0"/>
                </a:solidFill>
              </a:rPr>
              <a:t>account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download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entire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87415" y="2816654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773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</a:t>
            </a:r>
            <a:r>
              <a:rPr lang="fr-CH" sz="2800" dirty="0" smtClean="0">
                <a:solidFill>
                  <a:srgbClr val="0070C0"/>
                </a:solidFill>
              </a:rPr>
              <a:t>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combine </a:t>
            </a:r>
            <a:r>
              <a:rPr lang="fr-CH" sz="2800" dirty="0" err="1" smtClean="0">
                <a:solidFill>
                  <a:srgbClr val="0070C0"/>
                </a:solidFill>
              </a:rPr>
              <a:t>operators</a:t>
            </a:r>
            <a:r>
              <a:rPr lang="fr-CH" sz="2800" dirty="0" smtClean="0">
                <a:solidFill>
                  <a:srgbClr val="0070C0"/>
                </a:solidFill>
              </a:rPr>
              <a:t> AND </a:t>
            </a:r>
            <a:r>
              <a:rPr lang="fr-CH" sz="2800" dirty="0" err="1" smtClean="0">
                <a:solidFill>
                  <a:srgbClr val="0070C0"/>
                </a:solidFill>
              </a:rPr>
              <a:t>and</a:t>
            </a:r>
            <a:r>
              <a:rPr lang="fr-CH" sz="2800" dirty="0" smtClean="0">
                <a:solidFill>
                  <a:srgbClr val="0070C0"/>
                </a:solidFill>
              </a:rPr>
              <a:t> OR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interface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3638" y="2743200"/>
            <a:ext cx="456956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81200" y="1811956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Advanced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123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</a:t>
            </a:r>
            <a:r>
              <a:rPr lang="fr-CH" sz="2800" dirty="0" smtClean="0">
                <a:solidFill>
                  <a:srgbClr val="0070C0"/>
                </a:solidFill>
              </a:rPr>
              <a:t>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combine </a:t>
            </a:r>
            <a:r>
              <a:rPr lang="fr-CH" sz="2800" dirty="0" err="1" smtClean="0">
                <a:solidFill>
                  <a:srgbClr val="0070C0"/>
                </a:solidFill>
              </a:rPr>
              <a:t>operators</a:t>
            </a:r>
            <a:r>
              <a:rPr lang="fr-CH" sz="2800" dirty="0" smtClean="0">
                <a:solidFill>
                  <a:srgbClr val="0070C0"/>
                </a:solidFill>
              </a:rPr>
              <a:t> AND </a:t>
            </a:r>
            <a:r>
              <a:rPr lang="fr-CH" sz="2800" dirty="0" err="1" smtClean="0">
                <a:solidFill>
                  <a:srgbClr val="0070C0"/>
                </a:solidFill>
              </a:rPr>
              <a:t>and</a:t>
            </a:r>
            <a:r>
              <a:rPr lang="fr-CH" sz="2800" dirty="0" smtClean="0">
                <a:solidFill>
                  <a:srgbClr val="0070C0"/>
                </a:solidFill>
              </a:rPr>
              <a:t> OR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interface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sz="2800" dirty="0" err="1" smtClean="0">
                <a:solidFill>
                  <a:srgbClr val="0070C0"/>
                </a:solidFill>
              </a:rPr>
              <a:t>Advanced</a:t>
            </a:r>
            <a:r>
              <a:rPr lang="es-BO" sz="2800" dirty="0" smtClean="0">
                <a:solidFill>
                  <a:srgbClr val="0070C0"/>
                </a:solidFill>
              </a:rPr>
              <a:t> </a:t>
            </a:r>
            <a:r>
              <a:rPr lang="es-BO" sz="2800" dirty="0" err="1" smtClean="0">
                <a:solidFill>
                  <a:srgbClr val="0070C0"/>
                </a:solidFill>
              </a:rPr>
              <a:t>search</a:t>
            </a:r>
            <a:r>
              <a:rPr lang="es-BO" sz="2800" dirty="0" smtClean="0">
                <a:solidFill>
                  <a:srgbClr val="0070C0"/>
                </a:solidFill>
              </a:rPr>
              <a:t> interface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22974" y="1811956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29317"/>
            <a:ext cx="6858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Field </a:t>
            </a:r>
            <a:r>
              <a:rPr lang="fr-CH" sz="2800" dirty="0" err="1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839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data are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here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37" y="283562"/>
            <a:ext cx="8758237" cy="58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Q3: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data are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here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0028" y="1773535"/>
            <a:ext cx="7065372" cy="6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6705600" cy="68038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28104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5738" y="2124075"/>
          <a:ext cx="87725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" r:id="rId3" imgW="11682360" imgH="3479040" progId="Photoshop.Image.13">
                  <p:embed/>
                </p:oleObj>
              </mc:Choice>
              <mc:Fallback>
                <p:oleObj name="Image" r:id="rId3" imgW="11682360" imgH="347904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8" y="2124075"/>
                        <a:ext cx="8772525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838200" y="2438400"/>
            <a:ext cx="1752600" cy="1752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2895600"/>
            <a:ext cx="1447800" cy="445922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 Archive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52600"/>
            <a:ext cx="90582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5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national phase entries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747838"/>
            <a:ext cx="4505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166813"/>
            <a:ext cx="9248776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" y="1700213"/>
          <a:ext cx="91059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Image" r:id="rId4" imgW="12126960" imgH="4609440" progId="Photoshop.Image.13">
                  <p:embed/>
                </p:oleObj>
              </mc:Choice>
              <mc:Fallback>
                <p:oleObj name="Image" r:id="rId4" imgW="12126960" imgH="460944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" y="1700213"/>
                        <a:ext cx="9105900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389172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5328" y="152400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66800" y="2709406"/>
            <a:ext cx="6465372" cy="163399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16543" y="5562600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Interface : Simple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95400"/>
            <a:ext cx="8924925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1475656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133600"/>
            <a:ext cx="2314575" cy="1409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315200" y="3684043"/>
            <a:ext cx="573087" cy="27835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experts</a:t>
            </a:r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April 30 at </a:t>
            </a:r>
            <a:r>
              <a:rPr lang="fr-CH" dirty="0" smtClean="0"/>
              <a:t>5:30 pm 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https://attendee.gotowebinar.com/rt/5502715244456302339</a:t>
            </a:r>
            <a:endParaRPr lang="fr-CH" dirty="0" smtClean="0"/>
          </a:p>
          <a:p>
            <a:pPr marL="457200" lvl="1" indent="0">
              <a:buNone/>
            </a:pPr>
            <a:r>
              <a:rPr lang="fr-CH" dirty="0" smtClean="0"/>
              <a:t>May 2 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https://attendee.gotowebinar.com/rt/5502715244456302339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3242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Image </a:t>
            </a:r>
            <a:r>
              <a:rPr lang="fr-CH" dirty="0" err="1" smtClean="0"/>
              <a:t>searching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May 1 </a:t>
            </a:r>
            <a:r>
              <a:rPr lang="fr-CH" dirty="0" smtClean="0"/>
              <a:t>at </a:t>
            </a:r>
            <a:r>
              <a:rPr lang="fr-CH" dirty="0" smtClean="0"/>
              <a:t>5:30pm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https://attendee.gotowebinar.com/register/1932484440876267010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6166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</a:t>
            </a:r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smtClean="0"/>
              <a:t>May 3 at </a:t>
            </a:r>
            <a:r>
              <a:rPr lang="fr-CH" dirty="0" smtClean="0"/>
              <a:t>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https://attendee.gotowebinar.com/rt/5681778409662221570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6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Collections </a:t>
            </a:r>
            <a:r>
              <a:rPr lang="fr-CH" dirty="0" err="1"/>
              <a:t>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828800"/>
            <a:ext cx="8924925" cy="3343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305800" y="2667000"/>
            <a:ext cx="3048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1819275"/>
            <a:ext cx="8181975" cy="321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514600" y="2133600"/>
            <a:ext cx="6858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91" y="483797"/>
            <a:ext cx="8758237" cy="58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Coverage</a:t>
            </a:r>
            <a:r>
              <a:rPr lang="fr-CH" dirty="0"/>
              <a:t>: collections-national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219200"/>
            <a:ext cx="8877300" cy="5495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" y="3124200"/>
            <a:ext cx="86106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https://patentscope.wipo.int/search/en/help/data_coverage.jsf</a:t>
            </a:r>
          </a:p>
        </p:txBody>
      </p:sp>
    </p:spTree>
    <p:extLst>
      <p:ext uri="{BB962C8B-B14F-4D97-AF65-F5344CB8AC3E}">
        <p14:creationId xmlns:p14="http://schemas.microsoft.com/office/powerpoint/2010/main" val="42100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91575" cy="6524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1295400"/>
            <a:ext cx="8610599" cy="461665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https://patentscope.wipo.int/search/en/nationalphase.jsf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simple - keywords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409825"/>
            <a:ext cx="8763000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9095"/>
            <a:ext cx="8915400" cy="77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template_english-9</Template>
  <TotalTime>4</TotalTime>
  <Words>321</Words>
  <Application>Microsoft Office PowerPoint</Application>
  <PresentationFormat>On-screen Show (4:3)</PresentationFormat>
  <Paragraphs>111</Paragraphs>
  <Slides>53</Slides>
  <Notes>3</Notes>
  <HiddenSlides>0</HiddenSlides>
  <MMClips>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ヒラギノ角ゴ Pro W3</vt:lpstr>
      <vt:lpstr>Arial</vt:lpstr>
      <vt:lpstr>Arial Black</vt:lpstr>
      <vt:lpstr>template_english</vt:lpstr>
      <vt:lpstr>Adobe Photoshop Image</vt:lpstr>
      <vt:lpstr>PowerPoint Presentation</vt:lpstr>
      <vt:lpstr>Agenda</vt:lpstr>
      <vt:lpstr>https://patentscope.wipo.int/search/en/search.jsf</vt:lpstr>
      <vt:lpstr>PATENTSCOPE: how to search</vt:lpstr>
      <vt:lpstr>Interface : Simple</vt:lpstr>
      <vt:lpstr>Collections selection</vt:lpstr>
      <vt:lpstr>Coverage: collections-national phase</vt:lpstr>
      <vt:lpstr>PowerPoint Presentation</vt:lpstr>
      <vt:lpstr>Interface simple - keywords</vt:lpstr>
      <vt:lpstr>PowerPoint Presentation</vt:lpstr>
      <vt:lpstr>Interface: Field combination</vt:lpstr>
      <vt:lpstr>Field Combination</vt:lpstr>
      <vt:lpstr>Stem</vt:lpstr>
      <vt:lpstr>PowerPoint Presentation</vt:lpstr>
      <vt:lpstr>PowerPoint Presentation</vt:lpstr>
      <vt:lpstr>Licensing availability</vt:lpstr>
      <vt:lpstr>Analysis bar</vt:lpstr>
      <vt:lpstr>Analysis bar</vt:lpstr>
      <vt:lpstr>Interface: Advanced search</vt:lpstr>
      <vt:lpstr>Instant help</vt:lpstr>
      <vt:lpstr>PowerPoint Presentation</vt:lpstr>
      <vt:lpstr>PowerPoint Presentation</vt:lpstr>
      <vt:lpstr>PowerPoint Presentation</vt:lpstr>
      <vt:lpstr>Tooltip help</vt:lpstr>
      <vt:lpstr>Question mark help</vt:lpstr>
      <vt:lpstr>Help menu</vt:lpstr>
      <vt:lpstr>PATENTSCOPE account</vt:lpstr>
      <vt:lpstr>Signing up</vt:lpstr>
      <vt:lpstr>Once logged-in</vt:lpstr>
      <vt:lpstr>Chemical compound search</vt:lpstr>
      <vt:lpstr>PowerPoint Presentation</vt:lpstr>
      <vt:lpstr>Advanced search</vt:lpstr>
      <vt:lpstr>PowerPoint Presentation</vt:lpstr>
      <vt:lpstr>Saved queries</vt:lpstr>
      <vt:lpstr>Downloading the results</vt:lpstr>
      <vt:lpstr>Downloaded results</vt:lpstr>
      <vt:lpstr>Account customization</vt:lpstr>
      <vt:lpstr>PowerPoint Presentation</vt:lpstr>
      <vt:lpstr>Q1: Using the PATENTSCOPE account, can you download the entire result list?</vt:lpstr>
      <vt:lpstr>Q1: Using the PATENTSCOPE account, can you download the entire result list?</vt:lpstr>
      <vt:lpstr>Q 2: if you would like to combine operators AND and OR which interface should you use?</vt:lpstr>
      <vt:lpstr>Q 2: if you would like to combine operators AND and OR which interface should you use?</vt:lpstr>
      <vt:lpstr>Q3: which data are you selecting here?</vt:lpstr>
      <vt:lpstr>Q3: which data are you selecting here?</vt:lpstr>
      <vt:lpstr>Browse</vt:lpstr>
      <vt:lpstr>Gazette Archive</vt:lpstr>
      <vt:lpstr>Download national phase entries</vt:lpstr>
      <vt:lpstr>Forum</vt:lpstr>
      <vt:lpstr>Future/past webinars:</vt:lpstr>
      <vt:lpstr>Next webinar</vt:lpstr>
      <vt:lpstr>Global Brand Database: webinar</vt:lpstr>
      <vt:lpstr>Global Design Database: webinar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2019-03-21T18:18:20Z</dcterms:created>
  <dcterms:modified xsi:type="dcterms:W3CDTF">2019-03-21T18:22:41Z</dcterms:modified>
</cp:coreProperties>
</file>