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5" r:id="rId64"/>
    <p:sldId id="326" r:id="rId65"/>
    <p:sldId id="327" r:id="rId66"/>
    <p:sldId id="328" r:id="rId67"/>
    <p:sldId id="329" r:id="rId68"/>
    <p:sldId id="331" r:id="rId69"/>
    <p:sldId id="332" r:id="rId70"/>
    <p:sldId id="333" r:id="rId71"/>
    <p:sldId id="334" r:id="rId72"/>
    <p:sldId id="330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28" d="100"/>
          <a:sy n="128" d="100"/>
        </p:scale>
        <p:origin x="9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84472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Then</a:t>
            </a:r>
            <a:r>
              <a:rPr lang="fr-CH" dirty="0" smtClean="0"/>
              <a:t> the system opens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corresponding</a:t>
            </a:r>
            <a:r>
              <a:rPr lang="fr-CH" baseline="0" dirty="0" smtClean="0"/>
              <a:t> part of the document </a:t>
            </a:r>
            <a:r>
              <a:rPr lang="fr-CH" baseline="0" dirty="0" err="1" smtClean="0"/>
              <a:t>containing</a:t>
            </a:r>
            <a:r>
              <a:rPr lang="fr-CH" baseline="0" dirty="0" smtClean="0"/>
              <a:t> the compound,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the description.</a:t>
            </a:r>
          </a:p>
          <a:p>
            <a:endParaRPr lang="fr-CH" baseline="0" dirty="0" smtClean="0"/>
          </a:p>
          <a:p>
            <a:r>
              <a:rPr lang="fr-CH" baseline="0" dirty="0" smtClean="0"/>
              <a:t>If </a:t>
            </a:r>
            <a:r>
              <a:rPr lang="fr-CH" baseline="0" dirty="0" err="1" smtClean="0"/>
              <a:t>you</a:t>
            </a:r>
            <a:r>
              <a:rPr lang="fr-CH" baseline="0" dirty="0" smtClean="0"/>
              <a:t> move </a:t>
            </a:r>
            <a:r>
              <a:rPr lang="fr-CH" baseline="0" dirty="0" err="1" smtClean="0"/>
              <a:t>your</a:t>
            </a:r>
            <a:r>
              <a:rPr lang="fr-CH" baseline="0" dirty="0" smtClean="0"/>
              <a:t> mouse over the compound </a:t>
            </a:r>
            <a:r>
              <a:rPr lang="fr-CH" baseline="0" dirty="0" err="1" smtClean="0"/>
              <a:t>representation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text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then</a:t>
            </a:r>
            <a:r>
              <a:rPr lang="fr-CH" baseline="0" dirty="0" smtClean="0"/>
              <a:t> the system displays the </a:t>
            </a:r>
            <a:r>
              <a:rPr lang="fr-CH" baseline="0" dirty="0" err="1" smtClean="0"/>
              <a:t>drawing</a:t>
            </a:r>
            <a:r>
              <a:rPr lang="fr-CH" baseline="0" dirty="0" smtClean="0"/>
              <a:t> of the formula. All </a:t>
            </a:r>
            <a:r>
              <a:rPr lang="fr-CH" baseline="0" dirty="0" err="1" smtClean="0"/>
              <a:t>recognized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formulae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also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blue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examined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same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way</a:t>
            </a:r>
            <a:r>
              <a:rPr lang="fr-CH" baseline="0" dirty="0" smtClean="0"/>
              <a:t>, for </a:t>
            </a:r>
            <a:r>
              <a:rPr lang="fr-CH" baseline="0" dirty="0" err="1" smtClean="0"/>
              <a:t>example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caffeine</a:t>
            </a:r>
            <a:r>
              <a:rPr lang="fr-CH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33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1301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Now</a:t>
            </a:r>
            <a:r>
              <a:rPr lang="fr-CH" dirty="0" smtClean="0"/>
              <a:t> let us imagine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want</a:t>
            </a:r>
            <a:r>
              <a:rPr lang="fr-CH" dirty="0" smtClean="0"/>
              <a:t> to </a:t>
            </a:r>
            <a:r>
              <a:rPr lang="fr-CH" dirty="0" err="1" smtClean="0"/>
              <a:t>restrict</a:t>
            </a:r>
            <a:r>
              <a:rPr lang="fr-CH" dirty="0" smtClean="0"/>
              <a:t> </a:t>
            </a:r>
            <a:r>
              <a:rPr lang="fr-CH" dirty="0" err="1" smtClean="0"/>
              <a:t>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baseline="0" dirty="0" smtClean="0"/>
              <a:t> to PCT applications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chocolate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their</a:t>
            </a:r>
            <a:r>
              <a:rPr lang="fr-CH" baseline="0" dirty="0" smtClean="0"/>
              <a:t> abstract.</a:t>
            </a:r>
          </a:p>
          <a:p>
            <a:endParaRPr lang="fr-CH" baseline="0" dirty="0" smtClean="0"/>
          </a:p>
          <a:p>
            <a:r>
              <a:rPr lang="fr-CH" baseline="0" dirty="0" smtClean="0"/>
              <a:t>This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done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combining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chemical</a:t>
            </a:r>
            <a:r>
              <a:rPr lang="fr-CH" baseline="0" dirty="0" smtClean="0"/>
              <a:t> compound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criteria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using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boolean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logic</a:t>
            </a:r>
            <a:r>
              <a:rPr lang="fr-CH" baseline="0" dirty="0" smtClean="0"/>
              <a:t> as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now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only</a:t>
            </a:r>
            <a:r>
              <a:rPr lang="fr-CH" baseline="0" dirty="0" smtClean="0"/>
              <a:t> have 9 </a:t>
            </a:r>
            <a:r>
              <a:rPr lang="fr-CH" baseline="0" dirty="0" err="1" smtClean="0"/>
              <a:t>results</a:t>
            </a:r>
            <a:r>
              <a:rPr lang="fr-CH" baseline="0" dirty="0" smtClean="0"/>
              <a:t> to look 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34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1936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Back in October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 2016, we added the chemical search tool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de-DE" sz="1600" baseline="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It’s was developed on by </a:t>
            </a:r>
            <a:r>
              <a:rPr lang="en-US" altLang="de-DE" sz="1600" dirty="0" err="1" smtClean="0">
                <a:solidFill>
                  <a:srgbClr val="5F5F5F"/>
                </a:solidFill>
                <a:latin typeface="Arial "/>
              </a:rPr>
              <a:t>InfoChem</a:t>
            </a: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You can draw the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 molecule or c</a:t>
            </a: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an search by compound name,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 INN, </a:t>
            </a:r>
            <a:r>
              <a:rPr lang="en-US" altLang="de-DE" sz="1600" baseline="0" dirty="0" err="1" smtClean="0">
                <a:solidFill>
                  <a:srgbClr val="5F5F5F"/>
                </a:solidFill>
                <a:latin typeface="Arial "/>
              </a:rPr>
              <a:t>Inchi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, SMILES o</a:t>
            </a: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r upload a MOL of images file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Chemical annotation of PATENTSCOPE full-text documents using </a:t>
            </a:r>
            <a:r>
              <a:rPr lang="en-US" altLang="de-DE" sz="1600" dirty="0" err="1" smtClean="0">
                <a:solidFill>
                  <a:srgbClr val="5F5F5F"/>
                </a:solidFill>
                <a:latin typeface="Arial "/>
              </a:rPr>
              <a:t>InfoChem’s</a:t>
            </a: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 IC</a:t>
            </a:r>
            <a:r>
              <a:rPr lang="en-US" altLang="de-DE" sz="1400" i="1" dirty="0" smtClean="0">
                <a:solidFill>
                  <a:srgbClr val="5F5F5F"/>
                </a:solidFill>
                <a:latin typeface="Arial "/>
              </a:rPr>
              <a:t>ANNOTATOR</a:t>
            </a: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20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49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92460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67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1607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72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60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3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Simple formulae like H2O are not captured to avoid information overload (and they can be searched by keywords).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1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73496" y="5118634"/>
            <a:ext cx="5388611" cy="484686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now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show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how to use the system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theobromine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endParaRPr lang="fr-CH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IUPAC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theobromine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3,7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dimethyl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1H purine 2,6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dione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It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found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dark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chocolate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responsible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it’s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bitter taste.</a:t>
            </a: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CustomShape 2"/>
          <p:cNvSpPr/>
          <p:nvPr/>
        </p:nvSpPr>
        <p:spPr>
          <a:xfrm>
            <a:off x="3813163" y="10236904"/>
            <a:ext cx="2922120" cy="536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29EBF57D-A1A6-4E2D-9254-AE12E6EA4CA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27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4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 enter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by component </a:t>
            </a:r>
            <a:r>
              <a:rPr lang="fr-CH" baseline="0" dirty="0" err="1" smtClean="0"/>
              <a:t>name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text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field</a:t>
            </a:r>
            <a:r>
              <a:rPr lang="fr-CH" baseline="0" dirty="0" smtClean="0"/>
              <a:t> but </a:t>
            </a:r>
            <a:r>
              <a:rPr lang="fr-CH" baseline="0" dirty="0" err="1" smtClean="0"/>
              <a:t>instead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clicking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directly</a:t>
            </a:r>
            <a:r>
              <a:rPr lang="fr-CH" baseline="0" dirty="0" smtClean="0"/>
              <a:t>, I click the «show in editor»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 to show </a:t>
            </a:r>
            <a:r>
              <a:rPr lang="fr-CH" baseline="0" dirty="0" err="1" smtClean="0"/>
              <a:t>you</a:t>
            </a:r>
            <a:r>
              <a:rPr lang="fr-CH" baseline="0" dirty="0" smtClean="0"/>
              <a:t> the information the system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find</a:t>
            </a:r>
            <a:r>
              <a:rPr lang="fr-CH" baseline="0" dirty="0" smtClean="0"/>
              <a:t> about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name</a:t>
            </a:r>
            <a:r>
              <a:rPr lang="fr-CH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28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158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indeed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theobromine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recognized</a:t>
            </a:r>
            <a:r>
              <a:rPr lang="fr-CH" dirty="0" smtClean="0"/>
              <a:t> compound,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have </a:t>
            </a:r>
            <a:r>
              <a:rPr lang="fr-CH" baseline="0" dirty="0" err="1" smtClean="0"/>
              <a:t>even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drawing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its</a:t>
            </a:r>
            <a:r>
              <a:rPr lang="fr-CH" baseline="0" dirty="0" smtClean="0"/>
              <a:t> formula but more </a:t>
            </a:r>
            <a:r>
              <a:rPr lang="fr-CH" baseline="0" dirty="0" err="1" smtClean="0"/>
              <a:t>importantly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have the </a:t>
            </a:r>
            <a:r>
              <a:rPr lang="fr-CH" baseline="0" dirty="0" err="1" smtClean="0"/>
              <a:t>corresponding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Inchi</a:t>
            </a:r>
            <a:r>
              <a:rPr lang="fr-CH" baseline="0" dirty="0" smtClean="0"/>
              <a:t> key </a:t>
            </a:r>
            <a:r>
              <a:rPr lang="fr-CH" baseline="0" dirty="0" err="1" smtClean="0"/>
              <a:t>which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. </a:t>
            </a:r>
            <a:r>
              <a:rPr lang="fr-CH" baseline="0" dirty="0" err="1" smtClean="0"/>
              <a:t>Now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click on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29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1113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And the system displays the </a:t>
            </a:r>
            <a:r>
              <a:rPr lang="fr-CH" dirty="0" err="1" smtClean="0"/>
              <a:t>results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list</a:t>
            </a:r>
            <a:r>
              <a:rPr lang="fr-CH" baseline="0" dirty="0" smtClean="0"/>
              <a:t> of the PATENTSCOPE documents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 or </a:t>
            </a:r>
            <a:r>
              <a:rPr lang="fr-CH" baseline="0" dirty="0" err="1" smtClean="0"/>
              <a:t>any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its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representations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title</a:t>
            </a:r>
            <a:r>
              <a:rPr lang="fr-CH" baseline="0" dirty="0" smtClean="0"/>
              <a:t> or abstract or description or claims.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there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almost</a:t>
            </a:r>
            <a:r>
              <a:rPr lang="fr-CH" baseline="0" dirty="0" smtClean="0"/>
              <a:t> 6000 </a:t>
            </a:r>
            <a:r>
              <a:rPr lang="fr-CH" baseline="0" dirty="0" err="1" smtClean="0"/>
              <a:t>results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the new PATENTSCOPE </a:t>
            </a:r>
            <a:r>
              <a:rPr lang="fr-CH" baseline="0" dirty="0" err="1" smtClean="0"/>
              <a:t>indexed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field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called</a:t>
            </a:r>
            <a:r>
              <a:rPr lang="fr-CH" baseline="0" dirty="0" smtClean="0"/>
              <a:t> CHEM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has been </a:t>
            </a:r>
            <a:r>
              <a:rPr lang="fr-CH" baseline="0" dirty="0" err="1" smtClean="0"/>
              <a:t>used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perform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r>
              <a:rPr lang="fr-CH" baseline="0" dirty="0" smtClean="0"/>
              <a:t>As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most</a:t>
            </a:r>
            <a:r>
              <a:rPr lang="fr-CH" baseline="0" dirty="0" smtClean="0"/>
              <a:t> PATENTSCOPE </a:t>
            </a:r>
            <a:r>
              <a:rPr lang="fr-CH" baseline="0" dirty="0" err="1" smtClean="0"/>
              <a:t>queries</a:t>
            </a:r>
            <a:r>
              <a:rPr lang="fr-CH" baseline="0" dirty="0" smtClean="0"/>
              <a:t>, the </a:t>
            </a:r>
            <a:r>
              <a:rPr lang="fr-CH" baseline="0" dirty="0" err="1" smtClean="0"/>
              <a:t>result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sorted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relevancy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which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show first the documents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the compound the </a:t>
            </a:r>
            <a:r>
              <a:rPr lang="fr-CH" baseline="0" dirty="0" err="1" smtClean="0"/>
              <a:t>most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frequently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r>
              <a:rPr lang="fr-CH" baseline="0" dirty="0" err="1" smtClean="0"/>
              <a:t>Now</a:t>
            </a:r>
            <a:r>
              <a:rPr lang="fr-CH" baseline="0" dirty="0" smtClean="0"/>
              <a:t>, let us click on the first </a:t>
            </a:r>
            <a:r>
              <a:rPr lang="fr-CH" baseline="0" dirty="0" err="1" smtClean="0"/>
              <a:t>result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details</a:t>
            </a:r>
            <a:r>
              <a:rPr lang="fr-CH" baseline="0" dirty="0" smtClean="0"/>
              <a:t> of the </a:t>
            </a:r>
            <a:r>
              <a:rPr lang="fr-CH" baseline="0" dirty="0" err="1" smtClean="0"/>
              <a:t>retrieved</a:t>
            </a:r>
            <a:r>
              <a:rPr lang="fr-CH" baseline="0" dirty="0" smtClean="0"/>
              <a:t> patent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30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61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Well</a:t>
            </a:r>
            <a:r>
              <a:rPr lang="fr-CH" dirty="0" smtClean="0"/>
              <a:t>, as </a:t>
            </a:r>
            <a:r>
              <a:rPr lang="fr-CH" dirty="0" err="1" smtClean="0"/>
              <a:t>expected</a:t>
            </a:r>
            <a:r>
              <a:rPr lang="fr-CH" dirty="0" smtClean="0"/>
              <a:t>,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it</a:t>
            </a:r>
            <a:r>
              <a:rPr lang="fr-CH" baseline="0" dirty="0" smtClean="0"/>
              <a:t> shows the compounds </a:t>
            </a:r>
            <a:r>
              <a:rPr lang="fr-CH" baseline="0" dirty="0" err="1" smtClean="0"/>
              <a:t>detected</a:t>
            </a:r>
            <a:r>
              <a:rPr lang="fr-CH" baseline="0" dirty="0" smtClean="0"/>
              <a:t> in the document </a:t>
            </a:r>
            <a:r>
              <a:rPr lang="fr-CH" baseline="0" dirty="0" err="1" smtClean="0"/>
              <a:t>respectîvely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title</a:t>
            </a:r>
            <a:r>
              <a:rPr lang="fr-CH" baseline="0" dirty="0" smtClean="0"/>
              <a:t>, abstract, description and claims of the application.</a:t>
            </a:r>
          </a:p>
          <a:p>
            <a:r>
              <a:rPr lang="fr-CH" baseline="0" dirty="0" smtClean="0"/>
              <a:t>If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click on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32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753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6FDB-E9FB-4CF9-BA50-90229D34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7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45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atentscope.wipo.in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chem.ncbi.nlm.nih.gov/search/#collection=compounds&amp;query_type=mf&amp;query=C17H19ClF3NO&amp;sort=mw&amp;sort_dir=as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upac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women-doctor?utm_source=unsplash&amp;utm_medium=referral&amp;utm_content=creditCopyText" TargetMode="External"/><Relationship Id="rId2" Type="http://schemas.openxmlformats.org/officeDocument/2006/relationships/hyperlink" Target="https://unsplash.com/photos/7jjnJ-QA9fY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5297849839922624515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7712387273527386123" TargetMode="External"/><Relationship Id="rId2" Type="http://schemas.openxmlformats.org/officeDocument/2006/relationships/hyperlink" Target="https://attendee.gotowebinar.com/register/2926071320796952076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4273995607295080194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152400"/>
            <a:ext cx="10181897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names such as “aspirin”, “paracetamol” might not be used in patent documents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many ways of representing </a:t>
            </a:r>
            <a:r>
              <a:rPr lang="en-US" dirty="0" smtClean="0"/>
              <a:t>formulas </a:t>
            </a:r>
          </a:p>
          <a:p>
            <a:endParaRPr lang="fr-CH" dirty="0"/>
          </a:p>
          <a:p>
            <a:r>
              <a:rPr lang="fr-CH" dirty="0" err="1" smtClean="0"/>
              <a:t>Expand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searches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the substructure </a:t>
            </a:r>
            <a:r>
              <a:rPr lang="fr-CH" dirty="0" err="1" smtClean="0"/>
              <a:t>search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How </a:t>
            </a:r>
            <a:r>
              <a:rPr lang="fr-CH" dirty="0" err="1"/>
              <a:t>does</a:t>
            </a:r>
            <a:r>
              <a:rPr lang="fr-CH" dirty="0"/>
              <a:t> </a:t>
            </a:r>
            <a:r>
              <a:rPr lang="fr-CH" dirty="0" err="1"/>
              <a:t>it</a:t>
            </a:r>
            <a:r>
              <a:rPr lang="fr-CH" dirty="0"/>
              <a:t> </a:t>
            </a:r>
            <a:r>
              <a:rPr lang="fr-CH" dirty="0" err="1"/>
              <a:t>work</a:t>
            </a:r>
            <a:r>
              <a:rPr lang="fr-CH" dirty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372350" cy="51920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5638800" y="1981200"/>
            <a:ext cx="1600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57200" y="1944014"/>
            <a:ext cx="838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3400" y="2965438"/>
            <a:ext cx="1371600" cy="45653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4 </a:t>
            </a:r>
            <a:r>
              <a:rPr lang="fr-CH" dirty="0"/>
              <a:t>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870585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81000" y="2514600"/>
            <a:ext cx="4724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81000" y="3657600"/>
            <a:ext cx="1371600" cy="30480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Scaffold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skeleton of a molecule to which further groups and moieties are </a:t>
            </a:r>
            <a:r>
              <a:rPr lang="en-US" dirty="0" smtClean="0"/>
              <a:t>attached</a:t>
            </a:r>
          </a:p>
          <a:p>
            <a:endParaRPr lang="fr-CH" dirty="0"/>
          </a:p>
          <a:p>
            <a:r>
              <a:rPr lang="fr-CH" dirty="0" err="1" smtClean="0"/>
              <a:t>Secondary</a:t>
            </a:r>
            <a:r>
              <a:rPr lang="fr-CH" dirty="0" smtClean="0"/>
              <a:t> information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ignored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67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Upload</a:t>
            </a:r>
            <a:r>
              <a:rPr lang="fr-CH" dirty="0"/>
              <a:t> a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4037"/>
            <a:ext cx="8839200" cy="3209925"/>
          </a:xfrm>
          <a:prstGeom prst="rect">
            <a:avLst/>
          </a:prstGeom>
          <a:ln>
            <a:solidFill>
              <a:srgbClr val="FC8746"/>
            </a:solidFill>
          </a:ln>
        </p:spPr>
      </p:pic>
      <p:sp>
        <p:nvSpPr>
          <p:cNvPr id="5" name="Oval 4"/>
          <p:cNvSpPr/>
          <p:nvPr/>
        </p:nvSpPr>
        <p:spPr bwMode="auto">
          <a:xfrm>
            <a:off x="3733800" y="2286000"/>
            <a:ext cx="1219200" cy="457200"/>
          </a:xfrm>
          <a:prstGeom prst="ellipse">
            <a:avLst/>
          </a:prstGeom>
          <a:noFill/>
          <a:ln w="38100" cap="flat" cmpd="sng" algn="ctr">
            <a:solidFill>
              <a:srgbClr val="FC874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8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6400"/>
            <a:ext cx="8763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6099"/>
            <a:ext cx="7848600" cy="67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Structure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066221"/>
            <a:ext cx="6629401" cy="57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a structure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0"/>
            <a:ext cx="87344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Convert</a:t>
            </a:r>
            <a:r>
              <a:rPr lang="fr-CH" dirty="0"/>
              <a:t> structure: ex.: </a:t>
            </a:r>
            <a:r>
              <a:rPr lang="fr-CH" dirty="0" err="1"/>
              <a:t>paracetamol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090737"/>
            <a:ext cx="8801100" cy="26765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086600" y="41910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Chemical structure search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Access </a:t>
            </a:r>
          </a:p>
          <a:p>
            <a:pPr eaLnBrk="1" hangingPunct="1"/>
            <a:r>
              <a:rPr lang="fr-CH" dirty="0" smtClean="0"/>
              <a:t>How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?</a:t>
            </a:r>
          </a:p>
          <a:p>
            <a:pPr eaLnBrk="1" hangingPunct="1"/>
            <a:r>
              <a:rPr lang="fr-CH" dirty="0" smtClean="0"/>
              <a:t>Q&amp;A 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142">
            <a:off x="7778252" y="4565286"/>
            <a:ext cx="832332" cy="8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180">
            <a:off x="971679" y="5082073"/>
            <a:ext cx="1101154" cy="8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727">
            <a:off x="3769419" y="330317"/>
            <a:ext cx="1136077" cy="75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828800"/>
            <a:ext cx="2864778" cy="2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70" y="4747987"/>
            <a:ext cx="32289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70" y="386648"/>
            <a:ext cx="1526237" cy="8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6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8305800" cy="6857009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 bwMode="auto">
          <a:xfrm>
            <a:off x="8382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0800000">
            <a:off x="65532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42862"/>
            <a:ext cx="8867775" cy="6772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676400" y="762000"/>
            <a:ext cx="20574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8112" y="5062538"/>
            <a:ext cx="8777288" cy="126206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" y="1943100"/>
            <a:ext cx="8686800" cy="13335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3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7696200" cy="67186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953000" y="609600"/>
            <a:ext cx="762000" cy="419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023550" y="914400"/>
            <a:ext cx="2710249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044"/>
            <a:ext cx="7162800" cy="68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467600" cy="570296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7696200" y="1943100"/>
            <a:ext cx="762000" cy="419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214312"/>
            <a:ext cx="86677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Combine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205037"/>
            <a:ext cx="8934450" cy="24479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5943" y="2205037"/>
            <a:ext cx="1524257" cy="4619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2743200"/>
            <a:ext cx="23622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34032" y="2755557"/>
            <a:ext cx="2714368" cy="29244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3748"/>
            <a:ext cx="8229600" cy="66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6964200" y="5950080"/>
            <a:ext cx="1854720" cy="58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"/>
          <p:cNvSpPr/>
          <p:nvPr/>
        </p:nvSpPr>
        <p:spPr>
          <a:xfrm>
            <a:off x="755640" y="1917000"/>
            <a:ext cx="8228520" cy="94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Blip>
                <a:blip r:embed="rId3"/>
              </a:buBlip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Its chemical formula is C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7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8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and IUPAC name: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3,7-dimethyl-1</a:t>
            </a:r>
            <a:r>
              <a:rPr lang="en-US" sz="2400" b="0" i="1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</a:t>
            </a:r>
            <a:r>
              <a:rPr lang="en-US" sz="24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-purine-2,6-dione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Blip>
                <a:blip r:embed="rId3"/>
              </a:buBlip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Theobromine is found in the seeds of the plant </a:t>
            </a: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Theobroma Cacao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which is the well-known source of chocolate and cocoa. It has a bitter flavor, which gives dark chocolate its typical bitter taste.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467640" y="47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 dirty="0" smtClean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Search example: </a:t>
            </a:r>
            <a:r>
              <a:rPr lang="en-US" sz="36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Theobromine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2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3" y="1524000"/>
            <a:ext cx="8763000" cy="2543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structure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2438401" y="2667001"/>
            <a:ext cx="1143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58000" y="3581400"/>
            <a:ext cx="1143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431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6964200" y="5950080"/>
            <a:ext cx="1854720" cy="58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-27688"/>
            <a:ext cx="8623657" cy="701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396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Available</a:t>
            </a:r>
            <a:r>
              <a:rPr lang="fr-CH" dirty="0"/>
              <a:t> at </a:t>
            </a:r>
            <a:r>
              <a:rPr lang="fr-CH" dirty="0">
                <a:hlinkClick r:id="rId2"/>
              </a:rPr>
              <a:t>https://</a:t>
            </a:r>
            <a:r>
              <a:rPr lang="fr-CH" dirty="0" smtClean="0">
                <a:hlinkClick r:id="rId2"/>
              </a:rPr>
              <a:t>patentscope.wipo.int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Access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a WIPO </a:t>
            </a:r>
            <a:r>
              <a:rPr lang="fr-CH" dirty="0" err="1" smtClean="0"/>
              <a:t>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219075"/>
            <a:ext cx="87344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753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100137"/>
            <a:ext cx="9010650" cy="46577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114800" y="1143000"/>
            <a:ext cx="1532384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895600" y="1752600"/>
            <a:ext cx="1143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2"/>
          <p:cNvSpPr/>
          <p:nvPr/>
        </p:nvSpPr>
        <p:spPr>
          <a:xfrm>
            <a:off x="457200" y="1773360"/>
            <a:ext cx="82270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9067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374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76199"/>
            <a:ext cx="7137461" cy="678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590800"/>
            <a:ext cx="18954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452387" y="45720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en-US" sz="3600" b="0" strike="noStrike" spc="-1" dirty="0" smtClean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Add </a:t>
            </a:r>
            <a:r>
              <a:rPr lang="en-US" sz="3600" b="0" strike="noStrike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search criteria </a:t>
            </a:r>
            <a:endParaRPr lang="en-US" sz="3600" b="0" strike="noStrike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43400" y="28956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9710" y="1266777"/>
            <a:ext cx="8229600" cy="4352925"/>
          </a:xfrm>
        </p:spPr>
        <p:txBody>
          <a:bodyPr/>
          <a:lstStyle/>
          <a:p>
            <a:r>
              <a:rPr lang="en-US" dirty="0" smtClean="0"/>
              <a:t>PCT applications</a:t>
            </a:r>
          </a:p>
          <a:p>
            <a:r>
              <a:rPr lang="en-US" dirty="0" smtClean="0"/>
              <a:t>Chocolate in English abstract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53" y="2514600"/>
            <a:ext cx="8001000" cy="2370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53" y="2533610"/>
            <a:ext cx="8001000" cy="215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413910" y="3009900"/>
            <a:ext cx="1981200" cy="304800"/>
          </a:xfrm>
          <a:prstGeom prst="rect">
            <a:avLst/>
          </a:prstGeom>
          <a:solidFill>
            <a:srgbClr val="0070C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81000"/>
            <a:ext cx="89820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en-US" dirty="0" smtClean="0"/>
              <a:t>fluoxetine hydrochloride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</a:t>
            </a:r>
            <a:r>
              <a:rPr lang="en-US" dirty="0"/>
              <a:t>chemical formula is </a:t>
            </a:r>
            <a:r>
              <a:rPr lang="en-US" dirty="0" smtClean="0">
                <a:hlinkClick r:id="rId2" tooltip="Find all compounds with formula C17H19ClF3NO"/>
              </a:rPr>
              <a:t>C</a:t>
            </a:r>
            <a:r>
              <a:rPr lang="en-US" baseline="-25000" dirty="0" smtClean="0">
                <a:hlinkClick r:id="rId2" tooltip="Find all compounds with formula C17H19ClF3NO"/>
              </a:rPr>
              <a:t>17</a:t>
            </a:r>
            <a:r>
              <a:rPr lang="en-US" dirty="0" smtClean="0">
                <a:hlinkClick r:id="rId2" tooltip="Find all compounds with formula C17H19ClF3NO"/>
              </a:rPr>
              <a:t>H</a:t>
            </a:r>
            <a:r>
              <a:rPr lang="en-US" baseline="-25000" dirty="0" smtClean="0">
                <a:hlinkClick r:id="rId2" tooltip="Find all compounds with formula C17H19ClF3NO"/>
              </a:rPr>
              <a:t>19</a:t>
            </a:r>
            <a:r>
              <a:rPr lang="en-US" dirty="0" smtClean="0">
                <a:hlinkClick r:id="rId2" tooltip="Find all compounds with formula C17H19ClF3NO"/>
              </a:rPr>
              <a:t>ClF</a:t>
            </a:r>
            <a:r>
              <a:rPr lang="en-US" baseline="-25000" dirty="0" smtClean="0">
                <a:hlinkClick r:id="rId2" tooltip="Find all compounds with formula C17H19ClF3NO"/>
              </a:rPr>
              <a:t>3</a:t>
            </a:r>
            <a:r>
              <a:rPr lang="en-US" dirty="0" smtClean="0">
                <a:hlinkClick r:id="rId2" tooltip="Find all compounds with formula C17H19ClF3NO"/>
              </a:rPr>
              <a:t>NO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first highly specific serotonin uptake inhibitor. It is used as an antidepressant and often has a more acceptable side-effects profile than traditional antidepressants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fr-CH" dirty="0" err="1" smtClean="0"/>
              <a:t>Synonyms</a:t>
            </a:r>
            <a:r>
              <a:rPr lang="fr-CH" dirty="0" smtClean="0"/>
              <a:t>: Prozac, </a:t>
            </a:r>
            <a:r>
              <a:rPr lang="fr-CH" dirty="0" err="1" smtClean="0"/>
              <a:t>Sarafem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6400"/>
            <a:ext cx="8801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14312"/>
            <a:ext cx="8801100" cy="6429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066800" y="232847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5000"/>
            <a:ext cx="87820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</a:t>
            </a:r>
            <a:r>
              <a:rPr lang="fr-CH" dirty="0" smtClean="0"/>
              <a:t>tructure </a:t>
            </a:r>
            <a:r>
              <a:rPr lang="fr-CH" dirty="0" err="1" smtClean="0"/>
              <a:t>search</a:t>
            </a:r>
            <a:r>
              <a:rPr lang="fr-CH" dirty="0" smtClean="0"/>
              <a:t> - 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Recognize </a:t>
            </a:r>
            <a:r>
              <a:rPr lang="en-US" altLang="en-US" dirty="0" smtClean="0"/>
              <a:t>the names of chemical </a:t>
            </a:r>
            <a:r>
              <a:rPr lang="en-US" altLang="en-US" dirty="0"/>
              <a:t>compounds in patent texts and </a:t>
            </a:r>
            <a:r>
              <a:rPr lang="en-US" altLang="en-US" dirty="0" smtClean="0"/>
              <a:t>their structures from </a:t>
            </a:r>
            <a:r>
              <a:rPr lang="en-US" altLang="en-US" dirty="0"/>
              <a:t>embedded drawings included in patent texts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Standardize all the different representations of chemical structures into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Implement search functions </a:t>
            </a:r>
            <a:r>
              <a:rPr lang="en-US" altLang="en-US" dirty="0" smtClean="0"/>
              <a:t>using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>that can be used by non chemists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290512"/>
            <a:ext cx="9020175" cy="6276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90600" y="309047"/>
            <a:ext cx="381000" cy="300553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 formula </a:t>
            </a:r>
            <a:r>
              <a:rPr lang="fr-CH" dirty="0" err="1" smtClean="0"/>
              <a:t>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4-(3-chloro-2-fluoroanilino)-7-methoxy-6-((1-(N-</a:t>
            </a:r>
            <a:r>
              <a:rPr lang="en-US" dirty="0" err="1"/>
              <a:t>methylcarbamoylmethyl</a:t>
            </a:r>
            <a:r>
              <a:rPr lang="en-US" dirty="0"/>
              <a:t>)piperidin-4-yl)oxy)</a:t>
            </a:r>
            <a:r>
              <a:rPr lang="en-US" dirty="0" err="1"/>
              <a:t>quinazoline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5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Ritonavir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43113"/>
            <a:ext cx="8696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7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547688"/>
            <a:ext cx="86772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467600" y="3276600"/>
            <a:ext cx="990600" cy="533400"/>
          </a:xfrm>
          <a:prstGeom prst="rect">
            <a:avLst/>
          </a:prstGeom>
          <a:solidFill>
            <a:srgbClr val="00FF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95" y="304800"/>
            <a:ext cx="8229600" cy="1143000"/>
          </a:xfrm>
        </p:spPr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landscape</a:t>
            </a:r>
            <a:r>
              <a:rPr lang="fr-CH" dirty="0" smtClean="0"/>
              <a:t> Report on </a:t>
            </a:r>
            <a:r>
              <a:rPr lang="fr-CH" dirty="0" err="1" smtClean="0"/>
              <a:t>Ritonavir</a:t>
            </a:r>
            <a:r>
              <a:rPr lang="fr-CH" dirty="0" smtClean="0"/>
              <a:t>-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Ritonavir is an antiretroviral drug from </a:t>
            </a:r>
            <a:r>
              <a:rPr lang="en-US" sz="1600" dirty="0" smtClean="0"/>
              <a:t>the protease </a:t>
            </a:r>
            <a:r>
              <a:rPr lang="en-US" sz="1600" dirty="0"/>
              <a:t>inhibitor class used to treat HIV infection and AIDS. Ritonavir is included in </a:t>
            </a:r>
            <a:r>
              <a:rPr lang="en-US" sz="1600" dirty="0" smtClean="0"/>
              <a:t>the WHO </a:t>
            </a:r>
            <a:r>
              <a:rPr lang="en-US" sz="1600" dirty="0"/>
              <a:t>Model List of Essential Medicines (EML)1.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originator company is Abbott Laboratories</a:t>
            </a:r>
            <a:r>
              <a:rPr lang="en-US" sz="1600" dirty="0" smtClean="0"/>
              <a:t>, which </a:t>
            </a:r>
            <a:r>
              <a:rPr lang="en-US" sz="1600" dirty="0"/>
              <a:t>markets Ritonavir under the brand name </a:t>
            </a:r>
            <a:r>
              <a:rPr lang="en-US" sz="1600" dirty="0" err="1"/>
              <a:t>Norvir</a:t>
            </a:r>
            <a:r>
              <a:rPr lang="en-US" sz="1600" dirty="0"/>
              <a:t>, or in combination with the </a:t>
            </a:r>
            <a:r>
              <a:rPr lang="en-US" sz="1600" dirty="0" smtClean="0"/>
              <a:t>protease inhibitor </a:t>
            </a:r>
            <a:r>
              <a:rPr lang="en-US" sz="1600" dirty="0" err="1"/>
              <a:t>Lopinavir</a:t>
            </a:r>
            <a:r>
              <a:rPr lang="en-US" sz="1600" dirty="0"/>
              <a:t>, as </a:t>
            </a:r>
            <a:r>
              <a:rPr lang="en-US" sz="1600" dirty="0" err="1"/>
              <a:t>Kaletra</a:t>
            </a:r>
            <a:r>
              <a:rPr lang="en-US" sz="1600" dirty="0"/>
              <a:t> or </a:t>
            </a:r>
            <a:r>
              <a:rPr lang="en-US" sz="1600" dirty="0" err="1"/>
              <a:t>Aluvia</a:t>
            </a:r>
            <a:r>
              <a:rPr lang="en-US" sz="1600" dirty="0"/>
              <a:t>. </a:t>
            </a:r>
            <a:r>
              <a:rPr lang="en-US" dirty="0"/>
              <a:t>The U.S. Food and Drug Administration (FDA</a:t>
            </a:r>
            <a:r>
              <a:rPr lang="en-US" dirty="0" smtClean="0"/>
              <a:t>) approved </a:t>
            </a:r>
            <a:r>
              <a:rPr lang="en-US" dirty="0"/>
              <a:t>the drug </a:t>
            </a:r>
            <a:r>
              <a:rPr lang="en-US" b="1" dirty="0"/>
              <a:t>in March 1996 </a:t>
            </a:r>
            <a:r>
              <a:rPr lang="en-US" dirty="0"/>
              <a:t>for oral solution and in June 1999 for capsules. </a:t>
            </a:r>
            <a:endParaRPr lang="en-US" dirty="0" smtClean="0"/>
          </a:p>
          <a:p>
            <a:endParaRPr lang="fr-CH" dirty="0"/>
          </a:p>
          <a:p>
            <a:endParaRPr lang="fr-CH" dirty="0" smtClean="0"/>
          </a:p>
          <a:p>
            <a:pPr marL="0" indent="0">
              <a:buNone/>
            </a:pPr>
            <a:r>
              <a:rPr lang="fr-CH" sz="1200" dirty="0"/>
              <a:t>http://www.wipo.int/edocs/pubdocs/en/patents/946/wipo_pub_946.pdf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222702" y="4846134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3404746"/>
            <a:ext cx="6781800" cy="395404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3810000"/>
            <a:ext cx="7696200" cy="7620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CAS </a:t>
            </a:r>
            <a:r>
              <a:rPr lang="fr-CH" dirty="0" err="1" smtClean="0"/>
              <a:t>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CAS83-88-5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2152650"/>
            <a:ext cx="9077325" cy="2552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209800" y="1852638"/>
            <a:ext cx="304800" cy="2841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8800" y="1852638"/>
            <a:ext cx="152400" cy="284162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1868488"/>
            <a:ext cx="152400" cy="284162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950211" y="2821818"/>
            <a:ext cx="838200" cy="99988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882346" y="2136800"/>
            <a:ext cx="98854" cy="66916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209800" y="2168500"/>
            <a:ext cx="129746" cy="63746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321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224468" cy="5867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8763000" cy="7800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953000" y="2895600"/>
            <a:ext cx="1219200" cy="228600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57800" y="3946817"/>
            <a:ext cx="1219200" cy="228600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Sub-structure search – the concept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Identification of </a:t>
            </a:r>
            <a:r>
              <a:rPr lang="fr-CH" dirty="0" err="1" smtClean="0"/>
              <a:t>elements</a:t>
            </a:r>
            <a:r>
              <a:rPr lang="fr-CH" dirty="0" smtClean="0"/>
              <a:t> in </a:t>
            </a:r>
            <a:r>
              <a:rPr lang="fr-CH" dirty="0" err="1" smtClean="0"/>
              <a:t>larger</a:t>
            </a:r>
            <a:r>
              <a:rPr lang="fr-CH" dirty="0" smtClean="0"/>
              <a:t>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Substructure 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085975"/>
            <a:ext cx="8724900" cy="26860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7010400" y="41148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667000" y="32004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3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InchI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Inchikeys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2925"/>
          </a:xfrm>
        </p:spPr>
        <p:txBody>
          <a:bodyPr/>
          <a:lstStyle/>
          <a:p>
            <a:r>
              <a:rPr lang="fr-CH" dirty="0" err="1" smtClean="0"/>
              <a:t>Definition</a:t>
            </a:r>
            <a:r>
              <a:rPr lang="fr-CH" dirty="0" smtClean="0"/>
              <a:t>: </a:t>
            </a:r>
            <a:r>
              <a:rPr lang="en-US" dirty="0" smtClean="0"/>
              <a:t>a short, fixed-length character signature based on a hash code of the </a:t>
            </a:r>
            <a:r>
              <a:rPr lang="en-US" dirty="0" err="1" smtClean="0"/>
              <a:t>InChI</a:t>
            </a:r>
            <a:r>
              <a:rPr lang="en-US" dirty="0" smtClean="0"/>
              <a:t> string.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InChIkeys</a:t>
            </a:r>
            <a:r>
              <a:rPr lang="en-US" dirty="0" smtClean="0"/>
              <a:t> provide </a:t>
            </a:r>
            <a:r>
              <a:rPr lang="en-US" dirty="0"/>
              <a:t>a precise, robust, </a:t>
            </a:r>
            <a:r>
              <a:rPr lang="en-US" dirty="0" smtClean="0"/>
              <a:t>IUPAC* </a:t>
            </a:r>
            <a:r>
              <a:rPr lang="en-US" dirty="0"/>
              <a:t>approved structure-derived tag for a chemical substance.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sz="1000" dirty="0" smtClean="0"/>
              <a:t>*</a:t>
            </a:r>
            <a:r>
              <a:rPr lang="en-US" sz="1000" b="1" dirty="0">
                <a:hlinkClick r:id="rId3"/>
              </a:rPr>
              <a:t>International Union of Pure and Applied Chemistry</a:t>
            </a:r>
            <a:endParaRPr lang="en-US" sz="1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 rot="1815911">
            <a:off x="4674302" y="2415710"/>
            <a:ext cx="762000" cy="914400"/>
          </a:xfrm>
          <a:prstGeom prst="downArrow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397994"/>
            <a:ext cx="8315325" cy="723343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6400800" y="6324600"/>
            <a:ext cx="1524000" cy="457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168"/>
            <a:ext cx="6553200" cy="68388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6248400" y="6553200"/>
            <a:ext cx="1371600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2037"/>
            <a:ext cx="89916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166812"/>
            <a:ext cx="89058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152525"/>
            <a:ext cx="87058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Photo by </a:t>
            </a:r>
            <a:r>
              <a:rPr lang="en-US" sz="800" dirty="0">
                <a:hlinkClick r:id="rId2"/>
              </a:rPr>
              <a:t>Ani </a:t>
            </a:r>
            <a:r>
              <a:rPr lang="en-US" sz="800" dirty="0" err="1">
                <a:hlinkClick r:id="rId2"/>
              </a:rPr>
              <a:t>Kolleshi</a:t>
            </a:r>
            <a:r>
              <a:rPr lang="en-US" sz="800" dirty="0"/>
              <a:t> on </a:t>
            </a:r>
            <a:r>
              <a:rPr lang="en-US" sz="800" dirty="0" err="1">
                <a:hlinkClick r:id="rId3"/>
              </a:rPr>
              <a:t>Unsplash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6" y="97059"/>
            <a:ext cx="9144000" cy="622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434353" cy="75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5" y="0"/>
            <a:ext cx="7979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4" y="0"/>
            <a:ext cx="7986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2" y="0"/>
            <a:ext cx="779123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819400"/>
            <a:ext cx="561340" cy="7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InchI</a:t>
            </a:r>
            <a:r>
              <a:rPr lang="fr-CH" dirty="0" smtClean="0"/>
              <a:t> – </a:t>
            </a:r>
            <a:r>
              <a:rPr lang="fr-CH" dirty="0" err="1" smtClean="0"/>
              <a:t>InchIKey</a:t>
            </a:r>
            <a:r>
              <a:rPr lang="fr-CH" dirty="0" smtClean="0"/>
              <a:t> for </a:t>
            </a:r>
            <a:r>
              <a:rPr lang="fr-CH" dirty="0" err="1" smtClean="0"/>
              <a:t>aspirin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8" y="3725250"/>
            <a:ext cx="7924800" cy="7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2886075" cy="24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068" y="4724400"/>
            <a:ext cx="8214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InChIKey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a fixed-length (27-character) </a:t>
            </a:r>
            <a:r>
              <a:rPr lang="en-US" u="sng" dirty="0"/>
              <a:t>condensed digital representation</a:t>
            </a:r>
            <a:r>
              <a:rPr lang="en-US" dirty="0"/>
              <a:t> of an </a:t>
            </a:r>
            <a:r>
              <a:rPr lang="en-US" b="1" dirty="0" err="1" smtClean="0"/>
              <a:t>InChI</a:t>
            </a:r>
            <a:endParaRPr lang="en-US" b="1" dirty="0" smtClean="0"/>
          </a:p>
          <a:p>
            <a:r>
              <a:rPr lang="en-US" b="1" dirty="0" err="1" smtClean="0"/>
              <a:t>InChI</a:t>
            </a:r>
            <a:r>
              <a:rPr lang="en-US" b="1" dirty="0" smtClean="0"/>
              <a:t> = 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u="sng" dirty="0"/>
              <a:t>textual identifier</a:t>
            </a:r>
            <a:r>
              <a:rPr lang="en-US" dirty="0"/>
              <a:t> developed to make it easy to perform web searches for chemical structures </a:t>
            </a:r>
          </a:p>
        </p:txBody>
      </p:sp>
    </p:spTree>
    <p:extLst>
      <p:ext uri="{BB962C8B-B14F-4D97-AF65-F5344CB8AC3E}">
        <p14:creationId xmlns:p14="http://schemas.microsoft.com/office/powerpoint/2010/main" val="28031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6" y="0"/>
            <a:ext cx="7637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24"/>
            <a:ext cx="9144000" cy="68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103"/>
            <a:ext cx="8229600" cy="4352925"/>
          </a:xfrm>
        </p:spPr>
        <p:txBody>
          <a:bodyPr/>
          <a:lstStyle/>
          <a:p>
            <a:r>
              <a:rPr lang="fr-CH" dirty="0" err="1" smtClean="0">
                <a:solidFill>
                  <a:srgbClr val="00B050"/>
                </a:solidFill>
              </a:rPr>
              <a:t>Stereoisomer</a:t>
            </a:r>
            <a:r>
              <a:rPr lang="fr-CH" dirty="0" smtClean="0">
                <a:solidFill>
                  <a:srgbClr val="00B050"/>
                </a:solidFill>
              </a:rPr>
              <a:t> </a:t>
            </a:r>
          </a:p>
          <a:p>
            <a:r>
              <a:rPr lang="fr-CH" dirty="0" err="1" smtClean="0">
                <a:solidFill>
                  <a:srgbClr val="00B050"/>
                </a:solidFill>
              </a:rPr>
              <a:t>Monomer</a:t>
            </a:r>
            <a:endParaRPr lang="fr-CH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Enantiomer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CAS name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Polymer</a:t>
            </a:r>
            <a:r>
              <a:rPr lang="fr-CH" dirty="0" smtClean="0">
                <a:solidFill>
                  <a:srgbClr val="FF0000"/>
                </a:solidFill>
              </a:rPr>
              <a:t>, </a:t>
            </a:r>
            <a:r>
              <a:rPr lang="fr-CH" dirty="0">
                <a:solidFill>
                  <a:srgbClr val="FF0000"/>
                </a:solidFill>
              </a:rPr>
              <a:t>Poly(</a:t>
            </a:r>
            <a:r>
              <a:rPr lang="fr-CH" dirty="0" err="1">
                <a:solidFill>
                  <a:srgbClr val="FF0000"/>
                </a:solidFill>
              </a:rPr>
              <a:t>vinyl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alcohol</a:t>
            </a:r>
            <a:r>
              <a:rPr lang="fr-CH" dirty="0">
                <a:solidFill>
                  <a:srgbClr val="FF0000"/>
                </a:solidFill>
              </a:rPr>
              <a:t>)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Inorganic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>
                <a:solidFill>
                  <a:srgbClr val="FF0000"/>
                </a:solidFill>
              </a:rPr>
              <a:t>cluster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Metal-organic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framework</a:t>
            </a:r>
            <a:r>
              <a:rPr lang="fr-CH" dirty="0">
                <a:solidFill>
                  <a:srgbClr val="FF0000"/>
                </a:solidFill>
              </a:rPr>
              <a:t>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smtClean="0">
                <a:solidFill>
                  <a:srgbClr val="FF0000"/>
                </a:solidFill>
              </a:rPr>
              <a:t>Transformable </a:t>
            </a:r>
            <a:r>
              <a:rPr lang="fr-CH" dirty="0" err="1" smtClean="0">
                <a:solidFill>
                  <a:srgbClr val="FF0000"/>
                </a:solidFill>
              </a:rPr>
              <a:t>into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InchI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reactions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CH" dirty="0" err="1" smtClean="0">
                <a:solidFill>
                  <a:srgbClr val="FF0000"/>
                </a:solidFill>
              </a:rPr>
              <a:t>Reaction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search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smtClean="0">
                <a:solidFill>
                  <a:srgbClr val="FF0000"/>
                </a:solidFill>
              </a:rPr>
              <a:t>DNA </a:t>
            </a:r>
            <a:r>
              <a:rPr lang="fr-CH" dirty="0" err="1" smtClean="0">
                <a:solidFill>
                  <a:srgbClr val="FF0000"/>
                </a:solidFill>
              </a:rPr>
              <a:t>sequence</a:t>
            </a:r>
            <a:r>
              <a:rPr lang="fr-CH" dirty="0" smtClean="0">
                <a:solidFill>
                  <a:srgbClr val="FF0000"/>
                </a:solidFill>
              </a:rPr>
              <a:t> listing</a:t>
            </a:r>
          </a:p>
          <a:p>
            <a:r>
              <a:rPr lang="fr-CH" dirty="0" err="1" smtClean="0">
                <a:solidFill>
                  <a:srgbClr val="FF0000"/>
                </a:solidFill>
              </a:rPr>
              <a:t>Reaction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search</a:t>
            </a:r>
            <a:endParaRPr lang="fr-CH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br>
              <a:rPr lang="fr-CH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1784"/>
            <a:ext cx="8682037" cy="56437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865895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304800" y="1347586"/>
            <a:ext cx="8305800" cy="17526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" y="4724400"/>
            <a:ext cx="8153400" cy="2131102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read your search results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July 23 at 5:30 pm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attendee.gotowebinar.com/rt/5297849839922624515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July 25 at 8:30 am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https://attendee.gotowebinar.com/rt/5297849839922624515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14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Búsqueda</a:t>
            </a:r>
            <a:r>
              <a:rPr lang="en-US" dirty="0" smtClean="0"/>
              <a:t> de DCI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err="1" smtClean="0"/>
              <a:t>Junio</a:t>
            </a:r>
            <a:r>
              <a:rPr lang="fr-CH" dirty="0" smtClean="0"/>
              <a:t> 26 @ 5:30 pm CET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attendee.gotowebinar.com/register/2926071320796952076</a:t>
            </a:r>
            <a:endParaRPr lang="fr-CH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Inns search</a:t>
            </a:r>
          </a:p>
          <a:p>
            <a:pPr marL="457200" lvl="1" indent="0">
              <a:buNone/>
            </a:pPr>
            <a:r>
              <a:rPr lang="en-US" dirty="0" smtClean="0"/>
              <a:t>July 3 at 5:30 pm CET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https://attendee.gotowebinar.com/register/7712387273527386123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53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read, save and share your results in the Global Design Database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June 25 at 5:30 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https://attendee.gotowebinar.com/register/4273995607295080194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96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352925"/>
          </a:xfrm>
        </p:spPr>
        <p:txBody>
          <a:bodyPr/>
          <a:lstStyle/>
          <a:p>
            <a:pPr marL="0" indent="0">
              <a:buNone/>
            </a:pPr>
            <a:r>
              <a:rPr lang="fr-CH" sz="2000" b="1" dirty="0" smtClean="0"/>
              <a:t>Q: Is the </a:t>
            </a:r>
            <a:r>
              <a:rPr lang="fr-CH" sz="2000" b="1" dirty="0" err="1" smtClean="0"/>
              <a:t>highlighting</a:t>
            </a:r>
            <a:r>
              <a:rPr lang="fr-CH" sz="2000" b="1" dirty="0" smtClean="0"/>
              <a:t> in the </a:t>
            </a:r>
            <a:r>
              <a:rPr lang="fr-CH" sz="2000" b="1" dirty="0" err="1" smtClean="0"/>
              <a:t>different</a:t>
            </a:r>
            <a:r>
              <a:rPr lang="fr-CH" sz="2000" b="1" dirty="0" smtClean="0"/>
              <a:t> parts of the document </a:t>
            </a:r>
            <a:r>
              <a:rPr lang="fr-CH" sz="2000" b="1" dirty="0" err="1" smtClean="0"/>
              <a:t>automatically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done</a:t>
            </a:r>
            <a:r>
              <a:rPr lang="fr-CH" sz="2000" b="1" dirty="0" smtClean="0"/>
              <a:t>?</a:t>
            </a:r>
          </a:p>
          <a:p>
            <a:pPr marL="0" indent="0">
              <a:buNone/>
            </a:pPr>
            <a:r>
              <a:rPr lang="fr-CH" sz="2000" dirty="0" err="1" smtClean="0"/>
              <a:t>Yes</a:t>
            </a:r>
            <a:endParaRPr lang="fr-CH" sz="2000" dirty="0" smtClean="0"/>
          </a:p>
          <a:p>
            <a:pPr marL="0" indent="0">
              <a:buNone/>
            </a:pPr>
            <a:endParaRPr lang="fr-CH" sz="2000" dirty="0" smtClean="0"/>
          </a:p>
          <a:p>
            <a:pPr marL="0" indent="0">
              <a:buNone/>
            </a:pPr>
            <a:r>
              <a:rPr lang="fr-CH" sz="2000" b="1" dirty="0" smtClean="0"/>
              <a:t>Q: How far back </a:t>
            </a:r>
            <a:r>
              <a:rPr lang="fr-CH" sz="2000" b="1" dirty="0" err="1" smtClean="0"/>
              <a:t>does</a:t>
            </a:r>
            <a:r>
              <a:rPr lang="fr-CH" sz="2000" b="1" dirty="0" smtClean="0"/>
              <a:t> the </a:t>
            </a:r>
            <a:r>
              <a:rPr lang="fr-CH" sz="2000" b="1" dirty="0" err="1" smtClean="0"/>
              <a:t>chemical</a:t>
            </a:r>
            <a:r>
              <a:rPr lang="fr-CH" sz="2000" b="1" dirty="0" smtClean="0"/>
              <a:t> structure </a:t>
            </a:r>
            <a:r>
              <a:rPr lang="fr-CH" sz="2000" b="1" dirty="0" err="1" smtClean="0"/>
              <a:t>search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cover</a:t>
            </a:r>
            <a:r>
              <a:rPr lang="fr-CH" sz="2000" b="1" dirty="0" smtClean="0"/>
              <a:t>?</a:t>
            </a:r>
          </a:p>
          <a:p>
            <a:pPr marL="0" indent="0">
              <a:buNone/>
            </a:pPr>
            <a:r>
              <a:rPr lang="en-US" sz="2000" dirty="0"/>
              <a:t>- China [1996 -2019]</a:t>
            </a:r>
          </a:p>
          <a:p>
            <a:pPr marL="0" indent="0">
              <a:buNone/>
            </a:pPr>
            <a:r>
              <a:rPr lang="en-US" sz="2000" dirty="0"/>
              <a:t>- European Patent Office [1978 -2019]</a:t>
            </a:r>
          </a:p>
          <a:p>
            <a:pPr marL="0" indent="0">
              <a:buNone/>
            </a:pPr>
            <a:r>
              <a:rPr lang="en-US" sz="2000" dirty="0"/>
              <a:t>- Eurasian Patent Office [1998 -2018]</a:t>
            </a:r>
          </a:p>
          <a:p>
            <a:pPr marL="0" indent="0">
              <a:buNone/>
            </a:pPr>
            <a:r>
              <a:rPr lang="en-US" sz="2000" dirty="0"/>
              <a:t>- Japan [1993 -2019]</a:t>
            </a:r>
          </a:p>
          <a:p>
            <a:pPr marL="0" indent="0">
              <a:buNone/>
            </a:pPr>
            <a:r>
              <a:rPr lang="en-US" sz="2000" dirty="0"/>
              <a:t>- Republic of Korea [1980 -2019]</a:t>
            </a:r>
          </a:p>
          <a:p>
            <a:pPr marL="0" indent="0">
              <a:buNone/>
            </a:pPr>
            <a:r>
              <a:rPr lang="en-US" sz="2000" dirty="0"/>
              <a:t>- PCT [1979 -2019]</a:t>
            </a:r>
          </a:p>
          <a:p>
            <a:pPr marL="0" indent="0">
              <a:buNone/>
            </a:pPr>
            <a:r>
              <a:rPr lang="en-US" sz="2000" dirty="0"/>
              <a:t>- Russia [1995 -2019]</a:t>
            </a:r>
          </a:p>
          <a:p>
            <a:pPr marL="0" indent="0">
              <a:buNone/>
            </a:pPr>
            <a:r>
              <a:rPr lang="en-US" sz="2000" dirty="0"/>
              <a:t>- United States [1979 -2019]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04772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352925"/>
          </a:xfrm>
        </p:spPr>
        <p:txBody>
          <a:bodyPr/>
          <a:lstStyle/>
          <a:p>
            <a:pPr marL="0" indent="0">
              <a:buNone/>
            </a:pPr>
            <a:r>
              <a:rPr lang="fr-CH" sz="2000" b="1" dirty="0" smtClean="0"/>
              <a:t>Q: </a:t>
            </a:r>
            <a:r>
              <a:rPr lang="en-US" sz="2000" b="1" dirty="0" smtClean="0"/>
              <a:t>Can </a:t>
            </a:r>
            <a:r>
              <a:rPr lang="en-US" sz="2000" b="1" dirty="0"/>
              <a:t>you go back and modify a structure you drew for another search</a:t>
            </a:r>
            <a:r>
              <a:rPr lang="en-US" sz="2000" b="1" dirty="0" smtClean="0"/>
              <a:t>?</a:t>
            </a:r>
          </a:p>
          <a:p>
            <a:pPr marL="0" indent="0">
              <a:buNone/>
            </a:pPr>
            <a:r>
              <a:rPr lang="fr-CH" sz="2000" dirty="0" smtClean="0"/>
              <a:t>No</a:t>
            </a:r>
          </a:p>
          <a:p>
            <a:pPr marL="0" indent="0">
              <a:buNone/>
            </a:pPr>
            <a:endParaRPr lang="fr-CH" sz="2000" dirty="0" smtClean="0"/>
          </a:p>
          <a:p>
            <a:pPr marL="0" indent="0">
              <a:buNone/>
            </a:pPr>
            <a:r>
              <a:rPr lang="en-US" sz="2000" b="1" dirty="0" smtClean="0"/>
              <a:t>Q: Can </a:t>
            </a:r>
            <a:r>
              <a:rPr lang="en-US" sz="2000" b="1" dirty="0"/>
              <a:t>you look for a combination of two </a:t>
            </a:r>
            <a:r>
              <a:rPr lang="en-US" sz="2000" b="1" dirty="0" smtClean="0"/>
              <a:t>compounds</a:t>
            </a:r>
          </a:p>
          <a:p>
            <a:pPr marL="0" indent="0">
              <a:buNone/>
            </a:pPr>
            <a:r>
              <a:rPr lang="fr-CH" sz="2000" dirty="0" err="1" smtClean="0"/>
              <a:t>Yes</a:t>
            </a:r>
            <a:r>
              <a:rPr lang="fr-CH" sz="2000" dirty="0" smtClean="0"/>
              <a:t>: first </a:t>
            </a:r>
            <a:r>
              <a:rPr lang="fr-CH" sz="2000" dirty="0" err="1" smtClean="0"/>
              <a:t>you</a:t>
            </a:r>
            <a:r>
              <a:rPr lang="fr-CH" sz="2000" dirty="0" smtClean="0"/>
              <a:t> </a:t>
            </a:r>
            <a:r>
              <a:rPr lang="fr-CH" sz="2000" dirty="0" err="1" smtClean="0"/>
              <a:t>find</a:t>
            </a:r>
            <a:r>
              <a:rPr lang="fr-CH" sz="2000" dirty="0" smtClean="0"/>
              <a:t> the </a:t>
            </a:r>
            <a:r>
              <a:rPr lang="fr-CH" sz="2000" dirty="0" err="1" smtClean="0"/>
              <a:t>InchIkey</a:t>
            </a:r>
            <a:r>
              <a:rPr lang="fr-CH" sz="2000" dirty="0" smtClean="0"/>
              <a:t> of </a:t>
            </a:r>
            <a:r>
              <a:rPr lang="fr-CH" sz="2000" dirty="0" err="1" smtClean="0"/>
              <a:t>both</a:t>
            </a:r>
            <a:r>
              <a:rPr lang="fr-CH" sz="2000" dirty="0" smtClean="0"/>
              <a:t> compounds </a:t>
            </a:r>
            <a:r>
              <a:rPr lang="fr-CH" sz="2000" dirty="0" err="1" smtClean="0"/>
              <a:t>using</a:t>
            </a:r>
            <a:r>
              <a:rPr lang="fr-CH" sz="2000" dirty="0" smtClean="0"/>
              <a:t> </a:t>
            </a:r>
            <a:r>
              <a:rPr lang="fr-CH" sz="2000" i="1" dirty="0" smtClean="0"/>
              <a:t>Chemical Structure </a:t>
            </a:r>
            <a:r>
              <a:rPr lang="fr-CH" sz="2000" i="1" dirty="0" err="1" smtClean="0"/>
              <a:t>Search</a:t>
            </a:r>
            <a:r>
              <a:rPr lang="fr-CH" sz="2000" dirty="0" smtClean="0"/>
              <a:t> and </a:t>
            </a:r>
            <a:r>
              <a:rPr lang="fr-CH" sz="2000" dirty="0" err="1" smtClean="0"/>
              <a:t>then</a:t>
            </a:r>
            <a:r>
              <a:rPr lang="fr-CH" sz="2000" dirty="0" smtClean="0"/>
              <a:t> </a:t>
            </a:r>
            <a:r>
              <a:rPr lang="fr-CH" sz="2000" dirty="0" err="1" smtClean="0"/>
              <a:t>you</a:t>
            </a:r>
            <a:r>
              <a:rPr lang="fr-CH" sz="2000" dirty="0" smtClean="0"/>
              <a:t> combine </a:t>
            </a:r>
            <a:r>
              <a:rPr lang="fr-CH" sz="2000" dirty="0" err="1" smtClean="0"/>
              <a:t>them</a:t>
            </a:r>
            <a:r>
              <a:rPr lang="fr-CH" sz="2000" dirty="0" smtClean="0"/>
              <a:t> in </a:t>
            </a:r>
            <a:r>
              <a:rPr lang="fr-CH" sz="2000" i="1" dirty="0" smtClean="0"/>
              <a:t>Advanced </a:t>
            </a:r>
            <a:r>
              <a:rPr lang="fr-CH" sz="2000" i="1" dirty="0" err="1" smtClean="0"/>
              <a:t>Search</a:t>
            </a:r>
            <a:endParaRPr lang="fr-CH" sz="20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52800"/>
            <a:ext cx="80010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Works on </a:t>
            </a:r>
            <a:r>
              <a:rPr lang="fr-CH" b="1" dirty="0" err="1" smtClean="0"/>
              <a:t>developed</a:t>
            </a:r>
            <a:r>
              <a:rPr lang="fr-CH" b="1" dirty="0" smtClean="0"/>
              <a:t> exact formulas </a:t>
            </a:r>
            <a:r>
              <a:rPr lang="fr-CH" dirty="0" smtClean="0"/>
              <a:t>≠ </a:t>
            </a:r>
            <a:r>
              <a:rPr lang="en-US" dirty="0" err="1" smtClean="0"/>
              <a:t>Markush</a:t>
            </a:r>
            <a:r>
              <a:rPr lang="en-US" dirty="0" smtClean="0"/>
              <a:t> </a:t>
            </a:r>
            <a:r>
              <a:rPr lang="en-US" dirty="0"/>
              <a:t>structures (-R) </a:t>
            </a:r>
            <a:r>
              <a:rPr lang="en-US" dirty="0" smtClean="0"/>
              <a:t>that are </a:t>
            </a:r>
            <a:r>
              <a:rPr lang="en-US" dirty="0"/>
              <a:t>chemical symbols used to indicate a collection of chemicals with similar structures. </a:t>
            </a:r>
            <a:endParaRPr lang="en-US" dirty="0" smtClean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786062" cy="174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877"/>
            <a:ext cx="8229600" cy="5922884"/>
          </a:xfrm>
        </p:spPr>
        <p:txBody>
          <a:bodyPr/>
          <a:lstStyle/>
          <a:p>
            <a:pPr marL="0" indent="0">
              <a:buNone/>
            </a:pPr>
            <a:r>
              <a:rPr lang="fr-CH" sz="2000" b="1" dirty="0" smtClean="0"/>
              <a:t>Q:</a:t>
            </a:r>
            <a:r>
              <a:rPr lang="en-US" sz="2000" b="1" dirty="0"/>
              <a:t> </a:t>
            </a:r>
            <a:r>
              <a:rPr lang="en-US" sz="2000" b="1" dirty="0" smtClean="0"/>
              <a:t>When </a:t>
            </a:r>
            <a:r>
              <a:rPr lang="en-US" sz="2000" b="1" dirty="0"/>
              <a:t>you draw a structure it doesn't give you common names and related </a:t>
            </a:r>
            <a:r>
              <a:rPr lang="en-US" sz="2000" b="1" dirty="0" smtClean="0"/>
              <a:t>synonyms?</a:t>
            </a:r>
          </a:p>
          <a:p>
            <a:pPr marL="0" indent="0">
              <a:buNone/>
            </a:pPr>
            <a:r>
              <a:rPr lang="fr-CH" sz="2000" dirty="0" smtClean="0"/>
              <a:t>Not in the Editor but in the documents in the </a:t>
            </a:r>
            <a:r>
              <a:rPr lang="fr-CH" sz="2000" dirty="0" err="1" smtClean="0"/>
              <a:t>result</a:t>
            </a:r>
            <a:r>
              <a:rPr lang="fr-CH" sz="2000" dirty="0" smtClean="0"/>
              <a:t> </a:t>
            </a:r>
            <a:r>
              <a:rPr lang="fr-CH" sz="2000" dirty="0" err="1" smtClean="0"/>
              <a:t>list</a:t>
            </a:r>
            <a:endParaRPr lang="fr-CH" sz="2000" dirty="0"/>
          </a:p>
          <a:p>
            <a:pPr marL="0" indent="0">
              <a:buNone/>
            </a:pPr>
            <a:endParaRPr lang="fr-CH" sz="2000" b="1" dirty="0" smtClean="0"/>
          </a:p>
          <a:p>
            <a:pPr marL="0" indent="0">
              <a:buNone/>
            </a:pPr>
            <a:r>
              <a:rPr lang="fr-CH" sz="2000" b="1" dirty="0" smtClean="0"/>
              <a:t>Q</a:t>
            </a:r>
            <a:r>
              <a:rPr lang="fr-CH" sz="2000" b="1" dirty="0" smtClean="0"/>
              <a:t>: </a:t>
            </a:r>
            <a:r>
              <a:rPr lang="en-US" sz="2000" b="1" dirty="0"/>
              <a:t>C</a:t>
            </a:r>
            <a:r>
              <a:rPr lang="en-US" sz="2000" b="1" dirty="0" smtClean="0"/>
              <a:t>an </a:t>
            </a:r>
            <a:r>
              <a:rPr lang="en-US" sz="2000" b="1" dirty="0"/>
              <a:t>I limit the structure search in </a:t>
            </a:r>
            <a:r>
              <a:rPr lang="en-US" sz="2000" b="1" dirty="0" smtClean="0"/>
              <a:t>claims?</a:t>
            </a:r>
          </a:p>
          <a:p>
            <a:pPr marL="0" indent="0">
              <a:buNone/>
            </a:pPr>
            <a:r>
              <a:rPr lang="fr-CH" sz="2000" dirty="0" err="1" smtClean="0"/>
              <a:t>Using</a:t>
            </a:r>
            <a:r>
              <a:rPr lang="fr-CH" sz="2000" dirty="0" smtClean="0"/>
              <a:t> the </a:t>
            </a:r>
            <a:r>
              <a:rPr lang="fr-CH" sz="2000" dirty="0" err="1" smtClean="0"/>
              <a:t>following</a:t>
            </a:r>
            <a:r>
              <a:rPr lang="fr-CH" sz="2000" dirty="0" smtClean="0"/>
              <a:t> </a:t>
            </a:r>
            <a:r>
              <a:rPr lang="fr-CH" sz="2000" dirty="0" err="1" smtClean="0"/>
              <a:t>query</a:t>
            </a:r>
            <a:r>
              <a:rPr lang="fr-CH" sz="2000" dirty="0" smtClean="0"/>
              <a:t> structure </a:t>
            </a:r>
            <a:r>
              <a:rPr lang="fr-CH" sz="2000" dirty="0" err="1" smtClean="0"/>
              <a:t>you</a:t>
            </a:r>
            <a:r>
              <a:rPr lang="fr-CH" sz="2000" dirty="0" smtClean="0"/>
              <a:t> </a:t>
            </a:r>
            <a:r>
              <a:rPr lang="fr-CH" sz="2000" dirty="0" err="1" smtClean="0"/>
              <a:t>can</a:t>
            </a:r>
            <a:r>
              <a:rPr lang="fr-CH" sz="2000" dirty="0" smtClean="0"/>
              <a:t> </a:t>
            </a:r>
            <a:r>
              <a:rPr lang="fr-CH" sz="2000" dirty="0" err="1" smtClean="0"/>
              <a:t>target</a:t>
            </a:r>
            <a:r>
              <a:rPr lang="fr-CH" sz="2000" dirty="0" smtClean="0"/>
              <a:t> parts/s of the patent document: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CHEM:(</a:t>
            </a:r>
            <a:r>
              <a:rPr lang="en-US" sz="1600" dirty="0"/>
              <a:t>BSYNRYMUTXBXSQ-UHFFFAOYSA-N</a:t>
            </a:r>
            <a:r>
              <a:rPr lang="en-US" sz="2000" dirty="0"/>
              <a:t>  BEFORE1000 abstract) </a:t>
            </a:r>
            <a:r>
              <a:rPr lang="en-US" sz="2000" dirty="0" smtClean="0"/>
              <a:t>            --&gt;</a:t>
            </a:r>
            <a:r>
              <a:rPr lang="en-US" sz="2000" dirty="0"/>
              <a:t> </a:t>
            </a:r>
            <a:r>
              <a:rPr lang="en-US" sz="2000" dirty="0" smtClean="0"/>
              <a:t>results in titles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CHEM:(</a:t>
            </a:r>
            <a:r>
              <a:rPr lang="en-US" sz="1600" dirty="0" smtClean="0"/>
              <a:t>BSYNRYMUTXBXSQ-UHFFFAOYSA-N</a:t>
            </a:r>
            <a:r>
              <a:rPr lang="en-US" sz="1600" dirty="0"/>
              <a:t>  </a:t>
            </a:r>
            <a:r>
              <a:rPr lang="en-US" sz="2000" dirty="0"/>
              <a:t>BEFORE1000 description) </a:t>
            </a:r>
            <a:r>
              <a:rPr lang="en-US" sz="2000" dirty="0" smtClean="0"/>
              <a:t>     --&gt;</a:t>
            </a:r>
            <a:r>
              <a:rPr lang="en-US" sz="2000" dirty="0"/>
              <a:t> </a:t>
            </a:r>
            <a:r>
              <a:rPr lang="en-US" sz="2000" dirty="0" smtClean="0"/>
              <a:t>results in </a:t>
            </a:r>
            <a:r>
              <a:rPr lang="en-US" sz="2000" dirty="0"/>
              <a:t>titles, abstract and claims</a:t>
            </a:r>
          </a:p>
          <a:p>
            <a:pPr marL="0" indent="0">
              <a:buNone/>
            </a:pPr>
            <a:r>
              <a:rPr lang="en-US" sz="2000" dirty="0" smtClean="0"/>
              <a:t>CHEM:(</a:t>
            </a:r>
            <a:r>
              <a:rPr lang="en-US" sz="1600" dirty="0" smtClean="0"/>
              <a:t>BSYNRYMUTXBXSQ-UHFFFAOYSA-N</a:t>
            </a:r>
            <a:r>
              <a:rPr lang="en-US" sz="2000" dirty="0"/>
              <a:t>  BEFORE1000 claims) </a:t>
            </a:r>
            <a:r>
              <a:rPr lang="en-US" sz="2000" dirty="0" smtClean="0"/>
              <a:t>           --&gt;</a:t>
            </a:r>
            <a:r>
              <a:rPr lang="en-US" sz="2000" dirty="0"/>
              <a:t> </a:t>
            </a:r>
            <a:r>
              <a:rPr lang="en-US" sz="2000" dirty="0" smtClean="0"/>
              <a:t>results in </a:t>
            </a:r>
            <a:r>
              <a:rPr lang="en-US" sz="2000" dirty="0"/>
              <a:t>titles and abstract </a:t>
            </a:r>
          </a:p>
          <a:p>
            <a:pPr marL="0" indent="0">
              <a:buNone/>
            </a:pPr>
            <a:endParaRPr lang="fr-CH" sz="2000" dirty="0" smtClean="0"/>
          </a:p>
        </p:txBody>
      </p:sp>
    </p:spTree>
    <p:extLst>
      <p:ext uri="{BB962C8B-B14F-4D97-AF65-F5344CB8AC3E}">
        <p14:creationId xmlns:p14="http://schemas.microsoft.com/office/powerpoint/2010/main" val="32054047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352925"/>
          </a:xfrm>
        </p:spPr>
        <p:txBody>
          <a:bodyPr/>
          <a:lstStyle/>
          <a:p>
            <a:pPr marL="0" indent="0">
              <a:buNone/>
            </a:pPr>
            <a:r>
              <a:rPr lang="fr-CH" sz="2000" b="1" dirty="0" smtClean="0"/>
              <a:t>Q: </a:t>
            </a:r>
            <a:r>
              <a:rPr lang="en-US" sz="2000" b="1" dirty="0" smtClean="0"/>
              <a:t>Is it </a:t>
            </a:r>
            <a:r>
              <a:rPr lang="en-US" sz="2000" b="1" dirty="0"/>
              <a:t>linked to chemical properties' </a:t>
            </a:r>
            <a:r>
              <a:rPr lang="en-US" sz="2000" b="1" dirty="0" smtClean="0"/>
              <a:t>webpages, such as </a:t>
            </a:r>
            <a:r>
              <a:rPr lang="en-US" sz="2000" b="1" dirty="0" err="1" smtClean="0"/>
              <a:t>Chemspider</a:t>
            </a:r>
            <a:r>
              <a:rPr lang="en-US" sz="2000" b="1" dirty="0" smtClean="0"/>
              <a:t>?</a:t>
            </a:r>
          </a:p>
          <a:p>
            <a:pPr marL="0" indent="0">
              <a:buNone/>
            </a:pPr>
            <a:r>
              <a:rPr lang="fr-CH" sz="2000" dirty="0" smtClean="0"/>
              <a:t>No</a:t>
            </a:r>
          </a:p>
          <a:p>
            <a:pPr marL="0" indent="0">
              <a:buNone/>
            </a:pPr>
            <a:endParaRPr lang="fr-CH" sz="2000" b="1" dirty="0" smtClean="0"/>
          </a:p>
          <a:p>
            <a:pPr marL="0" indent="0">
              <a:buNone/>
            </a:pPr>
            <a:r>
              <a:rPr lang="fr-CH" sz="2000" b="1" dirty="0" smtClean="0"/>
              <a:t>Q: </a:t>
            </a:r>
            <a:r>
              <a:rPr lang="en-US" sz="2000" b="1" dirty="0"/>
              <a:t>Can we perform reaction </a:t>
            </a:r>
            <a:r>
              <a:rPr lang="en-US" sz="2000" b="1" dirty="0" smtClean="0"/>
              <a:t>search?</a:t>
            </a:r>
          </a:p>
          <a:p>
            <a:pPr marL="0" indent="0">
              <a:buNone/>
            </a:pPr>
            <a:r>
              <a:rPr lang="fr-CH" sz="2000" dirty="0" smtClean="0"/>
              <a:t>No</a:t>
            </a:r>
          </a:p>
          <a:p>
            <a:pPr marL="0" indent="0">
              <a:buNone/>
            </a:pPr>
            <a:endParaRPr lang="fr-CH" sz="2000" b="1" dirty="0" smtClean="0"/>
          </a:p>
          <a:p>
            <a:pPr marL="0" indent="0">
              <a:buNone/>
            </a:pPr>
            <a:r>
              <a:rPr lang="fr-CH" sz="2000" b="1" dirty="0" smtClean="0"/>
              <a:t>Q: </a:t>
            </a:r>
            <a:r>
              <a:rPr lang="en-US" sz="2000" b="1" dirty="0" smtClean="0"/>
              <a:t>Can </a:t>
            </a:r>
            <a:r>
              <a:rPr lang="en-US" sz="2000" b="1" dirty="0"/>
              <a:t>the chemical search be country specific ? </a:t>
            </a:r>
          </a:p>
          <a:p>
            <a:pPr marL="0" indent="0">
              <a:buNone/>
            </a:pPr>
            <a:r>
              <a:rPr lang="fr-CH" sz="2000" dirty="0" err="1"/>
              <a:t>Yes</a:t>
            </a:r>
            <a:r>
              <a:rPr lang="fr-CH" sz="2000" dirty="0"/>
              <a:t>, once </a:t>
            </a:r>
            <a:r>
              <a:rPr lang="fr-CH" sz="2000" dirty="0" err="1"/>
              <a:t>you</a:t>
            </a:r>
            <a:r>
              <a:rPr lang="fr-CH" sz="2000" dirty="0"/>
              <a:t> </a:t>
            </a:r>
            <a:r>
              <a:rPr lang="fr-CH" sz="2000" dirty="0" err="1"/>
              <a:t>performed</a:t>
            </a:r>
            <a:r>
              <a:rPr lang="fr-CH" sz="2000" dirty="0"/>
              <a:t> </a:t>
            </a:r>
            <a:r>
              <a:rPr lang="fr-CH" sz="2000" dirty="0" err="1"/>
              <a:t>your</a:t>
            </a:r>
            <a:r>
              <a:rPr lang="fr-CH" sz="2000" dirty="0"/>
              <a:t> </a:t>
            </a:r>
            <a:r>
              <a:rPr lang="fr-CH" sz="2000" dirty="0" err="1"/>
              <a:t>chemical</a:t>
            </a:r>
            <a:r>
              <a:rPr lang="fr-CH" sz="2000" dirty="0"/>
              <a:t> </a:t>
            </a:r>
            <a:r>
              <a:rPr lang="fr-CH" sz="2000" dirty="0" err="1"/>
              <a:t>search</a:t>
            </a:r>
            <a:r>
              <a:rPr lang="fr-CH" sz="2000" dirty="0"/>
              <a:t>, go to the </a:t>
            </a:r>
            <a:r>
              <a:rPr lang="fr-CH" sz="2000" i="1" dirty="0"/>
              <a:t>Advanced </a:t>
            </a:r>
            <a:r>
              <a:rPr lang="fr-CH" sz="2000" i="1" dirty="0" err="1"/>
              <a:t>Search</a:t>
            </a:r>
            <a:r>
              <a:rPr lang="fr-CH" sz="2000" i="1" dirty="0"/>
              <a:t> </a:t>
            </a:r>
            <a:r>
              <a:rPr lang="fr-CH" sz="2000" dirty="0"/>
              <a:t>interface, </a:t>
            </a:r>
            <a:r>
              <a:rPr lang="fr-CH" sz="2000" dirty="0" err="1"/>
              <a:t>where</a:t>
            </a:r>
            <a:r>
              <a:rPr lang="fr-CH" sz="2000" dirty="0"/>
              <a:t> </a:t>
            </a:r>
            <a:r>
              <a:rPr lang="fr-CH" sz="2000" dirty="0" err="1"/>
              <a:t>you</a:t>
            </a:r>
            <a:r>
              <a:rPr lang="fr-CH" sz="2000" dirty="0"/>
              <a:t> </a:t>
            </a:r>
            <a:r>
              <a:rPr lang="fr-CH" sz="2000" dirty="0" err="1"/>
              <a:t>will</a:t>
            </a:r>
            <a:r>
              <a:rPr lang="fr-CH" sz="2000" dirty="0"/>
              <a:t> </a:t>
            </a:r>
            <a:r>
              <a:rPr lang="fr-CH" sz="2000" dirty="0" err="1"/>
              <a:t>find</a:t>
            </a:r>
            <a:r>
              <a:rPr lang="fr-CH" sz="2000" dirty="0"/>
              <a:t> </a:t>
            </a:r>
            <a:r>
              <a:rPr lang="fr-CH" sz="2000" dirty="0" err="1"/>
              <a:t>your</a:t>
            </a:r>
            <a:r>
              <a:rPr lang="fr-CH" sz="2000" dirty="0"/>
              <a:t> </a:t>
            </a:r>
            <a:r>
              <a:rPr lang="fr-CH" sz="2000" dirty="0" err="1"/>
              <a:t>chemical</a:t>
            </a:r>
            <a:r>
              <a:rPr lang="fr-CH" sz="2000" dirty="0"/>
              <a:t> </a:t>
            </a:r>
            <a:r>
              <a:rPr lang="fr-CH" sz="2000" dirty="0" err="1"/>
              <a:t>search</a:t>
            </a:r>
            <a:r>
              <a:rPr lang="fr-CH" sz="2000" dirty="0"/>
              <a:t> and </a:t>
            </a:r>
            <a:r>
              <a:rPr lang="fr-CH" sz="2000" dirty="0" err="1"/>
              <a:t>then</a:t>
            </a:r>
            <a:r>
              <a:rPr lang="fr-CH" sz="2000" dirty="0"/>
              <a:t> select the collection </a:t>
            </a:r>
            <a:r>
              <a:rPr lang="fr-CH" sz="2000" dirty="0" err="1"/>
              <a:t>you</a:t>
            </a:r>
            <a:r>
              <a:rPr lang="fr-CH" sz="2000" dirty="0"/>
              <a:t> are </a:t>
            </a:r>
            <a:r>
              <a:rPr lang="fr-CH" sz="2000" dirty="0" err="1"/>
              <a:t>interested</a:t>
            </a:r>
            <a:r>
              <a:rPr lang="fr-CH" sz="2000" dirty="0"/>
              <a:t> in by </a:t>
            </a:r>
            <a:r>
              <a:rPr lang="fr-CH" sz="2000" dirty="0" err="1"/>
              <a:t>clicking</a:t>
            </a:r>
            <a:r>
              <a:rPr lang="fr-CH" sz="2000" dirty="0"/>
              <a:t> the + </a:t>
            </a:r>
            <a:r>
              <a:rPr lang="fr-CH" sz="2000" dirty="0" err="1"/>
              <a:t>sign</a:t>
            </a:r>
            <a:r>
              <a:rPr lang="fr-CH" sz="2000" dirty="0"/>
              <a:t> </a:t>
            </a:r>
            <a:r>
              <a:rPr lang="fr-CH" sz="2000" dirty="0" err="1"/>
              <a:t>next</a:t>
            </a:r>
            <a:r>
              <a:rPr lang="fr-CH" sz="2000" dirty="0"/>
              <a:t> to </a:t>
            </a:r>
            <a:r>
              <a:rPr lang="fr-CH" sz="2000" i="1" dirty="0"/>
              <a:t>Office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24400"/>
            <a:ext cx="6643687" cy="1822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819400" y="5791200"/>
            <a:ext cx="685800" cy="3444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492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644"/>
            <a:ext cx="8229600" cy="5389156"/>
          </a:xfrm>
        </p:spPr>
        <p:txBody>
          <a:bodyPr/>
          <a:lstStyle/>
          <a:p>
            <a:r>
              <a:rPr lang="fr-CH" dirty="0" smtClean="0"/>
              <a:t>Collections </a:t>
            </a:r>
            <a:r>
              <a:rPr lang="en-US" dirty="0" smtClean="0"/>
              <a:t>filtered</a:t>
            </a:r>
            <a:r>
              <a:rPr lang="fr-CH" dirty="0" smtClean="0"/>
              <a:t> by IPC codes:</a:t>
            </a:r>
          </a:p>
          <a:p>
            <a:pPr lvl="1"/>
            <a:r>
              <a:rPr lang="fr-CH" dirty="0" smtClean="0"/>
              <a:t>PCT </a:t>
            </a:r>
          </a:p>
          <a:p>
            <a:pPr lvl="1"/>
            <a:r>
              <a:rPr lang="fr-CH" dirty="0" smtClean="0"/>
              <a:t>IP5</a:t>
            </a:r>
          </a:p>
          <a:p>
            <a:pPr lvl="1"/>
            <a:r>
              <a:rPr lang="fr-CH" dirty="0" err="1" smtClean="0"/>
              <a:t>Russia</a:t>
            </a:r>
            <a:endParaRPr lang="fr-CH" dirty="0" smtClean="0"/>
          </a:p>
          <a:p>
            <a:pPr lvl="1"/>
            <a:r>
              <a:rPr lang="fr-CH" dirty="0" err="1" smtClean="0"/>
              <a:t>Eurasian</a:t>
            </a:r>
            <a:r>
              <a:rPr lang="fr-CH" dirty="0" smtClean="0"/>
              <a:t> Patent Office</a:t>
            </a:r>
          </a:p>
          <a:p>
            <a:endParaRPr lang="fr-CH" dirty="0"/>
          </a:p>
          <a:p>
            <a:r>
              <a:rPr lang="fr-CH" dirty="0" smtClean="0"/>
              <a:t>Fields:</a:t>
            </a:r>
          </a:p>
          <a:p>
            <a:pPr lvl="1"/>
            <a:r>
              <a:rPr lang="fr-CH" dirty="0" err="1" smtClean="0"/>
              <a:t>Title</a:t>
            </a:r>
            <a:endParaRPr lang="fr-CH" dirty="0" smtClean="0"/>
          </a:p>
          <a:p>
            <a:pPr lvl="1"/>
            <a:r>
              <a:rPr lang="fr-CH" dirty="0" smtClean="0"/>
              <a:t>Abstract</a:t>
            </a:r>
          </a:p>
          <a:p>
            <a:pPr lvl="1"/>
            <a:r>
              <a:rPr lang="fr-CH" dirty="0" smtClean="0"/>
              <a:t>Description</a:t>
            </a:r>
          </a:p>
          <a:p>
            <a:pPr lvl="1"/>
            <a:r>
              <a:rPr lang="fr-CH" dirty="0" smtClean="0"/>
              <a:t>Claim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Long </a:t>
            </a:r>
            <a:r>
              <a:rPr lang="fr-CH" dirty="0" err="1" smtClean="0"/>
              <a:t>automated</a:t>
            </a:r>
            <a:r>
              <a:rPr lang="fr-CH" dirty="0" smtClean="0"/>
              <a:t> </a:t>
            </a:r>
            <a:r>
              <a:rPr lang="fr-CH" dirty="0" err="1" smtClean="0"/>
              <a:t>procedures</a:t>
            </a:r>
            <a:r>
              <a:rPr lang="fr-CH" dirty="0" smtClean="0"/>
              <a:t>, no supervision</a:t>
            </a:r>
          </a:p>
          <a:p>
            <a:endParaRPr lang="fr-CH" dirty="0"/>
          </a:p>
          <a:p>
            <a:r>
              <a:rPr lang="fr-CH" dirty="0" smtClean="0"/>
              <a:t>Will not </a:t>
            </a:r>
            <a:r>
              <a:rPr lang="fr-CH" dirty="0" err="1" smtClean="0"/>
              <a:t>recognize</a:t>
            </a:r>
            <a:r>
              <a:rPr lang="fr-CH" dirty="0" smtClean="0"/>
              <a:t> 100%! </a:t>
            </a:r>
            <a:r>
              <a:rPr lang="fr-CH" dirty="0" err="1" smtClean="0"/>
              <a:t>Same</a:t>
            </a:r>
            <a:r>
              <a:rPr lang="fr-CH" dirty="0" smtClean="0"/>
              <a:t> drawbacks as the OCR</a:t>
            </a:r>
          </a:p>
          <a:p>
            <a:endParaRPr lang="fr-CH" dirty="0"/>
          </a:p>
          <a:p>
            <a:r>
              <a:rPr lang="fr-CH" dirty="0" err="1" smtClean="0"/>
              <a:t>Depends</a:t>
            </a:r>
            <a:r>
              <a:rPr lang="fr-CH" dirty="0" smtClean="0"/>
              <a:t> on OCR </a:t>
            </a:r>
            <a:r>
              <a:rPr lang="fr-CH" dirty="0" err="1" smtClean="0"/>
              <a:t>quality</a:t>
            </a:r>
            <a:r>
              <a:rPr lang="fr-CH" dirty="0" smtClean="0"/>
              <a:t> for PCT applications</a:t>
            </a:r>
          </a:p>
          <a:p>
            <a:endParaRPr lang="fr-CH" dirty="0"/>
          </a:p>
          <a:p>
            <a:r>
              <a:rPr lang="fr-CH" dirty="0" err="1" smtClean="0"/>
              <a:t>Does</a:t>
            </a:r>
            <a:r>
              <a:rPr lang="fr-CH" dirty="0" smtClean="0"/>
              <a:t> not </a:t>
            </a:r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simple formulas </a:t>
            </a:r>
            <a:r>
              <a:rPr lang="fr-CH" dirty="0" err="1" smtClean="0"/>
              <a:t>such</a:t>
            </a:r>
            <a:r>
              <a:rPr lang="fr-CH" dirty="0" smtClean="0"/>
              <a:t> H2O</a:t>
            </a:r>
          </a:p>
          <a:p>
            <a:endParaRPr lang="fr-CH" dirty="0"/>
          </a:p>
          <a:p>
            <a:r>
              <a:rPr lang="fr-CH" dirty="0" smtClean="0"/>
              <a:t>Not all collections and </a:t>
            </a:r>
            <a:r>
              <a:rPr lang="fr-CH" dirty="0" err="1" smtClean="0"/>
              <a:t>related</a:t>
            </a:r>
            <a:r>
              <a:rPr lang="fr-CH" dirty="0" smtClean="0"/>
              <a:t> </a:t>
            </a:r>
            <a:r>
              <a:rPr lang="fr-CH" dirty="0" err="1" smtClean="0"/>
              <a:t>languages</a:t>
            </a:r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template_english-7</Template>
  <TotalTime>5262</TotalTime>
  <Words>1367</Words>
  <Application>Microsoft Office PowerPoint</Application>
  <PresentationFormat>On-screen Show (4:3)</PresentationFormat>
  <Paragraphs>217</Paragraphs>
  <Slides>72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 </vt:lpstr>
      <vt:lpstr>DejaVu Sans</vt:lpstr>
      <vt:lpstr>Microsoft YaHei</vt:lpstr>
      <vt:lpstr>Arial</vt:lpstr>
      <vt:lpstr>Times New Roman</vt:lpstr>
      <vt:lpstr>template_english</vt:lpstr>
      <vt:lpstr>PowerPoint Presentation</vt:lpstr>
      <vt:lpstr>Agenda</vt:lpstr>
      <vt:lpstr>Access</vt:lpstr>
      <vt:lpstr>Structure search - the concept</vt:lpstr>
      <vt:lpstr>InchI and Inchikeys</vt:lpstr>
      <vt:lpstr>Example: InchI – InchIKey for aspirin</vt:lpstr>
      <vt:lpstr>Scope</vt:lpstr>
      <vt:lpstr>Coverage</vt:lpstr>
      <vt:lpstr>Limitations</vt:lpstr>
      <vt:lpstr>Why is it useful?</vt:lpstr>
      <vt:lpstr>How does it work?</vt:lpstr>
      <vt:lpstr>4 options</vt:lpstr>
      <vt:lpstr>Scaffold</vt:lpstr>
      <vt:lpstr>Upload a structure</vt:lpstr>
      <vt:lpstr>Example</vt:lpstr>
      <vt:lpstr>PowerPoint Presentation</vt:lpstr>
      <vt:lpstr>Structure editor</vt:lpstr>
      <vt:lpstr>Convert a structure</vt:lpstr>
      <vt:lpstr>Convert structure: ex.: paracetamol</vt:lpstr>
      <vt:lpstr>PowerPoint Presentation</vt:lpstr>
      <vt:lpstr>Results</vt:lpstr>
      <vt:lpstr>PowerPoint Presentation</vt:lpstr>
      <vt:lpstr>PowerPoint Presentation</vt:lpstr>
      <vt:lpstr>Analysis</vt:lpstr>
      <vt:lpstr>Combine results with searches</vt:lpstr>
      <vt:lpstr>PowerPoint Presentation</vt:lpstr>
      <vt:lpstr>PowerPoint Presentation</vt:lpstr>
      <vt:lpstr>Convert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fluoxetine hydrochloride</vt:lpstr>
      <vt:lpstr>Chemical compound search</vt:lpstr>
      <vt:lpstr>PowerPoint Presentation</vt:lpstr>
      <vt:lpstr>Advanced search</vt:lpstr>
      <vt:lpstr>PowerPoint Presentation</vt:lpstr>
      <vt:lpstr>Example formula searching</vt:lpstr>
      <vt:lpstr>PowerPoint Presentation</vt:lpstr>
      <vt:lpstr>Example: Ritonavir</vt:lpstr>
      <vt:lpstr>PowerPoint Presentation</vt:lpstr>
      <vt:lpstr>Patent landscape Report on Ritonavir-</vt:lpstr>
      <vt:lpstr>Search by CAS number</vt:lpstr>
      <vt:lpstr>PowerPoint Presentation</vt:lpstr>
      <vt:lpstr>Sub-structure search – the concept</vt:lpstr>
      <vt:lpstr>Substructure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I search?</vt:lpstr>
      <vt:lpstr>Future/past webinars: </vt:lpstr>
      <vt:lpstr>Next webinar</vt:lpstr>
      <vt:lpstr>Global Brand Database: webinar</vt:lpstr>
      <vt:lpstr>Global Design Database: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16</cp:revision>
  <dcterms:created xsi:type="dcterms:W3CDTF">2019-06-18T07:47:49Z</dcterms:created>
  <dcterms:modified xsi:type="dcterms:W3CDTF">2019-06-27T14:00:59Z</dcterms:modified>
</cp:coreProperties>
</file>