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6"/>
  </p:notesMasterIdLst>
  <p:handoutMasterIdLst>
    <p:handoutMasterId r:id="rId77"/>
  </p:handoutMasterIdLst>
  <p:sldIdLst>
    <p:sldId id="258" r:id="rId2"/>
    <p:sldId id="355" r:id="rId3"/>
    <p:sldId id="356" r:id="rId4"/>
    <p:sldId id="357" r:id="rId5"/>
    <p:sldId id="358" r:id="rId6"/>
    <p:sldId id="263" r:id="rId7"/>
    <p:sldId id="264" r:id="rId8"/>
    <p:sldId id="360" r:id="rId9"/>
    <p:sldId id="359" r:id="rId10"/>
    <p:sldId id="361" r:id="rId11"/>
    <p:sldId id="362" r:id="rId12"/>
    <p:sldId id="364" r:id="rId13"/>
    <p:sldId id="365" r:id="rId14"/>
    <p:sldId id="271" r:id="rId15"/>
    <p:sldId id="272" r:id="rId16"/>
    <p:sldId id="273" r:id="rId17"/>
    <p:sldId id="275" r:id="rId18"/>
    <p:sldId id="276" r:id="rId19"/>
    <p:sldId id="366" r:id="rId20"/>
    <p:sldId id="277" r:id="rId21"/>
    <p:sldId id="278" r:id="rId22"/>
    <p:sldId id="279" r:id="rId23"/>
    <p:sldId id="280" r:id="rId24"/>
    <p:sldId id="281" r:id="rId25"/>
    <p:sldId id="282" r:id="rId26"/>
    <p:sldId id="289" r:id="rId27"/>
    <p:sldId id="292" r:id="rId28"/>
    <p:sldId id="293" r:id="rId29"/>
    <p:sldId id="294" r:id="rId30"/>
    <p:sldId id="295" r:id="rId31"/>
    <p:sldId id="297" r:id="rId32"/>
    <p:sldId id="298" r:id="rId33"/>
    <p:sldId id="299" r:id="rId34"/>
    <p:sldId id="301" r:id="rId35"/>
    <p:sldId id="302" r:id="rId36"/>
    <p:sldId id="303" r:id="rId37"/>
    <p:sldId id="304" r:id="rId38"/>
    <p:sldId id="306" r:id="rId39"/>
    <p:sldId id="307" r:id="rId40"/>
    <p:sldId id="308" r:id="rId41"/>
    <p:sldId id="309" r:id="rId42"/>
    <p:sldId id="310" r:id="rId43"/>
    <p:sldId id="311" r:id="rId44"/>
    <p:sldId id="312" r:id="rId45"/>
    <p:sldId id="313" r:id="rId46"/>
    <p:sldId id="314" r:id="rId47"/>
    <p:sldId id="315" r:id="rId48"/>
    <p:sldId id="316" r:id="rId49"/>
    <p:sldId id="319" r:id="rId50"/>
    <p:sldId id="320" r:id="rId51"/>
    <p:sldId id="372" r:id="rId52"/>
    <p:sldId id="322" r:id="rId53"/>
    <p:sldId id="373" r:id="rId54"/>
    <p:sldId id="329" r:id="rId55"/>
    <p:sldId id="374" r:id="rId56"/>
    <p:sldId id="333" r:id="rId57"/>
    <p:sldId id="334" r:id="rId58"/>
    <p:sldId id="335" r:id="rId59"/>
    <p:sldId id="336" r:id="rId60"/>
    <p:sldId id="367" r:id="rId61"/>
    <p:sldId id="368" r:id="rId62"/>
    <p:sldId id="338" r:id="rId63"/>
    <p:sldId id="339" r:id="rId64"/>
    <p:sldId id="369" r:id="rId65"/>
    <p:sldId id="370" r:id="rId66"/>
    <p:sldId id="371" r:id="rId67"/>
    <p:sldId id="341" r:id="rId68"/>
    <p:sldId id="348" r:id="rId69"/>
    <p:sldId id="363" r:id="rId70"/>
    <p:sldId id="351" r:id="rId71"/>
    <p:sldId id="350" r:id="rId72"/>
    <p:sldId id="352" r:id="rId73"/>
    <p:sldId id="353" r:id="rId74"/>
    <p:sldId id="354" r:id="rId7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>
      <p:cViewPr varScale="1">
        <p:scale>
          <a:sx n="112" d="100"/>
          <a:sy n="112" d="100"/>
        </p:scale>
        <p:origin x="126" y="4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fld id="{4E2D2A46-31D4-42C3-9BFC-2819592256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7505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fld id="{CA84FE9B-D5D4-4B76-87EA-A08EA8B20C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2725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44B3A36-662B-4E53-B902-E6976A1277D8}" type="slidenum">
              <a:rPr lang="en-US" sz="1200"/>
              <a:pPr eaLnBrk="1" hangingPunct="1"/>
              <a:t>1</a:t>
            </a:fld>
            <a:endParaRPr lang="en-US" sz="1200" dirty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75B43FA-0534-4D49-AE2A-76D945E45E74}" type="slidenum">
              <a:rPr lang="en-US" altLang="en-US" sz="1200"/>
              <a:pPr eaLnBrk="1" hangingPunct="1"/>
              <a:t>74</a:t>
            </a:fld>
            <a:endParaRPr lang="en-US" altLang="en-US" sz="120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CAE2F4C-DBAA-46E5-A972-FDC5830A1A3D}" type="slidenum">
              <a:rPr lang="en-US" sz="1200" smtClean="0"/>
              <a:pPr eaLnBrk="1" hangingPunct="1"/>
              <a:t>2</a:t>
            </a:fld>
            <a:endParaRPr lang="en-US" sz="1200" dirty="0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B21617C-881D-40B4-B05E-F44D74587E84}" type="slidenum">
              <a:rPr lang="en-US" sz="1200" smtClean="0"/>
              <a:pPr eaLnBrk="1" hangingPunct="1"/>
              <a:t>4</a:t>
            </a:fld>
            <a:endParaRPr lang="en-US" sz="1200" dirty="0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CA3735B-A827-48EA-B316-D33960D8D4C7}" type="slidenum">
              <a:rPr lang="en-US" sz="1200" smtClean="0"/>
              <a:pPr eaLnBrk="1" hangingPunct="1"/>
              <a:t>5</a:t>
            </a:fld>
            <a:endParaRPr lang="en-US" sz="1200" dirty="0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8405E63-0D80-4478-98FD-C52EE50F875D}" type="slidenum">
              <a:rPr lang="en-US" sz="1200"/>
              <a:pPr eaLnBrk="1" hangingPunct="1"/>
              <a:t>6</a:t>
            </a:fld>
            <a:endParaRPr lang="en-US" sz="120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8405E63-0D80-4478-98FD-C52EE50F875D}" type="slidenum">
              <a:rPr lang="en-US" sz="1200"/>
              <a:pPr eaLnBrk="1" hangingPunct="1"/>
              <a:t>9</a:t>
            </a:fld>
            <a:endParaRPr lang="en-US" sz="120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26D09A-3761-43C5-8B45-92EBC911877D}" type="slidenum">
              <a:rPr lang="en-US" altLang="en-US"/>
              <a:pPr/>
              <a:t>48</a:t>
            </a:fld>
            <a:endParaRPr lang="en-US" altLang="en-US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altLang="en-US"/>
              <a:t>Smilar in spelling</a:t>
            </a:r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A8C1D6F-6A41-4163-8F58-B98CD7938F76}" type="slidenum">
              <a:rPr lang="en-US" altLang="en-US" sz="1200"/>
              <a:pPr eaLnBrk="1" hangingPunct="1"/>
              <a:t>72</a:t>
            </a:fld>
            <a:endParaRPr lang="en-US" altLang="en-US" sz="120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4BB19CF-8079-422E-992A-910D4360D8C4}" type="slidenum">
              <a:rPr lang="en-US" altLang="en-US" sz="1200"/>
              <a:pPr eaLnBrk="1" hangingPunct="1"/>
              <a:t>73</a:t>
            </a:fld>
            <a:endParaRPr lang="en-US" altLang="en-US" sz="120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38608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04961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3305F-35F4-4D38-853F-6972B7651A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919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A1C06C-5FA2-4438-B070-4F16D45DBA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6856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010400" y="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DCC91D2-399F-4A6F-91CC-7341AA97CD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10705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010400" y="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DCEE4AE-5CCC-4B1B-82DD-7500C7B960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8532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9EEDA-9492-4994-BB18-1005CD6866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346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AB5F7D-D5B1-4D98-B310-16D211F23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900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17826-A1A8-4B20-83BB-6B4226365D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180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46D48-0F63-43E9-B47C-935DCDFAA1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51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E760F4-0BB2-41F5-A823-5656424847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93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6D60C8-7BA5-467F-BCD3-E871B6D034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963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813F8-B5E0-463F-B52D-A76CAE1804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046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CH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7A5B0-4E40-4836-BF8A-4DD3519947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668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73238"/>
            <a:ext cx="8229600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smtClean="0"/>
            </a:lvl1pPr>
          </a:lstStyle>
          <a:p>
            <a:pPr>
              <a:defRPr/>
            </a:pPr>
            <a:fld id="{7F3150A8-B334-48D8-BDDC-A2E01CBB87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6" name="fr" descr="  "/>
          <p:cNvSpPr txBox="1"/>
          <p:nvPr userDrawn="1"/>
        </p:nvSpPr>
        <p:spPr>
          <a:xfrm>
            <a:off x="0" y="6537960"/>
            <a:ext cx="9144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es-CO" sz="850" b="0" i="0" u="none" baseline="0" smtClean="0">
                <a:solidFill>
                  <a:srgbClr val="000000"/>
                </a:solidFill>
                <a:latin typeface="Microsoft Sans Serif" panose="020B0604020202020204" pitchFamily="34" charset="0"/>
              </a:rPr>
              <a:t>  </a:t>
            </a:r>
            <a:endParaRPr lang="es-CO" sz="850" b="0" i="0" u="none" baseline="0">
              <a:solidFill>
                <a:srgbClr val="000000"/>
              </a:solidFill>
              <a:latin typeface="Microsoft Sans Serif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3" r:id="rId12"/>
    <p:sldLayoutId id="2147483674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8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ipo.int/patentscope/en/webinar/" TargetMode="Externa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hyperlink" Target="https://attendee.gotowebinar.com/register/6209538493436706818" TargetMode="Externa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hyperlink" Target="https://attendee.gotowebinar.com/register/790258985384599810" TargetMode="Externa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oleObject" Target="../embeddings/oleObject3.bin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4183063"/>
            <a:ext cx="7620000" cy="1333500"/>
          </a:xfrm>
          <a:noFill/>
        </p:spPr>
        <p:txBody>
          <a:bodyPr/>
          <a:lstStyle/>
          <a:p>
            <a:pPr eaLnBrk="1" hangingPunct="1"/>
            <a:r>
              <a:rPr lang="en-US" sz="3000" b="1" dirty="0" smtClean="0">
                <a:solidFill>
                  <a:srgbClr val="00408C"/>
                </a:solidFill>
                <a:ea typeface="ヒラギノ角ゴ Pro W3" pitchFamily="1" charset="-128"/>
              </a:rPr>
              <a:t>Complex queries in the PATENTSCOPE search system</a:t>
            </a: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6249988" y="5253038"/>
            <a:ext cx="2147887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40000"/>
              </a:lnSpc>
            </a:pPr>
            <a:r>
              <a:rPr lang="en-US" sz="1300" dirty="0" smtClean="0">
                <a:solidFill>
                  <a:srgbClr val="3399FF"/>
                </a:solidFill>
                <a:latin typeface="Arial Black" pitchFamily="34" charset="0"/>
                <a:ea typeface="ヒラギノ角ゴ Pro W3" pitchFamily="1" charset="-128"/>
              </a:rPr>
              <a:t>Online</a:t>
            </a:r>
            <a:endParaRPr lang="en-US" sz="1300" dirty="0">
              <a:solidFill>
                <a:srgbClr val="3399FF"/>
              </a:solidFill>
              <a:latin typeface="Arial Black" pitchFamily="34" charset="0"/>
              <a:ea typeface="ヒラギノ角ゴ Pro W3" pitchFamily="1" charset="-128"/>
            </a:endParaRPr>
          </a:p>
          <a:p>
            <a:pPr>
              <a:lnSpc>
                <a:spcPct val="40000"/>
              </a:lnSpc>
            </a:pPr>
            <a:r>
              <a:rPr lang="en-US" sz="1300" dirty="0" smtClean="0">
                <a:solidFill>
                  <a:srgbClr val="3399FF"/>
                </a:solidFill>
                <a:latin typeface="Arial Black" pitchFamily="34" charset="0"/>
                <a:ea typeface="ヒラギノ角ゴ Pro W3" pitchFamily="1" charset="-128"/>
              </a:rPr>
              <a:t>October  </a:t>
            </a:r>
            <a:endParaRPr lang="en-US" sz="1300" dirty="0">
              <a:solidFill>
                <a:srgbClr val="3399FF"/>
              </a:solidFill>
              <a:latin typeface="Arial Black" pitchFamily="34" charset="0"/>
              <a:ea typeface="ヒラギノ角ゴ Pro W3" pitchFamily="1" charset="-128"/>
            </a:endParaRPr>
          </a:p>
          <a:p>
            <a:pPr>
              <a:lnSpc>
                <a:spcPct val="40000"/>
              </a:lnSpc>
            </a:pPr>
            <a:r>
              <a:rPr lang="en-US" sz="1300" dirty="0" smtClean="0">
                <a:solidFill>
                  <a:srgbClr val="3399FF"/>
                </a:solidFill>
                <a:latin typeface="Arial Black" pitchFamily="34" charset="0"/>
                <a:ea typeface="ヒラギノ角ゴ Pro W3" pitchFamily="1" charset="-128"/>
              </a:rPr>
              <a:t>2019</a:t>
            </a:r>
          </a:p>
          <a:p>
            <a:pPr>
              <a:lnSpc>
                <a:spcPct val="40000"/>
              </a:lnSpc>
            </a:pPr>
            <a:endParaRPr lang="en-US" sz="1300" dirty="0">
              <a:solidFill>
                <a:srgbClr val="3399FF"/>
              </a:solidFill>
              <a:latin typeface="Arial Black" pitchFamily="34" charset="0"/>
              <a:ea typeface="ヒラギノ角ゴ Pro W3" pitchFamily="1" charset="-128"/>
            </a:endParaRPr>
          </a:p>
        </p:txBody>
      </p:sp>
      <p:sp>
        <p:nvSpPr>
          <p:cNvPr id="3076" name="Rectangle 6"/>
          <p:cNvSpPr>
            <a:spLocks noChangeArrowheads="1"/>
          </p:cNvSpPr>
          <p:nvPr/>
        </p:nvSpPr>
        <p:spPr bwMode="auto">
          <a:xfrm>
            <a:off x="914400" y="3810000"/>
            <a:ext cx="381000" cy="381000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CH" dirty="0"/>
          </a:p>
        </p:txBody>
      </p:sp>
      <p:sp>
        <p:nvSpPr>
          <p:cNvPr id="3077" name="Rectangle 7"/>
          <p:cNvSpPr>
            <a:spLocks noChangeArrowheads="1"/>
          </p:cNvSpPr>
          <p:nvPr/>
        </p:nvSpPr>
        <p:spPr bwMode="auto">
          <a:xfrm>
            <a:off x="1230313" y="5805488"/>
            <a:ext cx="6934200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1800" dirty="0" smtClean="0">
                <a:solidFill>
                  <a:srgbClr val="00408C"/>
                </a:solidFill>
                <a:ea typeface="ヒラギノ角ゴ Pro W3" pitchFamily="1" charset="-128"/>
              </a:rPr>
              <a:t>Sandrine Ammann</a:t>
            </a:r>
            <a:endParaRPr lang="en-US" sz="1800" dirty="0">
              <a:solidFill>
                <a:srgbClr val="00408C"/>
              </a:solidFill>
              <a:ea typeface="ヒラギノ角ゴ Pro W3" pitchFamily="1" charset="-128"/>
            </a:endParaRPr>
          </a:p>
          <a:p>
            <a:pPr>
              <a:spcBef>
                <a:spcPct val="20000"/>
              </a:spcBef>
            </a:pPr>
            <a:r>
              <a:rPr lang="en-US" sz="1800" dirty="0" smtClean="0">
                <a:solidFill>
                  <a:srgbClr val="00408C"/>
                </a:solidFill>
                <a:ea typeface="ヒラギノ角ゴ Pro W3" pitchFamily="1" charset="-128"/>
              </a:rPr>
              <a:t>Marketing &amp; Communications Officer</a:t>
            </a:r>
            <a:endParaRPr lang="en-US" sz="1800" dirty="0">
              <a:solidFill>
                <a:srgbClr val="00408C"/>
              </a:solidFill>
              <a:ea typeface="ヒラギノ角ゴ Pro W3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1805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2 Interfaces</a:t>
            </a:r>
            <a:endParaRPr lang="es-CO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7548"/>
            <a:ext cx="9198667" cy="3733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2057400"/>
            <a:ext cx="2019300" cy="21812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5238750" y="2590800"/>
            <a:ext cx="1695450" cy="671512"/>
          </a:xfrm>
          <a:prstGeom prst="rect">
            <a:avLst/>
          </a:prstGeom>
          <a:solidFill>
            <a:schemeClr val="accent6">
              <a:lumMod val="40000"/>
              <a:lumOff val="60000"/>
              <a:alpha val="47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927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5800"/>
            <a:ext cx="9142504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34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599"/>
            <a:ext cx="9067800" cy="5449369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 bwMode="auto">
          <a:xfrm>
            <a:off x="6553200" y="5486400"/>
            <a:ext cx="914400" cy="457200"/>
          </a:xfrm>
          <a:prstGeom prst="ellipse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522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33400"/>
            <a:ext cx="8915400" cy="533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26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Field </a:t>
            </a:r>
            <a:r>
              <a:rPr lang="fr-CH" dirty="0" err="1" smtClean="0"/>
              <a:t>Combination</a:t>
            </a:r>
            <a:r>
              <a:rPr lang="fr-CH" dirty="0" smtClean="0"/>
              <a:t> - pros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err="1" smtClean="0"/>
              <a:t>Predefined</a:t>
            </a:r>
            <a:r>
              <a:rPr lang="fr-CH" dirty="0" smtClean="0"/>
              <a:t> </a:t>
            </a:r>
            <a:r>
              <a:rPr lang="fr-CH" dirty="0" err="1" smtClean="0"/>
              <a:t>fields</a:t>
            </a:r>
            <a:endParaRPr lang="fr-CH" dirty="0" smtClean="0"/>
          </a:p>
          <a:p>
            <a:r>
              <a:rPr lang="fr-CH" dirty="0" err="1" smtClean="0"/>
              <a:t>Immediate</a:t>
            </a:r>
            <a:r>
              <a:rPr lang="fr-CH" dirty="0" smtClean="0"/>
              <a:t> </a:t>
            </a:r>
            <a:r>
              <a:rPr lang="fr-CH" dirty="0" err="1" smtClean="0"/>
              <a:t>results</a:t>
            </a:r>
            <a:r>
              <a:rPr lang="fr-CH" dirty="0" smtClean="0"/>
              <a:t> on the </a:t>
            </a:r>
            <a:r>
              <a:rPr lang="fr-CH" dirty="0" err="1" smtClean="0"/>
              <a:t>same</a:t>
            </a:r>
            <a:r>
              <a:rPr lang="fr-CH" dirty="0" smtClean="0"/>
              <a:t> page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90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Field </a:t>
            </a:r>
            <a:r>
              <a:rPr lang="fr-CH" dirty="0" err="1" smtClean="0"/>
              <a:t>combination</a:t>
            </a:r>
            <a:r>
              <a:rPr lang="fr-CH" dirty="0" smtClean="0"/>
              <a:t> - cons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63" y="1562100"/>
            <a:ext cx="9011074" cy="384016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228600" y="2362200"/>
            <a:ext cx="1981200" cy="2362200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3955401" y="2095500"/>
            <a:ext cx="5122136" cy="647700"/>
          </a:xfrm>
          <a:prstGeom prst="ellipse">
            <a:avLst/>
          </a:prstGeom>
          <a:noFill/>
          <a:ln w="38100">
            <a:solidFill>
              <a:srgbClr val="00B05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8783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8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Interface: Advanced </a:t>
            </a:r>
            <a:r>
              <a:rPr lang="fr-CH" dirty="0" err="1" smtClean="0"/>
              <a:t>search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7638"/>
            <a:ext cx="9067800" cy="4098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03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1219200" y="2057400"/>
            <a:ext cx="609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0" y="4114800"/>
            <a:ext cx="8229600" cy="2011363"/>
          </a:xfrm>
        </p:spPr>
        <p:txBody>
          <a:bodyPr/>
          <a:lstStyle/>
          <a:p>
            <a:pPr marL="0" indent="0">
              <a:buNone/>
            </a:pPr>
            <a:endParaRPr lang="fr-CH" dirty="0"/>
          </a:p>
          <a:p>
            <a:r>
              <a:rPr lang="fr-CH" dirty="0" smtClean="0"/>
              <a:t>EN_ALLTXT; PA; DP  = </a:t>
            </a:r>
            <a:r>
              <a:rPr lang="fr-CH" dirty="0" err="1" smtClean="0"/>
              <a:t>fields</a:t>
            </a:r>
            <a:endParaRPr lang="fr-CH" dirty="0" smtClean="0"/>
          </a:p>
          <a:p>
            <a:r>
              <a:rPr lang="fr-CH" dirty="0" smtClean="0"/>
              <a:t>AND = </a:t>
            </a:r>
            <a:r>
              <a:rPr lang="fr-CH" dirty="0" err="1" smtClean="0"/>
              <a:t>operator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 bwMode="auto">
          <a:xfrm>
            <a:off x="784302" y="4600808"/>
            <a:ext cx="3101898" cy="381000"/>
          </a:xfrm>
          <a:prstGeom prst="rect">
            <a:avLst/>
          </a:prstGeom>
          <a:solidFill>
            <a:srgbClr val="FFFF00">
              <a:alpha val="54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914400" y="4981808"/>
            <a:ext cx="609600" cy="428392"/>
          </a:xfrm>
          <a:prstGeom prst="ellipse">
            <a:avLst/>
          </a:prstGeom>
          <a:solidFill>
            <a:srgbClr val="00FF00">
              <a:alpha val="55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34567"/>
            <a:ext cx="8880486" cy="123587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 bwMode="auto">
          <a:xfrm>
            <a:off x="152400" y="2013054"/>
            <a:ext cx="457200" cy="196746"/>
          </a:xfrm>
          <a:prstGeom prst="rect">
            <a:avLst/>
          </a:prstGeom>
          <a:solidFill>
            <a:srgbClr val="FFFF00">
              <a:alpha val="54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894885" y="2002009"/>
            <a:ext cx="228600" cy="207791"/>
          </a:xfrm>
          <a:prstGeom prst="ellipse">
            <a:avLst/>
          </a:prstGeom>
          <a:solidFill>
            <a:srgbClr val="00FF00">
              <a:alpha val="55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1143000" y="2013054"/>
            <a:ext cx="152400" cy="219307"/>
          </a:xfrm>
          <a:prstGeom prst="rect">
            <a:avLst/>
          </a:prstGeom>
          <a:solidFill>
            <a:srgbClr val="FFFF00">
              <a:alpha val="54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1694985" y="2017700"/>
            <a:ext cx="210015" cy="214661"/>
          </a:xfrm>
          <a:prstGeom prst="ellipse">
            <a:avLst/>
          </a:prstGeom>
          <a:solidFill>
            <a:srgbClr val="00FF00">
              <a:alpha val="55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942170" y="1972531"/>
            <a:ext cx="152400" cy="228600"/>
          </a:xfrm>
          <a:prstGeom prst="rect">
            <a:avLst/>
          </a:prstGeom>
          <a:solidFill>
            <a:srgbClr val="FFFF00">
              <a:alpha val="54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52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/>
            </a:r>
            <a:br>
              <a:rPr lang="fr-CH" dirty="0" smtClean="0"/>
            </a:br>
            <a:r>
              <a:rPr lang="fr-CH" dirty="0" smtClean="0"/>
              <a:t>Fields: </a:t>
            </a:r>
            <a:r>
              <a:rPr lang="fr-CH" dirty="0" err="1" smtClean="0"/>
              <a:t>where</a:t>
            </a:r>
            <a:r>
              <a:rPr lang="fr-CH" dirty="0" smtClean="0"/>
              <a:t> to </a:t>
            </a:r>
            <a:r>
              <a:rPr lang="fr-CH" dirty="0" err="1" smtClean="0"/>
              <a:t>search</a:t>
            </a:r>
            <a:r>
              <a:rPr lang="fr-CH" dirty="0"/>
              <a:t/>
            </a:r>
            <a:br>
              <a:rPr lang="fr-CH" dirty="0"/>
            </a:br>
            <a:r>
              <a:rPr lang="fr-CH" dirty="0" smtClean="0"/>
              <a:t>				</a:t>
            </a:r>
            <a:r>
              <a:rPr lang="fr-CH" sz="800" dirty="0" smtClean="0"/>
              <a:t>Source</a:t>
            </a:r>
            <a:r>
              <a:rPr lang="fr-CH" sz="800" dirty="0"/>
              <a:t>: http://spicewallpaper.blogspot.ch/2012/08/green-fields-with-blue-sky.html</a:t>
            </a:r>
            <a:r>
              <a:rPr lang="es-BO" dirty="0"/>
              <a:t/>
            </a:r>
            <a:br>
              <a:rPr lang="es-BO" dirty="0"/>
            </a:br>
            <a:endParaRPr lang="en-US" dirty="0"/>
          </a:p>
        </p:txBody>
      </p:sp>
      <p:pic>
        <p:nvPicPr>
          <p:cNvPr id="4" name="Picture 2" descr="D:\Users\ammann\Pictures\Nature_Fields_Green_field_under_blue_sky_016242_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9144000" cy="531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236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533401"/>
            <a:ext cx="9130320" cy="4495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7315200" y="457200"/>
            <a:ext cx="609600" cy="419825"/>
          </a:xfrm>
          <a:prstGeom prst="rect">
            <a:avLst/>
          </a:prstGeom>
          <a:noFill/>
          <a:ln w="635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7315200" y="2760689"/>
            <a:ext cx="1676400" cy="439711"/>
          </a:xfrm>
          <a:prstGeom prst="rect">
            <a:avLst/>
          </a:prstGeom>
          <a:noFill/>
          <a:ln w="635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7212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/>
          <p:cNvSpPr>
            <a:spLocks noChangeArrowheads="1"/>
          </p:cNvSpPr>
          <p:nvPr/>
        </p:nvSpPr>
        <p:spPr bwMode="auto">
          <a:xfrm>
            <a:off x="250825" y="1773238"/>
            <a:ext cx="1368425" cy="503237"/>
          </a:xfrm>
          <a:prstGeom prst="rightArrow">
            <a:avLst>
              <a:gd name="adj1" fmla="val 50000"/>
              <a:gd name="adj2" fmla="val 67981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66563" name="AutoShape 3"/>
          <p:cNvSpPr>
            <a:spLocks noChangeArrowheads="1"/>
          </p:cNvSpPr>
          <p:nvPr/>
        </p:nvSpPr>
        <p:spPr bwMode="auto">
          <a:xfrm>
            <a:off x="1194335" y="2438400"/>
            <a:ext cx="1731962" cy="1277937"/>
          </a:xfrm>
          <a:prstGeom prst="rightArrow">
            <a:avLst>
              <a:gd name="adj1" fmla="val 50000"/>
              <a:gd name="adj2" fmla="val 33882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this button if you can hear my voice and see my screen</a:t>
            </a:r>
            <a:endParaRPr lang="en-US" dirty="0"/>
          </a:p>
        </p:txBody>
      </p:sp>
      <p:graphicFrame>
        <p:nvGraphicFramePr>
          <p:cNvPr id="4100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2245795"/>
              </p:ext>
            </p:extLst>
          </p:nvPr>
        </p:nvGraphicFramePr>
        <p:xfrm>
          <a:off x="2973388" y="1773238"/>
          <a:ext cx="3732212" cy="5079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" r:id="rId4" imgW="3834921" imgH="5219048" progId="">
                  <p:embed/>
                </p:oleObj>
              </mc:Choice>
              <mc:Fallback>
                <p:oleObj r:id="rId4" imgW="3834921" imgH="5219048" progId="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3388" y="1773238"/>
                        <a:ext cx="3732212" cy="50794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04358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2" y="342175"/>
            <a:ext cx="9253573" cy="623405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auto">
          <a:xfrm rot="5400000">
            <a:off x="-2369969" y="3469246"/>
            <a:ext cx="5500690" cy="685800"/>
          </a:xfrm>
          <a:prstGeom prst="rect">
            <a:avLst/>
          </a:prstGeom>
          <a:noFill/>
          <a:ln w="635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76200" y="342175"/>
            <a:ext cx="3733800" cy="648425"/>
          </a:xfrm>
          <a:prstGeom prst="rect">
            <a:avLst/>
          </a:prstGeom>
          <a:noFill/>
          <a:ln w="635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741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H" altLang="en-US" dirty="0" err="1" smtClean="0"/>
              <a:t>Examples</a:t>
            </a:r>
            <a:endParaRPr lang="en-US" altLang="en-US" dirty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altLang="en-US" dirty="0"/>
              <a:t>FP = front page</a:t>
            </a:r>
          </a:p>
          <a:p>
            <a:r>
              <a:rPr lang="fr-CH" altLang="en-US" dirty="0"/>
              <a:t>ALL = all </a:t>
            </a:r>
            <a:r>
              <a:rPr lang="fr-CH" altLang="en-US" dirty="0" err="1"/>
              <a:t>fields</a:t>
            </a:r>
            <a:endParaRPr lang="fr-CH" altLang="en-US" dirty="0"/>
          </a:p>
          <a:p>
            <a:r>
              <a:rPr lang="fr-CH" altLang="en-US" dirty="0" smtClean="0"/>
              <a:t>ALL_NAMES </a:t>
            </a:r>
            <a:r>
              <a:rPr lang="fr-CH" altLang="en-US" dirty="0"/>
              <a:t>= all </a:t>
            </a:r>
            <a:r>
              <a:rPr lang="fr-CH" altLang="en-US" dirty="0" err="1" smtClean="0"/>
              <a:t>names</a:t>
            </a:r>
            <a:endParaRPr lang="fr-CH" altLang="en-US" dirty="0"/>
          </a:p>
          <a:p>
            <a:r>
              <a:rPr lang="fr-CH" altLang="en-US" dirty="0"/>
              <a:t>IC = IPC</a:t>
            </a:r>
          </a:p>
          <a:p>
            <a:r>
              <a:rPr lang="fr-CH" altLang="en-US" dirty="0"/>
              <a:t>DP = publication date</a:t>
            </a:r>
          </a:p>
          <a:p>
            <a:r>
              <a:rPr lang="fr-CH" altLang="en-US" dirty="0"/>
              <a:t>CTR = country </a:t>
            </a:r>
            <a:r>
              <a:rPr lang="fr-CH" altLang="en-US" dirty="0" err="1"/>
              <a:t>either</a:t>
            </a:r>
            <a:r>
              <a:rPr lang="fr-CH" altLang="en-US" dirty="0"/>
              <a:t> WO or country </a:t>
            </a:r>
            <a:r>
              <a:rPr lang="fr-CH" altLang="en-US" dirty="0" err="1"/>
              <a:t>from</a:t>
            </a:r>
            <a:r>
              <a:rPr lang="fr-CH" altLang="en-US" dirty="0"/>
              <a:t> </a:t>
            </a:r>
            <a:r>
              <a:rPr lang="fr-CH" altLang="en-US" dirty="0" err="1"/>
              <a:t>nat</a:t>
            </a:r>
            <a:r>
              <a:rPr lang="fr-CH" altLang="en-US" dirty="0"/>
              <a:t> collection</a:t>
            </a:r>
          </a:p>
          <a:p>
            <a:r>
              <a:rPr lang="fr-CH" altLang="en-US" dirty="0"/>
              <a:t>NPCC= national phase entry</a:t>
            </a:r>
          </a:p>
          <a:p>
            <a:r>
              <a:rPr lang="fr-CH" altLang="en-US" dirty="0"/>
              <a:t>AN = </a:t>
            </a:r>
            <a:r>
              <a:rPr lang="fr-CH" altLang="en-US" dirty="0" err="1"/>
              <a:t>origin</a:t>
            </a:r>
            <a:r>
              <a:rPr lang="fr-CH" altLang="en-US" dirty="0"/>
              <a:t> of PCT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4160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Date </a:t>
            </a:r>
            <a:r>
              <a:rPr lang="fr-CH" dirty="0" err="1" smtClean="0"/>
              <a:t>search</a:t>
            </a:r>
            <a:endParaRPr lang="es-B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smtClean="0"/>
              <a:t>Simple:</a:t>
            </a:r>
          </a:p>
          <a:p>
            <a:pPr lvl="1"/>
            <a:r>
              <a:rPr lang="fr-CH" dirty="0" smtClean="0"/>
              <a:t>DP:01.02.2000</a:t>
            </a:r>
          </a:p>
          <a:p>
            <a:pPr lvl="1"/>
            <a:r>
              <a:rPr lang="fr-CH" dirty="0" smtClean="0"/>
              <a:t>DP:20000201</a:t>
            </a:r>
          </a:p>
          <a:p>
            <a:pPr lvl="1"/>
            <a:r>
              <a:rPr lang="fr-CH" dirty="0" smtClean="0"/>
              <a:t>DP:02.2000</a:t>
            </a:r>
          </a:p>
          <a:p>
            <a:pPr lvl="1"/>
            <a:r>
              <a:rPr lang="fr-CH" dirty="0" smtClean="0"/>
              <a:t>DP:200002</a:t>
            </a:r>
          </a:p>
          <a:p>
            <a:pPr lvl="1"/>
            <a:r>
              <a:rPr lang="fr-CH" dirty="0" smtClean="0"/>
              <a:t>DP:2000 </a:t>
            </a:r>
          </a:p>
          <a:p>
            <a:pPr lvl="1"/>
            <a:endParaRPr lang="fr-CH" dirty="0" smtClean="0"/>
          </a:p>
          <a:p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29175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Example</a:t>
            </a:r>
            <a:r>
              <a:rPr lang="fr-CH" dirty="0" smtClean="0"/>
              <a:t>: IPC</a:t>
            </a:r>
            <a:endParaRPr lang="es-B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/>
              <a:t>IC = International Classification</a:t>
            </a:r>
          </a:p>
          <a:p>
            <a:pPr lvl="1"/>
            <a:r>
              <a:rPr lang="en-US" dirty="0" smtClean="0"/>
              <a:t>IC</a:t>
            </a:r>
            <a:r>
              <a:rPr lang="en-US" dirty="0"/>
              <a:t> :A</a:t>
            </a:r>
            <a:endParaRPr lang="es-BO" dirty="0"/>
          </a:p>
          <a:p>
            <a:pPr lvl="1"/>
            <a:r>
              <a:rPr lang="en-US" dirty="0"/>
              <a:t>IC :A47</a:t>
            </a:r>
            <a:endParaRPr lang="es-BO" dirty="0"/>
          </a:p>
          <a:p>
            <a:pPr lvl="1"/>
            <a:r>
              <a:rPr lang="en-US" dirty="0"/>
              <a:t>IC :A47L</a:t>
            </a:r>
            <a:endParaRPr lang="es-BO" dirty="0"/>
          </a:p>
          <a:p>
            <a:pPr lvl="1"/>
            <a:r>
              <a:rPr lang="en-US" dirty="0"/>
              <a:t>IC :A47L1</a:t>
            </a:r>
            <a:endParaRPr lang="es-BO" dirty="0"/>
          </a:p>
          <a:p>
            <a:pPr lvl="1"/>
            <a:r>
              <a:rPr lang="en-US" dirty="0"/>
              <a:t>IC:A47L11</a:t>
            </a:r>
            <a:endParaRPr lang="es-BO" dirty="0"/>
          </a:p>
          <a:p>
            <a:pPr lvl="1"/>
            <a:r>
              <a:rPr lang="en-US" dirty="0" smtClean="0"/>
              <a:t>IC:A47L11/03</a:t>
            </a:r>
          </a:p>
          <a:p>
            <a:pPr marL="0" indent="0">
              <a:buNone/>
            </a:pPr>
            <a:endParaRPr lang="es-BO" dirty="0"/>
          </a:p>
          <a:p>
            <a:pPr marL="0" indent="0">
              <a:buNone/>
            </a:pPr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347559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14400"/>
            <a:ext cx="8229600" cy="4352925"/>
          </a:xfrm>
        </p:spPr>
        <p:txBody>
          <a:bodyPr/>
          <a:lstStyle/>
          <a:p>
            <a:r>
              <a:rPr lang="fr-CH" b="1" dirty="0"/>
              <a:t>D06F 1/06 </a:t>
            </a:r>
            <a:r>
              <a:rPr lang="fr-CH" dirty="0" err="1"/>
              <a:t>will</a:t>
            </a:r>
            <a:r>
              <a:rPr lang="fr-CH" dirty="0"/>
              <a:t> </a:t>
            </a:r>
            <a:r>
              <a:rPr lang="fr-CH" dirty="0" err="1"/>
              <a:t>include</a:t>
            </a:r>
            <a:r>
              <a:rPr lang="fr-CH" dirty="0"/>
              <a:t> by default </a:t>
            </a:r>
          </a:p>
          <a:p>
            <a:pPr marL="0" indent="0">
              <a:buNone/>
            </a:pPr>
            <a:r>
              <a:rPr lang="fr-CH" dirty="0" smtClean="0"/>
              <a:t>    D06F </a:t>
            </a:r>
            <a:r>
              <a:rPr lang="fr-CH" b="1" dirty="0"/>
              <a:t>1/08</a:t>
            </a:r>
            <a:r>
              <a:rPr lang="fr-CH" dirty="0"/>
              <a:t> </a:t>
            </a:r>
          </a:p>
          <a:p>
            <a:pPr marL="0" indent="0">
              <a:buNone/>
            </a:pPr>
            <a:r>
              <a:rPr lang="fr-CH" dirty="0"/>
              <a:t>	</a:t>
            </a:r>
            <a:r>
              <a:rPr lang="fr-CH" dirty="0" smtClean="0"/>
              <a:t>   </a:t>
            </a:r>
            <a:r>
              <a:rPr lang="fr-CH" b="1" dirty="0" smtClean="0"/>
              <a:t>1/10</a:t>
            </a:r>
            <a:r>
              <a:rPr lang="fr-CH" dirty="0" smtClean="0"/>
              <a:t> </a:t>
            </a:r>
            <a:endParaRPr lang="fr-CH" dirty="0"/>
          </a:p>
          <a:p>
            <a:pPr marL="0" indent="0">
              <a:buNone/>
            </a:pPr>
            <a:r>
              <a:rPr lang="fr-CH" dirty="0"/>
              <a:t>	</a:t>
            </a:r>
            <a:r>
              <a:rPr lang="fr-CH" dirty="0" smtClean="0"/>
              <a:t>   </a:t>
            </a:r>
            <a:r>
              <a:rPr lang="fr-CH" b="1" dirty="0" smtClean="0"/>
              <a:t>1/16</a:t>
            </a:r>
          </a:p>
          <a:p>
            <a:pPr marL="0" indent="0">
              <a:buNone/>
            </a:pPr>
            <a:endParaRPr lang="fr-CH" b="1" dirty="0" smtClean="0"/>
          </a:p>
          <a:p>
            <a:pPr marL="0" indent="0">
              <a:buNone/>
            </a:pPr>
            <a:r>
              <a:rPr lang="fr-CH" dirty="0" smtClean="0"/>
              <a:t>To </a:t>
            </a:r>
            <a:r>
              <a:rPr lang="fr-CH" dirty="0" err="1"/>
              <a:t>exclude</a:t>
            </a:r>
            <a:r>
              <a:rPr lang="fr-CH" dirty="0"/>
              <a:t> </a:t>
            </a:r>
            <a:r>
              <a:rPr lang="fr-CH" dirty="0" err="1" smtClean="0"/>
              <a:t>subgroup</a:t>
            </a:r>
            <a:r>
              <a:rPr lang="fr-CH" dirty="0" smtClean="0"/>
              <a:t>: IC_EX</a:t>
            </a:r>
          </a:p>
          <a:p>
            <a:pPr marL="0" indent="0">
              <a:buNone/>
            </a:pPr>
            <a:endParaRPr lang="fr-CH" dirty="0" smtClean="0"/>
          </a:p>
          <a:p>
            <a:pPr marL="0" indent="0">
              <a:buNone/>
            </a:pPr>
            <a:endParaRPr lang="fr-CH" dirty="0"/>
          </a:p>
          <a:p>
            <a:r>
              <a:rPr lang="fr-CH" dirty="0"/>
              <a:t>ICI = International Classification Inventive</a:t>
            </a:r>
          </a:p>
          <a:p>
            <a:r>
              <a:rPr lang="fr-CH" dirty="0" smtClean="0"/>
              <a:t>ICN </a:t>
            </a:r>
            <a:r>
              <a:rPr lang="fr-CH" dirty="0"/>
              <a:t>= International Classification Non-inventive</a:t>
            </a:r>
          </a:p>
          <a:p>
            <a:r>
              <a:rPr lang="fr-CH" dirty="0" smtClean="0"/>
              <a:t>ICI_EX    </a:t>
            </a:r>
            <a:r>
              <a:rPr lang="fr-CH" dirty="0"/>
              <a:t>ICN_EX  = no </a:t>
            </a:r>
            <a:r>
              <a:rPr lang="fr-CH" dirty="0" err="1"/>
              <a:t>subgroup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 bwMode="auto">
          <a:xfrm>
            <a:off x="533400" y="3048000"/>
            <a:ext cx="4191000" cy="533400"/>
          </a:xfrm>
          <a:prstGeom prst="roundRect">
            <a:avLst/>
          </a:prstGeom>
          <a:solidFill>
            <a:srgbClr val="FF0000">
              <a:alpha val="16000"/>
            </a:srgbClr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58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Example</a:t>
            </a:r>
            <a:r>
              <a:rPr lang="fr-CH" dirty="0" smtClean="0"/>
              <a:t>: </a:t>
            </a:r>
            <a:r>
              <a:rPr lang="fr-CH" dirty="0" err="1" smtClean="0"/>
              <a:t>grant</a:t>
            </a:r>
            <a:endParaRPr lang="es-BO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52951"/>
            <a:ext cx="9439275" cy="239077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228600" y="2880808"/>
            <a:ext cx="1219200" cy="310957"/>
          </a:xfrm>
          <a:prstGeom prst="rect">
            <a:avLst/>
          </a:prstGeom>
          <a:solidFill>
            <a:srgbClr val="FF0000">
              <a:alpha val="69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882" y="1677123"/>
            <a:ext cx="5734050" cy="9620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19200"/>
            <a:ext cx="10182225" cy="817245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auto">
          <a:xfrm>
            <a:off x="233782" y="6137736"/>
            <a:ext cx="1214018" cy="415464"/>
          </a:xfrm>
          <a:prstGeom prst="rect">
            <a:avLst/>
          </a:prstGeom>
          <a:solidFill>
            <a:srgbClr val="FF0000">
              <a:alpha val="69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863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Fields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fr-CH" altLang="en-US" dirty="0" smtClean="0"/>
              <a:t>Basic </a:t>
            </a:r>
            <a:r>
              <a:rPr lang="fr-CH" altLang="en-US" dirty="0" err="1" smtClean="0"/>
              <a:t>fields</a:t>
            </a:r>
            <a:r>
              <a:rPr lang="fr-CH" altLang="en-US" dirty="0" smtClean="0"/>
              <a:t>: </a:t>
            </a:r>
            <a:r>
              <a:rPr lang="fr-CH" altLang="en-US" dirty="0" err="1" smtClean="0"/>
              <a:t>elements</a:t>
            </a:r>
            <a:r>
              <a:rPr lang="fr-CH" altLang="en-US" dirty="0" smtClean="0"/>
              <a:t> of a patent document</a:t>
            </a:r>
          </a:p>
          <a:p>
            <a:pPr>
              <a:lnSpc>
                <a:spcPct val="90000"/>
              </a:lnSpc>
            </a:pPr>
            <a:r>
              <a:rPr lang="fr-CH" altLang="en-US" dirty="0" err="1" smtClean="0"/>
              <a:t>Derived</a:t>
            </a:r>
            <a:r>
              <a:rPr lang="fr-CH" altLang="en-US" dirty="0" smtClean="0"/>
              <a:t> </a:t>
            </a:r>
            <a:r>
              <a:rPr lang="fr-CH" altLang="en-US" dirty="0" err="1" smtClean="0"/>
              <a:t>fields</a:t>
            </a:r>
            <a:endParaRPr lang="en-US" altLang="en-US" dirty="0" smtClean="0"/>
          </a:p>
          <a:p>
            <a:pPr>
              <a:lnSpc>
                <a:spcPct val="90000"/>
              </a:lnSpc>
              <a:buFontTx/>
              <a:buNone/>
            </a:pPr>
            <a:endParaRPr lang="fr-CH" altLang="en-US" dirty="0" smtClean="0"/>
          </a:p>
          <a:p>
            <a:pPr>
              <a:lnSpc>
                <a:spcPct val="90000"/>
              </a:lnSpc>
            </a:pPr>
            <a:r>
              <a:rPr lang="fr-CH" altLang="en-US" dirty="0" smtClean="0"/>
              <a:t>2 </a:t>
            </a:r>
            <a:r>
              <a:rPr lang="fr-CH" altLang="en-US" dirty="0" err="1" smtClean="0"/>
              <a:t>letter</a:t>
            </a:r>
            <a:r>
              <a:rPr lang="fr-CH" altLang="en-US" dirty="0" smtClean="0"/>
              <a:t> code = </a:t>
            </a:r>
            <a:r>
              <a:rPr lang="fr-CH" altLang="en-US" dirty="0" err="1" smtClean="0"/>
              <a:t>individual</a:t>
            </a:r>
            <a:r>
              <a:rPr lang="fr-CH" altLang="en-US" dirty="0" smtClean="0"/>
              <a:t> </a:t>
            </a:r>
            <a:r>
              <a:rPr lang="fr-CH" altLang="en-US" dirty="0" err="1" smtClean="0"/>
              <a:t>field</a:t>
            </a:r>
            <a:endParaRPr lang="fr-CH" altLang="en-US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fr-CH" altLang="en-US" dirty="0" smtClean="0"/>
              <a:t>EN_TI  	FR_AB 	 ES_DE_S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fr-CH" altLang="en-US" dirty="0" smtClean="0"/>
              <a:t>Convention: </a:t>
            </a:r>
            <a:r>
              <a:rPr lang="fr-CH" altLang="en-US" dirty="0" err="1" smtClean="0"/>
              <a:t>language</a:t>
            </a:r>
            <a:r>
              <a:rPr lang="fr-CH" altLang="en-US" dirty="0" smtClean="0"/>
              <a:t> </a:t>
            </a:r>
            <a:r>
              <a:rPr lang="fr-CH" altLang="en-US" dirty="0" err="1" smtClean="0"/>
              <a:t>specified</a:t>
            </a:r>
            <a:r>
              <a:rPr lang="fr-CH" altLang="en-US" dirty="0" smtClean="0"/>
              <a:t> by 2 </a:t>
            </a:r>
            <a:r>
              <a:rPr lang="fr-CH" altLang="en-US" dirty="0" err="1" smtClean="0"/>
              <a:t>letters</a:t>
            </a:r>
            <a:endParaRPr lang="fr-CH" altLang="en-US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fr-CH" altLang="en-US" dirty="0" smtClean="0"/>
              <a:t>		          if not </a:t>
            </a:r>
            <a:r>
              <a:rPr lang="fr-CH" altLang="en-US" dirty="0" err="1" smtClean="0"/>
              <a:t>specified</a:t>
            </a:r>
            <a:r>
              <a:rPr lang="fr-CH" altLang="en-US" dirty="0" smtClean="0"/>
              <a:t> all </a:t>
            </a:r>
            <a:r>
              <a:rPr lang="fr-CH" altLang="en-US" dirty="0" err="1" smtClean="0"/>
              <a:t>languages</a:t>
            </a:r>
            <a:r>
              <a:rPr lang="fr-CH" altLang="en-US" dirty="0" smtClean="0"/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fr-CH" altLang="en-US" dirty="0" smtClean="0"/>
              <a:t>S = </a:t>
            </a:r>
            <a:r>
              <a:rPr lang="fr-CH" altLang="en-US" dirty="0" err="1" smtClean="0"/>
              <a:t>stemmed</a:t>
            </a:r>
            <a:endParaRPr lang="fr-CH" altLang="en-US" dirty="0" smtClean="0"/>
          </a:p>
          <a:p>
            <a:pPr>
              <a:lnSpc>
                <a:spcPct val="90000"/>
              </a:lnSpc>
              <a:buFontTx/>
              <a:buNone/>
            </a:pPr>
            <a:endParaRPr lang="fr-CH" altLang="en-US" dirty="0" smtClean="0"/>
          </a:p>
          <a:p>
            <a:pPr>
              <a:lnSpc>
                <a:spcPct val="90000"/>
              </a:lnSpc>
            </a:pPr>
            <a:r>
              <a:rPr lang="fr-CH" altLang="en-US" b="1" dirty="0" smtClean="0"/>
              <a:t>:</a:t>
            </a:r>
            <a:r>
              <a:rPr lang="fr-CH" altLang="en-US" dirty="0" smtClean="0"/>
              <a:t> to </a:t>
            </a:r>
            <a:r>
              <a:rPr lang="fr-CH" altLang="en-US" dirty="0" err="1" smtClean="0"/>
              <a:t>separate</a:t>
            </a:r>
            <a:r>
              <a:rPr lang="fr-CH" altLang="en-US" dirty="0" smtClean="0"/>
              <a:t> </a:t>
            </a:r>
            <a:r>
              <a:rPr lang="fr-CH" altLang="en-US" dirty="0" err="1" smtClean="0"/>
              <a:t>term</a:t>
            </a:r>
            <a:r>
              <a:rPr lang="fr-CH" altLang="en-US" dirty="0" smtClean="0"/>
              <a:t> </a:t>
            </a:r>
            <a:r>
              <a:rPr lang="fr-CH" altLang="en-US" dirty="0" err="1" smtClean="0"/>
              <a:t>without</a:t>
            </a:r>
            <a:r>
              <a:rPr lang="fr-CH" altLang="en-US" dirty="0" smtClean="0"/>
              <a:t> </a:t>
            </a:r>
            <a:r>
              <a:rPr lang="fr-CH" altLang="en-US" dirty="0" err="1" smtClean="0"/>
              <a:t>any</a:t>
            </a:r>
            <a:r>
              <a:rPr lang="fr-CH" altLang="en-US" dirty="0" smtClean="0"/>
              <a:t> </a:t>
            </a:r>
            <a:r>
              <a:rPr lang="fr-CH" altLang="en-US" dirty="0" err="1" smtClean="0"/>
              <a:t>space</a:t>
            </a:r>
            <a:endParaRPr lang="en-US" altLang="en-US" dirty="0" smtClean="0"/>
          </a:p>
          <a:p>
            <a:pPr>
              <a:lnSpc>
                <a:spcPct val="90000"/>
              </a:lnSpc>
              <a:buFontTx/>
              <a:buNone/>
            </a:pPr>
            <a:endParaRPr lang="fr-CH" altLang="en-US" dirty="0" smtClean="0"/>
          </a:p>
          <a:p>
            <a:pPr>
              <a:lnSpc>
                <a:spcPct val="90000"/>
              </a:lnSpc>
              <a:buFontTx/>
              <a:buNone/>
            </a:pPr>
            <a:endParaRPr lang="fr-CH" altLang="en-US" sz="2000" dirty="0" smtClean="0"/>
          </a:p>
          <a:p>
            <a:pPr>
              <a:lnSpc>
                <a:spcPct val="90000"/>
              </a:lnSpc>
              <a:buFontTx/>
              <a:buNone/>
            </a:pPr>
            <a:endParaRPr lang="fr-CH" altLang="en-US" sz="20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40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Fields: golden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293" y="1324545"/>
            <a:ext cx="8229600" cy="4352925"/>
          </a:xfrm>
        </p:spPr>
        <p:txBody>
          <a:bodyPr/>
          <a:lstStyle/>
          <a:p>
            <a:r>
              <a:rPr lang="en-US" dirty="0" smtClean="0"/>
              <a:t>EN_ALL = default field  </a:t>
            </a:r>
            <a:r>
              <a:rPr lang="en-US" dirty="0"/>
              <a:t> </a:t>
            </a:r>
            <a:r>
              <a:rPr lang="en-US" dirty="0" smtClean="0"/>
              <a:t>    field indicator not required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F</a:t>
            </a:r>
            <a:r>
              <a:rPr lang="en-US" dirty="0" smtClean="0"/>
              <a:t>ield name followed by : ":" or "/"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The field is only valid for the term that it directly precedes, so the query:</a:t>
            </a:r>
          </a:p>
          <a:p>
            <a:pPr marL="0" indent="0">
              <a:buNone/>
            </a:pPr>
            <a:r>
              <a:rPr lang="en-US" dirty="0" smtClean="0"/>
              <a:t>    	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EN_TI:("wind turbine" AND electric) solar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dirty="0" smtClean="0"/>
              <a:t>	 </a:t>
            </a:r>
            <a:r>
              <a:rPr lang="en-US" b="1" dirty="0" smtClean="0"/>
              <a:t>"wind turbine" AND electric</a:t>
            </a:r>
            <a:r>
              <a:rPr lang="en-US" dirty="0" smtClean="0"/>
              <a:t> in the title field 	  	 </a:t>
            </a:r>
            <a:r>
              <a:rPr lang="en-US" b="1" dirty="0" smtClean="0"/>
              <a:t>"solar"</a:t>
            </a:r>
            <a:r>
              <a:rPr lang="en-US" dirty="0" smtClean="0"/>
              <a:t> in the default field (EN_ALL ).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Right Arrow 3"/>
          <p:cNvSpPr/>
          <p:nvPr/>
        </p:nvSpPr>
        <p:spPr bwMode="auto">
          <a:xfrm>
            <a:off x="4067944" y="1447800"/>
            <a:ext cx="360040" cy="216024"/>
          </a:xfrm>
          <a:prstGeom prst="rightArrow">
            <a:avLst/>
          </a:prstGeom>
          <a:solidFill>
            <a:srgbClr val="00B0F0"/>
          </a:solidFill>
          <a:ln w="22225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Right Arrow 4"/>
          <p:cNvSpPr/>
          <p:nvPr/>
        </p:nvSpPr>
        <p:spPr bwMode="auto">
          <a:xfrm>
            <a:off x="1043608" y="5334000"/>
            <a:ext cx="360040" cy="216024"/>
          </a:xfrm>
          <a:prstGeom prst="rightArrow">
            <a:avLst/>
          </a:prstGeom>
          <a:solidFill>
            <a:srgbClr val="00B0F0"/>
          </a:solidFill>
          <a:ln w="22225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403648" y="4267200"/>
            <a:ext cx="6048672" cy="504056"/>
          </a:xfrm>
          <a:prstGeom prst="rect">
            <a:avLst/>
          </a:prstGeom>
          <a:solidFill>
            <a:srgbClr val="00B0F0">
              <a:alpha val="26000"/>
            </a:srgbClr>
          </a:solidFill>
          <a:ln w="15875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02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0"/>
            <a:ext cx="10230639" cy="6821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35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H" altLang="en-US" dirty="0" err="1" smtClean="0"/>
              <a:t>Grouping</a:t>
            </a:r>
            <a:r>
              <a:rPr lang="fr-CH" altLang="en-US" dirty="0" smtClean="0"/>
              <a:t>/</a:t>
            </a:r>
            <a:r>
              <a:rPr lang="fr-CH" altLang="en-US" dirty="0" err="1" smtClean="0"/>
              <a:t>nesting</a:t>
            </a:r>
            <a:endParaRPr lang="en-US" alt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altLang="en-US" dirty="0" err="1"/>
              <a:t>Solar</a:t>
            </a:r>
            <a:r>
              <a:rPr lang="fr-CH" altLang="en-US" dirty="0"/>
              <a:t> OR (</a:t>
            </a:r>
            <a:r>
              <a:rPr lang="fr-CH" altLang="en-US" dirty="0" err="1"/>
              <a:t>wind</a:t>
            </a:r>
            <a:r>
              <a:rPr lang="fr-CH" altLang="en-US" dirty="0"/>
              <a:t> AND turbine)</a:t>
            </a:r>
          </a:p>
          <a:p>
            <a:r>
              <a:rPr lang="fr-CH" altLang="en-US" dirty="0"/>
              <a:t>(</a:t>
            </a:r>
            <a:r>
              <a:rPr lang="fr-CH" altLang="en-US" dirty="0" err="1"/>
              <a:t>solar</a:t>
            </a:r>
            <a:r>
              <a:rPr lang="fr-CH" altLang="en-US" dirty="0"/>
              <a:t> OR </a:t>
            </a:r>
            <a:r>
              <a:rPr lang="fr-CH" altLang="en-US" dirty="0" err="1"/>
              <a:t>wind</a:t>
            </a:r>
            <a:r>
              <a:rPr lang="fr-CH" altLang="en-US" dirty="0"/>
              <a:t>) AND turbine</a:t>
            </a:r>
          </a:p>
          <a:p>
            <a:pPr>
              <a:buFontTx/>
              <a:buNone/>
            </a:pPr>
            <a:endParaRPr lang="fr-CH" altLang="en-US" dirty="0"/>
          </a:p>
          <a:p>
            <a:r>
              <a:rPr lang="fr-CH" altLang="en-US" dirty="0"/>
              <a:t>EN_TI: </a:t>
            </a:r>
            <a:r>
              <a:rPr lang="fr-CH" altLang="en-US" dirty="0" err="1"/>
              <a:t>electric</a:t>
            </a:r>
            <a:r>
              <a:rPr lang="fr-CH" altLang="en-US" dirty="0"/>
              <a:t> car</a:t>
            </a:r>
          </a:p>
          <a:p>
            <a:pPr>
              <a:buFontTx/>
              <a:buNone/>
            </a:pPr>
            <a:r>
              <a:rPr lang="fr-CH" altLang="en-US" dirty="0"/>
              <a:t> </a:t>
            </a:r>
            <a:r>
              <a:rPr lang="fr-CH" altLang="en-US" dirty="0" err="1"/>
              <a:t>electric</a:t>
            </a:r>
            <a:r>
              <a:rPr lang="fr-CH" altLang="en-US" dirty="0"/>
              <a:t> </a:t>
            </a:r>
            <a:r>
              <a:rPr lang="fr-CH" altLang="en-US" dirty="0" err="1"/>
              <a:t>will</a:t>
            </a:r>
            <a:r>
              <a:rPr lang="fr-CH" altLang="en-US" dirty="0"/>
              <a:t> </a:t>
            </a:r>
            <a:r>
              <a:rPr lang="fr-CH" altLang="en-US" dirty="0" err="1"/>
              <a:t>be</a:t>
            </a:r>
            <a:r>
              <a:rPr lang="fr-CH" altLang="en-US" dirty="0"/>
              <a:t> </a:t>
            </a:r>
            <a:r>
              <a:rPr lang="fr-CH" altLang="en-US" dirty="0" err="1"/>
              <a:t>searched</a:t>
            </a:r>
            <a:r>
              <a:rPr lang="fr-CH" altLang="en-US" dirty="0"/>
              <a:t> in English </a:t>
            </a:r>
            <a:r>
              <a:rPr lang="fr-CH" altLang="en-US" dirty="0" err="1"/>
              <a:t>title</a:t>
            </a:r>
            <a:r>
              <a:rPr lang="fr-CH" altLang="en-US" dirty="0"/>
              <a:t> </a:t>
            </a:r>
            <a:r>
              <a:rPr lang="fr-CH" altLang="en-US" dirty="0" smtClean="0"/>
              <a:t>but car in </a:t>
            </a:r>
            <a:r>
              <a:rPr lang="fr-CH" altLang="en-US" dirty="0"/>
              <a:t>all </a:t>
            </a:r>
            <a:r>
              <a:rPr lang="fr-CH" altLang="en-US" dirty="0" err="1"/>
              <a:t>fields</a:t>
            </a:r>
            <a:endParaRPr lang="fr-CH" altLang="en-US" dirty="0"/>
          </a:p>
          <a:p>
            <a:pPr>
              <a:buFontTx/>
              <a:buNone/>
            </a:pPr>
            <a:endParaRPr lang="fr-CH" altLang="en-US" dirty="0"/>
          </a:p>
          <a:p>
            <a:r>
              <a:rPr lang="fr-CH" altLang="en-US" dirty="0"/>
              <a:t>EN_TI: (</a:t>
            </a:r>
            <a:r>
              <a:rPr lang="fr-CH" altLang="en-US" dirty="0" err="1"/>
              <a:t>electric</a:t>
            </a:r>
            <a:r>
              <a:rPr lang="fr-CH" altLang="en-US" dirty="0"/>
              <a:t> car)</a:t>
            </a:r>
          </a:p>
          <a:p>
            <a:pPr>
              <a:buFontTx/>
              <a:buNone/>
            </a:pPr>
            <a:r>
              <a:rPr lang="fr-CH" altLang="en-US" dirty="0" err="1"/>
              <a:t>Both</a:t>
            </a:r>
            <a:r>
              <a:rPr lang="fr-CH" altLang="en-US" dirty="0"/>
              <a:t> </a:t>
            </a:r>
            <a:r>
              <a:rPr lang="fr-CH" altLang="en-US" dirty="0" err="1"/>
              <a:t>electric</a:t>
            </a:r>
            <a:r>
              <a:rPr lang="fr-CH" altLang="en-US" dirty="0"/>
              <a:t> and car </a:t>
            </a:r>
            <a:r>
              <a:rPr lang="fr-CH" altLang="en-US" dirty="0" err="1"/>
              <a:t>will</a:t>
            </a:r>
            <a:r>
              <a:rPr lang="fr-CH" altLang="en-US" dirty="0"/>
              <a:t> </a:t>
            </a:r>
            <a:r>
              <a:rPr lang="fr-CH" altLang="en-US" dirty="0" err="1"/>
              <a:t>be</a:t>
            </a:r>
            <a:r>
              <a:rPr lang="fr-CH" altLang="en-US" dirty="0"/>
              <a:t> </a:t>
            </a:r>
            <a:r>
              <a:rPr lang="fr-CH" altLang="en-US" dirty="0" err="1"/>
              <a:t>searched</a:t>
            </a:r>
            <a:r>
              <a:rPr lang="fr-CH" altLang="en-US" dirty="0"/>
              <a:t> in the English </a:t>
            </a:r>
            <a:r>
              <a:rPr lang="fr-CH" altLang="en-US" dirty="0" err="1"/>
              <a:t>title</a:t>
            </a:r>
            <a:endParaRPr lang="fr-CH" altLang="en-US" dirty="0"/>
          </a:p>
          <a:p>
            <a:pPr>
              <a:buFontTx/>
              <a:buNone/>
            </a:pPr>
            <a:endParaRPr lang="fr-CH" altLang="en-US" dirty="0"/>
          </a:p>
          <a:p>
            <a:pPr>
              <a:buFontTx/>
              <a:buNone/>
            </a:pPr>
            <a:endParaRPr lang="fr-CH" altLang="en-US" dirty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5880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:\Users\Ammann\AppData\Local\Temp\ammyqql0tdi-fredrick-kearney-j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0014857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185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Range </a:t>
            </a:r>
            <a:r>
              <a:rPr lang="fr-CH" dirty="0" err="1" smtClean="0"/>
              <a:t>search</a:t>
            </a:r>
            <a:endParaRPr lang="es-B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smtClean="0"/>
              <a:t>Range:</a:t>
            </a:r>
          </a:p>
          <a:p>
            <a:pPr lvl="1"/>
            <a:r>
              <a:rPr lang="fr-CH" dirty="0" smtClean="0"/>
              <a:t>DP:[01.01.2000 TO 01.01.2001]</a:t>
            </a:r>
            <a:r>
              <a:rPr lang="zh-CN" altLang="en-US" dirty="0" smtClean="0"/>
              <a:t> </a:t>
            </a:r>
            <a:endParaRPr lang="fr-CH" dirty="0" smtClean="0"/>
          </a:p>
          <a:p>
            <a:pPr lvl="1"/>
            <a:endParaRPr lang="fr-CH" dirty="0"/>
          </a:p>
          <a:p>
            <a:pPr lvl="1"/>
            <a:endParaRPr lang="fr-CH" dirty="0" smtClean="0"/>
          </a:p>
          <a:p>
            <a:pPr marL="285750" lvl="1"/>
            <a:r>
              <a:rPr lang="fr-CH" dirty="0" smtClean="0"/>
              <a:t>Can </a:t>
            </a:r>
            <a:r>
              <a:rPr lang="fr-CH" dirty="0" err="1" smtClean="0"/>
              <a:t>also</a:t>
            </a:r>
            <a:r>
              <a:rPr lang="fr-CH" dirty="0" smtClean="0"/>
              <a:t> </a:t>
            </a:r>
            <a:r>
              <a:rPr lang="fr-CH" dirty="0" err="1" smtClean="0"/>
              <a:t>be</a:t>
            </a:r>
            <a:r>
              <a:rPr lang="fr-CH" dirty="0" smtClean="0"/>
              <a:t> </a:t>
            </a:r>
            <a:r>
              <a:rPr lang="fr-CH" dirty="0" err="1" smtClean="0"/>
              <a:t>used</a:t>
            </a:r>
            <a:r>
              <a:rPr lang="fr-CH" dirty="0" smtClean="0"/>
              <a:t> to </a:t>
            </a:r>
            <a:r>
              <a:rPr lang="fr-CH" dirty="0" err="1" smtClean="0"/>
              <a:t>search</a:t>
            </a:r>
            <a:r>
              <a:rPr lang="fr-CH" dirty="0" smtClean="0"/>
              <a:t> </a:t>
            </a:r>
            <a:r>
              <a:rPr lang="fr-CH" dirty="0" err="1" smtClean="0"/>
              <a:t>non-date</a:t>
            </a:r>
            <a:r>
              <a:rPr lang="fr-CH" dirty="0" smtClean="0"/>
              <a:t> </a:t>
            </a:r>
            <a:r>
              <a:rPr lang="fr-CH" dirty="0" err="1" smtClean="0"/>
              <a:t>fields</a:t>
            </a:r>
            <a:endParaRPr lang="fr-CH" dirty="0" smtClean="0"/>
          </a:p>
          <a:p>
            <a:pPr marL="685800" lvl="2"/>
            <a:r>
              <a:rPr lang="fr-CH" dirty="0" smtClean="0"/>
              <a:t>IN: {Smith to Terence}</a:t>
            </a:r>
          </a:p>
        </p:txBody>
      </p:sp>
    </p:spTree>
    <p:extLst>
      <p:ext uri="{BB962C8B-B14F-4D97-AF65-F5344CB8AC3E}">
        <p14:creationId xmlns:p14="http://schemas.microsoft.com/office/powerpoint/2010/main" val="157404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Boolean operators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AND </a:t>
            </a:r>
          </a:p>
          <a:p>
            <a:r>
              <a:rPr lang="en-US" dirty="0" smtClean="0"/>
              <a:t>OR</a:t>
            </a:r>
          </a:p>
          <a:p>
            <a:r>
              <a:rPr lang="en-US" dirty="0" smtClean="0"/>
              <a:t>NOT</a:t>
            </a:r>
          </a:p>
          <a:p>
            <a:r>
              <a:rPr lang="en-US" dirty="0" smtClean="0"/>
              <a:t>ANDNOT </a:t>
            </a:r>
          </a:p>
        </p:txBody>
      </p:sp>
      <p:pic>
        <p:nvPicPr>
          <p:cNvPr id="10242" name="Picture 2" descr="http://www.wired.com/images_blogs/thisdayintech/2010/11/George_Bool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600200"/>
            <a:ext cx="37338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26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ANDNOT - NOT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smtClean="0"/>
              <a:t>Use ANDNOT </a:t>
            </a:r>
            <a:r>
              <a:rPr lang="fr-CH" dirty="0" err="1" smtClean="0"/>
              <a:t>when</a:t>
            </a:r>
            <a:r>
              <a:rPr lang="fr-CH" dirty="0" smtClean="0"/>
              <a:t> </a:t>
            </a:r>
            <a:r>
              <a:rPr lang="fr-CH" dirty="0" err="1" smtClean="0"/>
              <a:t>searching</a:t>
            </a:r>
            <a:r>
              <a:rPr lang="fr-CH" dirty="0" smtClean="0"/>
              <a:t> A </a:t>
            </a:r>
            <a:r>
              <a:rPr lang="fr-CH" dirty="0" err="1" smtClean="0"/>
              <a:t>excluding</a:t>
            </a:r>
            <a:r>
              <a:rPr lang="fr-CH" dirty="0" smtClean="0"/>
              <a:t> B</a:t>
            </a:r>
          </a:p>
          <a:p>
            <a:pPr marL="457200" lvl="1" indent="0">
              <a:buNone/>
            </a:pPr>
            <a:r>
              <a:rPr lang="fr-CH" dirty="0" smtClean="0"/>
              <a:t>Ex: bicycle ANDNOT boat</a:t>
            </a:r>
          </a:p>
          <a:p>
            <a:pPr lvl="1"/>
            <a:endParaRPr lang="fr-CH" dirty="0"/>
          </a:p>
          <a:p>
            <a:pPr marL="0" lvl="1" indent="457200"/>
            <a:r>
              <a:rPr lang="fr-CH" dirty="0" smtClean="0"/>
              <a:t>Use NOT </a:t>
            </a:r>
            <a:r>
              <a:rPr lang="fr-CH" dirty="0" err="1" smtClean="0"/>
              <a:t>when</a:t>
            </a:r>
            <a:r>
              <a:rPr lang="fr-CH" dirty="0" smtClean="0"/>
              <a:t> </a:t>
            </a:r>
            <a:r>
              <a:rPr lang="fr-CH" dirty="0" err="1" smtClean="0"/>
              <a:t>searching</a:t>
            </a:r>
            <a:r>
              <a:rPr lang="fr-CH" dirty="0" smtClean="0"/>
              <a:t> all documents </a:t>
            </a:r>
            <a:r>
              <a:rPr lang="fr-CH" dirty="0" err="1" smtClean="0"/>
              <a:t>except</a:t>
            </a:r>
            <a:r>
              <a:rPr lang="fr-CH" dirty="0" smtClean="0"/>
              <a:t> A</a:t>
            </a:r>
          </a:p>
          <a:p>
            <a:pPr marL="400050" lvl="2" indent="0">
              <a:buNone/>
            </a:pPr>
            <a:r>
              <a:rPr lang="fr-CH" dirty="0" smtClean="0"/>
              <a:t> </a:t>
            </a:r>
            <a:r>
              <a:rPr lang="fr-CH" dirty="0" err="1" smtClean="0"/>
              <a:t>Ex:NOT</a:t>
            </a:r>
            <a:r>
              <a:rPr lang="fr-CH" dirty="0" smtClean="0"/>
              <a:t>(car AND bicycle AND boat)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11700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Proximity</a:t>
            </a:r>
            <a:r>
              <a:rPr lang="fr-CH" dirty="0" smtClean="0"/>
              <a:t> </a:t>
            </a:r>
            <a:r>
              <a:rPr lang="fr-CH" dirty="0" err="1" smtClean="0"/>
              <a:t>operator</a:t>
            </a:r>
            <a:r>
              <a:rPr lang="fr-CH" dirty="0" smtClean="0"/>
              <a:t> NEAR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CH" dirty="0"/>
          </a:p>
          <a:p>
            <a:r>
              <a:rPr lang="fr-CH" dirty="0" err="1" smtClean="0"/>
              <a:t>Finds</a:t>
            </a:r>
            <a:r>
              <a:rPr lang="fr-CH" dirty="0" smtClean="0"/>
              <a:t> </a:t>
            </a:r>
            <a:r>
              <a:rPr lang="fr-CH" dirty="0" err="1" smtClean="0"/>
              <a:t>words</a:t>
            </a:r>
            <a:r>
              <a:rPr lang="fr-CH" dirty="0" smtClean="0"/>
              <a:t> </a:t>
            </a:r>
            <a:r>
              <a:rPr lang="fr-CH" dirty="0" err="1" smtClean="0"/>
              <a:t>that</a:t>
            </a:r>
            <a:r>
              <a:rPr lang="fr-CH" dirty="0" smtClean="0"/>
              <a:t> are </a:t>
            </a:r>
            <a:r>
              <a:rPr lang="fr-CH" dirty="0" err="1" smtClean="0"/>
              <a:t>next</a:t>
            </a:r>
            <a:r>
              <a:rPr lang="fr-CH" dirty="0" smtClean="0"/>
              <a:t> to </a:t>
            </a:r>
            <a:r>
              <a:rPr lang="fr-CH" dirty="0" err="1" smtClean="0"/>
              <a:t>each</a:t>
            </a:r>
            <a:r>
              <a:rPr lang="fr-CH" dirty="0" smtClean="0"/>
              <a:t> </a:t>
            </a:r>
            <a:r>
              <a:rPr lang="fr-CH" dirty="0" err="1" smtClean="0"/>
              <a:t>other</a:t>
            </a:r>
            <a:r>
              <a:rPr lang="fr-CH" dirty="0" smtClean="0"/>
              <a:t> </a:t>
            </a:r>
          </a:p>
          <a:p>
            <a:pPr marL="0" indent="0">
              <a:buNone/>
            </a:pPr>
            <a:endParaRPr lang="fr-CH" dirty="0"/>
          </a:p>
          <a:p>
            <a:r>
              <a:rPr lang="fr-CH" dirty="0" smtClean="0"/>
              <a:t>NEAR3         3 = the max nb of </a:t>
            </a:r>
            <a:r>
              <a:rPr lang="fr-CH" dirty="0" err="1" smtClean="0"/>
              <a:t>word</a:t>
            </a:r>
            <a:r>
              <a:rPr lang="fr-CH" dirty="0" smtClean="0"/>
              <a:t> gaps </a:t>
            </a:r>
            <a:r>
              <a:rPr lang="fr-CH" dirty="0" err="1" smtClean="0"/>
              <a:t>between</a:t>
            </a:r>
            <a:r>
              <a:rPr lang="fr-CH" dirty="0" smtClean="0"/>
              <a:t> 2 </a:t>
            </a:r>
            <a:r>
              <a:rPr lang="fr-CH" dirty="0" err="1" smtClean="0"/>
              <a:t>search</a:t>
            </a:r>
            <a:r>
              <a:rPr lang="fr-CH" dirty="0" smtClean="0"/>
              <a:t> </a:t>
            </a:r>
            <a:r>
              <a:rPr lang="fr-CH" dirty="0" err="1" smtClean="0"/>
              <a:t>terms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 bwMode="auto">
          <a:xfrm>
            <a:off x="1981200" y="3186461"/>
            <a:ext cx="533400" cy="228600"/>
          </a:xfrm>
          <a:prstGeom prst="rightArrow">
            <a:avLst/>
          </a:prstGeom>
          <a:solidFill>
            <a:srgbClr val="00CC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87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Proximity search: BEFORE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order of terms is significant.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979712" y="3162436"/>
            <a:ext cx="34307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altLang="en-US" b="1" dirty="0" err="1" smtClean="0"/>
              <a:t>trunk</a:t>
            </a:r>
            <a:r>
              <a:rPr lang="fr-CH" altLang="en-US" b="1" dirty="0" smtClean="0"/>
              <a:t> BEFORE </a:t>
            </a:r>
            <a:r>
              <a:rPr lang="fr-CH" altLang="en-US" b="1" dirty="0" err="1" smtClean="0"/>
              <a:t>cutting</a:t>
            </a:r>
            <a:endParaRPr lang="en-US" altLang="en-US" b="1" dirty="0"/>
          </a:p>
        </p:txBody>
      </p:sp>
      <p:sp>
        <p:nvSpPr>
          <p:cNvPr id="6" name="Rectangle 5"/>
          <p:cNvSpPr/>
          <p:nvPr/>
        </p:nvSpPr>
        <p:spPr bwMode="auto">
          <a:xfrm>
            <a:off x="1907704" y="2996952"/>
            <a:ext cx="3600400" cy="720080"/>
          </a:xfrm>
          <a:prstGeom prst="rect">
            <a:avLst/>
          </a:prstGeom>
          <a:solidFill>
            <a:srgbClr val="00B0F0">
              <a:alpha val="21000"/>
            </a:srgbClr>
          </a:solidFill>
          <a:ln w="22225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12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An </a:t>
            </a:r>
            <a:r>
              <a:rPr lang="fr-CH" dirty="0" err="1" smtClean="0"/>
              <a:t>example</a:t>
            </a:r>
            <a:endParaRPr lang="en-US" dirty="0"/>
          </a:p>
        </p:txBody>
      </p:sp>
      <p:pic>
        <p:nvPicPr>
          <p:cNvPr id="11266" name="Picture 2" descr="https://i.ytimg.com/vi/nuuPI2hyt6M/hq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295400"/>
            <a:ext cx="5791198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206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 bwMode="auto">
          <a:xfrm>
            <a:off x="1828800" y="533400"/>
            <a:ext cx="457200" cy="2286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" y="243840"/>
            <a:ext cx="9458325" cy="1344399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 bwMode="auto">
          <a:xfrm>
            <a:off x="904407" y="533400"/>
            <a:ext cx="304800" cy="228600"/>
          </a:xfrm>
          <a:prstGeom prst="ellipse">
            <a:avLst/>
          </a:prstGeom>
          <a:solidFill>
            <a:srgbClr val="00FF00">
              <a:alpha val="55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2476500" y="538397"/>
            <a:ext cx="304800" cy="228600"/>
          </a:xfrm>
          <a:prstGeom prst="ellipse">
            <a:avLst/>
          </a:prstGeom>
          <a:solidFill>
            <a:srgbClr val="00FF00">
              <a:alpha val="55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828800"/>
            <a:ext cx="8534400" cy="5113256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 bwMode="auto">
          <a:xfrm>
            <a:off x="609600" y="1896967"/>
            <a:ext cx="5486400" cy="304800"/>
          </a:xfrm>
          <a:prstGeom prst="rect">
            <a:avLst/>
          </a:prstGeom>
          <a:solidFill>
            <a:srgbClr val="FF0000">
              <a:alpha val="35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295400" y="3351281"/>
            <a:ext cx="2362200" cy="304800"/>
          </a:xfrm>
          <a:prstGeom prst="rect">
            <a:avLst/>
          </a:prstGeom>
          <a:solidFill>
            <a:srgbClr val="FF0000">
              <a:alpha val="35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1371600" y="5140422"/>
            <a:ext cx="1981200" cy="269778"/>
          </a:xfrm>
          <a:prstGeom prst="rect">
            <a:avLst/>
          </a:prstGeom>
          <a:solidFill>
            <a:srgbClr val="FF0000">
              <a:alpha val="35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08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95638"/>
            <a:ext cx="6886575" cy="904875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 bwMode="auto">
          <a:xfrm>
            <a:off x="1563504" y="628837"/>
            <a:ext cx="646295" cy="209363"/>
          </a:xfrm>
          <a:prstGeom prst="ellipse">
            <a:avLst/>
          </a:prstGeom>
          <a:solidFill>
            <a:srgbClr val="00FF00">
              <a:alpha val="55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4076700" y="648075"/>
            <a:ext cx="647700" cy="190125"/>
          </a:xfrm>
          <a:prstGeom prst="ellipse">
            <a:avLst/>
          </a:prstGeom>
          <a:solidFill>
            <a:srgbClr val="00FF00">
              <a:alpha val="55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11" y="1409736"/>
            <a:ext cx="9064141" cy="5143464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 bwMode="auto">
          <a:xfrm>
            <a:off x="547687" y="1533712"/>
            <a:ext cx="3276600" cy="304800"/>
          </a:xfrm>
          <a:prstGeom prst="rect">
            <a:avLst/>
          </a:prstGeom>
          <a:solidFill>
            <a:srgbClr val="FF0000">
              <a:alpha val="35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990600" y="3429000"/>
            <a:ext cx="3276600" cy="304800"/>
          </a:xfrm>
          <a:prstGeom prst="rect">
            <a:avLst/>
          </a:prstGeom>
          <a:solidFill>
            <a:srgbClr val="FF0000">
              <a:alpha val="35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248351" y="5278068"/>
            <a:ext cx="3276600" cy="304800"/>
          </a:xfrm>
          <a:prstGeom prst="rect">
            <a:avLst/>
          </a:prstGeom>
          <a:solidFill>
            <a:srgbClr val="FF0000">
              <a:alpha val="35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60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Keywords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err="1" smtClean="0"/>
              <a:t>Stemming</a:t>
            </a:r>
            <a:endParaRPr lang="fr-CH" dirty="0" smtClean="0"/>
          </a:p>
          <a:p>
            <a:r>
              <a:rPr lang="fr-CH" dirty="0" err="1" smtClean="0"/>
              <a:t>Wildcard</a:t>
            </a:r>
            <a:endParaRPr lang="fr-CH" dirty="0" smtClean="0"/>
          </a:p>
          <a:p>
            <a:r>
              <a:rPr lang="fr-CH" dirty="0" err="1" smtClean="0"/>
              <a:t>Truncation</a:t>
            </a:r>
            <a:endParaRPr lang="fr-CH" dirty="0" smtClean="0"/>
          </a:p>
          <a:p>
            <a:r>
              <a:rPr lang="fr-CH" dirty="0" err="1" smtClean="0"/>
              <a:t>Fuzzy</a:t>
            </a:r>
            <a:r>
              <a:rPr lang="fr-CH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30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Stemming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9200"/>
            <a:ext cx="9145838" cy="42672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 bwMode="auto">
          <a:xfrm>
            <a:off x="304800" y="4343400"/>
            <a:ext cx="504056" cy="432048"/>
          </a:xfrm>
          <a:prstGeom prst="ellipse">
            <a:avLst/>
          </a:prstGeom>
          <a:noFill/>
          <a:ln w="4445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184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2275" y="476250"/>
            <a:ext cx="5441950" cy="5865813"/>
          </a:xfrm>
        </p:spPr>
      </p:pic>
      <p:sp>
        <p:nvSpPr>
          <p:cNvPr id="6147" name="AutoShape 3"/>
          <p:cNvSpPr>
            <a:spLocks noChangeArrowheads="1"/>
          </p:cNvSpPr>
          <p:nvPr/>
        </p:nvSpPr>
        <p:spPr bwMode="auto">
          <a:xfrm>
            <a:off x="250825" y="1773238"/>
            <a:ext cx="1368425" cy="503237"/>
          </a:xfrm>
          <a:prstGeom prst="rightArrow">
            <a:avLst>
              <a:gd name="adj1" fmla="val 50000"/>
              <a:gd name="adj2" fmla="val 67981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7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Stemming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Stem = stemming</a:t>
            </a:r>
          </a:p>
          <a:p>
            <a:r>
              <a:rPr lang="en-US" dirty="0"/>
              <a:t>P</a:t>
            </a:r>
            <a:r>
              <a:rPr lang="en-US" dirty="0" smtClean="0"/>
              <a:t>rocess that removes common endings from words.</a:t>
            </a:r>
            <a:br>
              <a:rPr lang="en-US" dirty="0" smtClean="0"/>
            </a:b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critical</a:t>
            </a:r>
            <a:br>
              <a:rPr lang="en-US" dirty="0" smtClean="0"/>
            </a:br>
            <a:r>
              <a:rPr lang="en-US" dirty="0" smtClean="0"/>
              <a:t>	critically</a:t>
            </a:r>
            <a:br>
              <a:rPr lang="en-US" dirty="0" smtClean="0"/>
            </a:br>
            <a:r>
              <a:rPr lang="en-US" dirty="0" smtClean="0"/>
              <a:t>	criticism	each word is reduced to ‘critic’</a:t>
            </a:r>
          </a:p>
          <a:p>
            <a:pPr marL="0" indent="0">
              <a:buNone/>
            </a:pPr>
            <a:r>
              <a:rPr lang="en-US" dirty="0" smtClean="0"/>
              <a:t>    	criticisms</a:t>
            </a:r>
            <a:br>
              <a:rPr lang="en-US" dirty="0" smtClean="0"/>
            </a:br>
            <a:r>
              <a:rPr lang="en-US" dirty="0" smtClean="0"/>
              <a:t>     	critics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043608" y="2861019"/>
            <a:ext cx="6984776" cy="2448272"/>
          </a:xfrm>
          <a:prstGeom prst="rect">
            <a:avLst/>
          </a:prstGeom>
          <a:solidFill>
            <a:srgbClr val="00B0F0">
              <a:alpha val="21000"/>
            </a:srgbClr>
          </a:solidFill>
          <a:ln w="22225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Left Brace 4"/>
          <p:cNvSpPr/>
          <p:nvPr/>
        </p:nvSpPr>
        <p:spPr bwMode="auto">
          <a:xfrm flipH="1">
            <a:off x="2696337" y="2984013"/>
            <a:ext cx="576064" cy="2088232"/>
          </a:xfrm>
          <a:prstGeom prst="leftBrace">
            <a:avLst>
              <a:gd name="adj1" fmla="val 8333"/>
              <a:gd name="adj2" fmla="val 50922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Left Brace 5"/>
          <p:cNvSpPr/>
          <p:nvPr/>
        </p:nvSpPr>
        <p:spPr bwMode="auto">
          <a:xfrm flipH="1">
            <a:off x="2687526" y="3083512"/>
            <a:ext cx="432048" cy="2003285"/>
          </a:xfrm>
          <a:prstGeom prst="leftBrace">
            <a:avLst>
              <a:gd name="adj1" fmla="val 8333"/>
              <a:gd name="adj2" fmla="val 49520"/>
            </a:avLst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65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Stemming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dictionary includes the necessary technical </a:t>
            </a:r>
            <a:r>
              <a:rPr lang="en-US" dirty="0"/>
              <a:t>terms </a:t>
            </a:r>
            <a:r>
              <a:rPr lang="en-US" dirty="0" smtClean="0"/>
              <a:t>to </a:t>
            </a:r>
            <a:r>
              <a:rPr lang="en-US" dirty="0"/>
              <a:t>express patent </a:t>
            </a:r>
            <a:r>
              <a:rPr lang="en-US" dirty="0" smtClean="0"/>
              <a:t>concepts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Porter Stemming Algorithm </a:t>
            </a:r>
            <a:r>
              <a:rPr lang="en-US" dirty="0" smtClean="0"/>
              <a:t>finds </a:t>
            </a:r>
            <a:r>
              <a:rPr lang="en-US" dirty="0"/>
              <a:t>words that contain common </a:t>
            </a:r>
            <a:r>
              <a:rPr lang="en-US" dirty="0" smtClean="0"/>
              <a:t>roots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Save time and effort</a:t>
            </a:r>
          </a:p>
        </p:txBody>
      </p:sp>
      <p:sp>
        <p:nvSpPr>
          <p:cNvPr id="4" name="Curved Left Arrow 3"/>
          <p:cNvSpPr/>
          <p:nvPr/>
        </p:nvSpPr>
        <p:spPr bwMode="auto">
          <a:xfrm>
            <a:off x="3995936" y="2348880"/>
            <a:ext cx="288032" cy="936104"/>
          </a:xfrm>
          <a:prstGeom prst="curvedLeft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Curved Left Arrow 4"/>
          <p:cNvSpPr/>
          <p:nvPr/>
        </p:nvSpPr>
        <p:spPr bwMode="auto">
          <a:xfrm>
            <a:off x="4139952" y="2348880"/>
            <a:ext cx="216024" cy="720080"/>
          </a:xfrm>
          <a:prstGeom prst="curvedLeft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Curved Left Arrow 5"/>
          <p:cNvSpPr/>
          <p:nvPr/>
        </p:nvSpPr>
        <p:spPr bwMode="auto">
          <a:xfrm>
            <a:off x="4295364" y="2348880"/>
            <a:ext cx="648072" cy="1224136"/>
          </a:xfrm>
          <a:prstGeom prst="curvedLeftArrow">
            <a:avLst/>
          </a:prstGeom>
          <a:solidFill>
            <a:srgbClr val="00B0F0"/>
          </a:solidFill>
          <a:ln w="15875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94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 err="1" smtClean="0"/>
              <a:t>Search</a:t>
            </a:r>
            <a:r>
              <a:rPr lang="es-BO" dirty="0" smtClean="0"/>
              <a:t> </a:t>
            </a:r>
            <a:r>
              <a:rPr lang="es-BO" dirty="0" err="1" smtClean="0"/>
              <a:t>without</a:t>
            </a:r>
            <a:r>
              <a:rPr lang="es-BO" dirty="0" smtClean="0"/>
              <a:t> </a:t>
            </a:r>
            <a:r>
              <a:rPr lang="es-BO" dirty="0" err="1" smtClean="0"/>
              <a:t>stemming</a:t>
            </a:r>
            <a:endParaRPr lang="es-B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H" dirty="0" smtClean="0"/>
          </a:p>
          <a:p>
            <a:endParaRPr lang="fr-CH" dirty="0"/>
          </a:p>
          <a:p>
            <a:endParaRPr lang="fr-CH" dirty="0" smtClean="0"/>
          </a:p>
          <a:p>
            <a:endParaRPr lang="fr-CH" dirty="0"/>
          </a:p>
          <a:p>
            <a:pPr marL="0" indent="0">
              <a:buNone/>
            </a:pPr>
            <a:endParaRPr lang="fr-CH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" y="1786732"/>
            <a:ext cx="9171904" cy="362823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" y="1194661"/>
            <a:ext cx="9171904" cy="6011003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auto">
          <a:xfrm>
            <a:off x="17738" y="1702958"/>
            <a:ext cx="668062" cy="278242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2133600" y="4431506"/>
            <a:ext cx="762000" cy="445294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3200400" y="5666582"/>
            <a:ext cx="749166" cy="459581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4419600" y="6693695"/>
            <a:ext cx="762000" cy="511969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102870" y="4402853"/>
            <a:ext cx="800100" cy="50260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426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Same</a:t>
            </a:r>
            <a:r>
              <a:rPr lang="fr-CH" dirty="0" smtClean="0"/>
              <a:t> </a:t>
            </a:r>
            <a:r>
              <a:rPr lang="fr-CH" dirty="0" err="1" smtClean="0"/>
              <a:t>search</a:t>
            </a:r>
            <a:r>
              <a:rPr lang="fr-CH" dirty="0" smtClean="0"/>
              <a:t> </a:t>
            </a:r>
            <a:r>
              <a:rPr lang="fr-CH" dirty="0" err="1" smtClean="0"/>
              <a:t>with</a:t>
            </a:r>
            <a:r>
              <a:rPr lang="fr-CH" dirty="0" smtClean="0"/>
              <a:t> </a:t>
            </a:r>
            <a:r>
              <a:rPr lang="fr-CH" dirty="0" err="1" smtClean="0"/>
              <a:t>stemming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752600"/>
            <a:ext cx="8909050" cy="342900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 bwMode="auto">
          <a:xfrm>
            <a:off x="4996" y="4191000"/>
            <a:ext cx="1061803" cy="45720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6" y="1142999"/>
            <a:ext cx="9139004" cy="582529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 bwMode="auto">
          <a:xfrm>
            <a:off x="4996" y="1692094"/>
            <a:ext cx="680804" cy="212906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990600" y="3048000"/>
            <a:ext cx="914400" cy="30480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1981200" y="6400800"/>
            <a:ext cx="838200" cy="30480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8153400" y="6535530"/>
            <a:ext cx="647700" cy="30480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582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Wildcards/truncation : ?   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* stands for 0 or more characters</a:t>
            </a:r>
          </a:p>
          <a:p>
            <a:r>
              <a:rPr lang="en-US" dirty="0" smtClean="0"/>
              <a:t>? stands single character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		</a:t>
            </a:r>
            <a:r>
              <a:rPr lang="en-US" dirty="0" err="1" smtClean="0"/>
              <a:t>te?t</a:t>
            </a:r>
            <a:r>
              <a:rPr lang="en-US" dirty="0" smtClean="0"/>
              <a:t> = test or text </a:t>
            </a:r>
          </a:p>
          <a:p>
            <a:pPr marL="0" indent="0">
              <a:buNone/>
            </a:pPr>
            <a:r>
              <a:rPr lang="en-US" dirty="0" smtClean="0"/>
              <a:t>		electric* = electrical; electricity</a:t>
            </a:r>
          </a:p>
          <a:p>
            <a:pPr marL="0" indent="0">
              <a:buNone/>
            </a:pPr>
            <a:r>
              <a:rPr lang="en-US" dirty="0" smtClean="0"/>
              <a:t>		</a:t>
            </a:r>
            <a:r>
              <a:rPr lang="en-US" dirty="0" err="1" smtClean="0"/>
              <a:t>behavi</a:t>
            </a:r>
            <a:r>
              <a:rPr lang="en-US" dirty="0" smtClean="0"/>
              <a:t>*r = </a:t>
            </a:r>
            <a:r>
              <a:rPr lang="en-US" dirty="0" err="1" smtClean="0"/>
              <a:t>behaviour</a:t>
            </a:r>
            <a:r>
              <a:rPr lang="en-US" dirty="0" smtClean="0"/>
              <a:t> or behavior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 err="1" smtClean="0"/>
              <a:t>micro?p</a:t>
            </a:r>
            <a:r>
              <a:rPr lang="en-US" dirty="0" smtClean="0"/>
              <a:t>* = </a:t>
            </a:r>
            <a:r>
              <a:rPr lang="en-US" dirty="0" err="1" smtClean="0"/>
              <a:t>microspeaker</a:t>
            </a:r>
            <a:r>
              <a:rPr lang="en-US" dirty="0" smtClean="0"/>
              <a:t>, </a:t>
            </a:r>
            <a:r>
              <a:rPr lang="en-US" dirty="0" err="1" smtClean="0"/>
              <a:t>microsporidial</a:t>
            </a:r>
            <a:r>
              <a:rPr lang="en-US" dirty="0" smtClean="0"/>
              <a:t>				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2362200" y="2971800"/>
            <a:ext cx="5460980" cy="2304256"/>
          </a:xfrm>
          <a:prstGeom prst="rect">
            <a:avLst/>
          </a:prstGeom>
          <a:solidFill>
            <a:srgbClr val="00B0F0">
              <a:alpha val="22000"/>
            </a:srgbClr>
          </a:solidFill>
          <a:ln w="22225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60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5800"/>
            <a:ext cx="9241411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90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Use of </a:t>
            </a:r>
            <a:r>
              <a:rPr lang="fr-CH" dirty="0" err="1" smtClean="0"/>
              <a:t>wildcards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4352925"/>
          </a:xfrm>
        </p:spPr>
        <p:txBody>
          <a:bodyPr/>
          <a:lstStyle/>
          <a:p>
            <a:r>
              <a:rPr lang="en-US" dirty="0" smtClean="0"/>
              <a:t>Spelling uncertainty (plural, </a:t>
            </a:r>
            <a:r>
              <a:rPr lang="en-US" dirty="0"/>
              <a:t>tenses, foreign </a:t>
            </a:r>
            <a:r>
              <a:rPr lang="en-US" dirty="0" smtClean="0"/>
              <a:t>words): </a:t>
            </a:r>
          </a:p>
          <a:p>
            <a:pPr marL="457200" lvl="1" indent="0">
              <a:buNone/>
            </a:pP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tyre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vs.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tire       t*re 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University vs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Universität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    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Universit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* Stuttgart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Multiple spelling </a:t>
            </a:r>
            <a:r>
              <a:rPr lang="en-US" dirty="0"/>
              <a:t>variants </a:t>
            </a:r>
            <a:r>
              <a:rPr lang="en-US" dirty="0" smtClean="0"/>
              <a:t>are known: 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color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vs.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colour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    col*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Preferred option over stemming: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     electric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vs.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electricity 	  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electri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*</a:t>
            </a:r>
          </a:p>
        </p:txBody>
      </p:sp>
      <p:sp>
        <p:nvSpPr>
          <p:cNvPr id="4" name="Right Arrow 3"/>
          <p:cNvSpPr/>
          <p:nvPr/>
        </p:nvSpPr>
        <p:spPr bwMode="auto">
          <a:xfrm>
            <a:off x="2590800" y="1941241"/>
            <a:ext cx="304800" cy="228600"/>
          </a:xfrm>
          <a:prstGeom prst="rightArrow">
            <a:avLst/>
          </a:prstGeom>
          <a:solidFill>
            <a:srgbClr val="00206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Right Arrow 4"/>
          <p:cNvSpPr/>
          <p:nvPr/>
        </p:nvSpPr>
        <p:spPr bwMode="auto">
          <a:xfrm>
            <a:off x="3096322" y="3733800"/>
            <a:ext cx="304800" cy="228600"/>
          </a:xfrm>
          <a:prstGeom prst="rightArrow">
            <a:avLst/>
          </a:prstGeom>
          <a:solidFill>
            <a:srgbClr val="00206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ight Arrow 5"/>
          <p:cNvSpPr/>
          <p:nvPr/>
        </p:nvSpPr>
        <p:spPr bwMode="auto">
          <a:xfrm>
            <a:off x="4343400" y="2362200"/>
            <a:ext cx="304800" cy="228600"/>
          </a:xfrm>
          <a:prstGeom prst="rightArrow">
            <a:avLst/>
          </a:prstGeom>
          <a:solidFill>
            <a:srgbClr val="00206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Right Arrow 6"/>
          <p:cNvSpPr/>
          <p:nvPr/>
        </p:nvSpPr>
        <p:spPr bwMode="auto">
          <a:xfrm>
            <a:off x="3886200" y="5029200"/>
            <a:ext cx="304800" cy="228600"/>
          </a:xfrm>
          <a:prstGeom prst="rightArrow">
            <a:avLst/>
          </a:prstGeom>
          <a:solidFill>
            <a:srgbClr val="00206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25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Wildcard</a:t>
            </a:r>
            <a:r>
              <a:rPr lang="fr-CH" dirty="0" smtClean="0"/>
              <a:t> vs </a:t>
            </a:r>
            <a:r>
              <a:rPr lang="fr-CH" dirty="0" err="1" smtClean="0"/>
              <a:t>stemming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Logic results: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n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avy</a:t>
            </a:r>
            <a:r>
              <a:rPr lang="en-US" dirty="0"/>
              <a:t>, 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navies</a:t>
            </a:r>
            <a:r>
              <a:rPr lang="en-US" dirty="0"/>
              <a:t> or 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naval</a:t>
            </a:r>
            <a:r>
              <a:rPr lang="en-US" dirty="0"/>
              <a:t> </a:t>
            </a:r>
            <a:r>
              <a:rPr lang="en-US" dirty="0" smtClean="0"/>
              <a:t>if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nav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* =</a:t>
            </a:r>
            <a:r>
              <a:rPr lang="en-US" dirty="0" smtClean="0"/>
              <a:t> 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navigating</a:t>
            </a:r>
            <a:r>
              <a:rPr lang="en-US" dirty="0"/>
              <a:t>, 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navigation</a:t>
            </a:r>
            <a:r>
              <a:rPr lang="en-US" dirty="0"/>
              <a:t>, </a:t>
            </a:r>
            <a:br>
              <a:rPr lang="en-US" dirty="0"/>
            </a:br>
            <a:endParaRPr lang="en-US" dirty="0"/>
          </a:p>
          <a:p>
            <a:pPr lvl="1"/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electricity</a:t>
            </a:r>
            <a:r>
              <a:rPr lang="en-US" dirty="0" smtClean="0"/>
              <a:t> or 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electric</a:t>
            </a:r>
            <a:r>
              <a:rPr lang="en-US" dirty="0" smtClean="0"/>
              <a:t> if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elect*</a:t>
            </a:r>
            <a:r>
              <a:rPr lang="en-US" dirty="0" smtClean="0"/>
              <a:t> = 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electoral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44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H" altLang="en-US"/>
              <a:t>Fuzzy searches					</a:t>
            </a:r>
            <a:endParaRPr lang="en-US" altLang="en-US"/>
          </a:p>
        </p:txBody>
      </p:sp>
      <p:sp>
        <p:nvSpPr>
          <p:cNvPr id="37898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457439" y="1905000"/>
            <a:ext cx="8229600" cy="4352925"/>
          </a:xfrm>
        </p:spPr>
        <p:txBody>
          <a:bodyPr/>
          <a:lstStyle/>
          <a:p>
            <a:r>
              <a:rPr lang="fr-CH" altLang="en-US" dirty="0"/>
              <a:t>Use of the tilde: </a:t>
            </a:r>
            <a:r>
              <a:rPr lang="fr-CH" altLang="en-US" dirty="0" smtClean="0"/>
              <a:t>~</a:t>
            </a:r>
          </a:p>
          <a:p>
            <a:endParaRPr lang="fr-CH" altLang="en-US" dirty="0"/>
          </a:p>
          <a:p>
            <a:r>
              <a:rPr lang="fr-CH" altLang="en-US" dirty="0" err="1"/>
              <a:t>Examples</a:t>
            </a:r>
            <a:r>
              <a:rPr lang="fr-CH" altLang="en-US" dirty="0"/>
              <a:t>:</a:t>
            </a:r>
          </a:p>
          <a:p>
            <a:pPr>
              <a:buFontTx/>
              <a:buNone/>
            </a:pPr>
            <a:r>
              <a:rPr lang="fr-CH" altLang="en-US" dirty="0"/>
              <a:t> </a:t>
            </a:r>
            <a:r>
              <a:rPr lang="fr-CH" altLang="en-US" dirty="0" err="1"/>
              <a:t>roam</a:t>
            </a:r>
            <a:r>
              <a:rPr lang="fr-CH" altLang="en-US" dirty="0"/>
              <a:t>~      		</a:t>
            </a:r>
            <a:r>
              <a:rPr lang="fr-CH" altLang="en-US" dirty="0" err="1"/>
              <a:t>foam</a:t>
            </a:r>
            <a:r>
              <a:rPr lang="fr-CH" altLang="en-US" dirty="0"/>
              <a:t> / </a:t>
            </a:r>
            <a:r>
              <a:rPr lang="fr-CH" altLang="en-US" dirty="0" err="1"/>
              <a:t>roams</a:t>
            </a:r>
            <a:endParaRPr lang="fr-CH" altLang="en-US" dirty="0"/>
          </a:p>
          <a:p>
            <a:pPr>
              <a:buFontTx/>
              <a:buNone/>
            </a:pPr>
            <a:endParaRPr lang="fr-CH" altLang="en-US" dirty="0"/>
          </a:p>
          <a:p>
            <a:pPr>
              <a:buFontTx/>
              <a:buNone/>
            </a:pPr>
            <a:r>
              <a:rPr lang="fr-CH" altLang="en-US" dirty="0" smtClean="0"/>
              <a:t>Roam~</a:t>
            </a:r>
            <a:r>
              <a:rPr lang="fr-CH" altLang="en-US" dirty="0" smtClean="0">
                <a:solidFill>
                  <a:srgbClr val="FF0000"/>
                </a:solidFill>
              </a:rPr>
              <a:t>0.8</a:t>
            </a:r>
          </a:p>
          <a:p>
            <a:pPr>
              <a:buFontTx/>
              <a:buNone/>
            </a:pPr>
            <a:endParaRPr lang="fr-CH" altLang="en-US" dirty="0" smtClean="0">
              <a:solidFill>
                <a:srgbClr val="FF0000"/>
              </a:solidFill>
            </a:endParaRPr>
          </a:p>
          <a:p>
            <a:pPr>
              <a:buFontTx/>
              <a:buNone/>
            </a:pPr>
            <a:endParaRPr lang="fr-CH" altLang="en-US" dirty="0" smtClean="0"/>
          </a:p>
          <a:p>
            <a:pPr>
              <a:buFontTx/>
              <a:buNone/>
            </a:pPr>
            <a:r>
              <a:rPr lang="fr-CH" altLang="en-US" dirty="0" smtClean="0"/>
              <a:t>      </a:t>
            </a:r>
            <a:r>
              <a:rPr lang="fr-CH" altLang="en-US" dirty="0" err="1" smtClean="0"/>
              <a:t>Useful</a:t>
            </a:r>
            <a:r>
              <a:rPr lang="fr-CH" altLang="en-US" dirty="0" smtClean="0"/>
              <a:t> </a:t>
            </a:r>
            <a:r>
              <a:rPr lang="fr-CH" altLang="en-US" dirty="0"/>
              <a:t>to </a:t>
            </a:r>
            <a:r>
              <a:rPr lang="fr-CH" altLang="en-US" dirty="0" err="1"/>
              <a:t>find</a:t>
            </a:r>
            <a:r>
              <a:rPr lang="fr-CH" altLang="en-US" dirty="0"/>
              <a:t> </a:t>
            </a:r>
            <a:r>
              <a:rPr lang="fr-CH" altLang="en-US" dirty="0" err="1"/>
              <a:t>misstpyed</a:t>
            </a:r>
            <a:r>
              <a:rPr lang="fr-CH" altLang="en-US" dirty="0"/>
              <a:t>, </a:t>
            </a:r>
            <a:r>
              <a:rPr lang="fr-CH" altLang="en-US" dirty="0" err="1"/>
              <a:t>misspelt</a:t>
            </a:r>
            <a:r>
              <a:rPr lang="fr-CH" altLang="en-US" dirty="0"/>
              <a:t> or mis-</a:t>
            </a:r>
            <a:r>
              <a:rPr lang="fr-CH" altLang="en-US" dirty="0" err="1"/>
              <a:t>OCRed</a:t>
            </a:r>
            <a:r>
              <a:rPr lang="fr-CH" altLang="en-US" dirty="0"/>
              <a:t> </a:t>
            </a:r>
            <a:r>
              <a:rPr lang="fr-CH" altLang="en-US" dirty="0" err="1"/>
              <a:t>words</a:t>
            </a:r>
            <a:endParaRPr lang="fr-CH" altLang="en-US" dirty="0"/>
          </a:p>
          <a:p>
            <a:pPr>
              <a:buFontTx/>
              <a:buNone/>
            </a:pPr>
            <a:endParaRPr lang="en-US" altLang="en-US" dirty="0">
              <a:solidFill>
                <a:srgbClr val="FF0000"/>
              </a:solidFill>
            </a:endParaRPr>
          </a:p>
        </p:txBody>
      </p:sp>
      <p:sp>
        <p:nvSpPr>
          <p:cNvPr id="37899" name="Line 11"/>
          <p:cNvSpPr>
            <a:spLocks noChangeShapeType="1"/>
          </p:cNvSpPr>
          <p:nvPr/>
        </p:nvSpPr>
        <p:spPr bwMode="auto">
          <a:xfrm>
            <a:off x="1908175" y="3357563"/>
            <a:ext cx="115093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029200"/>
            <a:ext cx="914876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95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^ caret = weighting factor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Same result but ranking will be different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604153" y="3198168"/>
            <a:ext cx="31380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touch^3 AND polarize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2604153" y="3140968"/>
            <a:ext cx="3138039" cy="648072"/>
          </a:xfrm>
          <a:prstGeom prst="rect">
            <a:avLst/>
          </a:prstGeom>
          <a:solidFill>
            <a:srgbClr val="00B0F0">
              <a:alpha val="21000"/>
            </a:srgbClr>
          </a:solidFill>
          <a:ln w="22225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40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Questions/concerns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2505075"/>
            <a:ext cx="8229600" cy="43529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5400" b="1" dirty="0" smtClean="0">
                <a:solidFill>
                  <a:srgbClr val="0033CC"/>
                </a:solidFill>
              </a:rPr>
              <a:t>patentscope@wipo.int</a:t>
            </a:r>
          </a:p>
        </p:txBody>
      </p:sp>
    </p:spTree>
    <p:extLst>
      <p:ext uri="{BB962C8B-B14F-4D97-AF65-F5344CB8AC3E}">
        <p14:creationId xmlns:p14="http://schemas.microsoft.com/office/powerpoint/2010/main" val="138581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00"/>
            <a:ext cx="9150625" cy="45720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 bwMode="auto">
          <a:xfrm>
            <a:off x="0" y="1447800"/>
            <a:ext cx="457200" cy="38100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239" y="1905000"/>
            <a:ext cx="9220200" cy="5482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066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600"/>
            <a:ext cx="9178659" cy="61722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 bwMode="auto">
          <a:xfrm>
            <a:off x="0" y="685800"/>
            <a:ext cx="457200" cy="38100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05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 bwMode="auto">
          <a:xfrm>
            <a:off x="4520082" y="0"/>
            <a:ext cx="51918" cy="6858000"/>
          </a:xfrm>
          <a:prstGeom prst="line">
            <a:avLst/>
          </a:prstGeom>
          <a:noFill/>
          <a:ln w="1016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33" y="2117440"/>
            <a:ext cx="4491200" cy="2670706"/>
          </a:xfrm>
          <a:prstGeom prst="rect">
            <a:avLst/>
          </a:prstGeom>
        </p:spPr>
      </p:pic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07128" y="2117440"/>
            <a:ext cx="4550678" cy="2585389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 bwMode="auto">
          <a:xfrm>
            <a:off x="13806" y="2057400"/>
            <a:ext cx="9130194" cy="762000"/>
          </a:xfrm>
          <a:prstGeom prst="rect">
            <a:avLst/>
          </a:prstGeom>
          <a:noFill/>
          <a:ln w="508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4419600" y="0"/>
            <a:ext cx="187528" cy="2057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4343401" y="4788146"/>
            <a:ext cx="457200" cy="20698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3806" y="2800662"/>
            <a:ext cx="9130194" cy="762000"/>
          </a:xfrm>
          <a:prstGeom prst="rect">
            <a:avLst/>
          </a:prstGeom>
          <a:noFill/>
          <a:ln w="508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42537" y="3562662"/>
            <a:ext cx="9130194" cy="762000"/>
          </a:xfrm>
          <a:prstGeom prst="rect">
            <a:avLst/>
          </a:prstGeom>
          <a:noFill/>
          <a:ln w="508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30110" y="4363695"/>
            <a:ext cx="9130194" cy="762000"/>
          </a:xfrm>
          <a:prstGeom prst="rect">
            <a:avLst/>
          </a:prstGeom>
          <a:noFill/>
          <a:ln w="508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97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85" y="2230120"/>
            <a:ext cx="8591550" cy="5143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265" y="2260600"/>
            <a:ext cx="7086600" cy="51625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265" y="2133600"/>
            <a:ext cx="13849350" cy="5705475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/>
              <a:t>Example</a:t>
            </a:r>
            <a:r>
              <a:rPr lang="fr-CH" dirty="0"/>
              <a:t>: national phase entry</a:t>
            </a:r>
            <a:endParaRPr lang="es-CO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65760" y="1394778"/>
            <a:ext cx="8229600" cy="4352925"/>
          </a:xfrm>
        </p:spPr>
        <p:txBody>
          <a:bodyPr/>
          <a:lstStyle/>
          <a:p>
            <a:r>
              <a:rPr lang="fr-CH" dirty="0"/>
              <a:t>All applications </a:t>
            </a:r>
            <a:r>
              <a:rPr lang="fr-CH" dirty="0" err="1"/>
              <a:t>that</a:t>
            </a:r>
            <a:r>
              <a:rPr lang="fr-CH" dirty="0"/>
              <a:t> </a:t>
            </a:r>
            <a:r>
              <a:rPr lang="fr-CH" dirty="0" err="1"/>
              <a:t>entered</a:t>
            </a:r>
            <a:r>
              <a:rPr lang="fr-CH" dirty="0"/>
              <a:t> national phase in China in 2012</a:t>
            </a:r>
            <a:endParaRPr lang="es-BO" dirty="0"/>
          </a:p>
          <a:p>
            <a:pPr marL="0" indent="0">
              <a:buNone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001536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Instant help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err="1" smtClean="0"/>
              <a:t>Validates</a:t>
            </a:r>
            <a:r>
              <a:rPr lang="fr-CH" dirty="0" smtClean="0"/>
              <a:t> </a:t>
            </a:r>
            <a:r>
              <a:rPr lang="fr-CH" dirty="0" err="1" smtClean="0"/>
              <a:t>search</a:t>
            </a:r>
            <a:r>
              <a:rPr lang="fr-CH" dirty="0" smtClean="0"/>
              <a:t> </a:t>
            </a:r>
            <a:r>
              <a:rPr lang="fr-CH" dirty="0" err="1" smtClean="0"/>
              <a:t>query</a:t>
            </a:r>
            <a:endParaRPr lang="fr-CH" dirty="0" smtClean="0"/>
          </a:p>
          <a:p>
            <a:pPr marL="0" indent="0">
              <a:buNone/>
            </a:pPr>
            <a:endParaRPr lang="fr-CH" dirty="0" smtClean="0"/>
          </a:p>
          <a:p>
            <a:r>
              <a:rPr lang="fr-CH" dirty="0" err="1" smtClean="0"/>
              <a:t>Suggests</a:t>
            </a:r>
            <a:r>
              <a:rPr lang="fr-CH" dirty="0" smtClean="0"/>
              <a:t> </a:t>
            </a:r>
            <a:r>
              <a:rPr lang="fr-CH" dirty="0" err="1" smtClean="0"/>
              <a:t>terms</a:t>
            </a:r>
            <a:endParaRPr lang="fr-CH" dirty="0" smtClean="0"/>
          </a:p>
          <a:p>
            <a:pPr marL="0" indent="0">
              <a:buNone/>
            </a:pPr>
            <a:endParaRPr lang="fr-CH" dirty="0" smtClean="0"/>
          </a:p>
          <a:p>
            <a:r>
              <a:rPr lang="fr-CH" dirty="0" err="1" smtClean="0"/>
              <a:t>Provides</a:t>
            </a:r>
            <a:r>
              <a:rPr lang="fr-CH" dirty="0" smtClean="0"/>
              <a:t> </a:t>
            </a:r>
            <a:r>
              <a:rPr lang="fr-CH" dirty="0" err="1" smtClean="0"/>
              <a:t>list</a:t>
            </a:r>
            <a:r>
              <a:rPr lang="fr-CH" dirty="0" smtClean="0"/>
              <a:t> of:</a:t>
            </a:r>
          </a:p>
          <a:p>
            <a:pPr lvl="1"/>
            <a:r>
              <a:rPr lang="fr-CH" dirty="0" smtClean="0"/>
              <a:t>IPC codes</a:t>
            </a:r>
          </a:p>
          <a:p>
            <a:pPr lvl="1"/>
            <a:r>
              <a:rPr lang="fr-CH" dirty="0" smtClean="0"/>
              <a:t>countries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5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Help</a:t>
            </a:r>
            <a:endParaRPr lang="es-CO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26" y="1447800"/>
            <a:ext cx="9140359" cy="439324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7391400" y="2743200"/>
            <a:ext cx="1447800" cy="15240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75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img.clipartfest.com/40edc1f943256ead2e1fb868ade5f994_combination-combination_1543-160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010400" cy="7275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6858000" y="5791200"/>
            <a:ext cx="2133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6858000" y="5791200"/>
            <a:ext cx="838200" cy="762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6858000" y="5791200"/>
            <a:ext cx="914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7772400" y="6286500"/>
            <a:ext cx="10668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7772400" y="6286500"/>
            <a:ext cx="1066800" cy="342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68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 combination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Combine search with chemical structure search</a:t>
            </a:r>
          </a:p>
          <a:p>
            <a:r>
              <a:rPr lang="en-US" dirty="0" smtClean="0"/>
              <a:t>Combine search with CLIR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11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For </a:t>
            </a:r>
            <a:r>
              <a:rPr lang="fr-CH" dirty="0" err="1" smtClean="0"/>
              <a:t>queries</a:t>
            </a:r>
            <a:r>
              <a:rPr lang="fr-CH" dirty="0" smtClean="0"/>
              <a:t> </a:t>
            </a:r>
            <a:r>
              <a:rPr lang="fr-CH" dirty="0" err="1" smtClean="0"/>
              <a:t>with</a:t>
            </a:r>
            <a:r>
              <a:rPr lang="fr-CH" dirty="0" smtClean="0"/>
              <a:t> compounds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1219200" y="3048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16076"/>
            <a:ext cx="9174242" cy="49911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76200" y="2209800"/>
            <a:ext cx="685800" cy="304800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14300" y="1805780"/>
            <a:ext cx="2095500" cy="327819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101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32" y="609600"/>
            <a:ext cx="872490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114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Complexity</a:t>
            </a:r>
            <a:r>
              <a:rPr lang="fr-CH" dirty="0" smtClean="0"/>
              <a:t> 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 “Complexity” of queries depends on:</a:t>
            </a:r>
          </a:p>
          <a:p>
            <a:pPr eaLnBrk="1" hangingPunct="1">
              <a:buFontTx/>
              <a:buNone/>
            </a:pPr>
            <a:endParaRPr lang="en-US" sz="1050" dirty="0" smtClean="0"/>
          </a:p>
          <a:p>
            <a:pPr marL="457200" lvl="1" indent="0">
              <a:buNone/>
            </a:pPr>
            <a:endParaRPr lang="fr-CH" dirty="0" smtClean="0"/>
          </a:p>
          <a:p>
            <a:pPr marL="457200" lvl="1" indent="0">
              <a:buNone/>
            </a:pPr>
            <a:endParaRPr lang="en-US" dirty="0" smtClean="0"/>
          </a:p>
        </p:txBody>
      </p:sp>
      <p:pic>
        <p:nvPicPr>
          <p:cNvPr id="7170" name="Picture 2" descr="D:\Users\Ammann\AppData\Local\Temp\miguel-a-amutio-5788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32082"/>
            <a:ext cx="9144000" cy="5138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132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752600"/>
            <a:ext cx="8991600" cy="1376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48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00"/>
            <a:ext cx="9207631" cy="430280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152400" y="1066801"/>
            <a:ext cx="3505200" cy="304800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5240" y="1371602"/>
            <a:ext cx="685800" cy="304800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578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Combining</a:t>
            </a:r>
            <a:r>
              <a:rPr lang="fr-CH" dirty="0" smtClean="0"/>
              <a:t> </a:t>
            </a:r>
            <a:r>
              <a:rPr lang="fr-CH" dirty="0" err="1" smtClean="0"/>
              <a:t>with</a:t>
            </a:r>
            <a:r>
              <a:rPr lang="fr-CH" dirty="0" smtClean="0"/>
              <a:t> CLIR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6400"/>
            <a:ext cx="9245455" cy="409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15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" y="533400"/>
            <a:ext cx="9042402" cy="1371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240" y="2438400"/>
            <a:ext cx="9114767" cy="36576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 bwMode="auto">
          <a:xfrm>
            <a:off x="19940" y="2971800"/>
            <a:ext cx="701040" cy="381000"/>
          </a:xfrm>
          <a:prstGeom prst="ellipse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69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200"/>
            <a:ext cx="9086450" cy="2743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10000"/>
            <a:ext cx="9086450" cy="2957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59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200"/>
            <a:ext cx="932953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23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2286000"/>
            <a:ext cx="9011360" cy="42672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 bwMode="auto">
          <a:xfrm>
            <a:off x="76200" y="2819400"/>
            <a:ext cx="701040" cy="381000"/>
          </a:xfrm>
          <a:prstGeom prst="ellipse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7200"/>
            <a:ext cx="8677275" cy="1176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2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Most common errors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altLang="en-US" dirty="0"/>
              <a:t>(….)   </a:t>
            </a:r>
            <a:r>
              <a:rPr lang="fr-CH" altLang="en-US" dirty="0" smtClean="0"/>
              <a:t>"…</a:t>
            </a:r>
            <a:r>
              <a:rPr lang="fr-CH" altLang="en-US" dirty="0"/>
              <a:t>"</a:t>
            </a:r>
            <a:endParaRPr lang="fr-CH" altLang="en-US" dirty="0" smtClean="0"/>
          </a:p>
          <a:p>
            <a:r>
              <a:rPr lang="en-US" sz="3600" dirty="0" smtClean="0"/>
              <a:t>" </a:t>
            </a:r>
            <a:r>
              <a:rPr lang="en-US" dirty="0" smtClean="0"/>
              <a:t> </a:t>
            </a:r>
            <a:r>
              <a:rPr lang="en-US" dirty="0"/>
              <a:t>not </a:t>
            </a:r>
            <a:r>
              <a:rPr lang="en-US" sz="3600" dirty="0"/>
              <a:t>“</a:t>
            </a:r>
            <a:endParaRPr lang="fr-CH" altLang="en-US" sz="3600" dirty="0"/>
          </a:p>
          <a:p>
            <a:r>
              <a:rPr lang="fr-CH" altLang="en-US" dirty="0"/>
              <a:t>Field </a:t>
            </a:r>
            <a:r>
              <a:rPr lang="fr-CH" altLang="en-US" dirty="0" err="1"/>
              <a:t>name</a:t>
            </a:r>
            <a:endParaRPr lang="fr-CH" altLang="en-US" dirty="0"/>
          </a:p>
          <a:p>
            <a:r>
              <a:rPr lang="fr-CH" altLang="en-US" dirty="0"/>
              <a:t>No </a:t>
            </a:r>
            <a:r>
              <a:rPr lang="fr-CH" altLang="en-US" dirty="0" err="1"/>
              <a:t>space</a:t>
            </a:r>
            <a:endParaRPr lang="fr-CH" altLang="en-US" dirty="0"/>
          </a:p>
          <a:p>
            <a:r>
              <a:rPr lang="fr-CH" altLang="en-US" dirty="0" err="1"/>
              <a:t>W</a:t>
            </a:r>
            <a:r>
              <a:rPr lang="fr-CH" altLang="en-US" dirty="0" err="1" smtClean="0"/>
              <a:t>ildcard</a:t>
            </a:r>
            <a:r>
              <a:rPr lang="fr-CH" altLang="en-US" dirty="0" smtClean="0"/>
              <a:t> </a:t>
            </a:r>
            <a:r>
              <a:rPr lang="fr-CH" altLang="en-US" dirty="0"/>
              <a:t>at the </a:t>
            </a:r>
            <a:r>
              <a:rPr lang="en-US" altLang="en-US" dirty="0"/>
              <a:t>beginning</a:t>
            </a:r>
            <a:r>
              <a:rPr lang="fr-CH" altLang="en-US" dirty="0"/>
              <a:t> of a </a:t>
            </a:r>
            <a:r>
              <a:rPr lang="fr-CH" altLang="en-US" dirty="0" err="1"/>
              <a:t>word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280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/>
            </a:r>
            <a:br>
              <a:rPr lang="fr-CH" dirty="0" smtClean="0"/>
            </a:br>
            <a:r>
              <a:rPr lang="fr-CH" dirty="0" err="1" smtClean="0"/>
              <a:t>Next</a:t>
            </a:r>
            <a:r>
              <a:rPr lang="fr-CH" dirty="0" smtClean="0"/>
              <a:t> </a:t>
            </a:r>
            <a:r>
              <a:rPr lang="fr-CH" dirty="0" err="1" smtClean="0"/>
              <a:t>webinar</a:t>
            </a:r>
            <a:r>
              <a:rPr lang="fr-CH" dirty="0"/>
              <a:t>: </a:t>
            </a:r>
            <a:r>
              <a:rPr lang="fr-CH" dirty="0" err="1" smtClean="0"/>
              <a:t>November</a:t>
            </a:r>
            <a:r>
              <a:rPr lang="fr-CH" dirty="0" smtClean="0"/>
              <a:t> 19 or 21</a:t>
            </a:r>
            <a:r>
              <a:rPr lang="fr-CH" dirty="0"/>
              <a:t/>
            </a:r>
            <a:br>
              <a:rPr lang="fr-CH" dirty="0"/>
            </a:b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572000"/>
          </a:xfrm>
        </p:spPr>
        <p:txBody>
          <a:bodyPr/>
          <a:lstStyle/>
          <a:p>
            <a:endParaRPr lang="fr-CH" sz="3200" b="1" dirty="0" smtClean="0"/>
          </a:p>
          <a:p>
            <a:r>
              <a:rPr lang="fr-CH" sz="3200" dirty="0" smtClean="0"/>
              <a:t>Chemical structure </a:t>
            </a:r>
            <a:r>
              <a:rPr lang="fr-CH" sz="3200" dirty="0" err="1" smtClean="0"/>
              <a:t>search</a:t>
            </a:r>
            <a:r>
              <a:rPr lang="fr-CH" sz="3200" dirty="0" smtClean="0"/>
              <a:t> </a:t>
            </a:r>
            <a:r>
              <a:rPr lang="fr-CH" sz="3200" dirty="0" smtClean="0"/>
              <a:t>in </a:t>
            </a:r>
            <a:r>
              <a:rPr lang="fr-CH" sz="3200" dirty="0" smtClean="0"/>
              <a:t>PATENTSCOPE</a:t>
            </a:r>
            <a:endParaRPr lang="fr-CH" dirty="0" smtClean="0"/>
          </a:p>
          <a:p>
            <a:pPr marL="0" indent="0">
              <a:buNone/>
            </a:pPr>
            <a:endParaRPr lang="fr-CH" dirty="0" smtClean="0"/>
          </a:p>
          <a:p>
            <a:pPr marL="0" indent="0">
              <a:buNone/>
            </a:pPr>
            <a:r>
              <a:rPr lang="fr-CH" dirty="0" smtClean="0"/>
              <a:t>To </a:t>
            </a:r>
            <a:r>
              <a:rPr lang="fr-CH" dirty="0" err="1" smtClean="0"/>
              <a:t>register</a:t>
            </a:r>
            <a:r>
              <a:rPr lang="fr-CH" dirty="0" smtClean="0"/>
              <a:t>: </a:t>
            </a:r>
            <a:r>
              <a:rPr lang="en-US" sz="2200" dirty="0">
                <a:hlinkClick r:id="rId2"/>
              </a:rPr>
              <a:t>http://www.wipo.int/patentscope/en/webinar</a:t>
            </a:r>
            <a:r>
              <a:rPr lang="en-US" sz="2200" dirty="0" smtClean="0">
                <a:hlinkClick r:id="rId2"/>
              </a:rPr>
              <a:t>/</a:t>
            </a:r>
            <a:r>
              <a:rPr lang="en-US" sz="2200" dirty="0" smtClean="0"/>
              <a:t> 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88871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955" y="30480"/>
            <a:ext cx="10601325" cy="641985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 bwMode="auto">
          <a:xfrm>
            <a:off x="4191000" y="3076049"/>
            <a:ext cx="2590800" cy="698932"/>
          </a:xfrm>
          <a:prstGeom prst="roundRect">
            <a:avLst/>
          </a:prstGeom>
          <a:noFill/>
          <a:ln w="635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2000" y="2170316"/>
            <a:ext cx="4671472" cy="461665"/>
          </a:xfrm>
          <a:prstGeom prst="rect">
            <a:avLst/>
          </a:prstGeom>
          <a:solidFill>
            <a:srgbClr val="C0DDDE"/>
          </a:solidFill>
        </p:spPr>
        <p:txBody>
          <a:bodyPr wrap="none">
            <a:spAutoFit/>
          </a:bodyPr>
          <a:lstStyle/>
          <a:p>
            <a:r>
              <a:rPr lang="fr-CH" u="sng" dirty="0"/>
              <a:t>wipo.int/</a:t>
            </a:r>
            <a:r>
              <a:rPr lang="fr-CH" u="sng" dirty="0" err="1"/>
              <a:t>patentscope</a:t>
            </a:r>
            <a:r>
              <a:rPr lang="fr-CH" u="sng" dirty="0"/>
              <a:t>/en/</a:t>
            </a:r>
            <a:r>
              <a:rPr lang="fr-CH" u="sng" dirty="0" err="1"/>
              <a:t>webinar</a:t>
            </a:r>
            <a:r>
              <a:rPr lang="fr-CH" u="sng" dirty="0"/>
              <a:t> 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 bwMode="auto">
          <a:xfrm>
            <a:off x="152400" y="2938950"/>
            <a:ext cx="7010400" cy="3385649"/>
          </a:xfrm>
          <a:prstGeom prst="round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9548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sz="2800" dirty="0" smtClean="0">
                <a:solidFill>
                  <a:srgbClr val="0070C0"/>
                </a:solidFill>
              </a:rPr>
              <a:t>Q: How </a:t>
            </a:r>
            <a:r>
              <a:rPr lang="fr-CH" sz="2800" dirty="0" err="1" smtClean="0">
                <a:solidFill>
                  <a:srgbClr val="0070C0"/>
                </a:solidFill>
              </a:rPr>
              <a:t>many</a:t>
            </a:r>
            <a:r>
              <a:rPr lang="fr-CH" sz="2800" dirty="0" smtClean="0">
                <a:solidFill>
                  <a:srgbClr val="0070C0"/>
                </a:solidFill>
              </a:rPr>
              <a:t> </a:t>
            </a:r>
            <a:r>
              <a:rPr lang="fr-CH" sz="2800" dirty="0" err="1" smtClean="0">
                <a:solidFill>
                  <a:srgbClr val="0070C0"/>
                </a:solidFill>
              </a:rPr>
              <a:t>years</a:t>
            </a:r>
            <a:r>
              <a:rPr lang="fr-CH" sz="2800" dirty="0" smtClean="0">
                <a:solidFill>
                  <a:srgbClr val="0070C0"/>
                </a:solidFill>
              </a:rPr>
              <a:t> of </a:t>
            </a:r>
            <a:r>
              <a:rPr lang="fr-CH" sz="2800" dirty="0" err="1" smtClean="0">
                <a:solidFill>
                  <a:srgbClr val="0070C0"/>
                </a:solidFill>
              </a:rPr>
              <a:t>experience</a:t>
            </a:r>
            <a:r>
              <a:rPr lang="fr-CH" sz="2800" dirty="0" smtClean="0">
                <a:solidFill>
                  <a:srgbClr val="0070C0"/>
                </a:solidFill>
              </a:rPr>
              <a:t> do </a:t>
            </a:r>
            <a:r>
              <a:rPr lang="fr-CH" sz="2800" dirty="0" err="1" smtClean="0">
                <a:solidFill>
                  <a:srgbClr val="0070C0"/>
                </a:solidFill>
              </a:rPr>
              <a:t>you</a:t>
            </a:r>
            <a:r>
              <a:rPr lang="fr-CH" sz="2800" dirty="0" smtClean="0">
                <a:solidFill>
                  <a:srgbClr val="0070C0"/>
                </a:solidFill>
              </a:rPr>
              <a:t> have in patent </a:t>
            </a:r>
            <a:r>
              <a:rPr lang="fr-CH" sz="2800" dirty="0" err="1" smtClean="0">
                <a:solidFill>
                  <a:srgbClr val="0070C0"/>
                </a:solidFill>
              </a:rPr>
              <a:t>searching</a:t>
            </a:r>
            <a:r>
              <a:rPr lang="fr-CH" sz="2800" dirty="0" smtClean="0">
                <a:solidFill>
                  <a:srgbClr val="0070C0"/>
                </a:solidFill>
              </a:rPr>
              <a:t>?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11" name="Action Button: Custom 10">
            <a:hlinkClick r:id="" action="ppaction://noaction" highlightClick="1">
              <a:snd r:embed="rId2" name="hammer.wav"/>
            </a:hlinkClick>
          </p:cNvPr>
          <p:cNvSpPr/>
          <p:nvPr/>
        </p:nvSpPr>
        <p:spPr>
          <a:xfrm>
            <a:off x="1001028" y="1767439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A</a:t>
            </a:r>
            <a:endParaRPr lang="es-BO" sz="3600" b="1" dirty="0"/>
          </a:p>
        </p:txBody>
      </p:sp>
      <p:sp>
        <p:nvSpPr>
          <p:cNvPr id="13" name="Action Button: Custom 12">
            <a:hlinkClick r:id="" action="ppaction://hlinkshowjump?jump=nextslide" highlightClick="1"/>
          </p:cNvPr>
          <p:cNvSpPr/>
          <p:nvPr/>
        </p:nvSpPr>
        <p:spPr>
          <a:xfrm>
            <a:off x="964933" y="2743200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B</a:t>
            </a:r>
            <a:endParaRPr lang="es-BO" sz="3600" b="1" dirty="0"/>
          </a:p>
        </p:txBody>
      </p:sp>
      <p:sp>
        <p:nvSpPr>
          <p:cNvPr id="15" name="Content Placeholder 4"/>
          <p:cNvSpPr>
            <a:spLocks noGrp="1"/>
          </p:cNvSpPr>
          <p:nvPr>
            <p:ph idx="1"/>
          </p:nvPr>
        </p:nvSpPr>
        <p:spPr>
          <a:xfrm>
            <a:off x="1828800" y="1992099"/>
            <a:ext cx="7543800" cy="50565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CH" sz="2800" dirty="0" err="1" smtClean="0">
                <a:solidFill>
                  <a:srgbClr val="0070C0"/>
                </a:solidFill>
              </a:rPr>
              <a:t>Less</a:t>
            </a:r>
            <a:r>
              <a:rPr lang="fr-CH" sz="2800" dirty="0" smtClean="0">
                <a:solidFill>
                  <a:srgbClr val="0070C0"/>
                </a:solidFill>
              </a:rPr>
              <a:t> </a:t>
            </a:r>
            <a:r>
              <a:rPr lang="fr-CH" sz="2800" dirty="0" err="1" smtClean="0">
                <a:solidFill>
                  <a:srgbClr val="0070C0"/>
                </a:solidFill>
              </a:rPr>
              <a:t>than</a:t>
            </a:r>
            <a:r>
              <a:rPr lang="fr-CH" sz="2800" dirty="0" smtClean="0">
                <a:solidFill>
                  <a:srgbClr val="0070C0"/>
                </a:solidFill>
              </a:rPr>
              <a:t> 5 </a:t>
            </a:r>
            <a:r>
              <a:rPr lang="fr-CH" sz="2800" dirty="0" err="1" smtClean="0">
                <a:solidFill>
                  <a:srgbClr val="0070C0"/>
                </a:solidFill>
              </a:rPr>
              <a:t>years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16" name="Content Placeholder 4"/>
          <p:cNvSpPr txBox="1">
            <a:spLocks/>
          </p:cNvSpPr>
          <p:nvPr/>
        </p:nvSpPr>
        <p:spPr>
          <a:xfrm>
            <a:off x="1798321" y="2743200"/>
            <a:ext cx="7239000" cy="6858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H" sz="2800" dirty="0" smtClean="0">
                <a:solidFill>
                  <a:srgbClr val="0070C0"/>
                </a:solidFill>
              </a:rPr>
              <a:t>More </a:t>
            </a:r>
            <a:r>
              <a:rPr lang="fr-CH" sz="2800" dirty="0" err="1" smtClean="0">
                <a:solidFill>
                  <a:srgbClr val="0070C0"/>
                </a:solidFill>
              </a:rPr>
              <a:t>than</a:t>
            </a:r>
            <a:r>
              <a:rPr lang="fr-CH" sz="2800" dirty="0" smtClean="0">
                <a:solidFill>
                  <a:srgbClr val="0070C0"/>
                </a:solidFill>
              </a:rPr>
              <a:t> 5 </a:t>
            </a:r>
            <a:r>
              <a:rPr lang="fr-CH" sz="2800" dirty="0" err="1" smtClean="0">
                <a:solidFill>
                  <a:srgbClr val="0070C0"/>
                </a:solidFill>
              </a:rPr>
              <a:t>years</a:t>
            </a:r>
            <a:endParaRPr lang="es-BO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61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Global Brand </a:t>
            </a:r>
            <a:r>
              <a:rPr lang="fr-CH" dirty="0" err="1" smtClean="0"/>
              <a:t>Database</a:t>
            </a:r>
            <a:r>
              <a:rPr lang="fr-CH" dirty="0" smtClean="0"/>
              <a:t>: </a:t>
            </a:r>
            <a:r>
              <a:rPr lang="fr-CH" dirty="0" err="1" smtClean="0"/>
              <a:t>webinar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err="1" smtClean="0"/>
              <a:t>Overvire</a:t>
            </a:r>
            <a:r>
              <a:rPr lang="fr-CH" dirty="0" smtClean="0"/>
              <a:t> of the Global Brand </a:t>
            </a:r>
            <a:r>
              <a:rPr lang="fr-CH" dirty="0" err="1" smtClean="0"/>
              <a:t>Database</a:t>
            </a:r>
            <a:endParaRPr lang="fr-CH" dirty="0" smtClean="0"/>
          </a:p>
          <a:p>
            <a:endParaRPr lang="fr-CH" dirty="0"/>
          </a:p>
          <a:p>
            <a:pPr marL="457200" lvl="1" indent="0">
              <a:buNone/>
            </a:pPr>
            <a:r>
              <a:rPr lang="fr-CH" dirty="0" err="1" smtClean="0"/>
              <a:t>October</a:t>
            </a:r>
            <a:r>
              <a:rPr lang="fr-CH" dirty="0" smtClean="0"/>
              <a:t> 23 at 5:30pm CET</a:t>
            </a:r>
          </a:p>
          <a:p>
            <a:pPr marL="457200" lvl="1" indent="0">
              <a:buNone/>
            </a:pP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attendee.gotowebinar.com/register/6209538493436706818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08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Global Design </a:t>
            </a:r>
            <a:r>
              <a:rPr lang="fr-CH" dirty="0" err="1" smtClean="0"/>
              <a:t>Database</a:t>
            </a:r>
            <a:r>
              <a:rPr lang="fr-CH" dirty="0" smtClean="0"/>
              <a:t>: </a:t>
            </a:r>
            <a:r>
              <a:rPr lang="fr-CH" dirty="0" err="1" smtClean="0"/>
              <a:t>webinar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err="1" smtClean="0"/>
              <a:t>Overview</a:t>
            </a:r>
            <a:r>
              <a:rPr lang="fr-CH" dirty="0" smtClean="0"/>
              <a:t> of the Global Design </a:t>
            </a:r>
            <a:r>
              <a:rPr lang="fr-CH" dirty="0" err="1" smtClean="0"/>
              <a:t>Database</a:t>
            </a:r>
            <a:endParaRPr lang="fr-CH" dirty="0" smtClean="0"/>
          </a:p>
          <a:p>
            <a:pPr marL="0" indent="0">
              <a:buNone/>
            </a:pPr>
            <a:endParaRPr lang="fr-CH" dirty="0" smtClean="0"/>
          </a:p>
          <a:p>
            <a:pPr lvl="1"/>
            <a:r>
              <a:rPr lang="fr-CH" dirty="0" err="1" smtClean="0"/>
              <a:t>October</a:t>
            </a:r>
            <a:r>
              <a:rPr lang="fr-CH" dirty="0" smtClean="0"/>
              <a:t> 25 at 5:30pm CET</a:t>
            </a:r>
          </a:p>
          <a:p>
            <a:pPr marL="457200" lvl="1" indent="0">
              <a:buNone/>
            </a:pP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attendee.gotowebinar.com/register/790258985384599810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0199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562" name="Object 3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0" y="0"/>
          <a:ext cx="4832350" cy="288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6" r:id="rId4" imgW="5676190" imgH="3390476" progId="">
                  <p:embed/>
                </p:oleObj>
              </mc:Choice>
              <mc:Fallback>
                <p:oleObj r:id="rId4" imgW="5676190" imgH="339047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4832350" cy="288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05400" y="76200"/>
            <a:ext cx="3905250" cy="59626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 bwMode="auto">
          <a:xfrm>
            <a:off x="6096000" y="4495800"/>
            <a:ext cx="2590800" cy="609600"/>
          </a:xfrm>
          <a:prstGeom prst="rect">
            <a:avLst/>
          </a:prstGeom>
          <a:noFill/>
          <a:ln w="381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79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fr-CH" altLang="en-US" sz="4400" b="1" smtClean="0"/>
          </a:p>
          <a:p>
            <a:pPr eaLnBrk="1" hangingPunct="1">
              <a:buFontTx/>
              <a:buNone/>
            </a:pPr>
            <a:r>
              <a:rPr lang="fr-CH" altLang="en-US" sz="4400" b="1" smtClean="0"/>
              <a:t>	</a:t>
            </a:r>
            <a:endParaRPr lang="en-US" altLang="en-US" sz="4400" b="1" smtClean="0"/>
          </a:p>
        </p:txBody>
      </p:sp>
      <p:pic>
        <p:nvPicPr>
          <p:cNvPr id="23554" name="Picture 2" descr="D:\Users\Ammann\AppData\Local\Temp\gxnyoltxcr8-jonathan-simco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32" y="-896913"/>
            <a:ext cx="9308432" cy="821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802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5" name="Picture 9" descr="D:\Users\Ammann\AppData\Local\Temp\pz-th3jzic8-daria-nepriakhin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15" y="685800"/>
            <a:ext cx="9144000" cy="5152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0" y="852963"/>
            <a:ext cx="9144000" cy="5152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041" y="4419600"/>
            <a:ext cx="45432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3200" b="1" dirty="0" smtClean="0">
                <a:solidFill>
                  <a:srgbClr val="FFCC66"/>
                </a:solidFill>
              </a:rPr>
              <a:t>patentscope@wipo.int</a:t>
            </a:r>
            <a:endParaRPr lang="en-US" sz="3200" b="1" dirty="0">
              <a:solidFill>
                <a:srgbClr val="FFCC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0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Simple </a:t>
            </a:r>
            <a:r>
              <a:rPr lang="fr-CH" dirty="0" err="1" smtClean="0"/>
              <a:t>Search</a:t>
            </a:r>
            <a:endParaRPr lang="es-C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00200"/>
            <a:ext cx="9167906" cy="2971800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-7834" y="3429000"/>
          <a:ext cx="4443413" cy="32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3" name="Image" r:id="rId4" imgW="4444200" imgH="3199680" progId="Photoshop.Image.13">
                  <p:embed/>
                </p:oleObj>
              </mc:Choice>
              <mc:Fallback>
                <p:oleObj name="Image" r:id="rId4" imgW="4444200" imgH="3199680" progId="Photoshop.Image.13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7834" y="3429000"/>
                        <a:ext cx="4443413" cy="320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87265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Agenda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Interfaces </a:t>
            </a:r>
          </a:p>
          <a:p>
            <a:pPr eaLnBrk="1" hangingPunct="1"/>
            <a:r>
              <a:rPr lang="en-US" dirty="0" smtClean="0"/>
              <a:t>Search fields</a:t>
            </a:r>
          </a:p>
          <a:p>
            <a:pPr eaLnBrk="1" hangingPunct="1"/>
            <a:r>
              <a:rPr lang="en-US" dirty="0" smtClean="0"/>
              <a:t>Syntax </a:t>
            </a:r>
          </a:p>
          <a:p>
            <a:pPr eaLnBrk="1" hangingPunct="1"/>
            <a:r>
              <a:rPr lang="en-US" dirty="0" smtClean="0"/>
              <a:t>Examples</a:t>
            </a:r>
          </a:p>
          <a:p>
            <a:pPr eaLnBrk="1" hangingPunct="1"/>
            <a:r>
              <a:rPr lang="en-US" dirty="0" smtClean="0"/>
              <a:t>Combination of interfaces</a:t>
            </a:r>
          </a:p>
          <a:p>
            <a:pPr eaLnBrk="1" hangingPunct="1"/>
            <a:r>
              <a:rPr lang="en-US" dirty="0" smtClean="0"/>
              <a:t>Q&amp;A </a:t>
            </a:r>
          </a:p>
        </p:txBody>
      </p:sp>
    </p:spTree>
    <p:extLst>
      <p:ext uri="{BB962C8B-B14F-4D97-AF65-F5344CB8AC3E}">
        <p14:creationId xmlns:p14="http://schemas.microsoft.com/office/powerpoint/2010/main" val="263244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_english-28">
  <a:themeElements>
    <a:clrScheme name="template_englis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plate_englis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template_englis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template_english-28</Template>
  <TotalTime>5974</TotalTime>
  <Words>660</Words>
  <Application>Microsoft Office PowerPoint</Application>
  <PresentationFormat>On-screen Show (4:3)</PresentationFormat>
  <Paragraphs>242</Paragraphs>
  <Slides>74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80" baseType="lpstr">
      <vt:lpstr>ヒラギノ角ゴ Pro W3</vt:lpstr>
      <vt:lpstr>Arial</vt:lpstr>
      <vt:lpstr>Arial Black</vt:lpstr>
      <vt:lpstr>Microsoft Sans Serif</vt:lpstr>
      <vt:lpstr>template_english-28</vt:lpstr>
      <vt:lpstr>Image</vt:lpstr>
      <vt:lpstr>PowerPoint Presentation</vt:lpstr>
      <vt:lpstr>Click this button if you can hear my voice and see my screen</vt:lpstr>
      <vt:lpstr>PowerPoint Presentation</vt:lpstr>
      <vt:lpstr>PowerPoint Presentation</vt:lpstr>
      <vt:lpstr>Questions/concerns</vt:lpstr>
      <vt:lpstr>Complexity </vt:lpstr>
      <vt:lpstr>Q: How many years of experience do you have in patent searching?</vt:lpstr>
      <vt:lpstr>Simple Search</vt:lpstr>
      <vt:lpstr>Agenda</vt:lpstr>
      <vt:lpstr>2 Interfaces</vt:lpstr>
      <vt:lpstr>PowerPoint Presentation</vt:lpstr>
      <vt:lpstr>PowerPoint Presentation</vt:lpstr>
      <vt:lpstr>PowerPoint Presentation</vt:lpstr>
      <vt:lpstr>Field Combination - pros</vt:lpstr>
      <vt:lpstr>Field combination - cons</vt:lpstr>
      <vt:lpstr>Interface: Advanced search</vt:lpstr>
      <vt:lpstr>PowerPoint Presentation</vt:lpstr>
      <vt:lpstr> Fields: where to search     Source: http://spicewallpaper.blogspot.ch/2012/08/green-fields-with-blue-sky.html </vt:lpstr>
      <vt:lpstr>PowerPoint Presentation</vt:lpstr>
      <vt:lpstr>PowerPoint Presentation</vt:lpstr>
      <vt:lpstr>Examples</vt:lpstr>
      <vt:lpstr>Date search</vt:lpstr>
      <vt:lpstr>Example: IPC</vt:lpstr>
      <vt:lpstr>PowerPoint Presentation</vt:lpstr>
      <vt:lpstr>Example: grant</vt:lpstr>
      <vt:lpstr>Fields rules</vt:lpstr>
      <vt:lpstr>Fields: golden rules</vt:lpstr>
      <vt:lpstr>PowerPoint Presentation</vt:lpstr>
      <vt:lpstr>Grouping/nesting</vt:lpstr>
      <vt:lpstr>Range search</vt:lpstr>
      <vt:lpstr>Boolean operators</vt:lpstr>
      <vt:lpstr>ANDNOT - NOT</vt:lpstr>
      <vt:lpstr>Proximity operator NEAR</vt:lpstr>
      <vt:lpstr>Proximity search: BEFORE</vt:lpstr>
      <vt:lpstr>An example</vt:lpstr>
      <vt:lpstr>PowerPoint Presentation</vt:lpstr>
      <vt:lpstr>PowerPoint Presentation</vt:lpstr>
      <vt:lpstr>Keywords</vt:lpstr>
      <vt:lpstr>Stemming</vt:lpstr>
      <vt:lpstr>Stemming</vt:lpstr>
      <vt:lpstr>Stemming</vt:lpstr>
      <vt:lpstr>Search without stemming</vt:lpstr>
      <vt:lpstr>Same search with stemming</vt:lpstr>
      <vt:lpstr>Wildcards/truncation : ?   *</vt:lpstr>
      <vt:lpstr>PowerPoint Presentation</vt:lpstr>
      <vt:lpstr>Use of wildcards</vt:lpstr>
      <vt:lpstr>Wildcard vs stemming</vt:lpstr>
      <vt:lpstr>Fuzzy searches     </vt:lpstr>
      <vt:lpstr>^ caret = weighting factor</vt:lpstr>
      <vt:lpstr>PowerPoint Presentation</vt:lpstr>
      <vt:lpstr>PowerPoint Presentation</vt:lpstr>
      <vt:lpstr>PowerPoint Presentation</vt:lpstr>
      <vt:lpstr>Example: national phase entry</vt:lpstr>
      <vt:lpstr>Instant help</vt:lpstr>
      <vt:lpstr>Help</vt:lpstr>
      <vt:lpstr>PowerPoint Presentation</vt:lpstr>
      <vt:lpstr>Result combination</vt:lpstr>
      <vt:lpstr>For queries with compounds</vt:lpstr>
      <vt:lpstr>PowerPoint Presentation</vt:lpstr>
      <vt:lpstr>PowerPoint Presentation</vt:lpstr>
      <vt:lpstr>PowerPoint Presentation</vt:lpstr>
      <vt:lpstr>Combining with CLIR</vt:lpstr>
      <vt:lpstr>PowerPoint Presentation</vt:lpstr>
      <vt:lpstr>PowerPoint Presentation</vt:lpstr>
      <vt:lpstr>PowerPoint Presentation</vt:lpstr>
      <vt:lpstr>PowerPoint Presentation</vt:lpstr>
      <vt:lpstr>Most common errors</vt:lpstr>
      <vt:lpstr> Next webinar: November 19 or 21 </vt:lpstr>
      <vt:lpstr>PowerPoint Presentation</vt:lpstr>
      <vt:lpstr>Global Brand Database: webinar</vt:lpstr>
      <vt:lpstr>Global Design Database: webinar</vt:lpstr>
      <vt:lpstr>PowerPoint Presentation</vt:lpstr>
      <vt:lpstr>PowerPoint Presentation</vt:lpstr>
      <vt:lpstr>PowerPoint Presentation</vt:lpstr>
    </vt:vector>
  </TitlesOfParts>
  <Company>World Intellectual Property Organization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AMMANN Sandrine</dc:creator>
  <cp:keywords>FOR OFFICIAL USE ONLY</cp:keywords>
  <cp:lastModifiedBy>AMMANN Sandrine</cp:lastModifiedBy>
  <cp:revision>37</cp:revision>
  <dcterms:created xsi:type="dcterms:W3CDTF">2017-03-16T14:48:35Z</dcterms:created>
  <dcterms:modified xsi:type="dcterms:W3CDTF">2019-10-23T14:39:38Z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9526ea66-15ef-463c-a040-aac31c840bf6</vt:lpwstr>
  </property>
  <property fmtid="{D5CDD505-2E9C-101B-9397-08002B2CF9AE}" pid="3" name="Classification">
    <vt:lpwstr>For Official Use Only</vt:lpwstr>
  </property>
  <property fmtid="{D5CDD505-2E9C-101B-9397-08002B2CF9AE}" pid="4" name="VisualMarkings">
    <vt:lpwstr>None</vt:lpwstr>
  </property>
  <property fmtid="{D5CDD505-2E9C-101B-9397-08002B2CF9AE}" pid="5" name="Alignment">
    <vt:lpwstr>Centre</vt:lpwstr>
  </property>
  <property fmtid="{D5CDD505-2E9C-101B-9397-08002B2CF9AE}" pid="6" name="Language">
    <vt:lpwstr>English</vt:lpwstr>
  </property>
</Properties>
</file>