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media1.wav" ContentType="audio/x-wav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2"/>
  </p:notesMasterIdLst>
  <p:handoutMasterIdLst>
    <p:handoutMasterId r:id="rId63"/>
  </p:handoutMasterIdLst>
  <p:sldIdLst>
    <p:sldId id="258" r:id="rId2"/>
    <p:sldId id="356" r:id="rId3"/>
    <p:sldId id="260" r:id="rId4"/>
    <p:sldId id="357" r:id="rId5"/>
    <p:sldId id="262" r:id="rId6"/>
    <p:sldId id="263" r:id="rId7"/>
    <p:sldId id="264" r:id="rId8"/>
    <p:sldId id="265" r:id="rId9"/>
    <p:sldId id="318" r:id="rId10"/>
    <p:sldId id="326" r:id="rId11"/>
    <p:sldId id="321" r:id="rId12"/>
    <p:sldId id="329" r:id="rId13"/>
    <p:sldId id="330" r:id="rId14"/>
    <p:sldId id="319" r:id="rId15"/>
    <p:sldId id="320" r:id="rId16"/>
    <p:sldId id="322" r:id="rId17"/>
    <p:sldId id="324" r:id="rId18"/>
    <p:sldId id="325" r:id="rId19"/>
    <p:sldId id="331" r:id="rId20"/>
    <p:sldId id="332" r:id="rId21"/>
    <p:sldId id="333" r:id="rId22"/>
    <p:sldId id="327" r:id="rId23"/>
    <p:sldId id="334" r:id="rId24"/>
    <p:sldId id="335" r:id="rId25"/>
    <p:sldId id="336" r:id="rId26"/>
    <p:sldId id="337" r:id="rId27"/>
    <p:sldId id="338" r:id="rId28"/>
    <p:sldId id="339" r:id="rId29"/>
    <p:sldId id="280" r:id="rId30"/>
    <p:sldId id="340" r:id="rId31"/>
    <p:sldId id="343" r:id="rId32"/>
    <p:sldId id="344" r:id="rId33"/>
    <p:sldId id="345" r:id="rId34"/>
    <p:sldId id="341" r:id="rId35"/>
    <p:sldId id="342" r:id="rId36"/>
    <p:sldId id="346" r:id="rId37"/>
    <p:sldId id="347" r:id="rId38"/>
    <p:sldId id="348" r:id="rId39"/>
    <p:sldId id="349" r:id="rId40"/>
    <p:sldId id="350" r:id="rId41"/>
    <p:sldId id="351" r:id="rId42"/>
    <p:sldId id="352" r:id="rId43"/>
    <p:sldId id="354" r:id="rId44"/>
    <p:sldId id="353" r:id="rId45"/>
    <p:sldId id="355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16" r:id="rId54"/>
    <p:sldId id="317" r:id="rId55"/>
    <p:sldId id="315" r:id="rId56"/>
    <p:sldId id="310" r:id="rId57"/>
    <p:sldId id="311" r:id="rId58"/>
    <p:sldId id="312" r:id="rId59"/>
    <p:sldId id="313" r:id="rId60"/>
    <p:sldId id="314" r:id="rId6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BC3D3"/>
    <a:srgbClr val="39AB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>
      <p:cViewPr varScale="1">
        <p:scale>
          <a:sx n="112" d="100"/>
          <a:sy n="112" d="100"/>
        </p:scale>
        <p:origin x="168" y="4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4E2D2A46-31D4-42C3-9BFC-2819592256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750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CA84FE9B-D5D4-4B76-87EA-A08EA8B20C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7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C5BE7A-1831-4FC6-80F2-36B869658233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45129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8CA3735B-A827-48EA-B316-D33960D8D4C7}" type="slidenum">
              <a:rPr lang="en-US" sz="1200" smtClean="0"/>
              <a:pPr eaLnBrk="1" hangingPunct="1"/>
              <a:t>5</a:t>
            </a:fld>
            <a:endParaRPr lang="en-US" sz="1200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2983986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4BB19CF-8079-422E-992A-910D4360D8C4}" type="slidenum">
              <a:rPr lang="en-US" altLang="en-US" sz="1200"/>
              <a:pPr eaLnBrk="1" hangingPunct="1"/>
              <a:t>59</a:t>
            </a:fld>
            <a:endParaRPr lang="en-US" altLang="en-US" sz="120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075270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75B43FA-0534-4D49-AE2A-76D945E45E74}" type="slidenum">
              <a:rPr lang="en-US" altLang="en-US" sz="1200"/>
              <a:pPr eaLnBrk="1" hangingPunct="1"/>
              <a:t>60</a:t>
            </a:fld>
            <a:endParaRPr lang="en-US" altLang="en-US" sz="120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66969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US" noProof="0" smtClean="0"/>
          </a:p>
        </p:txBody>
      </p:sp>
    </p:spTree>
    <p:extLst>
      <p:ext uri="{BB962C8B-B14F-4D97-AF65-F5344CB8AC3E}">
        <p14:creationId xmlns:p14="http://schemas.microsoft.com/office/powerpoint/2010/main" val="2904961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3305F-35F4-4D38-853F-6972B7651A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1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1C06C-5FA2-4438-B070-4F16D45DBA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856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DCC91D2-399F-4A6F-91CC-7341AA97CD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4909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010400" y="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DCEE4AE-5CCC-4B1B-82DD-7500C7B9606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5384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79EEDA-9492-4994-BB18-1005CD6866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346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B5F7D-D5B1-4D98-B310-16D211F23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900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17826-A1A8-4B20-83BB-6B4226365D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180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46D48-0F63-43E9-B47C-935DCDFAA1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51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760F4-0BB2-41F5-A823-565642484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3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D60C8-7BA5-467F-BCD3-E871B6D034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3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813F8-B5E0-463F-B52D-A76CAE1804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C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7A5B0-4E40-4836-BF8A-4DD351994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668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7F3150A8-B334-48D8-BDDC-A2E01CBB87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fr" descr="  "/>
          <p:cNvSpPr txBox="1"/>
          <p:nvPr userDrawn="1"/>
        </p:nvSpPr>
        <p:spPr>
          <a:xfrm>
            <a:off x="0" y="6537960"/>
            <a:ext cx="9144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es-CO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  </a:t>
            </a:r>
            <a:endParaRPr lang="es-CO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2" r:id="rId12"/>
    <p:sldLayoutId id="2147483673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41.png"/><Relationship Id="rId4" Type="http://schemas.openxmlformats.org/officeDocument/2006/relationships/audio" Target="../media/audio1.wav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41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41.png"/><Relationship Id="rId4" Type="http://schemas.openxmlformats.org/officeDocument/2006/relationships/audio" Target="../media/audio1.wav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9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1.png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hyperlink" Target="https://attendee.gotowebinar.com/rt/2679514638585844748" TargetMode="Externa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hyperlink" Target="https://attendee.gotowebinar.com/register/133081992540373004" TargetMode="Externa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hyperlink" Target="https://attendee.gotowebinar.com/register/1884281858680424460" TargetMode="Externa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4032095"/>
            <a:ext cx="7080250" cy="1333500"/>
          </a:xfrm>
          <a:noFill/>
          <a:ln/>
        </p:spPr>
        <p:txBody>
          <a:bodyPr/>
          <a:lstStyle/>
          <a:p>
            <a:r>
              <a:rPr lang="en-US" altLang="en-US" sz="3000" b="1" dirty="0" smtClean="0">
                <a:solidFill>
                  <a:srgbClr val="00408C"/>
                </a:solidFill>
                <a:ea typeface="ヒラギノ角ゴ Pro W3" pitchFamily="1" charset="-128"/>
              </a:rPr>
              <a:t>PATENTSCOPE:</a:t>
            </a:r>
          </a:p>
          <a:p>
            <a:r>
              <a:rPr lang="en-US" altLang="en-US" sz="3000" b="1" dirty="0" smtClean="0">
                <a:solidFill>
                  <a:srgbClr val="00408C"/>
                </a:solidFill>
                <a:ea typeface="ヒラギノ角ゴ Pro W3" pitchFamily="1" charset="-128"/>
              </a:rPr>
              <a:t>For Beginners</a:t>
            </a:r>
            <a:endParaRPr lang="en-US" altLang="en-US" sz="3000" b="1" dirty="0">
              <a:solidFill>
                <a:srgbClr val="00408C"/>
              </a:solidFill>
              <a:ea typeface="ヒラギノ角ゴ Pro W3" pitchFamily="1" charset="-128"/>
            </a:endParaRP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6227763" y="5229225"/>
            <a:ext cx="2147887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eaLnBrk="0" hangingPunct="0">
              <a:lnSpc>
                <a:spcPct val="40000"/>
              </a:lnSpc>
            </a:pPr>
            <a:r>
              <a:rPr lang="en-US" altLang="en-US" sz="1300" dirty="0">
                <a:solidFill>
                  <a:srgbClr val="3399FF"/>
                </a:solidFill>
                <a:latin typeface="Arial Black" pitchFamily="34" charset="0"/>
                <a:ea typeface="ヒラギノ角ゴ Pro W3" pitchFamily="1" charset="-128"/>
              </a:rPr>
              <a:t>Cyber world</a:t>
            </a:r>
          </a:p>
          <a:p>
            <a:pPr eaLnBrk="0" hangingPunct="0">
              <a:lnSpc>
                <a:spcPct val="40000"/>
              </a:lnSpc>
            </a:pPr>
            <a:r>
              <a:rPr lang="en-US" altLang="en-US" sz="1300" dirty="0" smtClean="0">
                <a:solidFill>
                  <a:srgbClr val="3399FF"/>
                </a:solidFill>
                <a:latin typeface="Arial Black" pitchFamily="34" charset="0"/>
                <a:ea typeface="ヒラギノ角ゴ Pro W3" pitchFamily="1" charset="-128"/>
              </a:rPr>
              <a:t>February </a:t>
            </a:r>
            <a:endParaRPr lang="en-US" altLang="en-US" sz="1300" dirty="0">
              <a:solidFill>
                <a:srgbClr val="3399FF"/>
              </a:solidFill>
              <a:latin typeface="Arial Black" pitchFamily="34" charset="0"/>
              <a:ea typeface="ヒラギノ角ゴ Pro W3" pitchFamily="1" charset="-128"/>
            </a:endParaRPr>
          </a:p>
          <a:p>
            <a:pPr eaLnBrk="0" hangingPunct="0">
              <a:lnSpc>
                <a:spcPct val="40000"/>
              </a:lnSpc>
            </a:pPr>
            <a:r>
              <a:rPr lang="fr-CH" altLang="en-US" sz="1300" dirty="0" smtClean="0">
                <a:solidFill>
                  <a:srgbClr val="3399FF"/>
                </a:solidFill>
                <a:latin typeface="Arial Black" pitchFamily="34" charset="0"/>
                <a:ea typeface="ヒラギノ角ゴ Pro W3" pitchFamily="1" charset="-128"/>
              </a:rPr>
              <a:t>2020</a:t>
            </a:r>
            <a:endParaRPr lang="en-US" altLang="en-US" sz="1300" dirty="0">
              <a:solidFill>
                <a:srgbClr val="3399FF"/>
              </a:solidFill>
              <a:latin typeface="Arial Black" pitchFamily="34" charset="0"/>
              <a:ea typeface="ヒラギノ角ゴ Pro W3" pitchFamily="1" charset="-128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914400" y="3810000"/>
            <a:ext cx="381000" cy="381000"/>
          </a:xfrm>
          <a:prstGeom prst="rect">
            <a:avLst/>
          </a:prstGeom>
          <a:solidFill>
            <a:srgbClr val="3399FF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1230313" y="5805488"/>
            <a:ext cx="6934200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 sz="1800">
                <a:solidFill>
                  <a:srgbClr val="00408C"/>
                </a:solidFill>
                <a:ea typeface="ヒラギノ角ゴ Pro W3" pitchFamily="1" charset="-128"/>
              </a:rPr>
              <a:t>Sandrine Ammann</a:t>
            </a:r>
          </a:p>
          <a:p>
            <a:r>
              <a:rPr lang="fr-CH" altLang="en-US" sz="1800">
                <a:solidFill>
                  <a:srgbClr val="00408C"/>
                </a:solidFill>
                <a:ea typeface="ヒラギノ角ゴ Pro W3" pitchFamily="1" charset="-128"/>
              </a:rPr>
              <a:t>Marketing &amp; Communications Officer</a:t>
            </a:r>
            <a:endParaRPr lang="en-US" altLang="en-US" sz="1800">
              <a:solidFill>
                <a:srgbClr val="00408C"/>
              </a:solidFill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977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Simple </a:t>
            </a:r>
            <a:r>
              <a:rPr lang="fr-CH" dirty="0" err="1" smtClean="0"/>
              <a:t>search</a:t>
            </a:r>
            <a:endParaRPr lang="es-CO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609600" y="19256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285750" lvl="1"/>
            <a:r>
              <a:rPr lang="fr-CH" i="1" kern="0" dirty="0" smtClean="0"/>
              <a:t> </a:t>
            </a:r>
            <a:r>
              <a:rPr lang="fr-CH" kern="0" dirty="0" smtClean="0"/>
              <a:t>1 </a:t>
            </a:r>
            <a:r>
              <a:rPr lang="fr-CH" kern="0" dirty="0" err="1" smtClean="0">
                <a:solidFill>
                  <a:srgbClr val="00B050"/>
                </a:solidFill>
              </a:rPr>
              <a:t>field</a:t>
            </a:r>
            <a:r>
              <a:rPr lang="fr-CH" kern="0" dirty="0" smtClean="0">
                <a:solidFill>
                  <a:srgbClr val="00B050"/>
                </a:solidFill>
              </a:rPr>
              <a:t> </a:t>
            </a:r>
          </a:p>
          <a:p>
            <a:pPr marL="285750" lvl="1"/>
            <a:r>
              <a:rPr lang="fr-CH" kern="0" dirty="0">
                <a:solidFill>
                  <a:srgbClr val="7030A0"/>
                </a:solidFill>
              </a:rPr>
              <a:t> </a:t>
            </a:r>
            <a:r>
              <a:rPr lang="fr-CH" kern="0" dirty="0" err="1" smtClean="0">
                <a:solidFill>
                  <a:srgbClr val="7030A0"/>
                </a:solidFill>
              </a:rPr>
              <a:t>Operators</a:t>
            </a:r>
            <a:endParaRPr lang="fr-CH" kern="0" dirty="0" smtClean="0">
              <a:solidFill>
                <a:srgbClr val="7030A0"/>
              </a:solidFill>
            </a:endParaRPr>
          </a:p>
          <a:p>
            <a:pPr marL="457200" lvl="2" indent="0">
              <a:buFontTx/>
              <a:buNone/>
            </a:pPr>
            <a:r>
              <a:rPr lang="fr-CH" i="1" kern="0" dirty="0" smtClean="0"/>
              <a:t>		</a:t>
            </a:r>
          </a:p>
          <a:p>
            <a:pPr marL="457200" lvl="2" indent="0">
              <a:buFontTx/>
              <a:buNone/>
            </a:pPr>
            <a:endParaRPr lang="fr-CH" i="1" kern="0" dirty="0" smtClean="0"/>
          </a:p>
          <a:p>
            <a:pPr lvl="1"/>
            <a:endParaRPr lang="fr-CH" kern="0" dirty="0" smtClean="0"/>
          </a:p>
          <a:p>
            <a:pPr marL="685800" lvl="2"/>
            <a:endParaRPr lang="fr-CH" kern="0" dirty="0" smtClean="0"/>
          </a:p>
          <a:p>
            <a:pPr marL="457200" lvl="2" indent="0">
              <a:buFontTx/>
              <a:buNone/>
            </a:pPr>
            <a:endParaRPr lang="es-CO" kern="0" dirty="0"/>
          </a:p>
        </p:txBody>
      </p:sp>
    </p:spTree>
    <p:extLst>
      <p:ext uri="{BB962C8B-B14F-4D97-AF65-F5344CB8AC3E}">
        <p14:creationId xmlns:p14="http://schemas.microsoft.com/office/powerpoint/2010/main" val="4273472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C3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Simple </a:t>
            </a:r>
            <a:r>
              <a:rPr lang="fr-CH" dirty="0" err="1" smtClean="0"/>
              <a:t>search</a:t>
            </a:r>
            <a:endParaRPr lang="es-CO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r-CH" dirty="0" smtClean="0">
                <a:solidFill>
                  <a:srgbClr val="00B050"/>
                </a:solidFill>
              </a:rPr>
              <a:t>FP</a:t>
            </a:r>
            <a:r>
              <a:rPr lang="fr-CH" dirty="0" smtClean="0"/>
              <a:t> (front page) = </a:t>
            </a:r>
            <a:r>
              <a:rPr lang="fr-CH" dirty="0" err="1" smtClean="0"/>
              <a:t>title</a:t>
            </a:r>
            <a:r>
              <a:rPr lang="fr-CH" dirty="0" smtClean="0"/>
              <a:t>, abstract, </a:t>
            </a:r>
            <a:r>
              <a:rPr lang="fr-CH" dirty="0" err="1" smtClean="0"/>
              <a:t>numbers</a:t>
            </a:r>
            <a:r>
              <a:rPr lang="fr-CH" dirty="0" smtClean="0"/>
              <a:t>, </a:t>
            </a:r>
            <a:r>
              <a:rPr lang="fr-CH" dirty="0" err="1" smtClean="0"/>
              <a:t>names</a:t>
            </a:r>
            <a:endParaRPr lang="es-CO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C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4439" y="1773238"/>
            <a:ext cx="3390900" cy="273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11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C3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Our </a:t>
            </a:r>
            <a:r>
              <a:rPr lang="fr-CH" dirty="0" err="1" smtClean="0"/>
              <a:t>example</a:t>
            </a:r>
            <a:endParaRPr lang="es-CO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Electric car</a:t>
            </a:r>
            <a:endParaRPr lang="es-CO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4439" y="1773238"/>
            <a:ext cx="3390900" cy="273367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auto">
          <a:xfrm>
            <a:off x="4771755" y="2438400"/>
            <a:ext cx="1171845" cy="838200"/>
          </a:xfrm>
          <a:prstGeom prst="rect">
            <a:avLst/>
          </a:prstGeom>
          <a:noFill/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568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C3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398" y="3257550"/>
            <a:ext cx="6296025" cy="9334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838199"/>
            <a:ext cx="5038725" cy="9429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1995487"/>
            <a:ext cx="7143750" cy="1143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auto">
          <a:xfrm>
            <a:off x="914400" y="890587"/>
            <a:ext cx="1171845" cy="838200"/>
          </a:xfrm>
          <a:prstGeom prst="rect">
            <a:avLst/>
          </a:prstGeom>
          <a:noFill/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914399" y="1995487"/>
            <a:ext cx="1171845" cy="838200"/>
          </a:xfrm>
          <a:prstGeom prst="rect">
            <a:avLst/>
          </a:prstGeom>
          <a:noFill/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914398" y="3276600"/>
            <a:ext cx="1171845" cy="838200"/>
          </a:xfrm>
          <a:prstGeom prst="rect">
            <a:avLst/>
          </a:prstGeom>
          <a:noFill/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4648200" y="3675557"/>
            <a:ext cx="533400" cy="239218"/>
          </a:xfrm>
          <a:prstGeom prst="rect">
            <a:avLst/>
          </a:prstGeom>
          <a:noFill/>
          <a:ln w="254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5763250" y="3670404"/>
            <a:ext cx="371474" cy="239218"/>
          </a:xfrm>
          <a:prstGeom prst="rect">
            <a:avLst/>
          </a:prstGeom>
          <a:noFill/>
          <a:ln w="254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839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C3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Number</a:t>
            </a:r>
            <a:endParaRPr lang="es-C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219200"/>
            <a:ext cx="6991350" cy="515302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838200" y="4953000"/>
            <a:ext cx="3124200" cy="533400"/>
          </a:xfrm>
          <a:prstGeom prst="rect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846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C3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Names</a:t>
            </a:r>
            <a:endParaRPr lang="es-C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295400"/>
            <a:ext cx="6372225" cy="521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20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C3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0600"/>
            <a:ext cx="9715500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49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C3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00"/>
            <a:ext cx="8963025" cy="557212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 bwMode="auto">
          <a:xfrm>
            <a:off x="304800" y="3733800"/>
            <a:ext cx="2133600" cy="457200"/>
          </a:xfrm>
          <a:prstGeom prst="rect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246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C3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3825" y="9525"/>
            <a:ext cx="9391650" cy="68389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 bwMode="auto">
          <a:xfrm>
            <a:off x="304800" y="6096000"/>
            <a:ext cx="1066800" cy="609600"/>
          </a:xfrm>
          <a:prstGeom prst="rect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09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Simple </a:t>
            </a:r>
            <a:r>
              <a:rPr lang="fr-CH" dirty="0" err="1" smtClean="0"/>
              <a:t>search</a:t>
            </a:r>
            <a:endParaRPr lang="es-C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1 </a:t>
            </a:r>
            <a:r>
              <a:rPr lang="fr-CH" dirty="0" err="1" smtClean="0">
                <a:solidFill>
                  <a:srgbClr val="00B050"/>
                </a:solidFill>
              </a:rPr>
              <a:t>field</a:t>
            </a:r>
            <a:endParaRPr lang="fr-CH" dirty="0" smtClean="0">
              <a:solidFill>
                <a:srgbClr val="00B050"/>
              </a:solidFill>
            </a:endParaRPr>
          </a:p>
          <a:p>
            <a:r>
              <a:rPr lang="fr-CH" dirty="0" err="1" smtClean="0">
                <a:solidFill>
                  <a:srgbClr val="7030A0"/>
                </a:solidFill>
              </a:rPr>
              <a:t>Operators</a:t>
            </a:r>
            <a:endParaRPr lang="fr-CH" dirty="0" smtClean="0">
              <a:solidFill>
                <a:srgbClr val="7030A0"/>
              </a:solidFill>
            </a:endParaRPr>
          </a:p>
          <a:p>
            <a:endParaRPr lang="fr-CH" dirty="0"/>
          </a:p>
          <a:p>
            <a:r>
              <a:rPr lang="fr-CH" dirty="0" smtClean="0">
                <a:solidFill>
                  <a:srgbClr val="00B050"/>
                </a:solidFill>
              </a:rPr>
              <a:t>Field</a:t>
            </a:r>
            <a:r>
              <a:rPr lang="fr-CH" dirty="0" smtClean="0"/>
              <a:t> has to </a:t>
            </a:r>
            <a:r>
              <a:rPr lang="fr-CH" dirty="0" err="1" smtClean="0"/>
              <a:t>be</a:t>
            </a:r>
            <a:r>
              <a:rPr lang="fr-CH" dirty="0" smtClean="0"/>
              <a:t> </a:t>
            </a:r>
            <a:r>
              <a:rPr lang="fr-CH" dirty="0" err="1" smtClean="0"/>
              <a:t>defined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35721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250825" y="1773238"/>
            <a:ext cx="1368425" cy="503237"/>
          </a:xfrm>
          <a:prstGeom prst="rightArrow">
            <a:avLst>
              <a:gd name="adj1" fmla="val 50000"/>
              <a:gd name="adj2" fmla="val 67981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3971" name="AutoShape 3"/>
          <p:cNvSpPr>
            <a:spLocks noChangeArrowheads="1"/>
          </p:cNvSpPr>
          <p:nvPr/>
        </p:nvSpPr>
        <p:spPr bwMode="auto">
          <a:xfrm>
            <a:off x="533400" y="2133600"/>
            <a:ext cx="1731962" cy="1277937"/>
          </a:xfrm>
          <a:prstGeom prst="rightArrow">
            <a:avLst>
              <a:gd name="adj1" fmla="val 50000"/>
              <a:gd name="adj2" fmla="val 33882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700" dirty="0" smtClean="0"/>
              <a:t>Raise your hand only if you can hear me otherwise please send me a message using the </a:t>
            </a:r>
            <a:r>
              <a:rPr lang="en-US" sz="2700" i="1" dirty="0" smtClean="0"/>
              <a:t>Questions </a:t>
            </a:r>
            <a:r>
              <a:rPr lang="en-US" sz="2700" dirty="0" smtClean="0"/>
              <a:t>box</a:t>
            </a:r>
            <a:endParaRPr lang="en-US" sz="2700" dirty="0"/>
          </a:p>
        </p:txBody>
      </p:sp>
      <p:graphicFrame>
        <p:nvGraphicFramePr>
          <p:cNvPr id="4100" name="Object 4"/>
          <p:cNvGraphicFramePr>
            <a:graphicFrameLocks noGrp="1" noChangeAspect="1"/>
          </p:cNvGraphicFramePr>
          <p:nvPr>
            <p:ph idx="1"/>
            <p:extLst/>
          </p:nvPr>
        </p:nvGraphicFramePr>
        <p:xfrm>
          <a:off x="2286000" y="1295400"/>
          <a:ext cx="3959225" cy="53883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8" r:id="rId3" imgW="3834921" imgH="5219048" progId="">
                  <p:embed/>
                </p:oleObj>
              </mc:Choice>
              <mc:Fallback>
                <p:oleObj r:id="rId3" imgW="3834921" imgH="5219048" progId="">
                  <p:embed/>
                  <p:pic>
                    <p:nvPicPr>
                      <p:cNvPr id="410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1295400"/>
                        <a:ext cx="3959225" cy="538839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 bwMode="auto">
          <a:xfrm>
            <a:off x="2667000" y="3505200"/>
            <a:ext cx="3581400" cy="2362200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854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39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39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C3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Field </a:t>
            </a:r>
            <a:r>
              <a:rPr lang="fr-CH" dirty="0" err="1" smtClean="0"/>
              <a:t>combination</a:t>
            </a:r>
            <a:endParaRPr lang="es-C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2 or more </a:t>
            </a:r>
            <a:r>
              <a:rPr lang="fr-CH" dirty="0" err="1" smtClean="0">
                <a:solidFill>
                  <a:srgbClr val="00B050"/>
                </a:solidFill>
              </a:rPr>
              <a:t>fields</a:t>
            </a:r>
            <a:endParaRPr lang="fr-CH" dirty="0" smtClean="0">
              <a:solidFill>
                <a:srgbClr val="00B050"/>
              </a:solidFill>
            </a:endParaRPr>
          </a:p>
          <a:p>
            <a:r>
              <a:rPr lang="fr-CH" dirty="0" smtClean="0"/>
              <a:t>1 </a:t>
            </a:r>
            <a:r>
              <a:rPr lang="fr-CH" dirty="0" err="1" smtClean="0">
                <a:solidFill>
                  <a:srgbClr val="7030A0"/>
                </a:solidFill>
              </a:rPr>
              <a:t>operator</a:t>
            </a:r>
            <a:r>
              <a:rPr lang="fr-CH" dirty="0" smtClean="0"/>
              <a:t> to combine the </a:t>
            </a:r>
            <a:r>
              <a:rPr lang="fr-CH" dirty="0" err="1" smtClean="0"/>
              <a:t>fields</a:t>
            </a:r>
            <a:endParaRPr lang="es-C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2999796"/>
            <a:ext cx="10658475" cy="306572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2590800" y="3505200"/>
            <a:ext cx="2514600" cy="2590800"/>
          </a:xfrm>
          <a:prstGeom prst="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152400" y="4068763"/>
            <a:ext cx="2133600" cy="1874837"/>
          </a:xfrm>
          <a:prstGeom prst="rect">
            <a:avLst/>
          </a:prstGeom>
          <a:noFill/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2286000" y="4343400"/>
            <a:ext cx="304800" cy="2286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2286000" y="4891881"/>
            <a:ext cx="304800" cy="2286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2308860" y="5397285"/>
            <a:ext cx="304800" cy="2286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4648200" y="3840163"/>
            <a:ext cx="304800" cy="2286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4648200" y="4343400"/>
            <a:ext cx="304800" cy="2286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4648200" y="4891881"/>
            <a:ext cx="304800" cy="2286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4648200" y="5422321"/>
            <a:ext cx="304800" cy="2286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261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C3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Our </a:t>
            </a:r>
            <a:r>
              <a:rPr lang="fr-CH" dirty="0" err="1" smtClean="0"/>
              <a:t>example</a:t>
            </a:r>
            <a:endParaRPr lang="es-CO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Electric car </a:t>
            </a:r>
          </a:p>
          <a:p>
            <a:r>
              <a:rPr lang="fr-CH" dirty="0" smtClean="0"/>
              <a:t>2019</a:t>
            </a:r>
            <a:endParaRPr lang="es-CO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874" y="2986087"/>
            <a:ext cx="6835676" cy="1052513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 bwMode="auto">
          <a:xfrm flipH="1">
            <a:off x="2895600" y="2986087"/>
            <a:ext cx="1371600" cy="1052513"/>
          </a:xfrm>
          <a:prstGeom prst="lin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Straight Connector 9"/>
          <p:cNvCxnSpPr/>
          <p:nvPr/>
        </p:nvCxnSpPr>
        <p:spPr bwMode="auto">
          <a:xfrm>
            <a:off x="2971800" y="2986087"/>
            <a:ext cx="1152525" cy="1052513"/>
          </a:xfrm>
          <a:prstGeom prst="lin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679295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C3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06" y="762000"/>
            <a:ext cx="9101494" cy="51054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 bwMode="auto">
          <a:xfrm>
            <a:off x="2091486" y="1295400"/>
            <a:ext cx="2785313" cy="990600"/>
          </a:xfrm>
          <a:prstGeom prst="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42848" y="1447801"/>
            <a:ext cx="1633552" cy="838200"/>
          </a:xfrm>
          <a:prstGeom prst="rect">
            <a:avLst/>
          </a:prstGeom>
          <a:noFill/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7086600" y="5410200"/>
            <a:ext cx="914400" cy="3048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4074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C3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75" y="762000"/>
            <a:ext cx="9148775" cy="48768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 bwMode="auto">
          <a:xfrm>
            <a:off x="7010400" y="5257800"/>
            <a:ext cx="990600" cy="4572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2091486" y="1295400"/>
            <a:ext cx="3623514" cy="838200"/>
          </a:xfrm>
          <a:prstGeom prst="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42848" y="1447801"/>
            <a:ext cx="1862152" cy="762000"/>
          </a:xfrm>
          <a:prstGeom prst="rect">
            <a:avLst/>
          </a:prstGeom>
          <a:noFill/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584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C3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00"/>
            <a:ext cx="9067800" cy="4981262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 bwMode="auto">
          <a:xfrm>
            <a:off x="7010400" y="5257800"/>
            <a:ext cx="914400" cy="3048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2091486" y="1447800"/>
            <a:ext cx="3852114" cy="685800"/>
          </a:xfrm>
          <a:prstGeom prst="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42848" y="1447801"/>
            <a:ext cx="1557352" cy="762000"/>
          </a:xfrm>
          <a:prstGeom prst="rect">
            <a:avLst/>
          </a:prstGeom>
          <a:noFill/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652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C3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00"/>
            <a:ext cx="9079448" cy="4953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 bwMode="auto">
          <a:xfrm>
            <a:off x="6858000" y="5257800"/>
            <a:ext cx="914400" cy="3048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2091486" y="1371600"/>
            <a:ext cx="4004514" cy="1143000"/>
          </a:xfrm>
          <a:prstGeom prst="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42848" y="1447800"/>
            <a:ext cx="1633552" cy="1066800"/>
          </a:xfrm>
          <a:prstGeom prst="rect">
            <a:avLst/>
          </a:prstGeom>
          <a:noFill/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76200" y="2133600"/>
            <a:ext cx="4495800" cy="381000"/>
          </a:xfrm>
          <a:prstGeom prst="rect">
            <a:avLst/>
          </a:prstGeom>
          <a:solidFill>
            <a:srgbClr val="FFC000">
              <a:alpha val="30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8141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C3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287" y="2986087"/>
            <a:ext cx="6829425" cy="885825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 bwMode="auto">
          <a:xfrm>
            <a:off x="5029200" y="3186112"/>
            <a:ext cx="1600200" cy="623888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458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C3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0"/>
            <a:ext cx="13525500" cy="496252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 bwMode="auto">
          <a:xfrm>
            <a:off x="304800" y="1600200"/>
            <a:ext cx="685800" cy="381000"/>
          </a:xfrm>
          <a:prstGeom prst="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3917890" y="1666964"/>
            <a:ext cx="228600" cy="228600"/>
          </a:xfrm>
          <a:prstGeom prst="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4697871" y="1685836"/>
            <a:ext cx="210617" cy="236256"/>
          </a:xfrm>
          <a:prstGeom prst="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1511180" y="1676400"/>
            <a:ext cx="470019" cy="228600"/>
          </a:xfrm>
          <a:prstGeom prst="rect">
            <a:avLst/>
          </a:prstGeom>
          <a:noFill/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225112" y="1695272"/>
            <a:ext cx="276668" cy="209728"/>
          </a:xfrm>
          <a:prstGeom prst="rect">
            <a:avLst/>
          </a:prstGeom>
          <a:noFill/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2954175" y="1712364"/>
            <a:ext cx="276668" cy="209728"/>
          </a:xfrm>
          <a:prstGeom prst="rect">
            <a:avLst/>
          </a:prstGeom>
          <a:noFill/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625909" y="1676400"/>
            <a:ext cx="276668" cy="209728"/>
          </a:xfrm>
          <a:prstGeom prst="rect">
            <a:avLst/>
          </a:prstGeom>
          <a:noFill/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4465355" y="1691354"/>
            <a:ext cx="232516" cy="230737"/>
          </a:xfrm>
          <a:prstGeom prst="rect">
            <a:avLst/>
          </a:prstGeom>
          <a:noFill/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165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C3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3" y="685800"/>
            <a:ext cx="7272337" cy="5122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6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Instant help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err="1" smtClean="0"/>
              <a:t>Validates</a:t>
            </a:r>
            <a:r>
              <a:rPr lang="fr-CH" dirty="0" smtClean="0"/>
              <a:t> </a:t>
            </a:r>
            <a:r>
              <a:rPr lang="fr-CH" dirty="0" err="1" smtClean="0"/>
              <a:t>search</a:t>
            </a:r>
            <a:r>
              <a:rPr lang="fr-CH" dirty="0" smtClean="0"/>
              <a:t> </a:t>
            </a:r>
            <a:r>
              <a:rPr lang="fr-CH" dirty="0" err="1" smtClean="0"/>
              <a:t>query</a:t>
            </a:r>
            <a:endParaRPr lang="fr-CH" dirty="0" smtClean="0"/>
          </a:p>
          <a:p>
            <a:pPr marL="0" indent="0">
              <a:buNone/>
            </a:pPr>
            <a:endParaRPr lang="fr-CH" dirty="0" smtClean="0"/>
          </a:p>
          <a:p>
            <a:r>
              <a:rPr lang="fr-CH" dirty="0" err="1" smtClean="0"/>
              <a:t>Suggests</a:t>
            </a:r>
            <a:r>
              <a:rPr lang="fr-CH" dirty="0" smtClean="0"/>
              <a:t> </a:t>
            </a:r>
            <a:r>
              <a:rPr lang="fr-CH" dirty="0" err="1" smtClean="0"/>
              <a:t>terms</a:t>
            </a:r>
            <a:endParaRPr lang="fr-CH" dirty="0" smtClean="0"/>
          </a:p>
          <a:p>
            <a:pPr marL="0" indent="0">
              <a:buNone/>
            </a:pPr>
            <a:endParaRPr lang="fr-CH" dirty="0" smtClean="0"/>
          </a:p>
          <a:p>
            <a:r>
              <a:rPr lang="fr-CH" dirty="0" err="1" smtClean="0"/>
              <a:t>Provides</a:t>
            </a:r>
            <a:r>
              <a:rPr lang="fr-CH" dirty="0" smtClean="0"/>
              <a:t>:</a:t>
            </a:r>
          </a:p>
          <a:p>
            <a:pPr lvl="1"/>
            <a:r>
              <a:rPr lang="fr-CH" dirty="0" smtClean="0"/>
              <a:t>List of IPC codes</a:t>
            </a:r>
          </a:p>
          <a:p>
            <a:pPr lvl="1"/>
            <a:r>
              <a:rPr lang="fr-CH" dirty="0" smtClean="0"/>
              <a:t>List of countries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D:\Users\Ammann\AppData\Local\Temp\ammyqql0tdi-fredrick-kearney-j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0014857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886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C3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71" y="1676400"/>
            <a:ext cx="9072929" cy="464820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Result</a:t>
            </a:r>
            <a:r>
              <a:rPr lang="fr-CH" dirty="0" smtClean="0"/>
              <a:t> </a:t>
            </a:r>
            <a:r>
              <a:rPr lang="fr-CH" dirty="0" err="1" smtClean="0"/>
              <a:t>list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04624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C3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Document </a:t>
            </a:r>
            <a:r>
              <a:rPr lang="fr-CH" dirty="0" err="1" smtClean="0"/>
              <a:t>download</a:t>
            </a:r>
            <a:endParaRPr lang="es-C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71" y="1676400"/>
            <a:ext cx="9072929" cy="46482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 bwMode="auto">
          <a:xfrm>
            <a:off x="304800" y="2667000"/>
            <a:ext cx="914400" cy="3048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188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C3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" y="533400"/>
            <a:ext cx="11801475" cy="558165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 bwMode="auto">
          <a:xfrm>
            <a:off x="4572000" y="1143000"/>
            <a:ext cx="914400" cy="3048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554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C3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" y="838200"/>
            <a:ext cx="9121215" cy="4572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 bwMode="auto">
          <a:xfrm>
            <a:off x="6400800" y="2286000"/>
            <a:ext cx="2590800" cy="32004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59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C3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List </a:t>
            </a:r>
            <a:r>
              <a:rPr lang="fr-CH" dirty="0" err="1" smtClean="0"/>
              <a:t>download</a:t>
            </a:r>
            <a:endParaRPr lang="es-C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35" y="1524000"/>
            <a:ext cx="9072929" cy="46482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 bwMode="auto">
          <a:xfrm>
            <a:off x="7391400" y="2209800"/>
            <a:ext cx="914400" cy="3048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256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C3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Logged</a:t>
            </a:r>
            <a:r>
              <a:rPr lang="fr-CH" dirty="0" smtClean="0"/>
              <a:t>-in</a:t>
            </a:r>
            <a:endParaRPr lang="es-C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7155" y="1676400"/>
            <a:ext cx="9401175" cy="3095625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 bwMode="auto">
          <a:xfrm>
            <a:off x="6019800" y="1905000"/>
            <a:ext cx="1371600" cy="3810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734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C3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Save</a:t>
            </a:r>
            <a:endParaRPr lang="es-C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71" y="1676400"/>
            <a:ext cx="9072929" cy="46482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 bwMode="auto">
          <a:xfrm>
            <a:off x="8610600" y="2133600"/>
            <a:ext cx="342900" cy="3048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643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C3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Translate</a:t>
            </a:r>
            <a:endParaRPr lang="es-C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71" y="1676400"/>
            <a:ext cx="9072929" cy="46482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 bwMode="auto">
          <a:xfrm>
            <a:off x="8077200" y="2286000"/>
            <a:ext cx="914400" cy="3810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2703226"/>
            <a:ext cx="1733550" cy="165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141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C3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9200"/>
            <a:ext cx="9039779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10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C3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00" y="1066801"/>
            <a:ext cx="9087852" cy="4191000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 bwMode="auto">
          <a:xfrm>
            <a:off x="7772400" y="1752600"/>
            <a:ext cx="914400" cy="3810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7387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2275" y="476250"/>
            <a:ext cx="5441950" cy="5865813"/>
          </a:xfrm>
        </p:spPr>
      </p:pic>
      <p:sp>
        <p:nvSpPr>
          <p:cNvPr id="6147" name="AutoShape 3"/>
          <p:cNvSpPr>
            <a:spLocks noChangeArrowheads="1"/>
          </p:cNvSpPr>
          <p:nvPr/>
        </p:nvSpPr>
        <p:spPr bwMode="auto">
          <a:xfrm>
            <a:off x="250825" y="1773238"/>
            <a:ext cx="1368425" cy="503237"/>
          </a:xfrm>
          <a:prstGeom prst="rightArrow">
            <a:avLst>
              <a:gd name="adj1" fmla="val 50000"/>
              <a:gd name="adj2" fmla="val 67981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0958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C3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Sort/</a:t>
            </a:r>
            <a:r>
              <a:rPr lang="fr-CH" dirty="0" err="1" smtClean="0"/>
              <a:t>narrow</a:t>
            </a:r>
            <a:r>
              <a:rPr lang="fr-CH" dirty="0" smtClean="0"/>
              <a:t> down</a:t>
            </a:r>
            <a:endParaRPr lang="es-C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71" y="1676400"/>
            <a:ext cx="9072929" cy="46482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 bwMode="auto">
          <a:xfrm>
            <a:off x="0" y="2057400"/>
            <a:ext cx="457200" cy="4572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713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C3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01"/>
            <a:ext cx="9106514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45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C3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1600"/>
            <a:ext cx="9085019" cy="3429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0" y="4495800"/>
            <a:ext cx="3352800" cy="3048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1295400" y="4533900"/>
            <a:ext cx="228600" cy="2286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0615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C3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3000"/>
            <a:ext cx="9082535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966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C3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Collections</a:t>
            </a:r>
            <a:endParaRPr lang="es-C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71" y="1676400"/>
            <a:ext cx="9072929" cy="46482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 bwMode="auto">
          <a:xfrm>
            <a:off x="685800" y="2163580"/>
            <a:ext cx="609600" cy="19862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2362200"/>
            <a:ext cx="8696325" cy="211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026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C3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673" y="457200"/>
            <a:ext cx="9153673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05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www.oldsuccess.co.uk/wp-content/uploads/2012/12/Quiz-e13548120261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81000"/>
            <a:ext cx="8458200" cy="634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743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CH" sz="2800" dirty="0" smtClean="0">
                <a:solidFill>
                  <a:srgbClr val="0070C0"/>
                </a:solidFill>
              </a:rPr>
              <a:t>Q1: </a:t>
            </a:r>
            <a:r>
              <a:rPr lang="fr-CH" sz="2800" dirty="0" err="1" smtClean="0">
                <a:solidFill>
                  <a:srgbClr val="0070C0"/>
                </a:solidFill>
              </a:rPr>
              <a:t>Using</a:t>
            </a:r>
            <a:r>
              <a:rPr lang="fr-CH" sz="2800" dirty="0" smtClean="0">
                <a:solidFill>
                  <a:srgbClr val="0070C0"/>
                </a:solidFill>
              </a:rPr>
              <a:t> the PATENTSCOPE </a:t>
            </a:r>
            <a:r>
              <a:rPr lang="fr-CH" sz="2800" dirty="0" err="1" smtClean="0">
                <a:solidFill>
                  <a:srgbClr val="0070C0"/>
                </a:solidFill>
              </a:rPr>
              <a:t>account</a:t>
            </a:r>
            <a:r>
              <a:rPr lang="fr-CH" sz="2800" dirty="0" smtClean="0">
                <a:solidFill>
                  <a:srgbClr val="0070C0"/>
                </a:solidFill>
              </a:rPr>
              <a:t>, </a:t>
            </a:r>
            <a:r>
              <a:rPr lang="fr-CH" sz="2800" dirty="0" err="1" smtClean="0">
                <a:solidFill>
                  <a:srgbClr val="0070C0"/>
                </a:solidFill>
              </a:rPr>
              <a:t>can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you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download</a:t>
            </a:r>
            <a:r>
              <a:rPr lang="fr-CH" sz="2800" dirty="0" smtClean="0">
                <a:solidFill>
                  <a:srgbClr val="0070C0"/>
                </a:solidFill>
              </a:rPr>
              <a:t> the </a:t>
            </a:r>
            <a:r>
              <a:rPr lang="fr-CH" sz="2800" dirty="0" err="1" smtClean="0">
                <a:solidFill>
                  <a:srgbClr val="0070C0"/>
                </a:solidFill>
              </a:rPr>
              <a:t>entire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result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list</a:t>
            </a:r>
            <a:r>
              <a:rPr lang="fr-CH" sz="2800" dirty="0" smtClean="0">
                <a:solidFill>
                  <a:srgbClr val="0070C0"/>
                </a:solidFill>
              </a:rPr>
              <a:t>?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1" name="Action Button: Custom 10">
            <a:hlinkClick r:id="" action="ppaction://noaction" highlightClick="1">
              <a:snd r:embed="rId2" name="hammer.wav"/>
            </a:hlinkClick>
          </p:cNvPr>
          <p:cNvSpPr/>
          <p:nvPr/>
        </p:nvSpPr>
        <p:spPr>
          <a:xfrm>
            <a:off x="1001028" y="1767439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A</a:t>
            </a:r>
            <a:endParaRPr lang="es-BO" sz="3600" b="1" dirty="0"/>
          </a:p>
        </p:txBody>
      </p:sp>
      <p:sp>
        <p:nvSpPr>
          <p:cNvPr id="13" name="Action Button: Custom 12">
            <a:hlinkClick r:id="" action="ppaction://hlinkshowjump?jump=nextslide" highlightClick="1"/>
          </p:cNvPr>
          <p:cNvSpPr/>
          <p:nvPr/>
        </p:nvSpPr>
        <p:spPr>
          <a:xfrm>
            <a:off x="964933" y="2743200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B</a:t>
            </a:r>
            <a:endParaRPr lang="es-BO" sz="3600" b="1" dirty="0"/>
          </a:p>
        </p:txBody>
      </p:sp>
      <p:sp>
        <p:nvSpPr>
          <p:cNvPr id="15" name="Content Placeholder 4"/>
          <p:cNvSpPr>
            <a:spLocks noGrp="1"/>
          </p:cNvSpPr>
          <p:nvPr>
            <p:ph idx="1"/>
          </p:nvPr>
        </p:nvSpPr>
        <p:spPr>
          <a:xfrm>
            <a:off x="1828800" y="1992099"/>
            <a:ext cx="4495800" cy="50565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CH" sz="2800" dirty="0" smtClean="0">
                <a:solidFill>
                  <a:srgbClr val="0070C0"/>
                </a:solidFill>
              </a:rPr>
              <a:t>No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6" name="Content Placeholder 4"/>
          <p:cNvSpPr txBox="1">
            <a:spLocks/>
          </p:cNvSpPr>
          <p:nvPr/>
        </p:nvSpPr>
        <p:spPr>
          <a:xfrm>
            <a:off x="1905000" y="2743200"/>
            <a:ext cx="3581400" cy="6858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H" sz="2800" dirty="0" err="1" smtClean="0">
                <a:solidFill>
                  <a:srgbClr val="0070C0"/>
                </a:solidFill>
              </a:rPr>
              <a:t>Yes</a:t>
            </a:r>
            <a:endParaRPr lang="es-BO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53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H" sz="2800" dirty="0" smtClean="0">
                <a:solidFill>
                  <a:srgbClr val="0070C0"/>
                </a:solidFill>
              </a:rPr>
              <a:t>Q1: </a:t>
            </a:r>
            <a:r>
              <a:rPr lang="fr-CH" sz="2800" dirty="0" err="1" smtClean="0">
                <a:solidFill>
                  <a:srgbClr val="0070C0"/>
                </a:solidFill>
              </a:rPr>
              <a:t>Using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>
                <a:solidFill>
                  <a:srgbClr val="0070C0"/>
                </a:solidFill>
              </a:rPr>
              <a:t>the PATENTSCOPE </a:t>
            </a:r>
            <a:r>
              <a:rPr lang="fr-CH" sz="2800" dirty="0" err="1">
                <a:solidFill>
                  <a:srgbClr val="0070C0"/>
                </a:solidFill>
              </a:rPr>
              <a:t>account</a:t>
            </a:r>
            <a:r>
              <a:rPr lang="fr-CH" sz="2800" dirty="0">
                <a:solidFill>
                  <a:srgbClr val="0070C0"/>
                </a:solidFill>
              </a:rPr>
              <a:t>, </a:t>
            </a:r>
            <a:r>
              <a:rPr lang="fr-CH" sz="2800" dirty="0" err="1">
                <a:solidFill>
                  <a:srgbClr val="0070C0"/>
                </a:solidFill>
              </a:rPr>
              <a:t>can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you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download</a:t>
            </a:r>
            <a:r>
              <a:rPr lang="fr-CH" sz="2800" dirty="0">
                <a:solidFill>
                  <a:srgbClr val="0070C0"/>
                </a:solidFill>
              </a:rPr>
              <a:t> the </a:t>
            </a:r>
            <a:r>
              <a:rPr lang="fr-CH" sz="2800" dirty="0" err="1">
                <a:solidFill>
                  <a:srgbClr val="0070C0"/>
                </a:solidFill>
              </a:rPr>
              <a:t>entire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result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list</a:t>
            </a:r>
            <a:r>
              <a:rPr lang="fr-CH" sz="2800" dirty="0" smtClean="0">
                <a:solidFill>
                  <a:srgbClr val="0070C0"/>
                </a:solidFill>
              </a:rPr>
              <a:t>?</a:t>
            </a:r>
            <a:endParaRPr lang="es-BO" sz="2800" dirty="0">
              <a:solidFill>
                <a:schemeClr val="tx2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8800" y="1992099"/>
            <a:ext cx="4495800" cy="505657"/>
          </a:xfrm>
          <a:solidFill>
            <a:srgbClr val="FFFF00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CH" sz="2800" dirty="0" smtClean="0">
                <a:solidFill>
                  <a:srgbClr val="0070C0"/>
                </a:solidFill>
              </a:rPr>
              <a:t>No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1" name="Action Button: Custom 10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001028" y="1767439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A</a:t>
            </a:r>
            <a:endParaRPr lang="es-BO" sz="3600" b="1" dirty="0"/>
          </a:p>
        </p:txBody>
      </p:sp>
      <p:sp>
        <p:nvSpPr>
          <p:cNvPr id="14" name="Action Button: Custom 13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001028" y="2743200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B</a:t>
            </a:r>
            <a:endParaRPr lang="es-BO" sz="3600" b="1" dirty="0"/>
          </a:p>
        </p:txBody>
      </p:sp>
      <p:pic>
        <p:nvPicPr>
          <p:cNvPr id="3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14800" y="-2133600"/>
            <a:ext cx="609600" cy="609600"/>
          </a:xfrm>
          <a:prstGeom prst="rect">
            <a:avLst/>
          </a:prstGeom>
        </p:spPr>
      </p:pic>
      <p:sp>
        <p:nvSpPr>
          <p:cNvPr id="15" name="Content Placeholder 4"/>
          <p:cNvSpPr txBox="1">
            <a:spLocks/>
          </p:cNvSpPr>
          <p:nvPr/>
        </p:nvSpPr>
        <p:spPr>
          <a:xfrm>
            <a:off x="1887415" y="2816654"/>
            <a:ext cx="3581400" cy="6858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H" sz="2800" dirty="0" err="1" smtClean="0">
                <a:solidFill>
                  <a:srgbClr val="0070C0"/>
                </a:solidFill>
              </a:rPr>
              <a:t>Yes</a:t>
            </a:r>
            <a:endParaRPr lang="es-BO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780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H" sz="2800" dirty="0" smtClean="0">
                <a:solidFill>
                  <a:srgbClr val="0070C0"/>
                </a:solidFill>
              </a:rPr>
              <a:t>Q 2: if </a:t>
            </a:r>
            <a:r>
              <a:rPr lang="fr-CH" sz="2800" dirty="0" err="1" smtClean="0">
                <a:solidFill>
                  <a:srgbClr val="0070C0"/>
                </a:solidFill>
              </a:rPr>
              <a:t>you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would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like</a:t>
            </a:r>
            <a:r>
              <a:rPr lang="fr-CH" sz="2800" dirty="0" smtClean="0">
                <a:solidFill>
                  <a:srgbClr val="0070C0"/>
                </a:solidFill>
              </a:rPr>
              <a:t> to </a:t>
            </a:r>
            <a:r>
              <a:rPr lang="fr-CH" sz="2800" dirty="0" err="1" smtClean="0">
                <a:solidFill>
                  <a:srgbClr val="0070C0"/>
                </a:solidFill>
              </a:rPr>
              <a:t>search</a:t>
            </a:r>
            <a:r>
              <a:rPr lang="fr-CH" sz="2800" dirty="0" smtClean="0">
                <a:solidFill>
                  <a:srgbClr val="0070C0"/>
                </a:solidFill>
              </a:rPr>
              <a:t> in </a:t>
            </a:r>
            <a:r>
              <a:rPr lang="fr-CH" sz="2800" dirty="0" smtClean="0">
                <a:solidFill>
                  <a:srgbClr val="0070C0"/>
                </a:solidFill>
              </a:rPr>
              <a:t>4 </a:t>
            </a:r>
            <a:r>
              <a:rPr lang="fr-CH" sz="2800" dirty="0" err="1" smtClean="0">
                <a:solidFill>
                  <a:srgbClr val="0070C0"/>
                </a:solidFill>
              </a:rPr>
              <a:t>fields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combined</a:t>
            </a:r>
            <a:r>
              <a:rPr lang="fr-CH" sz="2800" dirty="0" smtClean="0">
                <a:solidFill>
                  <a:srgbClr val="0070C0"/>
                </a:solidFill>
              </a:rPr>
              <a:t> by 2 </a:t>
            </a:r>
            <a:r>
              <a:rPr lang="fr-CH" sz="2800" dirty="0" err="1" smtClean="0">
                <a:solidFill>
                  <a:srgbClr val="0070C0"/>
                </a:solidFill>
              </a:rPr>
              <a:t>operators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which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smtClean="0">
                <a:solidFill>
                  <a:srgbClr val="0070C0"/>
                </a:solidFill>
              </a:rPr>
              <a:t>interface </a:t>
            </a:r>
            <a:r>
              <a:rPr lang="fr-CH" sz="2800" dirty="0" err="1" smtClean="0">
                <a:solidFill>
                  <a:srgbClr val="0070C0"/>
                </a:solidFill>
              </a:rPr>
              <a:t>should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you</a:t>
            </a:r>
            <a:r>
              <a:rPr lang="fr-CH" sz="2800" dirty="0" smtClean="0">
                <a:solidFill>
                  <a:srgbClr val="0070C0"/>
                </a:solidFill>
              </a:rPr>
              <a:t> use?</a:t>
            </a:r>
            <a:endParaRPr lang="es-BO" sz="2800" dirty="0">
              <a:solidFill>
                <a:schemeClr val="tx2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983638" y="2743200"/>
            <a:ext cx="4569562" cy="685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H" sz="2800" dirty="0" smtClean="0">
                <a:solidFill>
                  <a:srgbClr val="0070C0"/>
                </a:solidFill>
              </a:rPr>
              <a:t>Field </a:t>
            </a:r>
            <a:r>
              <a:rPr lang="fr-CH" sz="2800" dirty="0" err="1" smtClean="0">
                <a:solidFill>
                  <a:srgbClr val="0070C0"/>
                </a:solidFill>
              </a:rPr>
              <a:t>combination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1" name="Action Button: Custom 10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022974" y="1811956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A</a:t>
            </a:r>
            <a:endParaRPr lang="es-BO" sz="3600" b="1" dirty="0"/>
          </a:p>
        </p:txBody>
      </p:sp>
      <p:sp>
        <p:nvSpPr>
          <p:cNvPr id="14" name="Action Button: Custom 13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001028" y="2743200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B</a:t>
            </a:r>
            <a:endParaRPr lang="es-BO" sz="3600" b="1" dirty="0"/>
          </a:p>
        </p:txBody>
      </p:sp>
      <p:pic>
        <p:nvPicPr>
          <p:cNvPr id="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19800" y="-1524000"/>
            <a:ext cx="609600" cy="609600"/>
          </a:xfrm>
          <a:prstGeom prst="rect">
            <a:avLst/>
          </a:prstGeom>
        </p:spPr>
      </p:pic>
      <p:pic>
        <p:nvPicPr>
          <p:cNvPr id="3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14800" y="-2133600"/>
            <a:ext cx="609600" cy="609600"/>
          </a:xfrm>
          <a:prstGeom prst="rect">
            <a:avLst/>
          </a:prstGeom>
        </p:spPr>
      </p:pic>
      <p:sp>
        <p:nvSpPr>
          <p:cNvPr id="15" name="Content Placeholder 4"/>
          <p:cNvSpPr txBox="1">
            <a:spLocks/>
          </p:cNvSpPr>
          <p:nvPr/>
        </p:nvSpPr>
        <p:spPr>
          <a:xfrm>
            <a:off x="1981200" y="1811956"/>
            <a:ext cx="6858000" cy="6858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CH" sz="2800" dirty="0" smtClean="0">
                <a:solidFill>
                  <a:srgbClr val="0070C0"/>
                </a:solidFill>
              </a:rPr>
              <a:t>Advanced </a:t>
            </a:r>
            <a:r>
              <a:rPr lang="fr-CH" sz="2800" dirty="0" err="1" smtClean="0">
                <a:solidFill>
                  <a:srgbClr val="0070C0"/>
                </a:solidFill>
              </a:rPr>
              <a:t>search</a:t>
            </a:r>
            <a:endParaRPr lang="es-BO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137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744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7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Questions/concerns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505075"/>
            <a:ext cx="8229600" cy="43529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5400" b="1" smtClean="0">
                <a:solidFill>
                  <a:srgbClr val="0033CC"/>
                </a:solidFill>
              </a:rPr>
              <a:t>patentscope@wipo.int</a:t>
            </a:r>
          </a:p>
        </p:txBody>
      </p:sp>
    </p:spTree>
    <p:extLst>
      <p:ext uri="{BB962C8B-B14F-4D97-AF65-F5344CB8AC3E}">
        <p14:creationId xmlns:p14="http://schemas.microsoft.com/office/powerpoint/2010/main" val="137735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H" sz="2800" dirty="0" smtClean="0">
                <a:solidFill>
                  <a:srgbClr val="0070C0"/>
                </a:solidFill>
              </a:rPr>
              <a:t>Q 2</a:t>
            </a:r>
            <a:r>
              <a:rPr lang="fr-CH" sz="2800" dirty="0" smtClean="0">
                <a:solidFill>
                  <a:srgbClr val="0070C0"/>
                </a:solidFill>
              </a:rPr>
              <a:t>: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>
                <a:solidFill>
                  <a:srgbClr val="0070C0"/>
                </a:solidFill>
              </a:rPr>
              <a:t>if </a:t>
            </a:r>
            <a:r>
              <a:rPr lang="fr-CH" sz="2800" dirty="0" err="1">
                <a:solidFill>
                  <a:srgbClr val="0070C0"/>
                </a:solidFill>
              </a:rPr>
              <a:t>you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would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like</a:t>
            </a:r>
            <a:r>
              <a:rPr lang="fr-CH" sz="2800" dirty="0">
                <a:solidFill>
                  <a:srgbClr val="0070C0"/>
                </a:solidFill>
              </a:rPr>
              <a:t> to </a:t>
            </a:r>
            <a:r>
              <a:rPr lang="fr-CH" sz="2800" dirty="0" err="1">
                <a:solidFill>
                  <a:srgbClr val="0070C0"/>
                </a:solidFill>
              </a:rPr>
              <a:t>search</a:t>
            </a:r>
            <a:r>
              <a:rPr lang="fr-CH" sz="2800" dirty="0">
                <a:solidFill>
                  <a:srgbClr val="0070C0"/>
                </a:solidFill>
              </a:rPr>
              <a:t> in 4 </a:t>
            </a:r>
            <a:r>
              <a:rPr lang="fr-CH" sz="2800" dirty="0" err="1">
                <a:solidFill>
                  <a:srgbClr val="0070C0"/>
                </a:solidFill>
              </a:rPr>
              <a:t>fields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combined</a:t>
            </a:r>
            <a:r>
              <a:rPr lang="fr-CH" sz="2800" dirty="0">
                <a:solidFill>
                  <a:srgbClr val="0070C0"/>
                </a:solidFill>
              </a:rPr>
              <a:t> by 2 </a:t>
            </a:r>
            <a:r>
              <a:rPr lang="fr-CH" sz="2800" dirty="0" err="1">
                <a:solidFill>
                  <a:srgbClr val="0070C0"/>
                </a:solidFill>
              </a:rPr>
              <a:t>operators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which</a:t>
            </a:r>
            <a:r>
              <a:rPr lang="fr-CH" sz="2800" dirty="0">
                <a:solidFill>
                  <a:srgbClr val="0070C0"/>
                </a:solidFill>
              </a:rPr>
              <a:t> interface </a:t>
            </a:r>
            <a:r>
              <a:rPr lang="fr-CH" sz="2800" dirty="0" err="1">
                <a:solidFill>
                  <a:srgbClr val="0070C0"/>
                </a:solidFill>
              </a:rPr>
              <a:t>should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you</a:t>
            </a:r>
            <a:r>
              <a:rPr lang="fr-CH" sz="2800" dirty="0">
                <a:solidFill>
                  <a:srgbClr val="0070C0"/>
                </a:solidFill>
              </a:rPr>
              <a:t> use?</a:t>
            </a:r>
            <a:endParaRPr lang="es-BO" sz="2800" dirty="0">
              <a:solidFill>
                <a:schemeClr val="tx2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8800" y="1992099"/>
            <a:ext cx="4495800" cy="505657"/>
          </a:xfrm>
          <a:solidFill>
            <a:srgbClr val="FFFF00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BO" sz="2800" dirty="0" err="1" smtClean="0">
                <a:solidFill>
                  <a:srgbClr val="0070C0"/>
                </a:solidFill>
              </a:rPr>
              <a:t>Advanced</a:t>
            </a:r>
            <a:r>
              <a:rPr lang="es-BO" sz="2800" dirty="0" smtClean="0">
                <a:solidFill>
                  <a:srgbClr val="0070C0"/>
                </a:solidFill>
              </a:rPr>
              <a:t> </a:t>
            </a:r>
            <a:r>
              <a:rPr lang="es-BO" sz="2800" dirty="0" err="1" smtClean="0">
                <a:solidFill>
                  <a:srgbClr val="0070C0"/>
                </a:solidFill>
              </a:rPr>
              <a:t>search</a:t>
            </a:r>
            <a:r>
              <a:rPr lang="es-BO" sz="2800" dirty="0" smtClean="0">
                <a:solidFill>
                  <a:srgbClr val="0070C0"/>
                </a:solidFill>
              </a:rPr>
              <a:t> interface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1" name="Action Button: Custom 10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022974" y="1811956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A</a:t>
            </a:r>
            <a:endParaRPr lang="es-BO" sz="3600" b="1" dirty="0"/>
          </a:p>
        </p:txBody>
      </p:sp>
      <p:sp>
        <p:nvSpPr>
          <p:cNvPr id="14" name="Action Button: Custom 13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001028" y="2743200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B</a:t>
            </a:r>
            <a:endParaRPr lang="es-BO" sz="3600" b="1" dirty="0"/>
          </a:p>
        </p:txBody>
      </p:sp>
      <p:pic>
        <p:nvPicPr>
          <p:cNvPr id="3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14800" y="-2133600"/>
            <a:ext cx="609600" cy="609600"/>
          </a:xfrm>
          <a:prstGeom prst="rect">
            <a:avLst/>
          </a:prstGeom>
        </p:spPr>
      </p:pic>
      <p:sp>
        <p:nvSpPr>
          <p:cNvPr id="15" name="Content Placeholder 4"/>
          <p:cNvSpPr txBox="1">
            <a:spLocks/>
          </p:cNvSpPr>
          <p:nvPr/>
        </p:nvSpPr>
        <p:spPr>
          <a:xfrm>
            <a:off x="1905000" y="2729317"/>
            <a:ext cx="6858000" cy="6858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CH" sz="2800" dirty="0">
                <a:solidFill>
                  <a:srgbClr val="0070C0"/>
                </a:solidFill>
              </a:rPr>
              <a:t>Field </a:t>
            </a:r>
            <a:r>
              <a:rPr lang="fr-CH" sz="2800" dirty="0" err="1">
                <a:solidFill>
                  <a:srgbClr val="0070C0"/>
                </a:solidFill>
              </a:rPr>
              <a:t>combination</a:t>
            </a:r>
            <a:endParaRPr lang="es-BO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106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H" sz="2800" dirty="0">
                <a:solidFill>
                  <a:srgbClr val="0070C0"/>
                </a:solidFill>
              </a:rPr>
              <a:t>Q3: </a:t>
            </a:r>
            <a:r>
              <a:rPr lang="fr-CH" sz="2800" dirty="0" err="1">
                <a:solidFill>
                  <a:srgbClr val="0070C0"/>
                </a:solidFill>
              </a:rPr>
              <a:t>which</a:t>
            </a:r>
            <a:r>
              <a:rPr lang="fr-CH" sz="2800" dirty="0">
                <a:solidFill>
                  <a:srgbClr val="0070C0"/>
                </a:solidFill>
              </a:rPr>
              <a:t> data are </a:t>
            </a:r>
            <a:r>
              <a:rPr lang="fr-CH" sz="2800" dirty="0" err="1">
                <a:solidFill>
                  <a:srgbClr val="0070C0"/>
                </a:solidFill>
              </a:rPr>
              <a:t>you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selecting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here</a:t>
            </a:r>
            <a:r>
              <a:rPr lang="fr-CH" sz="2800" dirty="0">
                <a:solidFill>
                  <a:srgbClr val="0070C0"/>
                </a:solidFill>
              </a:rPr>
              <a:t>?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50028" y="1773535"/>
            <a:ext cx="7065372" cy="6797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H" sz="2800" dirty="0" smtClean="0">
                <a:solidFill>
                  <a:srgbClr val="0070C0"/>
                </a:solidFill>
              </a:rPr>
              <a:t>PCT national phase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1828800" y="2691464"/>
            <a:ext cx="6705600" cy="6803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H" sz="2800" dirty="0" smtClean="0">
                <a:solidFill>
                  <a:srgbClr val="0070C0"/>
                </a:solidFill>
              </a:rPr>
              <a:t>National/</a:t>
            </a:r>
            <a:r>
              <a:rPr lang="fr-CH" sz="2800" dirty="0" err="1" smtClean="0">
                <a:solidFill>
                  <a:srgbClr val="0070C0"/>
                </a:solidFill>
              </a:rPr>
              <a:t>regional</a:t>
            </a:r>
            <a:r>
              <a:rPr lang="fr-CH" sz="2800" dirty="0" smtClean="0">
                <a:solidFill>
                  <a:srgbClr val="0070C0"/>
                </a:solidFill>
              </a:rPr>
              <a:t> collections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1" name="Action Button: Custom 10">
            <a:hlinkClick r:id="" action="ppaction://hlinkshowjump?jump=nextslide" highlightClick="1">
              <a:snd r:embed="rId4" name="applause.wav"/>
            </a:hlinkClick>
          </p:cNvPr>
          <p:cNvSpPr/>
          <p:nvPr/>
        </p:nvSpPr>
        <p:spPr>
          <a:xfrm>
            <a:off x="1001028" y="1767439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A</a:t>
            </a:r>
            <a:endParaRPr lang="es-BO" sz="3600" b="1" dirty="0"/>
          </a:p>
        </p:txBody>
      </p:sp>
      <p:sp>
        <p:nvSpPr>
          <p:cNvPr id="12" name="Action Button: Custom 11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003434" y="2691464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/>
              <a:t>B</a:t>
            </a:r>
            <a:endParaRPr lang="es-BO" sz="3600" b="1" dirty="0"/>
          </a:p>
        </p:txBody>
      </p:sp>
      <p:pic>
        <p:nvPicPr>
          <p:cNvPr id="10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841631" y="-1066800"/>
            <a:ext cx="609600" cy="609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143000"/>
            <a:ext cx="9153673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374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74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H" sz="2800" dirty="0">
                <a:solidFill>
                  <a:srgbClr val="0070C0"/>
                </a:solidFill>
              </a:rPr>
              <a:t>Q3: </a:t>
            </a:r>
            <a:r>
              <a:rPr lang="fr-CH" sz="2800" dirty="0" err="1">
                <a:solidFill>
                  <a:srgbClr val="0070C0"/>
                </a:solidFill>
              </a:rPr>
              <a:t>which</a:t>
            </a:r>
            <a:r>
              <a:rPr lang="fr-CH" sz="2800" dirty="0">
                <a:solidFill>
                  <a:srgbClr val="0070C0"/>
                </a:solidFill>
              </a:rPr>
              <a:t> data are </a:t>
            </a:r>
            <a:r>
              <a:rPr lang="fr-CH" sz="2800" dirty="0" err="1">
                <a:solidFill>
                  <a:srgbClr val="0070C0"/>
                </a:solidFill>
              </a:rPr>
              <a:t>you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selecting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here</a:t>
            </a:r>
            <a:r>
              <a:rPr lang="fr-CH" sz="2800" dirty="0">
                <a:solidFill>
                  <a:srgbClr val="0070C0"/>
                </a:solidFill>
              </a:rPr>
              <a:t>?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50028" y="1773535"/>
            <a:ext cx="7065372" cy="6797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H" sz="2800" dirty="0" smtClean="0">
                <a:solidFill>
                  <a:srgbClr val="0070C0"/>
                </a:solidFill>
              </a:rPr>
              <a:t>PCT national phase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1828800" y="2691464"/>
            <a:ext cx="6705600" cy="680386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H" sz="2800" dirty="0" smtClean="0">
                <a:solidFill>
                  <a:srgbClr val="0070C0"/>
                </a:solidFill>
              </a:rPr>
              <a:t>National/</a:t>
            </a:r>
            <a:r>
              <a:rPr lang="fr-CH" sz="2800" dirty="0" err="1" smtClean="0">
                <a:solidFill>
                  <a:srgbClr val="0070C0"/>
                </a:solidFill>
              </a:rPr>
              <a:t>regional</a:t>
            </a:r>
            <a:r>
              <a:rPr lang="fr-CH" sz="2800" dirty="0" smtClean="0">
                <a:solidFill>
                  <a:srgbClr val="0070C0"/>
                </a:solidFill>
              </a:rPr>
              <a:t> collections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1" name="Action Button: Custom 10">
            <a:hlinkClick r:id="" action="ppaction://hlinkshowjump?jump=nextslide" highlightClick="1">
              <a:snd r:embed="rId2" name="applause.wav"/>
            </a:hlinkClick>
          </p:cNvPr>
          <p:cNvSpPr/>
          <p:nvPr/>
        </p:nvSpPr>
        <p:spPr>
          <a:xfrm>
            <a:off x="1001028" y="1767439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A</a:t>
            </a:r>
            <a:endParaRPr lang="es-BO" sz="3600" b="1" dirty="0"/>
          </a:p>
        </p:txBody>
      </p:sp>
      <p:sp>
        <p:nvSpPr>
          <p:cNvPr id="12" name="Action Button: Custom 11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003434" y="2691464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/>
              <a:t>B</a:t>
            </a:r>
            <a:endParaRPr lang="es-BO" sz="3600" b="1" dirty="0"/>
          </a:p>
        </p:txBody>
      </p:sp>
    </p:spTree>
    <p:extLst>
      <p:ext uri="{BB962C8B-B14F-4D97-AF65-F5344CB8AC3E}">
        <p14:creationId xmlns:p14="http://schemas.microsoft.com/office/powerpoint/2010/main" val="178147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New in 2020!</a:t>
            </a:r>
            <a:endParaRPr lang="es-C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0" y="1600200"/>
            <a:ext cx="10934700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62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C3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42044" y="1066800"/>
            <a:ext cx="14373225" cy="388620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 bwMode="auto">
          <a:xfrm>
            <a:off x="7086600" y="1066800"/>
            <a:ext cx="457200" cy="3810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7086600" y="2971800"/>
            <a:ext cx="1752600" cy="381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3163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-28029"/>
            <a:ext cx="7067550" cy="711517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705920" y="1969006"/>
            <a:ext cx="4671472" cy="461665"/>
          </a:xfrm>
          <a:prstGeom prst="rect">
            <a:avLst/>
          </a:prstGeom>
          <a:solidFill>
            <a:srgbClr val="C0DDDE"/>
          </a:solidFill>
        </p:spPr>
        <p:txBody>
          <a:bodyPr wrap="none">
            <a:spAutoFit/>
          </a:bodyPr>
          <a:lstStyle/>
          <a:p>
            <a:r>
              <a:rPr lang="fr-CH" u="sng" dirty="0"/>
              <a:t>wipo.int/</a:t>
            </a:r>
            <a:r>
              <a:rPr lang="fr-CH" u="sng" dirty="0" err="1"/>
              <a:t>patentscope</a:t>
            </a:r>
            <a:r>
              <a:rPr lang="fr-CH" u="sng" dirty="0"/>
              <a:t>/en/</a:t>
            </a:r>
            <a:r>
              <a:rPr lang="fr-CH" u="sng" dirty="0" err="1"/>
              <a:t>webinar</a:t>
            </a:r>
            <a:r>
              <a:rPr lang="fr-CH" u="sng" dirty="0"/>
              <a:t> 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 bwMode="auto">
          <a:xfrm>
            <a:off x="5181600" y="2971800"/>
            <a:ext cx="2514600" cy="533400"/>
          </a:xfrm>
          <a:prstGeom prst="roundRect">
            <a:avLst/>
          </a:prstGeom>
          <a:noFill/>
          <a:ln w="63500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737298" y="2593049"/>
            <a:ext cx="4139502" cy="3960151"/>
          </a:xfrm>
          <a:prstGeom prst="roundRect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635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2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Next</a:t>
            </a:r>
            <a:r>
              <a:rPr lang="fr-CH" dirty="0" smtClean="0"/>
              <a:t> </a:t>
            </a:r>
            <a:r>
              <a:rPr lang="fr-CH" dirty="0" err="1" smtClean="0"/>
              <a:t>webinar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PATENTSCOPE for experts</a:t>
            </a:r>
          </a:p>
          <a:p>
            <a:endParaRPr lang="fr-CH" dirty="0"/>
          </a:p>
          <a:p>
            <a:pPr marL="457200" lvl="1" indent="0">
              <a:buNone/>
            </a:pPr>
            <a:r>
              <a:rPr lang="fr-CH" dirty="0" smtClean="0"/>
              <a:t>March 10at </a:t>
            </a:r>
            <a:r>
              <a:rPr lang="fr-CH" dirty="0" smtClean="0"/>
              <a:t>5:30 pm </a:t>
            </a:r>
            <a:r>
              <a:rPr lang="fr-CH" dirty="0" smtClean="0"/>
              <a:t>or March 12 </a:t>
            </a:r>
            <a:r>
              <a:rPr lang="fr-CH" dirty="0" smtClean="0"/>
              <a:t>at 8:30 </a:t>
            </a:r>
            <a:r>
              <a:rPr lang="fr-CH" dirty="0" err="1" smtClean="0"/>
              <a:t>am</a:t>
            </a:r>
            <a:endParaRPr lang="fr-CH" dirty="0" smtClean="0"/>
          </a:p>
          <a:p>
            <a:pPr marL="457200" lvl="1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attendee.gotowebinar.com/rt/2679514638585844748</a:t>
            </a:r>
            <a:r>
              <a:rPr lang="en-US" dirty="0" smtClean="0"/>
              <a:t> </a:t>
            </a:r>
            <a:endParaRPr lang="fr-CH" dirty="0" smtClean="0"/>
          </a:p>
        </p:txBody>
      </p:sp>
    </p:spTree>
    <p:extLst>
      <p:ext uri="{BB962C8B-B14F-4D97-AF65-F5344CB8AC3E}">
        <p14:creationId xmlns:p14="http://schemas.microsoft.com/office/powerpoint/2010/main" val="36314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Global Brand </a:t>
            </a:r>
            <a:r>
              <a:rPr lang="fr-CH" dirty="0" err="1" smtClean="0"/>
              <a:t>Database</a:t>
            </a:r>
            <a:r>
              <a:rPr lang="fr-CH" dirty="0" smtClean="0"/>
              <a:t>: </a:t>
            </a:r>
            <a:r>
              <a:rPr lang="fr-CH" dirty="0" err="1" smtClean="0"/>
              <a:t>webinar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How to </a:t>
            </a:r>
            <a:r>
              <a:rPr lang="fr-CH" dirty="0" err="1" smtClean="0"/>
              <a:t>read</a:t>
            </a:r>
            <a:r>
              <a:rPr lang="fr-CH" dirty="0" smtClean="0"/>
              <a:t>, </a:t>
            </a:r>
            <a:r>
              <a:rPr lang="fr-CH" dirty="0" err="1" smtClean="0"/>
              <a:t>save</a:t>
            </a:r>
            <a:r>
              <a:rPr lang="fr-CH" dirty="0" smtClean="0"/>
              <a:t> and </a:t>
            </a:r>
            <a:r>
              <a:rPr lang="fr-CH" dirty="0" err="1" smtClean="0"/>
              <a:t>share</a:t>
            </a:r>
            <a:r>
              <a:rPr lang="fr-CH" dirty="0" smtClean="0"/>
              <a:t> </a:t>
            </a:r>
            <a:r>
              <a:rPr lang="fr-CH" dirty="0" err="1" smtClean="0"/>
              <a:t>your</a:t>
            </a:r>
            <a:r>
              <a:rPr lang="fr-CH" dirty="0" smtClean="0"/>
              <a:t> </a:t>
            </a:r>
            <a:r>
              <a:rPr lang="fr-CH" dirty="0" err="1" smtClean="0"/>
              <a:t>results</a:t>
            </a:r>
            <a:endParaRPr lang="fr-CH" dirty="0" smtClean="0"/>
          </a:p>
          <a:p>
            <a:pPr marL="0" indent="0">
              <a:buNone/>
            </a:pPr>
            <a:endParaRPr lang="fr-CH" dirty="0"/>
          </a:p>
          <a:p>
            <a:pPr marL="457200" lvl="1" indent="0">
              <a:buNone/>
            </a:pPr>
            <a:r>
              <a:rPr lang="fr-CH" dirty="0" smtClean="0"/>
              <a:t>March 6 at </a:t>
            </a:r>
            <a:r>
              <a:rPr lang="fr-CH" dirty="0" smtClean="0"/>
              <a:t>5:30pm CET</a:t>
            </a:r>
          </a:p>
          <a:p>
            <a:pPr marL="457200" lvl="1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attendee.gotowebinar.com/register/133081992540373004</a:t>
            </a:r>
            <a:r>
              <a:rPr lang="en-US" dirty="0" smtClean="0"/>
              <a:t> </a:t>
            </a:r>
            <a:endParaRPr lang="fr-CH" dirty="0" smtClean="0"/>
          </a:p>
        </p:txBody>
      </p:sp>
    </p:spTree>
    <p:extLst>
      <p:ext uri="{BB962C8B-B14F-4D97-AF65-F5344CB8AC3E}">
        <p14:creationId xmlns:p14="http://schemas.microsoft.com/office/powerpoint/2010/main" val="206888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Global Design </a:t>
            </a:r>
            <a:r>
              <a:rPr lang="fr-CH" dirty="0" err="1" smtClean="0"/>
              <a:t>Database</a:t>
            </a:r>
            <a:r>
              <a:rPr lang="fr-CH" dirty="0" smtClean="0"/>
              <a:t>: </a:t>
            </a:r>
            <a:r>
              <a:rPr lang="fr-CH" dirty="0" err="1" smtClean="0"/>
              <a:t>webinar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err="1" smtClean="0"/>
              <a:t>Practical</a:t>
            </a:r>
            <a:r>
              <a:rPr lang="fr-CH" dirty="0" smtClean="0"/>
              <a:t> cases</a:t>
            </a:r>
            <a:endParaRPr lang="fr-CH" dirty="0" smtClean="0"/>
          </a:p>
          <a:p>
            <a:pPr marL="0" indent="0">
              <a:buNone/>
            </a:pPr>
            <a:endParaRPr lang="fr-CH" dirty="0" smtClean="0"/>
          </a:p>
          <a:p>
            <a:pPr marL="457200" lvl="1" indent="0">
              <a:buNone/>
            </a:pPr>
            <a:r>
              <a:rPr lang="fr-CH" dirty="0" err="1" smtClean="0"/>
              <a:t>February</a:t>
            </a:r>
            <a:r>
              <a:rPr lang="fr-CH" dirty="0" smtClean="0"/>
              <a:t> 27 </a:t>
            </a:r>
            <a:r>
              <a:rPr lang="fr-CH" dirty="0" smtClean="0"/>
              <a:t>at 5:30pm CET</a:t>
            </a:r>
          </a:p>
          <a:p>
            <a:pPr marL="457200" lvl="1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attendee.gotowebinar.com/register/1884281858680424460</a:t>
            </a:r>
            <a:r>
              <a:rPr lang="en-US" dirty="0" smtClean="0"/>
              <a:t>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76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fr-CH" altLang="en-US" sz="4400" b="1" smtClean="0"/>
          </a:p>
          <a:p>
            <a:pPr eaLnBrk="1" hangingPunct="1">
              <a:buFontTx/>
              <a:buNone/>
            </a:pPr>
            <a:r>
              <a:rPr lang="fr-CH" altLang="en-US" sz="4400" b="1" smtClean="0"/>
              <a:t>	</a:t>
            </a:r>
            <a:endParaRPr lang="en-US" altLang="en-US" sz="4400" b="1" smtClean="0"/>
          </a:p>
        </p:txBody>
      </p:sp>
      <p:pic>
        <p:nvPicPr>
          <p:cNvPr id="23554" name="Picture 2" descr="D:\Users\Ammann\AppData\Local\Temp\gxnyoltxcr8-jonathan-simco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32" y="-896913"/>
            <a:ext cx="9308432" cy="8212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6344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Agenda</a:t>
            </a:r>
            <a:endParaRPr lang="es-BO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295400"/>
            <a:ext cx="8229600" cy="4352925"/>
          </a:xfrm>
        </p:spPr>
        <p:txBody>
          <a:bodyPr/>
          <a:lstStyle/>
          <a:p>
            <a:pPr marL="0" lvl="1" indent="282575" eaLnBrk="1" hangingPunct="1"/>
            <a:r>
              <a:rPr lang="fr-CH" altLang="en-US" dirty="0" smtClean="0"/>
              <a:t>Interfaces</a:t>
            </a:r>
          </a:p>
          <a:p>
            <a:pPr marL="285750" lvl="1"/>
            <a:r>
              <a:rPr lang="fr-CH" altLang="en-US" dirty="0" smtClean="0"/>
              <a:t>Quiz</a:t>
            </a:r>
            <a:endParaRPr lang="fr-CH" altLang="en-US" dirty="0" smtClean="0"/>
          </a:p>
          <a:p>
            <a:pPr marL="285750" lvl="1"/>
            <a:r>
              <a:rPr lang="fr-CH" altLang="en-US" dirty="0" err="1" smtClean="0"/>
              <a:t>Webinars</a:t>
            </a:r>
            <a:endParaRPr lang="fr-CH" altLang="en-US" dirty="0" smtClean="0"/>
          </a:p>
          <a:p>
            <a:pPr marL="285750" lvl="1" eaLnBrk="1" hangingPunct="1"/>
            <a:r>
              <a:rPr lang="fr-CH" altLang="en-US" dirty="0" smtClean="0"/>
              <a:t>Q &amp; A session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549589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5" name="Picture 9" descr="D:\Users\Ammann\AppData\Local\Temp\pz-th3jzic8-daria-nepriakhin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15" y="685800"/>
            <a:ext cx="9144000" cy="5152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 bwMode="auto">
          <a:xfrm>
            <a:off x="0" y="852963"/>
            <a:ext cx="9144000" cy="5152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041" y="4419600"/>
            <a:ext cx="45432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3200" b="1" dirty="0" smtClean="0">
                <a:solidFill>
                  <a:srgbClr val="FFCC66"/>
                </a:solidFill>
              </a:rPr>
              <a:t>patentscope@wipo.int</a:t>
            </a:r>
            <a:endParaRPr lang="en-US" sz="3200" b="1" dirty="0">
              <a:solidFill>
                <a:srgbClr val="FFC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208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C3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231058" y="0"/>
            <a:ext cx="8915400" cy="1143000"/>
          </a:xfrm>
        </p:spPr>
        <p:txBody>
          <a:bodyPr/>
          <a:lstStyle/>
          <a:p>
            <a:r>
              <a:rPr lang="en-US" sz="3200" dirty="0"/>
              <a:t>https://patentscope.wipo.int/search/en/search.jsf</a:t>
            </a:r>
          </a:p>
        </p:txBody>
      </p:sp>
      <p:sp>
        <p:nvSpPr>
          <p:cNvPr id="8" name="Oval 7"/>
          <p:cNvSpPr/>
          <p:nvPr/>
        </p:nvSpPr>
        <p:spPr bwMode="auto">
          <a:xfrm>
            <a:off x="110065" y="228600"/>
            <a:ext cx="1261535" cy="685800"/>
          </a:xfrm>
          <a:prstGeom prst="ellipse">
            <a:avLst/>
          </a:prstGeom>
          <a:solidFill>
            <a:srgbClr val="0070C0">
              <a:alpha val="37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669" y="1828801"/>
            <a:ext cx="9189670" cy="321665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auto">
          <a:xfrm>
            <a:off x="252294" y="1709855"/>
            <a:ext cx="2800815" cy="347546"/>
          </a:xfrm>
          <a:prstGeom prst="rect">
            <a:avLst/>
          </a:prstGeom>
          <a:solidFill>
            <a:srgbClr val="FF0000">
              <a:alpha val="22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" name="Bent-Up Arrow 9"/>
          <p:cNvSpPr/>
          <p:nvPr/>
        </p:nvSpPr>
        <p:spPr bwMode="auto">
          <a:xfrm>
            <a:off x="3053108" y="838200"/>
            <a:ext cx="1518891" cy="1116982"/>
          </a:xfrm>
          <a:prstGeom prst="bentUpArrow">
            <a:avLst/>
          </a:prstGeom>
          <a:solidFill>
            <a:srgbClr val="FF0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612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C3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PATENTSCOPE: how to search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57400"/>
            <a:ext cx="9121182" cy="24384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auto">
          <a:xfrm>
            <a:off x="6781799" y="1904999"/>
            <a:ext cx="609601" cy="434181"/>
          </a:xfrm>
          <a:prstGeom prst="rect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638655" y="2351488"/>
            <a:ext cx="1819545" cy="1458512"/>
          </a:xfrm>
          <a:prstGeom prst="rect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659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Which</a:t>
            </a:r>
            <a:r>
              <a:rPr lang="fr-CH" dirty="0" smtClean="0"/>
              <a:t> interface to use?</a:t>
            </a:r>
            <a:endParaRPr lang="es-CO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7638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61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_english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2942</TotalTime>
  <Words>334</Words>
  <Application>Microsoft Office PowerPoint</Application>
  <PresentationFormat>On-screen Show (4:3)</PresentationFormat>
  <Paragraphs>111</Paragraphs>
  <Slides>60</Slides>
  <Notes>4</Notes>
  <HiddenSlides>0</HiddenSlides>
  <MMClips>5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60</vt:i4>
      </vt:variant>
    </vt:vector>
  </HeadingPairs>
  <TitlesOfParts>
    <vt:vector size="65" baseType="lpstr">
      <vt:lpstr>ヒラギノ角ゴ Pro W3</vt:lpstr>
      <vt:lpstr>Arial</vt:lpstr>
      <vt:lpstr>Arial Black</vt:lpstr>
      <vt:lpstr>Microsoft Sans Serif</vt:lpstr>
      <vt:lpstr>template_english</vt:lpstr>
      <vt:lpstr>PowerPoint Presentation</vt:lpstr>
      <vt:lpstr>Raise your hand only if you can hear me otherwise please send me a message using the Questions box</vt:lpstr>
      <vt:lpstr>PowerPoint Presentation</vt:lpstr>
      <vt:lpstr>PowerPoint Presentation</vt:lpstr>
      <vt:lpstr>Questions/concerns</vt:lpstr>
      <vt:lpstr>Agenda</vt:lpstr>
      <vt:lpstr>https://patentscope.wipo.int/search/en/search.jsf</vt:lpstr>
      <vt:lpstr>PATENTSCOPE: how to search</vt:lpstr>
      <vt:lpstr>Which interface to use?</vt:lpstr>
      <vt:lpstr>Simple search</vt:lpstr>
      <vt:lpstr>Simple search</vt:lpstr>
      <vt:lpstr>Our example</vt:lpstr>
      <vt:lpstr>PowerPoint Presentation</vt:lpstr>
      <vt:lpstr>Number</vt:lpstr>
      <vt:lpstr>Names</vt:lpstr>
      <vt:lpstr>PowerPoint Presentation</vt:lpstr>
      <vt:lpstr>PowerPoint Presentation</vt:lpstr>
      <vt:lpstr>PowerPoint Presentation</vt:lpstr>
      <vt:lpstr>Simple search</vt:lpstr>
      <vt:lpstr>Field combination</vt:lpstr>
      <vt:lpstr>Our example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Instant help</vt:lpstr>
      <vt:lpstr>Result list</vt:lpstr>
      <vt:lpstr>Document download</vt:lpstr>
      <vt:lpstr>PowerPoint Presentation</vt:lpstr>
      <vt:lpstr>PowerPoint Presentation</vt:lpstr>
      <vt:lpstr>List download</vt:lpstr>
      <vt:lpstr>Logged-in</vt:lpstr>
      <vt:lpstr>Save</vt:lpstr>
      <vt:lpstr>Translate</vt:lpstr>
      <vt:lpstr>PowerPoint Presentation</vt:lpstr>
      <vt:lpstr>PowerPoint Presentation</vt:lpstr>
      <vt:lpstr>Sort/narrow down</vt:lpstr>
      <vt:lpstr>PowerPoint Presentation</vt:lpstr>
      <vt:lpstr>PowerPoint Presentation</vt:lpstr>
      <vt:lpstr>PowerPoint Presentation</vt:lpstr>
      <vt:lpstr>Collections</vt:lpstr>
      <vt:lpstr>PowerPoint Presentation</vt:lpstr>
      <vt:lpstr>PowerPoint Presentation</vt:lpstr>
      <vt:lpstr>Q1: Using the PATENTSCOPE account, can you download the entire result list?</vt:lpstr>
      <vt:lpstr>Q1: Using the PATENTSCOPE account, can you download the entire result list?</vt:lpstr>
      <vt:lpstr>Q 2: if you would like to search in 4 fields combined by 2 operators which interface should you use?</vt:lpstr>
      <vt:lpstr>Q 2: if you would like to search in 4 fields combined by 2 operators which interface should you use?</vt:lpstr>
      <vt:lpstr>Q3: which data are you selecting here?</vt:lpstr>
      <vt:lpstr>Q3: which data are you selecting here?</vt:lpstr>
      <vt:lpstr>New in 2020!</vt:lpstr>
      <vt:lpstr>PowerPoint Presentation</vt:lpstr>
      <vt:lpstr>PowerPoint Presentation</vt:lpstr>
      <vt:lpstr>Next webinar</vt:lpstr>
      <vt:lpstr>Global Brand Database: webinar</vt:lpstr>
      <vt:lpstr>Global Design Database: webinar</vt:lpstr>
      <vt:lpstr>PowerPoint Presentation</vt:lpstr>
      <vt:lpstr>PowerPoint Presentation</vt:lpstr>
    </vt:vector>
  </TitlesOfParts>
  <Company>World Intellectual Property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AMMANN Sandrine</dc:creator>
  <cp:keywords>FOR OFFICIAL USE ONLY</cp:keywords>
  <cp:lastModifiedBy>AMMANN Sandrine</cp:lastModifiedBy>
  <cp:revision>25</cp:revision>
  <dcterms:created xsi:type="dcterms:W3CDTF">2020-02-18T09:14:21Z</dcterms:created>
  <dcterms:modified xsi:type="dcterms:W3CDTF">2020-02-20T10:16:53Z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7c304b46-e15a-4959-ac89-e59282cdeb85</vt:lpwstr>
  </property>
  <property fmtid="{D5CDD505-2E9C-101B-9397-08002B2CF9AE}" pid="3" name="Classification">
    <vt:lpwstr>For Official Use Only</vt:lpwstr>
  </property>
  <property fmtid="{D5CDD505-2E9C-101B-9397-08002B2CF9AE}" pid="4" name="VisualMarkings">
    <vt:lpwstr>None</vt:lpwstr>
  </property>
  <property fmtid="{D5CDD505-2E9C-101B-9397-08002B2CF9AE}" pid="5" name="Alignment">
    <vt:lpwstr>Centre</vt:lpwstr>
  </property>
  <property fmtid="{D5CDD505-2E9C-101B-9397-08002B2CF9AE}" pid="6" name="Language">
    <vt:lpwstr>English</vt:lpwstr>
  </property>
</Properties>
</file>