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8.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29.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30.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31.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3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33.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34.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35.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36.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37.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38.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39.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40.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41.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42.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notesSlides/notesSlide43.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44.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45.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46.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47.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48.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49.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50.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51.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52.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53.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54.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55.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56.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57.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58.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59.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60.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61.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62.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notesSlides/notesSlide63.xml" ContentType="application/vnd.openxmlformats-officedocument.presentationml.notesSlide+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64.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65.xml" ContentType="application/vnd.openxmlformats-officedocument.presentationml.notesSlide+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notesSlides/notesSlide66.xml" ContentType="application/vnd.openxmlformats-officedocument.presentationml.notesSlid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67.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68.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notesSlides/notesSlide69.xml" ContentType="application/vnd.openxmlformats-officedocument.presentationml.notesSlid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notesSlides/notesSlide70.xml" ContentType="application/vnd.openxmlformats-officedocument.presentationml.notesSlide+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71.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72.xml" ContentType="application/vnd.openxmlformats-officedocument.presentationml.notesSlid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73.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74.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notesSlides/notesSlide75.xml" ContentType="application/vnd.openxmlformats-officedocument.presentationml.notesSlide+xml"/>
  <Override PartName="/ppt/tags/tag428.xml" ContentType="application/vnd.openxmlformats-officedocument.presentationml.tags+xml"/>
  <Override PartName="/ppt/tags/tag429.xml" ContentType="application/vnd.openxmlformats-officedocument.presentationml.tags+xml"/>
  <Override PartName="/ppt/notesSlides/notesSlide76.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77.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78.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79.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80.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notesSlides/notesSlide81.xml" ContentType="application/vnd.openxmlformats-officedocument.presentationml.notesSlide+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notesSlides/notesSlide82.xml" ContentType="application/vnd.openxmlformats-officedocument.presentationml.notesSlide+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83.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notesSlides/notesSlide84.xml" ContentType="application/vnd.openxmlformats-officedocument.presentationml.notesSlide+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notesSlides/notesSlide85.xml" ContentType="application/vnd.openxmlformats-officedocument.presentationml.notesSlide+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86.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notesSlides/notesSlide87.xml" ContentType="application/vnd.openxmlformats-officedocument.presentationml.notesSlide+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notesSlides/notesSlide88.xml" ContentType="application/vnd.openxmlformats-officedocument.presentationml.notesSlide+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notesSlides/notesSlide89.xml" ContentType="application/vnd.openxmlformats-officedocument.presentationml.notesSlide+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notesSlides/notesSlide90.xml" ContentType="application/vnd.openxmlformats-officedocument.presentationml.notesSlide+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notesSlides/notesSlide91.xml" ContentType="application/vnd.openxmlformats-officedocument.presentationml.notesSlide+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notesSlides/notesSlide92.xml" ContentType="application/vnd.openxmlformats-officedocument.presentationml.notesSlide+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notesSlides/notesSlide93.xml" ContentType="application/vnd.openxmlformats-officedocument.presentationml.notesSlide+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notesSlides/notesSlide94.xml" ContentType="application/vnd.openxmlformats-officedocument.presentationml.notesSlide+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notesSlides/notesSlide95.xml" ContentType="application/vnd.openxmlformats-officedocument.presentationml.notesSlide+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notesSlides/notesSlide96.xml" ContentType="application/vnd.openxmlformats-officedocument.presentationml.notesSlide+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notesSlides/notesSlide97.xml" ContentType="application/vnd.openxmlformats-officedocument.presentationml.notesSlide+xml"/>
  <Override PartName="/ppt/tags/tag700.xml" ContentType="application/vnd.openxmlformats-officedocument.presentationml.tags+xml"/>
  <Override PartName="/ppt/tags/tag701.xml" ContentType="application/vnd.openxmlformats-officedocument.presentationml.tags+xml"/>
  <Override PartName="/ppt/notesSlides/notesSlide98.xml" ContentType="application/vnd.openxmlformats-officedocument.presentationml.notesSlide+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notesSlides/notesSlide99.xml" ContentType="application/vnd.openxmlformats-officedocument.presentationml.notesSlide+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notesSlides/notesSlide100.xml" ContentType="application/vnd.openxmlformats-officedocument.presentationml.notesSlide+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notesSlides/notesSlide101.xml" ContentType="application/vnd.openxmlformats-officedocument.presentationml.notesSlide+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notesSlides/notesSlide102.xml" ContentType="application/vnd.openxmlformats-officedocument.presentationml.notesSlid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notesSlides/notesSlide103.xml" ContentType="application/vnd.openxmlformats-officedocument.presentationml.notesSlid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notesSlides/notesSlide104.xml" ContentType="application/vnd.openxmlformats-officedocument.presentationml.notesSlide+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notesSlides/notesSlide105.xml" ContentType="application/vnd.openxmlformats-officedocument.presentationml.notesSlide+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notesSlides/notesSlide106.xml" ContentType="application/vnd.openxmlformats-officedocument.presentationml.notesSlid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notesSlides/notesSlide107.xml" ContentType="application/vnd.openxmlformats-officedocument.presentationml.notesSlide+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notesSlides/notesSlide108.xml" ContentType="application/vnd.openxmlformats-officedocument.presentationml.notesSlide+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notesSlides/notesSlide109.xml" ContentType="application/vnd.openxmlformats-officedocument.presentationml.notesSlide+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notesSlides/notesSlide110.xml" ContentType="application/vnd.openxmlformats-officedocument.presentationml.notesSlide+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notesSlides/notesSlide111.xml" ContentType="application/vnd.openxmlformats-officedocument.presentationml.notesSlide+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notesSlides/notesSlide112.xml" ContentType="application/vnd.openxmlformats-officedocument.presentationml.notesSlide+xml"/>
  <Override PartName="/ppt/tags/tag811.xml" ContentType="application/vnd.openxmlformats-officedocument.presentationml.tags+xml"/>
  <Override PartName="/ppt/tags/tag812.xml" ContentType="application/vnd.openxmlformats-officedocument.presentationml.tags+xml"/>
  <Override PartName="/ppt/notesSlides/notesSlide113.xml" ContentType="application/vnd.openxmlformats-officedocument.presentationml.notesSlide+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notesSlides/notesSlide114.xml" ContentType="application/vnd.openxmlformats-officedocument.presentationml.notesSlide+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notesSlides/notesSlide115.xml" ContentType="application/vnd.openxmlformats-officedocument.presentationml.notesSlide+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notesSlides/notesSlide116.xml" ContentType="application/vnd.openxmlformats-officedocument.presentationml.notesSlide+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notesSlides/notesSlide117.xml" ContentType="application/vnd.openxmlformats-officedocument.presentationml.notesSlide+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notesSlides/notesSlide118.xml" ContentType="application/vnd.openxmlformats-officedocument.presentationml.notesSlide+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notesSlides/notesSlide119.xml" ContentType="application/vnd.openxmlformats-officedocument.presentationml.notesSlide+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notesSlides/notesSlide120.xml" ContentType="application/vnd.openxmlformats-officedocument.presentationml.notesSlide+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notesSlides/notesSlide121.xml" ContentType="application/vnd.openxmlformats-officedocument.presentationml.notesSlide+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notesSlides/notesSlide122.xml" ContentType="application/vnd.openxmlformats-officedocument.presentationml.notesSlide+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notesSlides/notesSlide123.xml" ContentType="application/vnd.openxmlformats-officedocument.presentationml.notesSlide+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notesSlides/notesSlide124.xml" ContentType="application/vnd.openxmlformats-officedocument.presentationml.notesSlide+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notesSlides/notesSlide125.xml" ContentType="application/vnd.openxmlformats-officedocument.presentationml.notesSlide+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notesSlides/notesSlide126.xml" ContentType="application/vnd.openxmlformats-officedocument.presentationml.notesSlide+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notesSlides/notesSlide127.xml" ContentType="application/vnd.openxmlformats-officedocument.presentationml.notesSlide+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notesSlides/notesSlide128.xml" ContentType="application/vnd.openxmlformats-officedocument.presentationml.notesSlide+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notesSlides/notesSlide129.xml" ContentType="application/vnd.openxmlformats-officedocument.presentationml.notesSlide+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notesSlides/notesSlide130.xml" ContentType="application/vnd.openxmlformats-officedocument.presentationml.notesSlide+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notesSlides/notesSlide131.xml" ContentType="application/vnd.openxmlformats-officedocument.presentationml.notesSlide+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notesSlides/notesSlide132.xml" ContentType="application/vnd.openxmlformats-officedocument.presentationml.notesSlide+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notesSlides/notesSlide133.xml" ContentType="application/vnd.openxmlformats-officedocument.presentationml.notesSlide+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notesSlides/notesSlide134.xml" ContentType="application/vnd.openxmlformats-officedocument.presentationml.notesSlide+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notesSlides/notesSlide135.xml" ContentType="application/vnd.openxmlformats-officedocument.presentationml.notesSlide+xml"/>
  <Override PartName="/ppt/tags/tag963.xml" ContentType="application/vnd.openxmlformats-officedocument.presentationml.tags+xml"/>
  <Override PartName="/ppt/tags/tag964.xml" ContentType="application/vnd.openxmlformats-officedocument.presentationml.tags+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96"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00"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8" autoAdjust="0"/>
    <p:restoredTop sz="86377" autoAdjust="0"/>
  </p:normalViewPr>
  <p:slideViewPr>
    <p:cSldViewPr>
      <p:cViewPr varScale="1">
        <p:scale>
          <a:sx n="76" d="100"/>
          <a:sy n="76" d="100"/>
        </p:scale>
        <p:origin x="1736" y="44"/>
      </p:cViewPr>
      <p:guideLst>
        <p:guide orient="horz" pos="2160"/>
        <p:guide pos="2880"/>
      </p:guideLst>
    </p:cSldViewPr>
  </p:slideViewPr>
  <p:outlineViewPr>
    <p:cViewPr>
      <p:scale>
        <a:sx n="33" d="100"/>
        <a:sy n="33" d="100"/>
      </p:scale>
      <p:origin x="0" y="-7944"/>
    </p:cViewPr>
  </p:outlineViewPr>
  <p:notesTextViewPr>
    <p:cViewPr>
      <p:scale>
        <a:sx n="100" d="100"/>
        <a:sy n="100" d="100"/>
      </p:scale>
      <p:origin x="0" y="0"/>
    </p:cViewPr>
  </p:notesTextViewPr>
  <p:sorterViewPr>
    <p:cViewPr>
      <p:scale>
        <a:sx n="100" d="100"/>
        <a:sy n="100" d="100"/>
      </p:scale>
      <p:origin x="0" y="-317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3FAD3-9DDE-45AD-8E00-04188459268C}" type="datetimeFigureOut">
              <a:rPr lang="en-US" smtClean="0"/>
              <a:t>10/13/2021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71DA5-201E-42B5-8C65-53A979E70993}" type="slidenum">
              <a:rPr lang="en-US" smtClean="0"/>
              <a:t>‹#›</a:t>
            </a:fld>
            <a:endParaRPr lang="en-US"/>
          </a:p>
        </p:txBody>
      </p:sp>
    </p:spTree>
    <p:extLst>
      <p:ext uri="{BB962C8B-B14F-4D97-AF65-F5344CB8AC3E}">
        <p14:creationId xmlns:p14="http://schemas.microsoft.com/office/powerpoint/2010/main" val="19071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fr-FR" sz="1200" smtClean="0"/>
              <a:pPr eaLnBrk="1" hangingPunct="1"/>
              <a:t>1</a:t>
            </a:fld>
            <a:endParaRPr lang="fr-FR"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dirty="0"/>
          </a:p>
        </p:txBody>
      </p:sp>
    </p:spTree>
    <p:extLst>
      <p:ext uri="{BB962C8B-B14F-4D97-AF65-F5344CB8AC3E}">
        <p14:creationId xmlns:p14="http://schemas.microsoft.com/office/powerpoint/2010/main" val="3712011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Points</a:t>
            </a:r>
            <a:r>
              <a:rPr lang="fr-FR" baseline="0" dirty="0"/>
              <a:t> to </a:t>
            </a:r>
            <a:r>
              <a:rPr lang="fr-FR" baseline="0" dirty="0" err="1"/>
              <a:t>make</a:t>
            </a:r>
            <a:r>
              <a:rPr lang="fr-FR" baseline="0" dirty="0"/>
              <a:t> – if the </a:t>
            </a:r>
            <a:r>
              <a:rPr lang="fr-FR" baseline="0" dirty="0" err="1"/>
              <a:t>modified</a:t>
            </a:r>
            <a:r>
              <a:rPr lang="fr-FR" baseline="0" dirty="0"/>
              <a:t> </a:t>
            </a:r>
            <a:r>
              <a:rPr lang="fr-FR" baseline="0" dirty="0" err="1"/>
              <a:t>residue</a:t>
            </a:r>
            <a:r>
              <a:rPr lang="fr-FR" baseline="0" dirty="0"/>
              <a:t> </a:t>
            </a:r>
            <a:r>
              <a:rPr lang="fr-FR" baseline="0" dirty="0" err="1"/>
              <a:t>is</a:t>
            </a:r>
            <a:r>
              <a:rPr lang="fr-FR" baseline="0" dirty="0"/>
              <a:t> NOT </a:t>
            </a:r>
            <a:r>
              <a:rPr lang="fr-FR" baseline="0" dirty="0" err="1"/>
              <a:t>listed</a:t>
            </a:r>
            <a:r>
              <a:rPr lang="fr-FR" baseline="0" dirty="0"/>
              <a:t> in </a:t>
            </a:r>
            <a:r>
              <a:rPr lang="fr-FR" baseline="0" dirty="0" err="1"/>
              <a:t>Annex</a:t>
            </a:r>
            <a:r>
              <a:rPr lang="fr-FR" baseline="0" dirty="0"/>
              <a:t> I, Section 2, Table 2, </a:t>
            </a:r>
            <a:r>
              <a:rPr lang="fr-FR" baseline="0" dirty="0" err="1"/>
              <a:t>then</a:t>
            </a:r>
            <a:r>
              <a:rPr lang="fr-FR" baseline="0" dirty="0"/>
              <a:t> OTHER must </a:t>
            </a:r>
            <a:r>
              <a:rPr lang="fr-FR" baseline="0" dirty="0" err="1"/>
              <a:t>be</a:t>
            </a:r>
            <a:r>
              <a:rPr lang="fr-FR" baseline="0" dirty="0"/>
              <a:t> </a:t>
            </a:r>
            <a:r>
              <a:rPr lang="fr-FR" baseline="0" dirty="0" err="1"/>
              <a:t>used</a:t>
            </a:r>
            <a:r>
              <a:rPr lang="fr-FR" baseline="0" dirty="0"/>
              <a:t>, and the </a:t>
            </a:r>
            <a:r>
              <a:rPr lang="fr-FR" baseline="0" dirty="0" err="1"/>
              <a:t>complete</a:t>
            </a:r>
            <a:r>
              <a:rPr lang="fr-FR" baseline="0" dirty="0"/>
              <a:t> </a:t>
            </a:r>
            <a:r>
              <a:rPr lang="fr-FR" baseline="0" dirty="0" err="1"/>
              <a:t>name</a:t>
            </a:r>
            <a:r>
              <a:rPr lang="fr-FR" baseline="0" dirty="0"/>
              <a:t> of the </a:t>
            </a:r>
            <a:r>
              <a:rPr lang="fr-FR" baseline="0" dirty="0" err="1"/>
              <a:t>residue</a:t>
            </a:r>
            <a:r>
              <a:rPr lang="fr-FR" baseline="0" dirty="0"/>
              <a:t> must </a:t>
            </a:r>
            <a:r>
              <a:rPr lang="fr-FR" baseline="0" dirty="0" err="1"/>
              <a:t>be</a:t>
            </a:r>
            <a:r>
              <a:rPr lang="fr-FR" baseline="0" dirty="0"/>
              <a:t> </a:t>
            </a:r>
            <a:r>
              <a:rPr lang="fr-FR" baseline="0" dirty="0" err="1"/>
              <a:t>included</a:t>
            </a:r>
            <a:r>
              <a:rPr lang="fr-FR" baseline="0" dirty="0"/>
              <a:t> in a note qualifier.</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10</a:t>
            </a:fld>
            <a:endParaRPr lang="fr-FR" dirty="0"/>
          </a:p>
        </p:txBody>
      </p:sp>
    </p:spTree>
    <p:extLst>
      <p:ext uri="{BB962C8B-B14F-4D97-AF65-F5344CB8AC3E}">
        <p14:creationId xmlns:p14="http://schemas.microsoft.com/office/powerpoint/2010/main" val="6112605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t>
            </a:r>
            <a:r>
              <a:rPr lang="fr-FR" dirty="0" err="1"/>
              <a:t>Verbally</a:t>
            </a:r>
            <a:r>
              <a:rPr lang="fr-FR" dirty="0"/>
              <a:t> </a:t>
            </a:r>
            <a:r>
              <a:rPr lang="fr-FR" dirty="0" err="1"/>
              <a:t>make</a:t>
            </a:r>
            <a:r>
              <a:rPr lang="fr-FR" dirty="0"/>
              <a:t> the point</a:t>
            </a:r>
            <a:r>
              <a:rPr lang="fr-FR" baseline="0" dirty="0"/>
              <a:t> </a:t>
            </a:r>
            <a:r>
              <a:rPr lang="fr-FR" baseline="0" dirty="0" err="1"/>
              <a:t>that</a:t>
            </a:r>
            <a:r>
              <a:rPr lang="fr-FR" baseline="0" dirty="0"/>
              <a:t> glycol </a:t>
            </a:r>
            <a:r>
              <a:rPr lang="fr-FR" baseline="0" dirty="0" err="1"/>
              <a:t>nucleic</a:t>
            </a:r>
            <a:r>
              <a:rPr lang="fr-FR" baseline="0" dirty="0"/>
              <a:t> </a:t>
            </a:r>
            <a:r>
              <a:rPr lang="fr-FR" baseline="0" dirty="0" err="1"/>
              <a:t>acids</a:t>
            </a:r>
            <a:r>
              <a:rPr lang="fr-FR" baseline="0" dirty="0"/>
              <a:t> are </a:t>
            </a:r>
            <a:r>
              <a:rPr lang="fr-FR" baseline="0" dirty="0" err="1"/>
              <a:t>nucleotides</a:t>
            </a:r>
            <a:r>
              <a:rPr lang="fr-FR" baseline="0" dirty="0"/>
              <a:t> </a:t>
            </a:r>
            <a:r>
              <a:rPr lang="fr-FR" baseline="0" dirty="0" err="1"/>
              <a:t>under</a:t>
            </a:r>
            <a:r>
              <a:rPr lang="fr-FR" baseline="0" dirty="0"/>
              <a:t> ST.26, and </a:t>
            </a:r>
            <a:r>
              <a:rPr lang="fr-FR" baseline="0" dirty="0" err="1"/>
              <a:t>this</a:t>
            </a:r>
            <a:r>
              <a:rPr lang="fr-FR" baseline="0" dirty="0"/>
              <a:t> </a:t>
            </a:r>
            <a:r>
              <a:rPr lang="fr-FR" baseline="0" dirty="0" err="1"/>
              <a:t>sequence</a:t>
            </a:r>
            <a:r>
              <a:rPr lang="fr-FR" baseline="0" dirty="0"/>
              <a:t> </a:t>
            </a:r>
            <a:r>
              <a:rPr lang="fr-FR" baseline="0" dirty="0" err="1"/>
              <a:t>contains</a:t>
            </a:r>
            <a:r>
              <a:rPr lang="fr-FR" baseline="0" dirty="0"/>
              <a:t> &gt;10 </a:t>
            </a:r>
            <a:r>
              <a:rPr lang="fr-FR" baseline="0" dirty="0" err="1"/>
              <a:t>specifically</a:t>
            </a:r>
            <a:r>
              <a:rPr lang="fr-FR" baseline="0" dirty="0"/>
              <a:t> </a:t>
            </a:r>
            <a:r>
              <a:rPr lang="fr-FR" baseline="0" dirty="0" err="1"/>
              <a:t>defined</a:t>
            </a:r>
            <a:r>
              <a:rPr lang="fr-FR" baseline="0" dirty="0"/>
              <a:t> </a:t>
            </a:r>
            <a:r>
              <a:rPr lang="fr-FR" baseline="0" dirty="0" err="1"/>
              <a:t>nucleotides</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100</a:t>
            </a:fld>
            <a:endParaRPr lang="fr-FR" dirty="0"/>
          </a:p>
        </p:txBody>
      </p:sp>
    </p:spTree>
    <p:extLst>
      <p:ext uri="{BB962C8B-B14F-4D97-AF65-F5344CB8AC3E}">
        <p14:creationId xmlns:p14="http://schemas.microsoft.com/office/powerpoint/2010/main" val="4131409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The</a:t>
            </a:r>
            <a:r>
              <a:rPr lang="fr-FR" baseline="0" dirty="0"/>
              <a:t> </a:t>
            </a:r>
            <a:r>
              <a:rPr lang="fr-FR" baseline="0" dirty="0" err="1"/>
              <a:t>molecule</a:t>
            </a:r>
            <a:r>
              <a:rPr lang="fr-FR" baseline="0" dirty="0"/>
              <a:t> must </a:t>
            </a:r>
            <a:r>
              <a:rPr lang="fr-FR" baseline="0" dirty="0" err="1"/>
              <a:t>be</a:t>
            </a:r>
            <a:r>
              <a:rPr lang="fr-FR" baseline="0" dirty="0"/>
              <a:t> </a:t>
            </a:r>
            <a:r>
              <a:rPr lang="fr-FR" baseline="0" dirty="0" err="1"/>
              <a:t>represented</a:t>
            </a:r>
            <a:r>
              <a:rPr lang="fr-FR" baseline="0" dirty="0"/>
              <a:t> in the SL </a:t>
            </a:r>
            <a:r>
              <a:rPr lang="fr-FR" baseline="0" dirty="0" err="1"/>
              <a:t>from</a:t>
            </a:r>
            <a:r>
              <a:rPr lang="fr-FR" baseline="0" dirty="0"/>
              <a:t> the end </a:t>
            </a:r>
            <a:r>
              <a:rPr lang="fr-FR" baseline="0" dirty="0" err="1"/>
              <a:t>that</a:t>
            </a:r>
            <a:r>
              <a:rPr lang="fr-FR" baseline="0" dirty="0"/>
              <a:t> </a:t>
            </a:r>
            <a:r>
              <a:rPr lang="fr-FR" baseline="0" dirty="0" err="1"/>
              <a:t>mimics</a:t>
            </a:r>
            <a:r>
              <a:rPr lang="fr-FR" baseline="0" dirty="0"/>
              <a:t> the 5’ end (the PO4 end) to the end </a:t>
            </a:r>
            <a:r>
              <a:rPr lang="fr-FR" baseline="0" dirty="0" err="1"/>
              <a:t>that</a:t>
            </a:r>
            <a:r>
              <a:rPr lang="fr-FR" baseline="0" dirty="0"/>
              <a:t> </a:t>
            </a:r>
            <a:r>
              <a:rPr lang="fr-FR" baseline="0" dirty="0" err="1"/>
              <a:t>mimics</a:t>
            </a:r>
            <a:r>
              <a:rPr lang="fr-FR" baseline="0" dirty="0"/>
              <a:t> the 3’ end (the OH end) to </a:t>
            </a:r>
            <a:r>
              <a:rPr lang="fr-FR" baseline="0" dirty="0" err="1"/>
              <a:t>comply</a:t>
            </a:r>
            <a:r>
              <a:rPr lang="fr-FR" baseline="0" dirty="0"/>
              <a:t> </a:t>
            </a:r>
            <a:r>
              <a:rPr lang="fr-FR" baseline="0" dirty="0" err="1"/>
              <a:t>with</a:t>
            </a:r>
            <a:r>
              <a:rPr lang="fr-FR" baseline="0" dirty="0"/>
              <a:t> ST.26 </a:t>
            </a:r>
            <a:r>
              <a:rPr lang="fr-FR" baseline="0" dirty="0" err="1"/>
              <a:t>paragraph</a:t>
            </a:r>
            <a:r>
              <a:rPr lang="fr-FR" baseline="0" dirty="0"/>
              <a:t> 11.</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101</a:t>
            </a:fld>
            <a:endParaRPr lang="fr-FR" dirty="0"/>
          </a:p>
        </p:txBody>
      </p:sp>
    </p:spTree>
    <p:extLst>
      <p:ext uri="{BB962C8B-B14F-4D97-AF65-F5344CB8AC3E}">
        <p14:creationId xmlns:p14="http://schemas.microsoft.com/office/powerpoint/2010/main" val="283744497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a:t>
            </a:r>
            <a:r>
              <a:rPr lang="fr-FR" dirty="0" err="1"/>
              <a:t>sequence</a:t>
            </a:r>
            <a:r>
              <a:rPr lang="fr-FR" baseline="0" dirty="0"/>
              <a:t> must </a:t>
            </a:r>
            <a:r>
              <a:rPr lang="fr-FR" baseline="0" dirty="0" err="1"/>
              <a:t>be</a:t>
            </a:r>
            <a:r>
              <a:rPr lang="fr-FR" baseline="0" dirty="0"/>
              <a:t> </a:t>
            </a:r>
            <a:r>
              <a:rPr lang="fr-FR" baseline="0" dirty="0" err="1"/>
              <a:t>annotated</a:t>
            </a:r>
            <a:r>
              <a:rPr lang="fr-FR" baseline="0" dirty="0"/>
              <a:t> to </a:t>
            </a:r>
            <a:r>
              <a:rPr lang="fr-FR" baseline="0" dirty="0" err="1"/>
              <a:t>describe</a:t>
            </a:r>
            <a:r>
              <a:rPr lang="fr-FR" baseline="0" dirty="0"/>
              <a:t> </a:t>
            </a:r>
            <a:r>
              <a:rPr lang="fr-FR" baseline="0" dirty="0" err="1"/>
              <a:t>it</a:t>
            </a:r>
            <a:r>
              <a:rPr lang="fr-FR" baseline="0" dirty="0"/>
              <a:t> as a glycol </a:t>
            </a:r>
            <a:r>
              <a:rPr lang="fr-FR" baseline="0" dirty="0" err="1"/>
              <a:t>nucleic</a:t>
            </a:r>
            <a:r>
              <a:rPr lang="fr-FR" baseline="0" dirty="0"/>
              <a:t> </a:t>
            </a:r>
            <a:r>
              <a:rPr lang="fr-FR" baseline="0" dirty="0" err="1"/>
              <a:t>acid</a:t>
            </a:r>
            <a:r>
              <a:rPr lang="fr-FR" baseline="0" dirty="0"/>
              <a:t>.  This </a:t>
            </a:r>
            <a:r>
              <a:rPr lang="fr-FR" baseline="0" dirty="0" err="1"/>
              <a:t>requires</a:t>
            </a:r>
            <a:r>
              <a:rPr lang="fr-FR" baseline="0" dirty="0"/>
              <a:t>:  1) a </a:t>
            </a:r>
            <a:r>
              <a:rPr lang="fr-FR" baseline="0" dirty="0" err="1"/>
              <a:t>modified_base</a:t>
            </a:r>
            <a:r>
              <a:rPr lang="fr-FR" baseline="0" dirty="0"/>
              <a:t> </a:t>
            </a:r>
            <a:r>
              <a:rPr lang="fr-FR" baseline="0" dirty="0" err="1"/>
              <a:t>feature</a:t>
            </a:r>
            <a:r>
              <a:rPr lang="fr-FR" baseline="0" dirty="0"/>
              <a:t> key.  </a:t>
            </a:r>
            <a:r>
              <a:rPr lang="fr-FR" baseline="0" dirty="0" err="1"/>
              <a:t>Verbally</a:t>
            </a:r>
            <a:r>
              <a:rPr lang="fr-FR" baseline="0" dirty="0"/>
              <a:t> </a:t>
            </a:r>
            <a:r>
              <a:rPr lang="fr-FR" baseline="0" dirty="0" err="1"/>
              <a:t>say</a:t>
            </a:r>
            <a:r>
              <a:rPr lang="fr-FR" baseline="0" dirty="0"/>
              <a:t> </a:t>
            </a:r>
            <a:r>
              <a:rPr lang="fr-FR" baseline="0" dirty="0" err="1"/>
              <a:t>that</a:t>
            </a:r>
            <a:r>
              <a:rPr lang="fr-FR" baseline="0" dirty="0"/>
              <a:t> the location </a:t>
            </a:r>
            <a:r>
              <a:rPr lang="fr-FR" baseline="0" dirty="0" err="1"/>
              <a:t>can</a:t>
            </a:r>
            <a:r>
              <a:rPr lang="fr-FR" baseline="0" dirty="0"/>
              <a:t> </a:t>
            </a:r>
            <a:r>
              <a:rPr lang="fr-FR" baseline="0" dirty="0" err="1"/>
              <a:t>include</a:t>
            </a:r>
            <a:r>
              <a:rPr lang="fr-FR" baseline="0" dirty="0"/>
              <a:t> the </a:t>
            </a:r>
            <a:r>
              <a:rPr lang="fr-FR" baseline="0" dirty="0" err="1"/>
              <a:t>entire</a:t>
            </a:r>
            <a:r>
              <a:rPr lang="fr-FR" baseline="0" dirty="0"/>
              <a:t> </a:t>
            </a:r>
            <a:r>
              <a:rPr lang="fr-FR" baseline="0" dirty="0" err="1"/>
              <a:t>length</a:t>
            </a:r>
            <a:r>
              <a:rPr lang="fr-FR" baseline="0" dirty="0"/>
              <a:t> of the </a:t>
            </a:r>
            <a:r>
              <a:rPr lang="fr-FR" baseline="0" dirty="0" err="1"/>
              <a:t>sequence</a:t>
            </a:r>
            <a:r>
              <a:rPr lang="fr-FR" baseline="0" dirty="0"/>
              <a:t>, </a:t>
            </a:r>
            <a:r>
              <a:rPr lang="fr-FR" baseline="0" dirty="0" err="1"/>
              <a:t>since</a:t>
            </a:r>
            <a:r>
              <a:rPr lang="fr-FR" baseline="0" dirty="0"/>
              <a:t> </a:t>
            </a:r>
            <a:r>
              <a:rPr lang="fr-FR" baseline="0" dirty="0" err="1"/>
              <a:t>it</a:t>
            </a:r>
            <a:r>
              <a:rPr lang="fr-FR" baseline="0" dirty="0"/>
              <a:t> </a:t>
            </a:r>
            <a:r>
              <a:rPr lang="fr-FR" baseline="0" dirty="0" err="1"/>
              <a:t>is</a:t>
            </a:r>
            <a:r>
              <a:rPr lang="fr-FR" baseline="0" dirty="0"/>
              <a:t> all a single </a:t>
            </a:r>
            <a:r>
              <a:rPr lang="fr-FR" baseline="0" dirty="0" err="1"/>
              <a:t>backbone</a:t>
            </a:r>
            <a:r>
              <a:rPr lang="fr-FR" baseline="0" dirty="0"/>
              <a:t> type.   2) a </a:t>
            </a:r>
            <a:r>
              <a:rPr lang="fr-FR" baseline="0" dirty="0" err="1"/>
              <a:t>mod_base</a:t>
            </a:r>
            <a:r>
              <a:rPr lang="fr-FR" baseline="0" dirty="0"/>
              <a:t> qualifier.  </a:t>
            </a:r>
            <a:r>
              <a:rPr lang="fr-FR" baseline="0" dirty="0" err="1"/>
              <a:t>Since</a:t>
            </a:r>
            <a:r>
              <a:rPr lang="fr-FR" baseline="0" dirty="0"/>
              <a:t> glycol </a:t>
            </a:r>
            <a:r>
              <a:rPr lang="fr-FR" baseline="0" dirty="0" err="1"/>
              <a:t>nucleic</a:t>
            </a:r>
            <a:r>
              <a:rPr lang="fr-FR" baseline="0" dirty="0"/>
              <a:t> </a:t>
            </a:r>
            <a:r>
              <a:rPr lang="fr-FR" baseline="0" dirty="0" err="1"/>
              <a:t>acids</a:t>
            </a:r>
            <a:r>
              <a:rPr lang="fr-FR" baseline="0" dirty="0"/>
              <a:t> are not one of the standard </a:t>
            </a:r>
            <a:r>
              <a:rPr lang="fr-FR" baseline="0" dirty="0" err="1"/>
              <a:t>abbreviations</a:t>
            </a:r>
            <a:r>
              <a:rPr lang="fr-FR" baseline="0" dirty="0"/>
              <a:t> </a:t>
            </a:r>
            <a:r>
              <a:rPr lang="fr-FR" baseline="0" dirty="0" err="1"/>
              <a:t>listed</a:t>
            </a:r>
            <a:r>
              <a:rPr lang="fr-FR" baseline="0" dirty="0"/>
              <a:t> in </a:t>
            </a:r>
            <a:r>
              <a:rPr lang="fr-FR" baseline="0" dirty="0" err="1"/>
              <a:t>Annex</a:t>
            </a:r>
            <a:r>
              <a:rPr lang="fr-FR" baseline="0" dirty="0"/>
              <a:t> I, Section 2, Table 2, the value must </a:t>
            </a:r>
            <a:r>
              <a:rPr lang="fr-FR" baseline="0" dirty="0" err="1"/>
              <a:t>be</a:t>
            </a:r>
            <a:r>
              <a:rPr lang="fr-FR" baseline="0" dirty="0"/>
              <a:t> “OTHER” and an </a:t>
            </a:r>
            <a:r>
              <a:rPr lang="fr-FR" baseline="0" dirty="0" err="1"/>
              <a:t>additional</a:t>
            </a:r>
            <a:r>
              <a:rPr lang="fr-FR" baseline="0" dirty="0"/>
              <a:t> “note” qualifier must </a:t>
            </a:r>
            <a:r>
              <a:rPr lang="fr-FR" baseline="0" dirty="0" err="1"/>
              <a:t>be</a:t>
            </a:r>
            <a:r>
              <a:rPr lang="fr-FR" baseline="0" dirty="0"/>
              <a:t> </a:t>
            </a:r>
            <a:r>
              <a:rPr lang="fr-FR" baseline="0" dirty="0" err="1"/>
              <a:t>added</a:t>
            </a:r>
            <a:r>
              <a:rPr lang="fr-FR" baseline="0" dirty="0"/>
              <a:t> </a:t>
            </a:r>
            <a:r>
              <a:rPr lang="fr-FR" baseline="0" dirty="0" err="1"/>
              <a:t>too</a:t>
            </a:r>
            <a:r>
              <a:rPr lang="fr-FR" baseline="0" dirty="0"/>
              <a:t>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102</a:t>
            </a:fld>
            <a:endParaRPr lang="fr-FR" dirty="0"/>
          </a:p>
        </p:txBody>
      </p:sp>
    </p:spTree>
    <p:extLst>
      <p:ext uri="{BB962C8B-B14F-4D97-AF65-F5344CB8AC3E}">
        <p14:creationId xmlns:p14="http://schemas.microsoft.com/office/powerpoint/2010/main" val="3393549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103</a:t>
            </a:fld>
            <a:endParaRPr lang="fr-FR" dirty="0"/>
          </a:p>
        </p:txBody>
      </p:sp>
    </p:spTree>
    <p:extLst>
      <p:ext uri="{BB962C8B-B14F-4D97-AF65-F5344CB8AC3E}">
        <p14:creationId xmlns:p14="http://schemas.microsoft.com/office/powerpoint/2010/main" val="4137719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104</a:t>
            </a:fld>
            <a:endParaRPr lang="fr-FR" dirty="0"/>
          </a:p>
        </p:txBody>
      </p:sp>
    </p:spTree>
    <p:extLst>
      <p:ext uri="{BB962C8B-B14F-4D97-AF65-F5344CB8AC3E}">
        <p14:creationId xmlns:p14="http://schemas.microsoft.com/office/powerpoint/2010/main" val="10632181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105</a:t>
            </a:fld>
            <a:endParaRPr lang="fr-FR" dirty="0"/>
          </a:p>
        </p:txBody>
      </p:sp>
    </p:spTree>
    <p:extLst>
      <p:ext uri="{BB962C8B-B14F-4D97-AF65-F5344CB8AC3E}">
        <p14:creationId xmlns:p14="http://schemas.microsoft.com/office/powerpoint/2010/main" val="38843376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106</a:t>
            </a:fld>
            <a:endParaRPr lang="fr-FR" dirty="0"/>
          </a:p>
        </p:txBody>
      </p:sp>
    </p:spTree>
    <p:extLst>
      <p:ext uri="{BB962C8B-B14F-4D97-AF65-F5344CB8AC3E}">
        <p14:creationId xmlns:p14="http://schemas.microsoft.com/office/powerpoint/2010/main" val="311978936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107</a:t>
            </a:fld>
            <a:endParaRPr lang="fr-FR" dirty="0"/>
          </a:p>
        </p:txBody>
      </p:sp>
    </p:spTree>
    <p:extLst>
      <p:ext uri="{BB962C8B-B14F-4D97-AF65-F5344CB8AC3E}">
        <p14:creationId xmlns:p14="http://schemas.microsoft.com/office/powerpoint/2010/main" val="1049941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108</a:t>
            </a:fld>
            <a:endParaRPr lang="fr-FR" dirty="0"/>
          </a:p>
        </p:txBody>
      </p:sp>
    </p:spTree>
    <p:extLst>
      <p:ext uri="{BB962C8B-B14F-4D97-AF65-F5344CB8AC3E}">
        <p14:creationId xmlns:p14="http://schemas.microsoft.com/office/powerpoint/2010/main" val="41669627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109</a:t>
            </a:fld>
            <a:endParaRPr lang="fr-FR" dirty="0"/>
          </a:p>
        </p:txBody>
      </p:sp>
    </p:spTree>
    <p:extLst>
      <p:ext uri="{BB962C8B-B14F-4D97-AF65-F5344CB8AC3E}">
        <p14:creationId xmlns:p14="http://schemas.microsoft.com/office/powerpoint/2010/main" val="85242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11</a:t>
            </a:fld>
            <a:endParaRPr lang="fr-FR" dirty="0"/>
          </a:p>
        </p:txBody>
      </p:sp>
    </p:spTree>
    <p:extLst>
      <p:ext uri="{BB962C8B-B14F-4D97-AF65-F5344CB8AC3E}">
        <p14:creationId xmlns:p14="http://schemas.microsoft.com/office/powerpoint/2010/main" val="21695719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110</a:t>
            </a:fld>
            <a:endParaRPr lang="fr-FR" dirty="0"/>
          </a:p>
        </p:txBody>
      </p:sp>
    </p:spTree>
    <p:extLst>
      <p:ext uri="{BB962C8B-B14F-4D97-AF65-F5344CB8AC3E}">
        <p14:creationId xmlns:p14="http://schemas.microsoft.com/office/powerpoint/2010/main" val="5043454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111</a:t>
            </a:fld>
            <a:endParaRPr lang="fr-FR" dirty="0"/>
          </a:p>
        </p:txBody>
      </p:sp>
    </p:spTree>
    <p:extLst>
      <p:ext uri="{BB962C8B-B14F-4D97-AF65-F5344CB8AC3E}">
        <p14:creationId xmlns:p14="http://schemas.microsoft.com/office/powerpoint/2010/main" val="40304301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 point out how </a:t>
            </a:r>
            <a:r>
              <a:rPr lang="fr-FR" baseline="0" dirty="0"/>
              <a:t>SEQ ID NO:1 </a:t>
            </a:r>
            <a:r>
              <a:rPr lang="fr-FR" baseline="0" dirty="0" err="1"/>
              <a:t>refers</a:t>
            </a:r>
            <a:r>
              <a:rPr lang="fr-FR" baseline="0" dirty="0"/>
              <a:t> to a linkage </a:t>
            </a:r>
            <a:r>
              <a:rPr lang="fr-FR" baseline="0" dirty="0" err="1"/>
              <a:t>with</a:t>
            </a:r>
            <a:r>
              <a:rPr lang="fr-FR" baseline="0" dirty="0"/>
              <a:t> SEQ ID NO:2, and </a:t>
            </a:r>
            <a:r>
              <a:rPr lang="fr-FR" dirty="0"/>
              <a:t>SEQ ID NO:2 </a:t>
            </a:r>
            <a:r>
              <a:rPr lang="fr-FR" dirty="0" err="1"/>
              <a:t>refers</a:t>
            </a:r>
            <a:r>
              <a:rPr lang="fr-FR" baseline="0" dirty="0"/>
              <a:t> to a linkage </a:t>
            </a:r>
            <a:r>
              <a:rPr lang="fr-FR" baseline="0" dirty="0" err="1"/>
              <a:t>with</a:t>
            </a:r>
            <a:r>
              <a:rPr lang="fr-FR" baseline="0" dirty="0"/>
              <a:t> SEQ ID NO:1</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112</a:t>
            </a:fld>
            <a:endParaRPr lang="fr-FR" dirty="0"/>
          </a:p>
        </p:txBody>
      </p:sp>
    </p:spTree>
    <p:extLst>
      <p:ext uri="{BB962C8B-B14F-4D97-AF65-F5344CB8AC3E}">
        <p14:creationId xmlns:p14="http://schemas.microsoft.com/office/powerpoint/2010/main" val="37357712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113</a:t>
            </a:fld>
            <a:endParaRPr lang="fr-FR" dirty="0"/>
          </a:p>
        </p:txBody>
      </p:sp>
    </p:spTree>
    <p:extLst>
      <p:ext uri="{BB962C8B-B14F-4D97-AF65-F5344CB8AC3E}">
        <p14:creationId xmlns:p14="http://schemas.microsoft.com/office/powerpoint/2010/main" val="14601533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t>
            </a:r>
            <a:r>
              <a:rPr lang="fr-FR" dirty="0" err="1"/>
              <a:t>Variants</a:t>
            </a:r>
            <a:r>
              <a:rPr lang="fr-FR" dirty="0"/>
              <a:t> </a:t>
            </a:r>
            <a:r>
              <a:rPr lang="fr-FR" dirty="0" err="1"/>
              <a:t>can</a:t>
            </a:r>
            <a:r>
              <a:rPr lang="fr-FR" dirty="0"/>
              <a:t> </a:t>
            </a:r>
            <a:r>
              <a:rPr lang="fr-FR" dirty="0" err="1"/>
              <a:t>be</a:t>
            </a:r>
            <a:r>
              <a:rPr lang="fr-FR" dirty="0"/>
              <a:t> </a:t>
            </a:r>
            <a:r>
              <a:rPr lang="fr-FR" dirty="0" err="1"/>
              <a:t>represented</a:t>
            </a:r>
            <a:r>
              <a:rPr lang="fr-FR" dirty="0"/>
              <a:t> in a SL by </a:t>
            </a:r>
            <a:r>
              <a:rPr lang="fr-FR" dirty="0" err="1"/>
              <a:t>including</a:t>
            </a:r>
            <a:r>
              <a:rPr lang="fr-FR" dirty="0"/>
              <a:t> </a:t>
            </a:r>
            <a:r>
              <a:rPr lang="fr-FR" dirty="0" err="1"/>
              <a:t>each</a:t>
            </a:r>
            <a:r>
              <a:rPr lang="fr-FR" dirty="0"/>
              <a:t> variant as</a:t>
            </a:r>
            <a:r>
              <a:rPr lang="fr-FR" baseline="0" dirty="0"/>
              <a:t> a </a:t>
            </a:r>
            <a:r>
              <a:rPr lang="fr-FR" baseline="0" dirty="0" err="1"/>
              <a:t>separate</a:t>
            </a:r>
            <a:r>
              <a:rPr lang="fr-FR" baseline="0" dirty="0"/>
              <a:t> </a:t>
            </a:r>
            <a:r>
              <a:rPr lang="fr-FR" baseline="0" dirty="0" err="1"/>
              <a:t>sequence</a:t>
            </a:r>
            <a:r>
              <a:rPr lang="fr-FR" baseline="0" dirty="0"/>
              <a:t>, or by </a:t>
            </a:r>
            <a:r>
              <a:rPr lang="fr-FR" baseline="0" dirty="0" err="1"/>
              <a:t>including</a:t>
            </a:r>
            <a:r>
              <a:rPr lang="fr-FR" baseline="0" dirty="0"/>
              <a:t> a “</a:t>
            </a:r>
            <a:r>
              <a:rPr lang="fr-FR" baseline="0" dirty="0" err="1"/>
              <a:t>primary</a:t>
            </a:r>
            <a:r>
              <a:rPr lang="fr-FR" baseline="0" dirty="0"/>
              <a:t> </a:t>
            </a:r>
            <a:r>
              <a:rPr lang="fr-FR" baseline="0" dirty="0" err="1"/>
              <a:t>sequence</a:t>
            </a:r>
            <a:r>
              <a:rPr lang="fr-FR" baseline="0" dirty="0"/>
              <a:t>” </a:t>
            </a:r>
            <a:r>
              <a:rPr lang="fr-FR" baseline="0" dirty="0" err="1"/>
              <a:t>that</a:t>
            </a:r>
            <a:r>
              <a:rPr lang="fr-FR" baseline="0" dirty="0"/>
              <a:t> </a:t>
            </a:r>
            <a:r>
              <a:rPr lang="fr-FR" baseline="0" dirty="0" err="1"/>
              <a:t>is</a:t>
            </a:r>
            <a:r>
              <a:rPr lang="fr-FR" baseline="0" dirty="0"/>
              <a:t> </a:t>
            </a:r>
            <a:r>
              <a:rPr lang="fr-FR" baseline="0" dirty="0" err="1"/>
              <a:t>annotated</a:t>
            </a:r>
            <a:r>
              <a:rPr lang="fr-FR" baseline="0" dirty="0"/>
              <a:t> to show the possible variations.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114</a:t>
            </a:fld>
            <a:endParaRPr lang="fr-FR" dirty="0"/>
          </a:p>
        </p:txBody>
      </p:sp>
    </p:spTree>
    <p:extLst>
      <p:ext uri="{BB962C8B-B14F-4D97-AF65-F5344CB8AC3E}">
        <p14:creationId xmlns:p14="http://schemas.microsoft.com/office/powerpoint/2010/main" val="21165971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115</a:t>
            </a:fld>
            <a:endParaRPr lang="fr-FR" dirty="0"/>
          </a:p>
        </p:txBody>
      </p:sp>
    </p:spTree>
    <p:extLst>
      <p:ext uri="{BB962C8B-B14F-4D97-AF65-F5344CB8AC3E}">
        <p14:creationId xmlns:p14="http://schemas.microsoft.com/office/powerpoint/2010/main" val="9535650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How </a:t>
            </a:r>
            <a:r>
              <a:rPr lang="fr-FR" dirty="0" err="1"/>
              <a:t>does</a:t>
            </a:r>
            <a:r>
              <a:rPr lang="fr-FR" dirty="0"/>
              <a:t> </a:t>
            </a:r>
            <a:r>
              <a:rPr lang="fr-FR" dirty="0" err="1"/>
              <a:t>pgh</a:t>
            </a:r>
            <a:r>
              <a:rPr lang="fr-FR" dirty="0"/>
              <a:t>. 93 </a:t>
            </a:r>
            <a:r>
              <a:rPr lang="fr-FR" dirty="0" err="1"/>
              <a:t>apply</a:t>
            </a:r>
            <a:r>
              <a:rPr lang="fr-FR" dirty="0"/>
              <a:t> to the </a:t>
            </a:r>
            <a:r>
              <a:rPr lang="fr-FR" dirty="0" err="1"/>
              <a:t>following</a:t>
            </a:r>
            <a:r>
              <a:rPr lang="fr-FR" dirty="0"/>
              <a:t> </a:t>
            </a:r>
            <a:r>
              <a:rPr lang="fr-FR" dirty="0" err="1"/>
              <a:t>example</a:t>
            </a:r>
            <a:r>
              <a:rPr lang="fr-FR" dirty="0"/>
              <a:t> of a multiple </a:t>
            </a:r>
            <a:r>
              <a:rPr lang="fr-FR" dirty="0" err="1"/>
              <a:t>sequence</a:t>
            </a:r>
            <a:r>
              <a:rPr lang="fr-FR" dirty="0"/>
              <a:t> </a:t>
            </a:r>
            <a:r>
              <a:rPr lang="fr-FR" dirty="0" err="1"/>
              <a:t>alignment</a:t>
            </a:r>
            <a:r>
              <a:rPr lang="fr-FR" dirty="0"/>
              <a:t>.</a:t>
            </a:r>
          </a:p>
          <a:p>
            <a:pPr marL="171450" indent="-171450">
              <a:buFontTx/>
              <a:buChar char="-"/>
            </a:pPr>
            <a:r>
              <a:rPr lang="fr-FR" dirty="0" err="1"/>
              <a:t>Explain</a:t>
            </a:r>
            <a:r>
              <a:rPr lang="fr-FR" dirty="0"/>
              <a:t> how </a:t>
            </a:r>
            <a:r>
              <a:rPr lang="fr-FR" dirty="0" err="1"/>
              <a:t>each</a:t>
            </a:r>
            <a:r>
              <a:rPr lang="fr-FR" dirty="0"/>
              <a:t> </a:t>
            </a:r>
            <a:r>
              <a:rPr lang="fr-FR" dirty="0" err="1"/>
              <a:t>sequence</a:t>
            </a:r>
            <a:r>
              <a:rPr lang="fr-FR" dirty="0"/>
              <a:t> in the </a:t>
            </a:r>
            <a:r>
              <a:rPr lang="fr-FR" dirty="0" err="1"/>
              <a:t>alignment</a:t>
            </a:r>
            <a:r>
              <a:rPr lang="fr-FR" baseline="0" dirty="0"/>
              <a:t> </a:t>
            </a:r>
            <a:r>
              <a:rPr lang="fr-FR" baseline="0" dirty="0" err="1"/>
              <a:t>can</a:t>
            </a:r>
            <a:r>
              <a:rPr lang="fr-FR" baseline="0" dirty="0"/>
              <a:t> </a:t>
            </a:r>
            <a:r>
              <a:rPr lang="fr-FR" baseline="0" dirty="0" err="1"/>
              <a:t>be</a:t>
            </a:r>
            <a:r>
              <a:rPr lang="fr-FR" baseline="0" dirty="0"/>
              <a:t> </a:t>
            </a:r>
            <a:r>
              <a:rPr lang="fr-FR" baseline="0" dirty="0" err="1"/>
              <a:t>considered</a:t>
            </a:r>
            <a:r>
              <a:rPr lang="fr-FR" baseline="0" dirty="0"/>
              <a:t> a variant of the consensus </a:t>
            </a:r>
            <a:r>
              <a:rPr lang="fr-FR" baseline="0" dirty="0" err="1"/>
              <a:t>sequence</a:t>
            </a:r>
            <a:r>
              <a:rPr lang="fr-FR" baseline="0" dirty="0"/>
              <a:t>.</a:t>
            </a:r>
          </a:p>
          <a:p>
            <a:pPr marL="171450" indent="-171450">
              <a:buFontTx/>
              <a:buChar char="-"/>
            </a:pPr>
            <a:endParaRPr lang="fr-FR" baseline="0" dirty="0"/>
          </a:p>
          <a:p>
            <a:pPr marL="171450" indent="-171450">
              <a:buFontTx/>
              <a:buChar char="-"/>
            </a:pPr>
            <a:r>
              <a:rPr lang="fr-FR" baseline="0" dirty="0" err="1"/>
              <a:t>Ask</a:t>
            </a:r>
            <a:r>
              <a:rPr lang="fr-FR" baseline="0" dirty="0"/>
              <a:t> </a:t>
            </a:r>
            <a:r>
              <a:rPr lang="fr-FR" baseline="0" dirty="0" err="1"/>
              <a:t>what</a:t>
            </a:r>
            <a:r>
              <a:rPr lang="fr-FR" baseline="0" dirty="0"/>
              <a:t> must go </a:t>
            </a:r>
            <a:r>
              <a:rPr lang="fr-FR" baseline="0" dirty="0" err="1"/>
              <a:t>into</a:t>
            </a:r>
            <a:r>
              <a:rPr lang="fr-FR" baseline="0" dirty="0"/>
              <a:t> a </a:t>
            </a:r>
            <a:r>
              <a:rPr lang="fr-FR" baseline="0" dirty="0" err="1"/>
              <a:t>sequence</a:t>
            </a:r>
            <a:r>
              <a:rPr lang="fr-FR" baseline="0" dirty="0"/>
              <a:t> listing – </a:t>
            </a:r>
            <a:r>
              <a:rPr lang="fr-FR" baseline="0" dirty="0" err="1"/>
              <a:t>just</a:t>
            </a:r>
            <a:r>
              <a:rPr lang="fr-FR" baseline="0" dirty="0"/>
              <a:t> the consensus </a:t>
            </a:r>
            <a:r>
              <a:rPr lang="fr-FR" baseline="0" dirty="0" err="1"/>
              <a:t>sequence</a:t>
            </a:r>
            <a:r>
              <a:rPr lang="fr-FR" baseline="0" dirty="0"/>
              <a:t> </a:t>
            </a:r>
            <a:r>
              <a:rPr lang="fr-FR" baseline="0" dirty="0" err="1"/>
              <a:t>with</a:t>
            </a:r>
            <a:r>
              <a:rPr lang="fr-FR" baseline="0" dirty="0"/>
              <a:t> annotations listing all possible values for variable </a:t>
            </a:r>
            <a:r>
              <a:rPr lang="fr-FR" baseline="0" dirty="0" err="1"/>
              <a:t>residues</a:t>
            </a:r>
            <a:r>
              <a:rPr lang="fr-FR" baseline="0" dirty="0"/>
              <a:t>, or </a:t>
            </a:r>
            <a:r>
              <a:rPr lang="fr-FR" baseline="0" dirty="0" err="1"/>
              <a:t>each</a:t>
            </a:r>
            <a:r>
              <a:rPr lang="fr-FR" baseline="0" dirty="0"/>
              <a:t> of the 7 </a:t>
            </a:r>
            <a:r>
              <a:rPr lang="fr-FR" baseline="0" dirty="0" err="1"/>
              <a:t>sequences</a:t>
            </a:r>
            <a:r>
              <a:rPr lang="fr-FR" baseline="0" dirty="0"/>
              <a:t> as </a:t>
            </a:r>
            <a:r>
              <a:rPr lang="fr-FR" baseline="0" dirty="0" err="1"/>
              <a:t>separate</a:t>
            </a:r>
            <a:r>
              <a:rPr lang="fr-FR" baseline="0" dirty="0"/>
              <a:t> </a:t>
            </a:r>
            <a:r>
              <a:rPr lang="fr-FR" baseline="0" dirty="0" err="1"/>
              <a:t>sequences</a:t>
            </a:r>
            <a:r>
              <a:rPr lang="fr-FR" baseline="0" dirty="0"/>
              <a:t>?</a:t>
            </a:r>
          </a:p>
          <a:p>
            <a:pPr marL="171450" indent="-171450">
              <a:buFontTx/>
              <a:buChar char="-"/>
            </a:pPr>
            <a:r>
              <a:rPr lang="fr-FR" baseline="0" dirty="0" err="1"/>
              <a:t>Answer</a:t>
            </a:r>
            <a:r>
              <a:rPr lang="fr-FR" baseline="0" dirty="0"/>
              <a:t> = </a:t>
            </a:r>
            <a:r>
              <a:rPr lang="fr-FR" baseline="0" dirty="0" err="1"/>
              <a:t>each</a:t>
            </a:r>
            <a:r>
              <a:rPr lang="fr-FR" baseline="0" dirty="0"/>
              <a:t> of the 7 </a:t>
            </a:r>
            <a:r>
              <a:rPr lang="fr-FR" baseline="0" dirty="0" err="1"/>
              <a:t>sequences</a:t>
            </a:r>
            <a:r>
              <a:rPr lang="fr-FR" baseline="0" dirty="0"/>
              <a:t> </a:t>
            </a:r>
            <a:r>
              <a:rPr lang="fr-FR" baseline="0" dirty="0" err="1"/>
              <a:t>is</a:t>
            </a:r>
            <a:r>
              <a:rPr lang="fr-FR" baseline="0" dirty="0"/>
              <a:t> </a:t>
            </a:r>
            <a:r>
              <a:rPr lang="fr-FR" baseline="0" dirty="0" err="1"/>
              <a:t>separately</a:t>
            </a:r>
            <a:r>
              <a:rPr lang="fr-FR" baseline="0" dirty="0"/>
              <a:t> </a:t>
            </a:r>
            <a:r>
              <a:rPr lang="fr-FR" baseline="0" dirty="0" err="1"/>
              <a:t>enumerated</a:t>
            </a:r>
            <a:r>
              <a:rPr lang="fr-FR" baseline="0" dirty="0"/>
              <a:t> and </a:t>
            </a:r>
            <a:r>
              <a:rPr lang="fr-FR" baseline="0" dirty="0" err="1"/>
              <a:t>therefore</a:t>
            </a:r>
            <a:r>
              <a:rPr lang="fr-FR" baseline="0" dirty="0"/>
              <a:t> all must </a:t>
            </a:r>
            <a:r>
              <a:rPr lang="fr-FR" baseline="0" dirty="0" err="1"/>
              <a:t>be</a:t>
            </a:r>
            <a:r>
              <a:rPr lang="fr-FR" baseline="0" dirty="0"/>
              <a:t> </a:t>
            </a:r>
            <a:r>
              <a:rPr lang="fr-FR" baseline="0" dirty="0" err="1"/>
              <a:t>included</a:t>
            </a:r>
            <a:r>
              <a:rPr lang="fr-FR" baseline="0" dirty="0"/>
              <a:t> in the SL as a </a:t>
            </a:r>
            <a:r>
              <a:rPr lang="fr-FR" baseline="0" dirty="0" err="1"/>
              <a:t>separate</a:t>
            </a:r>
            <a:r>
              <a:rPr lang="fr-FR" baseline="0" dirty="0"/>
              <a:t> </a:t>
            </a:r>
            <a:r>
              <a:rPr lang="fr-FR" baseline="0" dirty="0" err="1"/>
              <a:t>sequence</a:t>
            </a:r>
            <a:r>
              <a:rPr lang="fr-FR" baseline="0" dirty="0"/>
              <a:t>.</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116</a:t>
            </a:fld>
            <a:endParaRPr lang="fr-FR" dirty="0"/>
          </a:p>
        </p:txBody>
      </p:sp>
    </p:spTree>
    <p:extLst>
      <p:ext uri="{BB962C8B-B14F-4D97-AF65-F5344CB8AC3E}">
        <p14:creationId xmlns:p14="http://schemas.microsoft.com/office/powerpoint/2010/main" val="325873399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117</a:t>
            </a:fld>
            <a:endParaRPr lang="fr-FR" dirty="0"/>
          </a:p>
        </p:txBody>
      </p:sp>
    </p:spTree>
    <p:extLst>
      <p:ext uri="{BB962C8B-B14F-4D97-AF65-F5344CB8AC3E}">
        <p14:creationId xmlns:p14="http://schemas.microsoft.com/office/powerpoint/2010/main" val="23410614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 </a:t>
            </a:r>
            <a:r>
              <a:rPr lang="fr-FR" dirty="0" err="1"/>
              <a:t>that</a:t>
            </a:r>
            <a:r>
              <a:rPr lang="fr-FR" dirty="0"/>
              <a:t> </a:t>
            </a:r>
            <a:r>
              <a:rPr lang="fr-FR" dirty="0" err="1"/>
              <a:t>this</a:t>
            </a:r>
            <a:r>
              <a:rPr lang="fr-FR" dirty="0"/>
              <a:t> </a:t>
            </a:r>
            <a:r>
              <a:rPr lang="fr-FR" dirty="0" err="1"/>
              <a:t>is</a:t>
            </a:r>
            <a:r>
              <a:rPr lang="fr-FR" dirty="0"/>
              <a:t> a “</a:t>
            </a:r>
            <a:r>
              <a:rPr lang="fr-FR" dirty="0" err="1"/>
              <a:t>should</a:t>
            </a:r>
            <a:r>
              <a:rPr lang="fr-FR" dirty="0"/>
              <a:t>”, not a “must”</a:t>
            </a:r>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118</a:t>
            </a:fld>
            <a:endParaRPr lang="fr-FR" dirty="0"/>
          </a:p>
        </p:txBody>
      </p:sp>
    </p:spTree>
    <p:extLst>
      <p:ext uri="{BB962C8B-B14F-4D97-AF65-F5344CB8AC3E}">
        <p14:creationId xmlns:p14="http://schemas.microsoft.com/office/powerpoint/2010/main" val="149002474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err="1"/>
              <a:t>perhaps</a:t>
            </a:r>
            <a:r>
              <a:rPr lang="fr-FR" dirty="0"/>
              <a:t> mention </a:t>
            </a:r>
            <a:r>
              <a:rPr lang="fr-FR" dirty="0" err="1"/>
              <a:t>that</a:t>
            </a:r>
            <a:r>
              <a:rPr lang="fr-FR" dirty="0"/>
              <a:t> an alternative </a:t>
            </a:r>
            <a:r>
              <a:rPr lang="fr-FR" dirty="0" err="1"/>
              <a:t>is</a:t>
            </a:r>
            <a:r>
              <a:rPr lang="fr-FR" dirty="0"/>
              <a:t> to </a:t>
            </a:r>
            <a:r>
              <a:rPr lang="fr-FR" dirty="0" err="1"/>
              <a:t>choose</a:t>
            </a:r>
            <a:r>
              <a:rPr lang="fr-FR" baseline="0" dirty="0"/>
              <a:t> one.</a:t>
            </a:r>
          </a:p>
          <a:p>
            <a:pPr marL="171450" indent="-171450">
              <a:buFontTx/>
              <a:buChar char="-"/>
            </a:pPr>
            <a:endParaRPr lang="fr-FR" baseline="0" dirty="0"/>
          </a:p>
          <a:p>
            <a:pPr marL="171450" indent="-171450">
              <a:buFontTx/>
              <a:buChar char="-"/>
            </a:pPr>
            <a:r>
              <a:rPr lang="fr-FR" baseline="0" dirty="0"/>
              <a:t>Note </a:t>
            </a:r>
            <a:r>
              <a:rPr lang="fr-FR" baseline="0" dirty="0" err="1"/>
              <a:t>that</a:t>
            </a:r>
            <a:r>
              <a:rPr lang="fr-FR" baseline="0" dirty="0"/>
              <a:t> the MUST </a:t>
            </a:r>
            <a:r>
              <a:rPr lang="fr-FR" baseline="0" dirty="0" err="1"/>
              <a:t>is</a:t>
            </a:r>
            <a:r>
              <a:rPr lang="fr-FR" baseline="0" dirty="0"/>
              <a:t> for annotation of the </a:t>
            </a:r>
            <a:r>
              <a:rPr lang="fr-FR" baseline="0" dirty="0" err="1"/>
              <a:t>primary</a:t>
            </a:r>
            <a:r>
              <a:rPr lang="fr-FR" baseline="0" dirty="0"/>
              <a:t> </a:t>
            </a:r>
            <a:r>
              <a:rPr lang="fr-FR" baseline="0" dirty="0" err="1"/>
              <a:t>sequence</a:t>
            </a:r>
            <a:r>
              <a:rPr lang="fr-FR" baseline="0" dirty="0"/>
              <a:t>.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119</a:t>
            </a:fld>
            <a:endParaRPr lang="fr-FR" dirty="0"/>
          </a:p>
        </p:txBody>
      </p:sp>
    </p:spTree>
    <p:extLst>
      <p:ext uri="{BB962C8B-B14F-4D97-AF65-F5344CB8AC3E}">
        <p14:creationId xmlns:p14="http://schemas.microsoft.com/office/powerpoint/2010/main" val="389189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dirty="0"/>
              <a:t>Points</a:t>
            </a:r>
            <a:r>
              <a:rPr lang="fr-FR" baseline="0" dirty="0"/>
              <a:t> to </a:t>
            </a:r>
            <a:r>
              <a:rPr lang="fr-FR" baseline="0" dirty="0" err="1"/>
              <a:t>make</a:t>
            </a:r>
            <a:r>
              <a:rPr lang="fr-FR" baseline="0" dirty="0"/>
              <a:t>:</a:t>
            </a:r>
          </a:p>
          <a:p>
            <a:pPr marL="0" indent="0">
              <a:buFontTx/>
              <a:buNone/>
            </a:pPr>
            <a:endParaRPr lang="fr-FR" baseline="0" dirty="0"/>
          </a:p>
          <a:p>
            <a:pPr marL="171450" indent="-171450">
              <a:buFontTx/>
              <a:buChar char="-"/>
            </a:pPr>
            <a:r>
              <a:rPr lang="fr-FR" baseline="0" dirty="0"/>
              <a:t>pseudo, </a:t>
            </a:r>
            <a:r>
              <a:rPr lang="fr-FR" baseline="0" dirty="0" err="1"/>
              <a:t>pseudogene</a:t>
            </a:r>
            <a:r>
              <a:rPr lang="fr-FR" baseline="0" dirty="0"/>
              <a:t>, and translation are </a:t>
            </a:r>
            <a:r>
              <a:rPr lang="fr-FR" baseline="0" dirty="0" err="1"/>
              <a:t>mutually</a:t>
            </a:r>
            <a:r>
              <a:rPr lang="fr-FR" baseline="0" dirty="0"/>
              <a:t> exclusive – a single CDS </a:t>
            </a:r>
            <a:r>
              <a:rPr lang="fr-FR" baseline="0" dirty="0" err="1"/>
              <a:t>can</a:t>
            </a:r>
            <a:r>
              <a:rPr lang="fr-FR" baseline="0" dirty="0"/>
              <a:t> </a:t>
            </a:r>
            <a:r>
              <a:rPr lang="fr-FR" baseline="0" dirty="0" err="1"/>
              <a:t>contain</a:t>
            </a:r>
            <a:r>
              <a:rPr lang="fr-FR" baseline="0" dirty="0"/>
              <a:t> </a:t>
            </a:r>
            <a:r>
              <a:rPr lang="fr-FR" baseline="0" dirty="0" err="1"/>
              <a:t>only</a:t>
            </a:r>
            <a:r>
              <a:rPr lang="fr-FR" baseline="0" dirty="0"/>
              <a:t> one of </a:t>
            </a:r>
            <a:r>
              <a:rPr lang="fr-FR" baseline="0" dirty="0" err="1"/>
              <a:t>these</a:t>
            </a:r>
            <a:endParaRPr lang="fr-FR" baseline="0" dirty="0"/>
          </a:p>
          <a:p>
            <a:pPr marL="171450" indent="-171450">
              <a:buFontTx/>
              <a:buChar char="-"/>
            </a:pPr>
            <a:r>
              <a:rPr lang="fr-FR" baseline="0" dirty="0"/>
              <a:t>the </a:t>
            </a:r>
            <a:r>
              <a:rPr lang="fr-FR" baseline="0" dirty="0" err="1"/>
              <a:t>genetic</a:t>
            </a:r>
            <a:r>
              <a:rPr lang="fr-FR" baseline="0" dirty="0"/>
              <a:t> code tables </a:t>
            </a:r>
            <a:r>
              <a:rPr lang="fr-FR" baseline="0" dirty="0" err="1"/>
              <a:t>can</a:t>
            </a:r>
            <a:r>
              <a:rPr lang="fr-FR" baseline="0" dirty="0"/>
              <a:t> </a:t>
            </a:r>
            <a:r>
              <a:rPr lang="fr-FR" baseline="0" dirty="0" err="1"/>
              <a:t>be</a:t>
            </a:r>
            <a:r>
              <a:rPr lang="fr-FR" baseline="0" dirty="0"/>
              <a:t> </a:t>
            </a:r>
            <a:r>
              <a:rPr lang="fr-FR" baseline="0" dirty="0" err="1"/>
              <a:t>found</a:t>
            </a:r>
            <a:r>
              <a:rPr lang="fr-FR" baseline="0" dirty="0"/>
              <a:t> in </a:t>
            </a:r>
            <a:r>
              <a:rPr lang="fr-FR" baseline="0" dirty="0" err="1"/>
              <a:t>Annex</a:t>
            </a:r>
            <a:r>
              <a:rPr lang="fr-FR" baseline="0" dirty="0"/>
              <a:t> I, Section 9</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12</a:t>
            </a:fld>
            <a:endParaRPr lang="fr-FR" dirty="0"/>
          </a:p>
        </p:txBody>
      </p:sp>
    </p:spTree>
    <p:extLst>
      <p:ext uri="{BB962C8B-B14F-4D97-AF65-F5344CB8AC3E}">
        <p14:creationId xmlns:p14="http://schemas.microsoft.com/office/powerpoint/2010/main" val="16293097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err="1"/>
              <a:t>perhaps</a:t>
            </a:r>
            <a:r>
              <a:rPr lang="fr-FR" baseline="0" dirty="0"/>
              <a:t> </a:t>
            </a:r>
            <a:r>
              <a:rPr lang="fr-FR" baseline="0" dirty="0" err="1"/>
              <a:t>add</a:t>
            </a:r>
            <a:r>
              <a:rPr lang="fr-FR" baseline="0" dirty="0"/>
              <a:t> </a:t>
            </a:r>
            <a:r>
              <a:rPr lang="fr-FR" baseline="0" dirty="0" err="1"/>
              <a:t>that</a:t>
            </a:r>
            <a:r>
              <a:rPr lang="fr-FR" baseline="0" dirty="0"/>
              <a:t> </a:t>
            </a:r>
            <a:r>
              <a:rPr lang="fr-FR" baseline="0" dirty="0" err="1"/>
              <a:t>other</a:t>
            </a:r>
            <a:r>
              <a:rPr lang="fr-FR" baseline="0" dirty="0"/>
              <a:t> </a:t>
            </a:r>
            <a:r>
              <a:rPr lang="fr-FR" baseline="0" dirty="0" err="1"/>
              <a:t>means</a:t>
            </a:r>
            <a:r>
              <a:rPr lang="fr-FR" baseline="0" dirty="0"/>
              <a:t> of </a:t>
            </a:r>
            <a:r>
              <a:rPr lang="fr-FR" baseline="0" dirty="0" err="1"/>
              <a:t>representation</a:t>
            </a:r>
            <a:r>
              <a:rPr lang="fr-FR" baseline="0" dirty="0"/>
              <a:t> are possible; i.e., </a:t>
            </a:r>
            <a:r>
              <a:rPr lang="fr-FR" baseline="0" dirty="0" err="1"/>
              <a:t>including</a:t>
            </a:r>
            <a:r>
              <a:rPr lang="fr-FR" baseline="0" dirty="0"/>
              <a:t> the </a:t>
            </a:r>
            <a:r>
              <a:rPr lang="fr-FR" baseline="0" dirty="0" err="1"/>
              <a:t>most</a:t>
            </a:r>
            <a:r>
              <a:rPr lang="fr-FR" baseline="0" dirty="0"/>
              <a:t> </a:t>
            </a:r>
            <a:r>
              <a:rPr lang="fr-FR" baseline="0" dirty="0" err="1"/>
              <a:t>preferred</a:t>
            </a:r>
            <a:r>
              <a:rPr lang="fr-FR" baseline="0" dirty="0"/>
              <a:t> </a:t>
            </a:r>
            <a:r>
              <a:rPr lang="fr-FR" baseline="0" dirty="0" err="1"/>
              <a:t>residue</a:t>
            </a:r>
            <a:r>
              <a:rPr lang="fr-FR" baseline="0" dirty="0"/>
              <a:t> in the </a:t>
            </a:r>
            <a:r>
              <a:rPr lang="fr-FR" baseline="0" dirty="0" err="1"/>
              <a:t>sequence</a:t>
            </a:r>
            <a:r>
              <a:rPr lang="fr-FR" baseline="0" dirty="0"/>
              <a:t> and </a:t>
            </a:r>
            <a:r>
              <a:rPr lang="fr-FR" baseline="0" dirty="0" err="1"/>
              <a:t>then</a:t>
            </a:r>
            <a:r>
              <a:rPr lang="fr-FR" baseline="0" dirty="0"/>
              <a:t> </a:t>
            </a:r>
            <a:r>
              <a:rPr lang="fr-FR" baseline="0" dirty="0" err="1"/>
              <a:t>including</a:t>
            </a:r>
            <a:r>
              <a:rPr lang="fr-FR" baseline="0" dirty="0"/>
              <a:t> an annotation to </a:t>
            </a:r>
            <a:r>
              <a:rPr lang="fr-FR" baseline="0" dirty="0" err="1"/>
              <a:t>indicate</a:t>
            </a:r>
            <a:r>
              <a:rPr lang="fr-FR" baseline="0" dirty="0"/>
              <a:t> </a:t>
            </a:r>
            <a:r>
              <a:rPr lang="fr-FR" baseline="0" dirty="0" err="1"/>
              <a:t>that</a:t>
            </a:r>
            <a:r>
              <a:rPr lang="fr-FR" baseline="0" dirty="0"/>
              <a:t> </a:t>
            </a:r>
            <a:r>
              <a:rPr lang="fr-FR" baseline="0" dirty="0" err="1"/>
              <a:t>it</a:t>
            </a:r>
            <a:r>
              <a:rPr lang="fr-FR" baseline="0" dirty="0"/>
              <a:t> </a:t>
            </a:r>
            <a:r>
              <a:rPr lang="fr-FR" baseline="0" dirty="0" err="1"/>
              <a:t>can</a:t>
            </a:r>
            <a:r>
              <a:rPr lang="fr-FR" baseline="0" dirty="0"/>
              <a:t> </a:t>
            </a:r>
            <a:r>
              <a:rPr lang="fr-FR" baseline="0" dirty="0" err="1"/>
              <a:t>be</a:t>
            </a:r>
            <a:r>
              <a:rPr lang="fr-FR" baseline="0" dirty="0"/>
              <a:t> </a:t>
            </a:r>
            <a:r>
              <a:rPr lang="fr-FR" baseline="0" dirty="0" err="1"/>
              <a:t>replaced</a:t>
            </a:r>
            <a:r>
              <a:rPr lang="fr-FR" baseline="0" dirty="0"/>
              <a:t>.</a:t>
            </a:r>
          </a:p>
          <a:p>
            <a:pPr marL="171450" indent="-171450">
              <a:buFontTx/>
              <a:buChar char="-"/>
            </a:pPr>
            <a:r>
              <a:rPr lang="fr-FR" baseline="0" dirty="0"/>
              <a:t>Speaker note - putting in all 4 </a:t>
            </a:r>
            <a:r>
              <a:rPr lang="fr-FR" baseline="0" dirty="0" err="1"/>
              <a:t>variants</a:t>
            </a:r>
            <a:r>
              <a:rPr lang="fr-FR" baseline="0" dirty="0"/>
              <a:t> </a:t>
            </a:r>
            <a:r>
              <a:rPr lang="fr-FR" baseline="0" dirty="0" err="1"/>
              <a:t>is</a:t>
            </a:r>
            <a:r>
              <a:rPr lang="fr-FR" baseline="0" dirty="0"/>
              <a:t> </a:t>
            </a:r>
            <a:r>
              <a:rPr lang="fr-FR" baseline="0" dirty="0" err="1"/>
              <a:t>also</a:t>
            </a:r>
            <a:r>
              <a:rPr lang="fr-FR" baseline="0" dirty="0"/>
              <a:t> possible, but </a:t>
            </a:r>
            <a:r>
              <a:rPr lang="fr-FR" baseline="0" dirty="0" err="1"/>
              <a:t>may</a:t>
            </a:r>
            <a:r>
              <a:rPr lang="fr-FR" baseline="0" dirty="0"/>
              <a:t> </a:t>
            </a:r>
            <a:r>
              <a:rPr lang="fr-FR" baseline="0" dirty="0" err="1"/>
              <a:t>be</a:t>
            </a:r>
            <a:r>
              <a:rPr lang="fr-FR" baseline="0" dirty="0"/>
              <a:t> </a:t>
            </a:r>
            <a:r>
              <a:rPr lang="fr-FR" baseline="0" dirty="0" err="1"/>
              <a:t>considered</a:t>
            </a:r>
            <a:r>
              <a:rPr lang="fr-FR" baseline="0" dirty="0"/>
              <a:t> new </a:t>
            </a:r>
            <a:r>
              <a:rPr lang="fr-FR" baseline="0" dirty="0" err="1"/>
              <a:t>matter</a:t>
            </a:r>
            <a:r>
              <a:rPr lang="fr-FR" baseline="0" dirty="0"/>
              <a:t> in </a:t>
            </a:r>
            <a:r>
              <a:rPr lang="fr-FR" baseline="0" dirty="0" err="1"/>
              <a:t>some</a:t>
            </a:r>
            <a:r>
              <a:rPr lang="fr-FR" baseline="0" dirty="0"/>
              <a:t> </a:t>
            </a:r>
            <a:r>
              <a:rPr lang="fr-FR" baseline="0" dirty="0" err="1"/>
              <a:t>jurisdictions</a:t>
            </a:r>
            <a:r>
              <a:rPr lang="fr-FR" baseline="0" dirty="0"/>
              <a:t> if </a:t>
            </a:r>
            <a:r>
              <a:rPr lang="fr-FR" baseline="0" dirty="0" err="1"/>
              <a:t>presented</a:t>
            </a:r>
            <a:r>
              <a:rPr lang="fr-FR" baseline="0" dirty="0"/>
              <a:t> </a:t>
            </a:r>
            <a:r>
              <a:rPr lang="fr-FR" baseline="0" dirty="0" err="1"/>
              <a:t>after</a:t>
            </a:r>
            <a:r>
              <a:rPr lang="fr-FR" baseline="0" dirty="0"/>
              <a:t> the </a:t>
            </a:r>
            <a:r>
              <a:rPr lang="fr-FR" baseline="0" dirty="0" err="1"/>
              <a:t>filing</a:t>
            </a:r>
            <a:r>
              <a:rPr lang="fr-FR" baseline="0" dirty="0"/>
              <a:t> date (in case </a:t>
            </a:r>
            <a:r>
              <a:rPr lang="fr-FR" baseline="0" dirty="0" err="1"/>
              <a:t>someone</a:t>
            </a:r>
            <a:r>
              <a:rPr lang="fr-FR" baseline="0" dirty="0"/>
              <a:t> </a:t>
            </a:r>
            <a:r>
              <a:rPr lang="fr-FR" baseline="0" dirty="0" err="1"/>
              <a:t>asks</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120</a:t>
            </a:fld>
            <a:endParaRPr lang="fr-FR" dirty="0"/>
          </a:p>
        </p:txBody>
      </p:sp>
    </p:spTree>
    <p:extLst>
      <p:ext uri="{BB962C8B-B14F-4D97-AF65-F5344CB8AC3E}">
        <p14:creationId xmlns:p14="http://schemas.microsoft.com/office/powerpoint/2010/main" val="78190951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Points to</a:t>
            </a:r>
            <a:r>
              <a:rPr lang="fr-FR" baseline="0" dirty="0"/>
              <a:t> </a:t>
            </a:r>
            <a:r>
              <a:rPr lang="fr-FR" baseline="0" dirty="0" err="1"/>
              <a:t>make</a:t>
            </a:r>
            <a:r>
              <a:rPr lang="fr-FR" baseline="0" dirty="0"/>
              <a:t> – </a:t>
            </a:r>
          </a:p>
          <a:p>
            <a:endParaRPr lang="fr-FR" baseline="0" dirty="0"/>
          </a:p>
          <a:p>
            <a:r>
              <a:rPr lang="fr-FR" baseline="0" dirty="0"/>
              <a:t>-</a:t>
            </a:r>
            <a:r>
              <a:rPr lang="fr-FR" baseline="0" dirty="0" err="1"/>
              <a:t>what</a:t>
            </a:r>
            <a:r>
              <a:rPr lang="fr-FR" baseline="0" dirty="0"/>
              <a:t> </a:t>
            </a:r>
            <a:r>
              <a:rPr lang="fr-FR" baseline="0" dirty="0" err="1"/>
              <a:t>does</a:t>
            </a:r>
            <a:r>
              <a:rPr lang="fr-FR" baseline="0" dirty="0"/>
              <a:t> “</a:t>
            </a:r>
            <a:r>
              <a:rPr lang="fr-FR" sz="1200" i="0" u="sng" dirty="0" err="1"/>
              <a:t>disclosed</a:t>
            </a:r>
            <a:r>
              <a:rPr lang="fr-FR" sz="1200" i="0" u="sng" dirty="0"/>
              <a:t> </a:t>
            </a:r>
            <a:r>
              <a:rPr lang="fr-FR" sz="1200" i="0" u="sng" dirty="0" err="1"/>
              <a:t>only</a:t>
            </a:r>
            <a:r>
              <a:rPr lang="fr-FR" sz="1200" i="0" u="sng" dirty="0"/>
              <a:t> by </a:t>
            </a:r>
            <a:r>
              <a:rPr lang="fr-FR" sz="1200" i="0" u="sng" dirty="0" err="1"/>
              <a:t>reference</a:t>
            </a:r>
            <a:r>
              <a:rPr lang="fr-FR" sz="1200" i="0" u="sng" dirty="0"/>
              <a:t> to </a:t>
            </a:r>
            <a:r>
              <a:rPr lang="fr-FR" sz="1200" i="0" u="sng" dirty="0" err="1"/>
              <a:t>deletion</a:t>
            </a:r>
            <a:r>
              <a:rPr lang="fr-FR" sz="1200" i="0" u="sng" dirty="0"/>
              <a:t>(s), insertion(s), or substitution(s)</a:t>
            </a:r>
            <a:r>
              <a:rPr lang="fr-FR" sz="1200" i="0" dirty="0"/>
              <a:t> “ </a:t>
            </a:r>
            <a:r>
              <a:rPr lang="fr-FR" sz="1200" i="0" dirty="0" err="1"/>
              <a:t>mean</a:t>
            </a:r>
            <a:r>
              <a:rPr lang="fr-FR" sz="1200" i="0" dirty="0"/>
              <a:t>?   This</a:t>
            </a:r>
            <a:r>
              <a:rPr lang="fr-FR" sz="1200" i="0" baseline="0" dirty="0"/>
              <a:t> </a:t>
            </a:r>
            <a:r>
              <a:rPr lang="fr-FR" sz="1200" i="0" baseline="0" dirty="0" err="1"/>
              <a:t>paragraph</a:t>
            </a:r>
            <a:r>
              <a:rPr lang="fr-FR" sz="1200" i="0" baseline="0" dirty="0"/>
              <a:t> </a:t>
            </a:r>
            <a:r>
              <a:rPr lang="fr-FR" sz="1200" i="0" baseline="0" dirty="0" err="1"/>
              <a:t>covers</a:t>
            </a:r>
            <a:r>
              <a:rPr lang="fr-FR" sz="1200" i="0" baseline="0" dirty="0"/>
              <a:t> </a:t>
            </a:r>
            <a:r>
              <a:rPr lang="fr-FR" sz="1200" i="0" baseline="0" dirty="0" err="1"/>
              <a:t>variants</a:t>
            </a:r>
            <a:r>
              <a:rPr lang="fr-FR" sz="1200" i="0" baseline="0" dirty="0"/>
              <a:t> </a:t>
            </a:r>
            <a:r>
              <a:rPr lang="fr-FR" sz="1200" i="0" baseline="0" dirty="0" err="1"/>
              <a:t>that</a:t>
            </a:r>
            <a:r>
              <a:rPr lang="fr-FR" sz="1200" i="0" baseline="0" dirty="0"/>
              <a:t> are </a:t>
            </a:r>
            <a:r>
              <a:rPr lang="fr-FR" sz="1200" i="0" baseline="0" dirty="0" err="1"/>
              <a:t>disclosed</a:t>
            </a:r>
            <a:r>
              <a:rPr lang="fr-FR" sz="1200" i="0" baseline="0" dirty="0"/>
              <a:t> in prose in the </a:t>
            </a:r>
            <a:r>
              <a:rPr lang="fr-FR" sz="1200" i="0" baseline="0" dirty="0" err="1"/>
              <a:t>specification</a:t>
            </a:r>
            <a:r>
              <a:rPr lang="fr-FR" sz="1200" i="0" baseline="0" dirty="0"/>
              <a:t>, but are not </a:t>
            </a:r>
            <a:r>
              <a:rPr lang="fr-FR" sz="1200" i="0" baseline="0" dirty="0" err="1"/>
              <a:t>separately</a:t>
            </a:r>
            <a:r>
              <a:rPr lang="fr-FR" sz="1200" i="0" baseline="0" dirty="0"/>
              <a:t> </a:t>
            </a:r>
            <a:r>
              <a:rPr lang="fr-FR" sz="1200" i="0" baseline="0" dirty="0" err="1"/>
              <a:t>enumerated</a:t>
            </a:r>
            <a:r>
              <a:rPr lang="fr-FR" sz="1200" i="0" baseline="0" dirty="0"/>
              <a:t> (</a:t>
            </a:r>
            <a:r>
              <a:rPr lang="fr-FR" sz="1200" i="0" baseline="0" dirty="0" err="1"/>
              <a:t>paragraph</a:t>
            </a:r>
            <a:r>
              <a:rPr lang="fr-FR" sz="1200" i="0" baseline="0" dirty="0"/>
              <a:t> 93) or </a:t>
            </a:r>
            <a:r>
              <a:rPr lang="fr-FR" sz="1200" i="0" baseline="0" dirty="0" err="1"/>
              <a:t>shown</a:t>
            </a:r>
            <a:r>
              <a:rPr lang="fr-FR" sz="1200" i="0" baseline="0" dirty="0"/>
              <a:t> as variable </a:t>
            </a:r>
            <a:r>
              <a:rPr lang="fr-FR" sz="1200" i="0" baseline="0" dirty="0" err="1"/>
              <a:t>residues</a:t>
            </a:r>
            <a:r>
              <a:rPr lang="fr-FR" sz="1200" i="0" baseline="0" dirty="0"/>
              <a:t> in an </a:t>
            </a:r>
            <a:r>
              <a:rPr lang="fr-FR" sz="1200" i="0" baseline="0" dirty="0" err="1"/>
              <a:t>enumerated</a:t>
            </a:r>
            <a:r>
              <a:rPr lang="fr-FR" sz="1200" i="0" baseline="0" dirty="0"/>
              <a:t> </a:t>
            </a:r>
            <a:r>
              <a:rPr lang="fr-FR" sz="1200" i="0" baseline="0" dirty="0" err="1"/>
              <a:t>sequence</a:t>
            </a:r>
            <a:r>
              <a:rPr lang="fr-FR" sz="1200" i="0" baseline="0" dirty="0"/>
              <a:t> (</a:t>
            </a:r>
            <a:r>
              <a:rPr lang="fr-FR" sz="1200" i="0" baseline="0" dirty="0" err="1"/>
              <a:t>paragraph</a:t>
            </a:r>
            <a:r>
              <a:rPr lang="fr-FR" sz="1200" i="0" baseline="0" dirty="0"/>
              <a:t> 94).</a:t>
            </a:r>
            <a:endParaRPr lang="fr-FR" i="0" baseline="0" dirty="0"/>
          </a:p>
          <a:p>
            <a:endParaRPr lang="fr-FR" baseline="0" dirty="0"/>
          </a:p>
          <a:p>
            <a:pPr marL="171450" indent="-171450">
              <a:buFontTx/>
              <a:buChar char="-"/>
            </a:pPr>
            <a:r>
              <a:rPr lang="fr-FR" baseline="0" dirty="0"/>
              <a:t>point out the use of “must” “</a:t>
            </a:r>
            <a:r>
              <a:rPr lang="fr-FR" baseline="0" dirty="0" err="1"/>
              <a:t>should</a:t>
            </a:r>
            <a:r>
              <a:rPr lang="fr-FR" baseline="0" dirty="0"/>
              <a:t>” and “</a:t>
            </a:r>
            <a:r>
              <a:rPr lang="fr-FR" baseline="0" dirty="0" err="1"/>
              <a:t>may</a:t>
            </a:r>
            <a:r>
              <a:rPr lang="fr-FR" baseline="0" dirty="0"/>
              <a:t>” in </a:t>
            </a:r>
            <a:r>
              <a:rPr lang="fr-FR" baseline="0" dirty="0" err="1"/>
              <a:t>this</a:t>
            </a:r>
            <a:r>
              <a:rPr lang="fr-FR" baseline="0" dirty="0"/>
              <a:t> </a:t>
            </a:r>
            <a:r>
              <a:rPr lang="fr-FR" baseline="0" dirty="0" err="1"/>
              <a:t>paragraph</a:t>
            </a:r>
            <a:r>
              <a:rPr lang="fr-FR" baseline="0" dirty="0"/>
              <a:t>.</a:t>
            </a:r>
          </a:p>
          <a:p>
            <a:pPr marL="171450" indent="-171450">
              <a:buFontTx/>
              <a:buChar char="-"/>
            </a:pPr>
            <a:endParaRPr lang="fr-FR" baseline="0" dirty="0"/>
          </a:p>
          <a:p>
            <a:pPr marL="171450" indent="-171450">
              <a:buFontTx/>
              <a:buChar char="-"/>
            </a:pPr>
            <a:r>
              <a:rPr lang="fr-FR" baseline="0" dirty="0"/>
              <a:t>Must = a </a:t>
            </a:r>
            <a:r>
              <a:rPr lang="fr-FR" baseline="0" dirty="0" err="1"/>
              <a:t>requirement</a:t>
            </a:r>
            <a:r>
              <a:rPr lang="fr-FR" baseline="0" dirty="0"/>
              <a:t> </a:t>
            </a:r>
          </a:p>
          <a:p>
            <a:pPr marL="171450" indent="-171450">
              <a:buFontTx/>
              <a:buChar char="-"/>
            </a:pPr>
            <a:r>
              <a:rPr lang="fr-FR" baseline="0" dirty="0" err="1"/>
              <a:t>Should</a:t>
            </a:r>
            <a:r>
              <a:rPr lang="fr-FR" baseline="0" dirty="0"/>
              <a:t> = a </a:t>
            </a:r>
            <a:r>
              <a:rPr lang="fr-FR" baseline="0" dirty="0" err="1"/>
              <a:t>strong</a:t>
            </a:r>
            <a:r>
              <a:rPr lang="fr-FR" baseline="0" dirty="0"/>
              <a:t> </a:t>
            </a:r>
            <a:r>
              <a:rPr lang="fr-FR" baseline="0" dirty="0" err="1"/>
              <a:t>recommendation</a:t>
            </a:r>
            <a:r>
              <a:rPr lang="fr-FR" baseline="0" dirty="0"/>
              <a:t> but not a </a:t>
            </a:r>
            <a:r>
              <a:rPr lang="fr-FR" baseline="0" dirty="0" err="1"/>
              <a:t>requirement</a:t>
            </a:r>
            <a:endParaRPr lang="fr-FR" baseline="0" dirty="0"/>
          </a:p>
          <a:p>
            <a:pPr marL="171450" indent="-171450">
              <a:buFontTx/>
              <a:buChar char="-"/>
            </a:pPr>
            <a:r>
              <a:rPr lang="fr-FR" baseline="0" dirty="0"/>
              <a:t>May = </a:t>
            </a:r>
            <a:r>
              <a:rPr lang="fr-FR" baseline="0" dirty="0" err="1"/>
              <a:t>you</a:t>
            </a:r>
            <a:r>
              <a:rPr lang="fr-FR" baseline="0" dirty="0"/>
              <a:t> </a:t>
            </a:r>
            <a:r>
              <a:rPr lang="fr-FR" baseline="0" dirty="0" err="1"/>
              <a:t>can</a:t>
            </a:r>
            <a:r>
              <a:rPr lang="fr-FR" baseline="0" dirty="0"/>
              <a:t> do </a:t>
            </a:r>
            <a:r>
              <a:rPr lang="fr-FR" baseline="0" dirty="0" err="1"/>
              <a:t>this</a:t>
            </a:r>
            <a:r>
              <a:rPr lang="fr-FR" baseline="0" dirty="0"/>
              <a:t> if </a:t>
            </a:r>
            <a:r>
              <a:rPr lang="fr-FR" baseline="0" dirty="0" err="1"/>
              <a:t>you</a:t>
            </a:r>
            <a:r>
              <a:rPr lang="fr-FR" baseline="0" dirty="0"/>
              <a:t> </a:t>
            </a:r>
            <a:r>
              <a:rPr lang="fr-FR" baseline="0" dirty="0" err="1"/>
              <a:t>want</a:t>
            </a:r>
            <a:r>
              <a:rPr lang="fr-FR" baseline="0" dirty="0"/>
              <a:t> to</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121</a:t>
            </a:fld>
            <a:endParaRPr lang="fr-FR" dirty="0"/>
          </a:p>
        </p:txBody>
      </p:sp>
    </p:spTree>
    <p:extLst>
      <p:ext uri="{BB962C8B-B14F-4D97-AF65-F5344CB8AC3E}">
        <p14:creationId xmlns:p14="http://schemas.microsoft.com/office/powerpoint/2010/main" val="56892513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the </a:t>
            </a:r>
            <a:r>
              <a:rPr lang="fr-FR" dirty="0" err="1"/>
              <a:t>primary</a:t>
            </a:r>
            <a:r>
              <a:rPr lang="fr-FR" dirty="0"/>
              <a:t> </a:t>
            </a:r>
            <a:r>
              <a:rPr lang="fr-FR" dirty="0" err="1"/>
              <a:t>sequence</a:t>
            </a:r>
            <a:r>
              <a:rPr lang="fr-FR" dirty="0"/>
              <a:t>, Peptide fragment 1, </a:t>
            </a:r>
            <a:r>
              <a:rPr lang="fr-FR" dirty="0" err="1"/>
              <a:t>is</a:t>
            </a:r>
            <a:r>
              <a:rPr lang="fr-FR" dirty="0"/>
              <a:t> </a:t>
            </a:r>
            <a:r>
              <a:rPr lang="fr-FR" dirty="0" err="1"/>
              <a:t>disclosed</a:t>
            </a:r>
            <a:r>
              <a:rPr lang="fr-FR" dirty="0"/>
              <a:t> 3 times,</a:t>
            </a:r>
            <a:r>
              <a:rPr lang="fr-FR" baseline="0" dirty="0"/>
              <a:t> as </a:t>
            </a:r>
            <a:r>
              <a:rPr lang="fr-FR" baseline="0" dirty="0" err="1"/>
              <a:t>three</a:t>
            </a:r>
            <a:r>
              <a:rPr lang="fr-FR" baseline="0" dirty="0"/>
              <a:t> </a:t>
            </a:r>
            <a:r>
              <a:rPr lang="fr-FR" baseline="0" dirty="0" err="1"/>
              <a:t>different</a:t>
            </a:r>
            <a:r>
              <a:rPr lang="fr-FR" baseline="0" dirty="0"/>
              <a:t> </a:t>
            </a:r>
            <a:r>
              <a:rPr lang="fr-FR" baseline="0" dirty="0" err="1"/>
              <a:t>embodiments</a:t>
            </a:r>
            <a:r>
              <a:rPr lang="fr-FR" baseline="0" dirty="0"/>
              <a:t>, </a:t>
            </a:r>
            <a:r>
              <a:rPr lang="fr-FR" baseline="0" dirty="0" err="1"/>
              <a:t>each</a:t>
            </a:r>
            <a:r>
              <a:rPr lang="fr-FR" baseline="0" dirty="0"/>
              <a:t> </a:t>
            </a:r>
            <a:r>
              <a:rPr lang="fr-FR" baseline="0" dirty="0" err="1"/>
              <a:t>with</a:t>
            </a:r>
            <a:r>
              <a:rPr lang="fr-FR" baseline="0" dirty="0"/>
              <a:t> an alternative description for </a:t>
            </a:r>
            <a:r>
              <a:rPr lang="fr-FR" baseline="0" dirty="0" err="1"/>
              <a:t>Xaa</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122</a:t>
            </a:fld>
            <a:endParaRPr lang="fr-FR" dirty="0"/>
          </a:p>
        </p:txBody>
      </p:sp>
    </p:spTree>
    <p:extLst>
      <p:ext uri="{BB962C8B-B14F-4D97-AF65-F5344CB8AC3E}">
        <p14:creationId xmlns:p14="http://schemas.microsoft.com/office/powerpoint/2010/main" val="242364387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fr-FR" sz="1800" kern="1200" dirty="0" err="1">
                <a:solidFill>
                  <a:schemeClr val="tx1"/>
                </a:solidFill>
                <a:latin typeface="Arial" charset="0"/>
                <a:ea typeface="+mn-ea"/>
                <a:cs typeface="Arial" charset="0"/>
              </a:rPr>
              <a:t>emphasize</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that</a:t>
            </a:r>
            <a:r>
              <a:rPr lang="fr-FR" sz="1800" kern="1200" baseline="0" dirty="0">
                <a:solidFill>
                  <a:schemeClr val="tx1"/>
                </a:solidFill>
                <a:latin typeface="Arial" charset="0"/>
                <a:ea typeface="+mn-ea"/>
                <a:cs typeface="Arial" charset="0"/>
              </a:rPr>
              <a:t> X must </a:t>
            </a:r>
            <a:r>
              <a:rPr lang="fr-FR" sz="1800" kern="1200" baseline="0" dirty="0" err="1">
                <a:solidFill>
                  <a:schemeClr val="tx1"/>
                </a:solidFill>
                <a:latin typeface="Arial" charset="0"/>
                <a:ea typeface="+mn-ea"/>
                <a:cs typeface="Arial" charset="0"/>
              </a:rPr>
              <a:t>be</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annotated</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because</a:t>
            </a:r>
            <a:r>
              <a:rPr lang="fr-FR" sz="1800" kern="1200" baseline="0" dirty="0">
                <a:solidFill>
                  <a:schemeClr val="tx1"/>
                </a:solidFill>
                <a:latin typeface="Arial" charset="0"/>
                <a:ea typeface="+mn-ea"/>
                <a:cs typeface="Arial" charset="0"/>
              </a:rPr>
              <a:t> the “default” value for X </a:t>
            </a:r>
            <a:r>
              <a:rPr lang="fr-FR" sz="1800" kern="1200" baseline="0" dirty="0" err="1">
                <a:solidFill>
                  <a:schemeClr val="tx1"/>
                </a:solidFill>
                <a:latin typeface="Arial" charset="0"/>
                <a:ea typeface="+mn-ea"/>
                <a:cs typeface="Arial" charset="0"/>
              </a:rPr>
              <a:t>is</a:t>
            </a:r>
            <a:r>
              <a:rPr lang="fr-FR" sz="1800" kern="1200" baseline="0" dirty="0">
                <a:solidFill>
                  <a:schemeClr val="tx1"/>
                </a:solidFill>
                <a:latin typeface="Arial" charset="0"/>
                <a:ea typeface="+mn-ea"/>
                <a:cs typeface="Arial" charset="0"/>
              </a:rPr>
              <a:t> more restrictive </a:t>
            </a:r>
            <a:r>
              <a:rPr lang="fr-FR" sz="1800" kern="1200" baseline="0" dirty="0" err="1">
                <a:solidFill>
                  <a:schemeClr val="tx1"/>
                </a:solidFill>
                <a:latin typeface="Arial" charset="0"/>
                <a:ea typeface="+mn-ea"/>
                <a:cs typeface="Arial" charset="0"/>
              </a:rPr>
              <a:t>than</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any</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amino</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acid</a:t>
            </a:r>
            <a:r>
              <a:rPr lang="fr-FR" sz="1800" kern="1200" baseline="0" dirty="0">
                <a:solidFill>
                  <a:schemeClr val="tx1"/>
                </a:solidFill>
                <a:latin typeface="Arial" charset="0"/>
                <a:ea typeface="+mn-ea"/>
                <a:cs typeface="Arial" charset="0"/>
              </a:rPr>
              <a:t>”  </a:t>
            </a:r>
          </a:p>
          <a:p>
            <a:pPr marL="285750" indent="-285750">
              <a:buFontTx/>
              <a:buChar char="-"/>
            </a:pPr>
            <a:endParaRPr lang="fr-FR" sz="1800" kern="1200" baseline="0" dirty="0">
              <a:solidFill>
                <a:schemeClr val="tx1"/>
              </a:solidFill>
              <a:latin typeface="Arial" charset="0"/>
              <a:ea typeface="+mn-ea"/>
              <a:cs typeface="Arial" charset="0"/>
            </a:endParaRPr>
          </a:p>
          <a:p>
            <a:pPr marL="285750" indent="-285750">
              <a:buFontTx/>
              <a:buChar char="-"/>
            </a:pPr>
            <a:r>
              <a:rPr lang="fr-FR" sz="1800" kern="1200" baseline="0" dirty="0" err="1">
                <a:solidFill>
                  <a:schemeClr val="tx1"/>
                </a:solidFill>
                <a:latin typeface="Arial" charset="0"/>
                <a:ea typeface="+mn-ea"/>
                <a:cs typeface="Arial" charset="0"/>
              </a:rPr>
              <a:t>emphasize</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that</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it</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is</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highly</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recommended</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that</a:t>
            </a:r>
            <a:r>
              <a:rPr lang="fr-FR" sz="1800" kern="1200" baseline="0" dirty="0">
                <a:solidFill>
                  <a:schemeClr val="tx1"/>
                </a:solidFill>
                <a:latin typeface="Arial" charset="0"/>
                <a:ea typeface="+mn-ea"/>
                <a:cs typeface="Arial" charset="0"/>
              </a:rPr>
              <a:t> the </a:t>
            </a:r>
            <a:r>
              <a:rPr lang="fr-FR" sz="1800" kern="1200" baseline="0" dirty="0" err="1">
                <a:solidFill>
                  <a:schemeClr val="tx1"/>
                </a:solidFill>
                <a:latin typeface="Arial" charset="0"/>
                <a:ea typeface="+mn-ea"/>
                <a:cs typeface="Arial" charset="0"/>
              </a:rPr>
              <a:t>three</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specific</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embodiments</a:t>
            </a:r>
            <a:r>
              <a:rPr lang="fr-FR" sz="1800" kern="1200" baseline="0" dirty="0">
                <a:solidFill>
                  <a:schemeClr val="tx1"/>
                </a:solidFill>
                <a:latin typeface="Arial" charset="0"/>
                <a:ea typeface="+mn-ea"/>
                <a:cs typeface="Arial" charset="0"/>
              </a:rPr>
              <a:t> (of the last point) </a:t>
            </a:r>
            <a:r>
              <a:rPr lang="fr-FR" sz="1800" kern="1200" baseline="0" dirty="0" err="1">
                <a:solidFill>
                  <a:schemeClr val="tx1"/>
                </a:solidFill>
                <a:latin typeface="Arial" charset="0"/>
                <a:ea typeface="+mn-ea"/>
                <a:cs typeface="Arial" charset="0"/>
              </a:rPr>
              <a:t>be</a:t>
            </a:r>
            <a:r>
              <a:rPr lang="fr-FR" sz="1800" kern="1200" baseline="0" dirty="0">
                <a:solidFill>
                  <a:schemeClr val="tx1"/>
                </a:solidFill>
                <a:latin typeface="Arial" charset="0"/>
                <a:ea typeface="+mn-ea"/>
                <a:cs typeface="Arial" charset="0"/>
              </a:rPr>
              <a:t> </a:t>
            </a:r>
            <a:r>
              <a:rPr lang="fr-FR" sz="1800" kern="1200" baseline="0" dirty="0" err="1">
                <a:solidFill>
                  <a:schemeClr val="tx1"/>
                </a:solidFill>
                <a:latin typeface="Arial" charset="0"/>
                <a:ea typeface="+mn-ea"/>
                <a:cs typeface="Arial" charset="0"/>
              </a:rPr>
              <a:t>included</a:t>
            </a:r>
            <a:r>
              <a:rPr lang="fr-FR" sz="1800" kern="1200" baseline="0" dirty="0">
                <a:solidFill>
                  <a:schemeClr val="tx1"/>
                </a:solidFill>
                <a:latin typeface="Arial" charset="0"/>
                <a:ea typeface="+mn-ea"/>
                <a:cs typeface="Arial" charset="0"/>
              </a:rPr>
              <a:t> if </a:t>
            </a:r>
            <a:r>
              <a:rPr lang="fr-FR" sz="1800" kern="1200" baseline="0" dirty="0" err="1">
                <a:solidFill>
                  <a:schemeClr val="tx1"/>
                </a:solidFill>
                <a:latin typeface="Arial" charset="0"/>
                <a:ea typeface="+mn-ea"/>
                <a:cs typeface="Arial" charset="0"/>
              </a:rPr>
              <a:t>they</a:t>
            </a:r>
            <a:r>
              <a:rPr lang="fr-FR" sz="1800" kern="1200" baseline="0" dirty="0">
                <a:solidFill>
                  <a:schemeClr val="tx1"/>
                </a:solidFill>
                <a:latin typeface="Arial" charset="0"/>
                <a:ea typeface="+mn-ea"/>
                <a:cs typeface="Arial" charset="0"/>
              </a:rPr>
              <a:t> are essential to the </a:t>
            </a:r>
            <a:r>
              <a:rPr lang="fr-FR" sz="1800" kern="1200" baseline="0" dirty="0" err="1">
                <a:solidFill>
                  <a:schemeClr val="tx1"/>
                </a:solidFill>
                <a:latin typeface="Arial" charset="0"/>
                <a:ea typeface="+mn-ea"/>
                <a:cs typeface="Arial" charset="0"/>
              </a:rPr>
              <a:t>disclosure</a:t>
            </a:r>
            <a:r>
              <a:rPr lang="fr-FR" sz="1800" kern="1200" baseline="0" dirty="0">
                <a:solidFill>
                  <a:schemeClr val="tx1"/>
                </a:solidFill>
                <a:latin typeface="Arial" charset="0"/>
                <a:ea typeface="+mn-ea"/>
                <a:cs typeface="Arial" charset="0"/>
              </a:rPr>
              <a:t> or claims of the invention.</a:t>
            </a:r>
            <a:endParaRPr lang="fr-FR" sz="18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123</a:t>
            </a:fld>
            <a:endParaRPr lang="fr-FR" dirty="0"/>
          </a:p>
        </p:txBody>
      </p:sp>
    </p:spTree>
    <p:extLst>
      <p:ext uri="{BB962C8B-B14F-4D97-AF65-F5344CB8AC3E}">
        <p14:creationId xmlns:p14="http://schemas.microsoft.com/office/powerpoint/2010/main" val="158179843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point</a:t>
            </a:r>
            <a:r>
              <a:rPr lang="fr-FR" baseline="0" dirty="0"/>
              <a:t> out </a:t>
            </a:r>
            <a:r>
              <a:rPr lang="fr-FR" baseline="0" dirty="0" err="1"/>
              <a:t>that</a:t>
            </a:r>
            <a:r>
              <a:rPr lang="fr-FR" baseline="0" dirty="0"/>
              <a:t> n1 and n2 are </a:t>
            </a:r>
            <a:r>
              <a:rPr lang="fr-FR" baseline="0" dirty="0" err="1"/>
              <a:t>interdependent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124</a:t>
            </a:fld>
            <a:endParaRPr lang="fr-FR" dirty="0"/>
          </a:p>
        </p:txBody>
      </p:sp>
    </p:spTree>
    <p:extLst>
      <p:ext uri="{BB962C8B-B14F-4D97-AF65-F5344CB8AC3E}">
        <p14:creationId xmlns:p14="http://schemas.microsoft.com/office/powerpoint/2010/main" val="29705445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baseline="0" dirty="0">
                <a:solidFill>
                  <a:schemeClr val="tx1"/>
                </a:solidFill>
                <a:latin typeface="Arial" charset="0"/>
                <a:cs typeface="Arial" charset="0"/>
              </a:rPr>
              <a:t> - </a:t>
            </a:r>
            <a:r>
              <a:rPr lang="fr-FR" sz="1200" kern="1200" baseline="0" dirty="0" err="1">
                <a:solidFill>
                  <a:schemeClr val="tx1"/>
                </a:solidFill>
                <a:latin typeface="Arial" charset="0"/>
                <a:cs typeface="Arial" charset="0"/>
              </a:rPr>
              <a:t>emphasize</a:t>
            </a:r>
            <a:r>
              <a:rPr lang="fr-FR" sz="1200" kern="1200" baseline="0" dirty="0">
                <a:solidFill>
                  <a:schemeClr val="tx1"/>
                </a:solidFill>
                <a:latin typeface="Arial" charset="0"/>
                <a:cs typeface="Arial" charset="0"/>
              </a:rPr>
              <a:t> </a:t>
            </a:r>
            <a:r>
              <a:rPr lang="fr-FR" sz="1200" kern="1200" baseline="0" dirty="0" err="1">
                <a:solidFill>
                  <a:schemeClr val="tx1"/>
                </a:solidFill>
                <a:latin typeface="Arial" charset="0"/>
                <a:cs typeface="Arial" charset="0"/>
              </a:rPr>
              <a:t>that</a:t>
            </a:r>
            <a:r>
              <a:rPr lang="fr-FR" sz="1200" kern="1200" baseline="0" dirty="0">
                <a:solidFill>
                  <a:schemeClr val="tx1"/>
                </a:solidFill>
                <a:latin typeface="Arial" charset="0"/>
                <a:cs typeface="Arial" charset="0"/>
              </a:rPr>
              <a:t> </a:t>
            </a:r>
            <a:r>
              <a:rPr lang="fr-FR" sz="1200" kern="1200" baseline="0" dirty="0" err="1">
                <a:solidFill>
                  <a:schemeClr val="tx1"/>
                </a:solidFill>
                <a:latin typeface="Arial" charset="0"/>
                <a:cs typeface="Arial" charset="0"/>
              </a:rPr>
              <a:t>it</a:t>
            </a:r>
            <a:r>
              <a:rPr lang="fr-FR" sz="1200" kern="1200" baseline="0" dirty="0">
                <a:solidFill>
                  <a:schemeClr val="tx1"/>
                </a:solidFill>
                <a:latin typeface="Arial" charset="0"/>
                <a:cs typeface="Arial" charset="0"/>
              </a:rPr>
              <a:t> </a:t>
            </a:r>
            <a:r>
              <a:rPr lang="fr-FR" sz="1200" kern="1200" baseline="0" dirty="0" err="1">
                <a:solidFill>
                  <a:schemeClr val="tx1"/>
                </a:solidFill>
                <a:latin typeface="Arial" charset="0"/>
                <a:cs typeface="Arial" charset="0"/>
              </a:rPr>
              <a:t>is</a:t>
            </a:r>
            <a:r>
              <a:rPr lang="fr-FR" sz="1200" kern="1200" baseline="0" dirty="0">
                <a:solidFill>
                  <a:schemeClr val="tx1"/>
                </a:solidFill>
                <a:latin typeface="Arial" charset="0"/>
                <a:cs typeface="Arial" charset="0"/>
              </a:rPr>
              <a:t> </a:t>
            </a:r>
            <a:r>
              <a:rPr lang="fr-FR" sz="1200" kern="1200" baseline="0" dirty="0" err="1">
                <a:solidFill>
                  <a:schemeClr val="tx1"/>
                </a:solidFill>
                <a:latin typeface="Arial" charset="0"/>
                <a:cs typeface="Arial" charset="0"/>
              </a:rPr>
              <a:t>highly</a:t>
            </a:r>
            <a:r>
              <a:rPr lang="fr-FR" sz="1200" kern="1200" baseline="0" dirty="0">
                <a:solidFill>
                  <a:schemeClr val="tx1"/>
                </a:solidFill>
                <a:latin typeface="Arial" charset="0"/>
                <a:cs typeface="Arial" charset="0"/>
              </a:rPr>
              <a:t> </a:t>
            </a:r>
            <a:r>
              <a:rPr lang="fr-FR" sz="1200" kern="1200" baseline="0" dirty="0" err="1">
                <a:solidFill>
                  <a:schemeClr val="tx1"/>
                </a:solidFill>
                <a:latin typeface="Arial" charset="0"/>
                <a:cs typeface="Arial" charset="0"/>
              </a:rPr>
              <a:t>recommended</a:t>
            </a:r>
            <a:r>
              <a:rPr lang="fr-FR" sz="1200" kern="1200" baseline="0" dirty="0">
                <a:solidFill>
                  <a:schemeClr val="tx1"/>
                </a:solidFill>
                <a:latin typeface="Arial" charset="0"/>
                <a:cs typeface="Arial" charset="0"/>
              </a:rPr>
              <a:t> </a:t>
            </a:r>
            <a:r>
              <a:rPr lang="fr-FR" sz="1200" kern="1200" baseline="0" dirty="0" err="1">
                <a:solidFill>
                  <a:schemeClr val="tx1"/>
                </a:solidFill>
                <a:latin typeface="Arial" charset="0"/>
                <a:cs typeface="Arial" charset="0"/>
              </a:rPr>
              <a:t>that</a:t>
            </a:r>
            <a:r>
              <a:rPr lang="fr-FR" sz="1200" kern="1200" baseline="0" dirty="0">
                <a:solidFill>
                  <a:schemeClr val="tx1"/>
                </a:solidFill>
                <a:latin typeface="Arial" charset="0"/>
                <a:cs typeface="Arial" charset="0"/>
              </a:rPr>
              <a:t> the four </a:t>
            </a:r>
            <a:r>
              <a:rPr lang="fr-FR" sz="1200" kern="1200" baseline="0" dirty="0" err="1">
                <a:solidFill>
                  <a:schemeClr val="tx1"/>
                </a:solidFill>
                <a:latin typeface="Arial" charset="0"/>
                <a:cs typeface="Arial" charset="0"/>
              </a:rPr>
              <a:t>variants</a:t>
            </a:r>
            <a:r>
              <a:rPr lang="fr-FR" sz="1200" kern="1200" baseline="0" dirty="0">
                <a:solidFill>
                  <a:schemeClr val="tx1"/>
                </a:solidFill>
                <a:latin typeface="Arial" charset="0"/>
                <a:cs typeface="Arial" charset="0"/>
              </a:rPr>
              <a:t> (of the last point) </a:t>
            </a:r>
            <a:r>
              <a:rPr lang="fr-FR" sz="1200" kern="1200" baseline="0" dirty="0" err="1">
                <a:solidFill>
                  <a:schemeClr val="tx1"/>
                </a:solidFill>
                <a:latin typeface="Arial" charset="0"/>
                <a:cs typeface="Arial" charset="0"/>
              </a:rPr>
              <a:t>be</a:t>
            </a:r>
            <a:r>
              <a:rPr lang="fr-FR" sz="1200" kern="1200" baseline="0" dirty="0">
                <a:solidFill>
                  <a:schemeClr val="tx1"/>
                </a:solidFill>
                <a:latin typeface="Arial" charset="0"/>
                <a:cs typeface="Arial" charset="0"/>
              </a:rPr>
              <a:t> </a:t>
            </a:r>
            <a:r>
              <a:rPr lang="fr-FR" sz="1200" kern="1200" baseline="0" dirty="0" err="1">
                <a:solidFill>
                  <a:schemeClr val="tx1"/>
                </a:solidFill>
                <a:latin typeface="Arial" charset="0"/>
                <a:cs typeface="Arial" charset="0"/>
              </a:rPr>
              <a:t>included</a:t>
            </a:r>
            <a:r>
              <a:rPr lang="fr-FR" sz="1200" kern="1200" baseline="0" dirty="0">
                <a:solidFill>
                  <a:schemeClr val="tx1"/>
                </a:solidFill>
                <a:latin typeface="Arial" charset="0"/>
                <a:cs typeface="Arial" charset="0"/>
              </a:rPr>
              <a:t> if </a:t>
            </a:r>
            <a:r>
              <a:rPr lang="fr-FR" sz="1200" kern="1200" baseline="0" dirty="0" err="1">
                <a:solidFill>
                  <a:schemeClr val="tx1"/>
                </a:solidFill>
                <a:latin typeface="Arial" charset="0"/>
                <a:cs typeface="Arial" charset="0"/>
              </a:rPr>
              <a:t>they</a:t>
            </a:r>
            <a:r>
              <a:rPr lang="fr-FR" sz="1200" kern="1200" baseline="0" dirty="0">
                <a:solidFill>
                  <a:schemeClr val="tx1"/>
                </a:solidFill>
                <a:latin typeface="Arial" charset="0"/>
                <a:cs typeface="Arial" charset="0"/>
              </a:rPr>
              <a:t> are essential to the </a:t>
            </a:r>
            <a:r>
              <a:rPr lang="fr-FR" sz="1200" kern="1200" baseline="0" dirty="0" err="1">
                <a:solidFill>
                  <a:schemeClr val="tx1"/>
                </a:solidFill>
                <a:latin typeface="Arial" charset="0"/>
                <a:cs typeface="Arial" charset="0"/>
              </a:rPr>
              <a:t>disclosure</a:t>
            </a:r>
            <a:r>
              <a:rPr lang="fr-FR" sz="1200" kern="1200" baseline="0" dirty="0">
                <a:solidFill>
                  <a:schemeClr val="tx1"/>
                </a:solidFill>
                <a:latin typeface="Arial" charset="0"/>
                <a:cs typeface="Arial" charset="0"/>
              </a:rPr>
              <a:t> or claims of the invention.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baseline="0" dirty="0">
              <a:solidFill>
                <a:schemeClr val="tx1"/>
              </a:solidFill>
              <a:latin typeface="Arial"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latin typeface="Arial" charset="0"/>
                <a:cs typeface="Arial" charset="0"/>
              </a:rPr>
              <a:t>- Note</a:t>
            </a:r>
            <a:r>
              <a:rPr lang="fr-FR" sz="1200" kern="1200" baseline="0" dirty="0">
                <a:solidFill>
                  <a:schemeClr val="tx1"/>
                </a:solidFill>
                <a:latin typeface="Arial" charset="0"/>
                <a:cs typeface="Arial" charset="0"/>
              </a:rPr>
              <a:t> </a:t>
            </a:r>
            <a:r>
              <a:rPr lang="fr-FR" sz="1200" kern="1200" baseline="0" dirty="0" err="1">
                <a:solidFill>
                  <a:schemeClr val="tx1"/>
                </a:solidFill>
                <a:latin typeface="Arial" charset="0"/>
                <a:cs typeface="Arial" charset="0"/>
              </a:rPr>
              <a:t>that</a:t>
            </a:r>
            <a:r>
              <a:rPr lang="fr-FR" sz="1200" kern="1200" baseline="0" dirty="0">
                <a:solidFill>
                  <a:schemeClr val="tx1"/>
                </a:solidFill>
                <a:latin typeface="Arial" charset="0"/>
                <a:cs typeface="Arial" charset="0"/>
              </a:rPr>
              <a:t> n </a:t>
            </a:r>
            <a:r>
              <a:rPr lang="fr-FR" sz="1200" kern="1200" baseline="0" dirty="0" err="1">
                <a:solidFill>
                  <a:schemeClr val="tx1"/>
                </a:solidFill>
                <a:latin typeface="Arial" charset="0"/>
                <a:cs typeface="Arial" charset="0"/>
              </a:rPr>
              <a:t>does</a:t>
            </a:r>
            <a:r>
              <a:rPr lang="fr-FR" sz="1200" kern="1200" baseline="0" dirty="0">
                <a:solidFill>
                  <a:schemeClr val="tx1"/>
                </a:solidFill>
                <a:latin typeface="Arial" charset="0"/>
                <a:cs typeface="Arial" charset="0"/>
              </a:rPr>
              <a:t> not </a:t>
            </a:r>
            <a:r>
              <a:rPr lang="fr-FR" sz="1200" kern="1200" baseline="0" dirty="0" err="1">
                <a:solidFill>
                  <a:schemeClr val="tx1"/>
                </a:solidFill>
                <a:latin typeface="Arial" charset="0"/>
                <a:cs typeface="Arial" charset="0"/>
              </a:rPr>
              <a:t>require</a:t>
            </a:r>
            <a:r>
              <a:rPr lang="fr-FR" sz="1200" kern="1200" baseline="0" dirty="0">
                <a:solidFill>
                  <a:schemeClr val="tx1"/>
                </a:solidFill>
                <a:latin typeface="Arial" charset="0"/>
                <a:cs typeface="Arial" charset="0"/>
              </a:rPr>
              <a:t> a description in a </a:t>
            </a:r>
            <a:r>
              <a:rPr lang="fr-FR" sz="1200" kern="1200" baseline="0" dirty="0" err="1">
                <a:solidFill>
                  <a:schemeClr val="tx1"/>
                </a:solidFill>
                <a:latin typeface="Arial" charset="0"/>
                <a:cs typeface="Arial" charset="0"/>
              </a:rPr>
              <a:t>feature</a:t>
            </a:r>
            <a:r>
              <a:rPr lang="fr-FR" sz="1200" kern="1200" baseline="0" dirty="0">
                <a:solidFill>
                  <a:schemeClr val="tx1"/>
                </a:solidFill>
                <a:latin typeface="Arial" charset="0"/>
                <a:cs typeface="Arial" charset="0"/>
              </a:rPr>
              <a:t> </a:t>
            </a:r>
            <a:r>
              <a:rPr lang="fr-FR" sz="1200" kern="1200" baseline="0" dirty="0" err="1">
                <a:solidFill>
                  <a:schemeClr val="tx1"/>
                </a:solidFill>
                <a:latin typeface="Arial" charset="0"/>
                <a:cs typeface="Arial" charset="0"/>
              </a:rPr>
              <a:t>because</a:t>
            </a:r>
            <a:r>
              <a:rPr lang="fr-FR" sz="1200" kern="1200" baseline="0" dirty="0">
                <a:solidFill>
                  <a:schemeClr val="tx1"/>
                </a:solidFill>
                <a:latin typeface="Arial" charset="0"/>
                <a:cs typeface="Arial" charset="0"/>
              </a:rPr>
              <a:t> the “default” value for n </a:t>
            </a:r>
            <a:r>
              <a:rPr lang="fr-FR" sz="1200" kern="1200" baseline="0" dirty="0" err="1">
                <a:solidFill>
                  <a:schemeClr val="tx1"/>
                </a:solidFill>
                <a:latin typeface="Arial" charset="0"/>
                <a:cs typeface="Arial" charset="0"/>
              </a:rPr>
              <a:t>is</a:t>
            </a:r>
            <a:r>
              <a:rPr lang="fr-FR" sz="1200" kern="1200" baseline="0" dirty="0">
                <a:solidFill>
                  <a:schemeClr val="tx1"/>
                </a:solidFill>
                <a:latin typeface="Arial" charset="0"/>
                <a:cs typeface="Arial" charset="0"/>
              </a:rPr>
              <a:t> “a, t, g, or 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dirty="0">
              <a:solidFill>
                <a:schemeClr val="tx1"/>
              </a:solidFill>
              <a:latin typeface="Arial" charset="0"/>
              <a:cs typeface="Arial" charset="0"/>
            </a:endParaRPr>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125</a:t>
            </a:fld>
            <a:endParaRPr lang="fr-FR" dirty="0"/>
          </a:p>
        </p:txBody>
      </p:sp>
    </p:spTree>
    <p:extLst>
      <p:ext uri="{BB962C8B-B14F-4D97-AF65-F5344CB8AC3E}">
        <p14:creationId xmlns:p14="http://schemas.microsoft.com/office/powerpoint/2010/main" val="26175033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126</a:t>
            </a:fld>
            <a:endParaRPr lang="fr-FR" dirty="0"/>
          </a:p>
        </p:txBody>
      </p:sp>
    </p:spTree>
    <p:extLst>
      <p:ext uri="{BB962C8B-B14F-4D97-AF65-F5344CB8AC3E}">
        <p14:creationId xmlns:p14="http://schemas.microsoft.com/office/powerpoint/2010/main" val="21195022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t>
            </a:r>
            <a:r>
              <a:rPr lang="fr-FR" dirty="0" err="1"/>
              <a:t>verbally</a:t>
            </a:r>
            <a:r>
              <a:rPr lang="fr-FR" dirty="0"/>
              <a:t> </a:t>
            </a:r>
            <a:r>
              <a:rPr lang="fr-FR" dirty="0" err="1"/>
              <a:t>explain</a:t>
            </a:r>
            <a:r>
              <a:rPr lang="fr-FR" dirty="0"/>
              <a:t> </a:t>
            </a:r>
            <a:r>
              <a:rPr lang="fr-FR" dirty="0" err="1"/>
              <a:t>that</a:t>
            </a:r>
            <a:r>
              <a:rPr lang="fr-FR" dirty="0"/>
              <a:t> no </a:t>
            </a:r>
            <a:r>
              <a:rPr lang="fr-FR" dirty="0" err="1"/>
              <a:t>sequence</a:t>
            </a:r>
            <a:r>
              <a:rPr lang="fr-FR" baseline="0" dirty="0"/>
              <a:t> </a:t>
            </a:r>
            <a:r>
              <a:rPr lang="fr-FR" baseline="0" dirty="0" err="1"/>
              <a:t>containing</a:t>
            </a:r>
            <a:r>
              <a:rPr lang="fr-FR" baseline="0" dirty="0"/>
              <a:t> an X </a:t>
            </a:r>
            <a:r>
              <a:rPr lang="fr-FR" baseline="0" dirty="0" err="1"/>
              <a:t>will</a:t>
            </a:r>
            <a:r>
              <a:rPr lang="fr-FR" baseline="0" dirty="0"/>
              <a:t> </a:t>
            </a:r>
            <a:r>
              <a:rPr lang="fr-FR" baseline="0" dirty="0" err="1"/>
              <a:t>actually</a:t>
            </a:r>
            <a:r>
              <a:rPr lang="fr-FR" baseline="0" dirty="0"/>
              <a:t> </a:t>
            </a:r>
            <a:r>
              <a:rPr lang="fr-FR" baseline="0" dirty="0" err="1"/>
              <a:t>be</a:t>
            </a:r>
            <a:r>
              <a:rPr lang="fr-FR" baseline="0" dirty="0"/>
              <a:t> </a:t>
            </a:r>
            <a:r>
              <a:rPr lang="fr-FR" baseline="0" dirty="0" err="1"/>
              <a:t>present</a:t>
            </a:r>
            <a:r>
              <a:rPr lang="fr-FR" baseline="0" dirty="0"/>
              <a:t> in the SL.  The variant </a:t>
            </a:r>
            <a:r>
              <a:rPr lang="fr-FR" baseline="0" dirty="0" err="1"/>
              <a:t>with</a:t>
            </a:r>
            <a:r>
              <a:rPr lang="fr-FR" baseline="0" dirty="0"/>
              <a:t> the insertion </a:t>
            </a:r>
            <a:r>
              <a:rPr lang="fr-FR" baseline="0" dirty="0" err="1"/>
              <a:t>will</a:t>
            </a:r>
            <a:r>
              <a:rPr lang="fr-FR" baseline="0" dirty="0"/>
              <a:t> have the X </a:t>
            </a:r>
            <a:r>
              <a:rPr lang="fr-FR" baseline="0" dirty="0" err="1"/>
              <a:t>replaced</a:t>
            </a:r>
            <a:r>
              <a:rPr lang="fr-FR" baseline="0" dirty="0"/>
              <a:t> by the </a:t>
            </a:r>
            <a:r>
              <a:rPr lang="fr-FR" baseline="0" dirty="0" err="1"/>
              <a:t>sequence</a:t>
            </a:r>
            <a:r>
              <a:rPr lang="fr-FR" baseline="0" dirty="0"/>
              <a:t> of the insertion.  The </a:t>
            </a:r>
            <a:r>
              <a:rPr lang="fr-FR" baseline="0" dirty="0" err="1"/>
              <a:t>other</a:t>
            </a:r>
            <a:r>
              <a:rPr lang="fr-FR" baseline="0" dirty="0"/>
              <a:t> variant, </a:t>
            </a:r>
            <a:r>
              <a:rPr lang="fr-FR" baseline="0" dirty="0" err="1"/>
              <a:t>where</a:t>
            </a:r>
            <a:r>
              <a:rPr lang="fr-FR" baseline="0" dirty="0"/>
              <a:t> X=</a:t>
            </a:r>
            <a:r>
              <a:rPr lang="fr-FR" baseline="0" dirty="0" err="1"/>
              <a:t>Gly</a:t>
            </a:r>
            <a:r>
              <a:rPr lang="fr-FR" baseline="0" dirty="0"/>
              <a:t>, </a:t>
            </a:r>
            <a:r>
              <a:rPr lang="fr-FR" baseline="0" dirty="0" err="1"/>
              <a:t>will</a:t>
            </a:r>
            <a:r>
              <a:rPr lang="fr-FR" baseline="0" dirty="0"/>
              <a:t> </a:t>
            </a:r>
            <a:r>
              <a:rPr lang="fr-FR" baseline="0" dirty="0" err="1"/>
              <a:t>also</a:t>
            </a:r>
            <a:r>
              <a:rPr lang="fr-FR" baseline="0" dirty="0"/>
              <a:t> have </a:t>
            </a:r>
            <a:r>
              <a:rPr lang="fr-FR" baseline="0" dirty="0" err="1"/>
              <a:t>Gly</a:t>
            </a:r>
            <a:r>
              <a:rPr lang="fr-FR" baseline="0" dirty="0"/>
              <a:t> in place of the </a:t>
            </a:r>
            <a:r>
              <a:rPr lang="fr-FR" baseline="0" dirty="0" err="1"/>
              <a:t>Xaa</a:t>
            </a:r>
            <a:r>
              <a:rPr lang="fr-FR" baseline="0" dirty="0"/>
              <a:t>.  It </a:t>
            </a:r>
            <a:r>
              <a:rPr lang="fr-FR" baseline="0" dirty="0" err="1"/>
              <a:t>is</a:t>
            </a:r>
            <a:r>
              <a:rPr lang="fr-FR" baseline="0" dirty="0"/>
              <a:t> </a:t>
            </a:r>
            <a:r>
              <a:rPr lang="fr-FR" baseline="0" dirty="0" err="1"/>
              <a:t>improper</a:t>
            </a:r>
            <a:r>
              <a:rPr lang="fr-FR" baseline="0" dirty="0"/>
              <a:t> to put an X </a:t>
            </a:r>
            <a:r>
              <a:rPr lang="fr-FR" baseline="0" dirty="0" err="1"/>
              <a:t>into</a:t>
            </a:r>
            <a:r>
              <a:rPr lang="fr-FR" baseline="0" dirty="0"/>
              <a:t> the </a:t>
            </a:r>
            <a:r>
              <a:rPr lang="fr-FR" baseline="0" dirty="0" err="1"/>
              <a:t>sequence</a:t>
            </a:r>
            <a:r>
              <a:rPr lang="fr-FR" baseline="0" dirty="0"/>
              <a:t> and </a:t>
            </a:r>
            <a:r>
              <a:rPr lang="fr-FR" baseline="0" dirty="0" err="1"/>
              <a:t>then</a:t>
            </a:r>
            <a:r>
              <a:rPr lang="fr-FR" baseline="0" dirty="0"/>
              <a:t> </a:t>
            </a:r>
            <a:r>
              <a:rPr lang="fr-FR" baseline="0" dirty="0" err="1"/>
              <a:t>annotate</a:t>
            </a:r>
            <a:r>
              <a:rPr lang="fr-FR" baseline="0" dirty="0"/>
              <a:t> to </a:t>
            </a:r>
            <a:r>
              <a:rPr lang="fr-FR" baseline="0" dirty="0" err="1"/>
              <a:t>say</a:t>
            </a:r>
            <a:r>
              <a:rPr lang="fr-FR" baseline="0" dirty="0"/>
              <a:t> X =</a:t>
            </a:r>
            <a:r>
              <a:rPr lang="fr-FR" baseline="0" dirty="0" err="1"/>
              <a:t>Gly</a:t>
            </a:r>
            <a:r>
              <a:rPr lang="fr-FR" baseline="0" dirty="0"/>
              <a:t> (</a:t>
            </a:r>
            <a:r>
              <a:rPr lang="fr-FR" baseline="0" dirty="0" err="1"/>
              <a:t>violates</a:t>
            </a:r>
            <a:r>
              <a:rPr lang="fr-FR" baseline="0" dirty="0"/>
              <a:t> the </a:t>
            </a:r>
            <a:r>
              <a:rPr lang="fr-FR" baseline="0" dirty="0" err="1"/>
              <a:t>most</a:t>
            </a:r>
            <a:r>
              <a:rPr lang="fr-FR" baseline="0" dirty="0"/>
              <a:t> restrictive </a:t>
            </a:r>
            <a:r>
              <a:rPr lang="fr-FR" baseline="0" dirty="0" err="1"/>
              <a:t>symbol</a:t>
            </a:r>
            <a:r>
              <a:rPr lang="fr-FR" baseline="0" dirty="0"/>
              <a:t> </a:t>
            </a:r>
            <a:r>
              <a:rPr lang="fr-FR" baseline="0" dirty="0" err="1"/>
              <a:t>rule</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127</a:t>
            </a:fld>
            <a:endParaRPr lang="fr-FR" dirty="0"/>
          </a:p>
        </p:txBody>
      </p:sp>
    </p:spTree>
    <p:extLst>
      <p:ext uri="{BB962C8B-B14F-4D97-AF65-F5344CB8AC3E}">
        <p14:creationId xmlns:p14="http://schemas.microsoft.com/office/powerpoint/2010/main" val="291165545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128</a:t>
            </a:fld>
            <a:endParaRPr lang="fr-FR" dirty="0"/>
          </a:p>
        </p:txBody>
      </p:sp>
    </p:spTree>
    <p:extLst>
      <p:ext uri="{BB962C8B-B14F-4D97-AF65-F5344CB8AC3E}">
        <p14:creationId xmlns:p14="http://schemas.microsoft.com/office/powerpoint/2010/main" val="42614560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129</a:t>
            </a:fld>
            <a:endParaRPr lang="fr-FR" dirty="0"/>
          </a:p>
        </p:txBody>
      </p:sp>
    </p:spTree>
    <p:extLst>
      <p:ext uri="{BB962C8B-B14F-4D97-AF65-F5344CB8AC3E}">
        <p14:creationId xmlns:p14="http://schemas.microsoft.com/office/powerpoint/2010/main" val="377873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13</a:t>
            </a:fld>
            <a:endParaRPr lang="fr-FR" dirty="0"/>
          </a:p>
        </p:txBody>
      </p:sp>
    </p:spTree>
    <p:extLst>
      <p:ext uri="{BB962C8B-B14F-4D97-AF65-F5344CB8AC3E}">
        <p14:creationId xmlns:p14="http://schemas.microsoft.com/office/powerpoint/2010/main" val="372139667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130</a:t>
            </a:fld>
            <a:endParaRPr lang="fr-FR" dirty="0"/>
          </a:p>
        </p:txBody>
      </p:sp>
    </p:spTree>
    <p:extLst>
      <p:ext uri="{BB962C8B-B14F-4D97-AF65-F5344CB8AC3E}">
        <p14:creationId xmlns:p14="http://schemas.microsoft.com/office/powerpoint/2010/main" val="219998480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point out </a:t>
            </a:r>
            <a:r>
              <a:rPr lang="fr-FR" dirty="0" err="1"/>
              <a:t>that</a:t>
            </a:r>
            <a:r>
              <a:rPr lang="fr-FR" dirty="0"/>
              <a:t> </a:t>
            </a:r>
            <a:r>
              <a:rPr lang="fr-FR" dirty="0" err="1"/>
              <a:t>each</a:t>
            </a:r>
            <a:r>
              <a:rPr lang="fr-FR" dirty="0"/>
              <a:t> variant in the table </a:t>
            </a:r>
            <a:r>
              <a:rPr lang="fr-FR" dirty="0" err="1"/>
              <a:t>is</a:t>
            </a:r>
            <a:r>
              <a:rPr lang="fr-FR" dirty="0"/>
              <a:t> </a:t>
            </a:r>
            <a:r>
              <a:rPr lang="fr-FR" dirty="0" err="1"/>
              <a:t>considered</a:t>
            </a:r>
            <a:r>
              <a:rPr lang="fr-FR" dirty="0"/>
              <a:t> </a:t>
            </a:r>
            <a:r>
              <a:rPr lang="fr-FR" dirty="0" err="1"/>
              <a:t>separately</a:t>
            </a:r>
            <a:r>
              <a:rPr lang="fr-FR" dirty="0"/>
              <a:t> </a:t>
            </a:r>
            <a:r>
              <a:rPr lang="fr-FR" dirty="0" err="1"/>
              <a:t>enumerated</a:t>
            </a:r>
            <a:r>
              <a:rPr lang="fr-FR" dirty="0"/>
              <a:t>.  The table </a:t>
            </a:r>
            <a:r>
              <a:rPr lang="fr-FR" dirty="0" err="1"/>
              <a:t>is</a:t>
            </a:r>
            <a:r>
              <a:rPr lang="fr-FR" dirty="0"/>
              <a:t> a </a:t>
            </a:r>
            <a:r>
              <a:rPr lang="fr-FR" dirty="0" err="1"/>
              <a:t>kind</a:t>
            </a:r>
            <a:r>
              <a:rPr lang="fr-FR" dirty="0"/>
              <a:t> of “short-hand” </a:t>
            </a:r>
            <a:r>
              <a:rPr lang="fr-FR" dirty="0" err="1"/>
              <a:t>means</a:t>
            </a:r>
            <a:r>
              <a:rPr lang="fr-FR" baseline="0" dirty="0"/>
              <a:t> of </a:t>
            </a:r>
            <a:r>
              <a:rPr lang="fr-FR" baseline="0" dirty="0" err="1"/>
              <a:t>disclosing</a:t>
            </a:r>
            <a:r>
              <a:rPr lang="fr-FR" baseline="0" dirty="0"/>
              <a:t> </a:t>
            </a:r>
            <a:r>
              <a:rPr lang="fr-FR" baseline="0" dirty="0" err="1"/>
              <a:t>sequences</a:t>
            </a:r>
            <a:r>
              <a:rPr lang="fr-FR" baseline="0" dirty="0"/>
              <a:t>, </a:t>
            </a:r>
            <a:r>
              <a:rPr lang="fr-FR" baseline="0" dirty="0" err="1"/>
              <a:t>which</a:t>
            </a:r>
            <a:r>
              <a:rPr lang="fr-FR" baseline="0" dirty="0"/>
              <a:t> </a:t>
            </a:r>
            <a:r>
              <a:rPr lang="fr-FR" baseline="0" dirty="0" err="1"/>
              <a:t>is</a:t>
            </a:r>
            <a:r>
              <a:rPr lang="fr-FR" baseline="0" dirty="0"/>
              <a:t> </a:t>
            </a:r>
            <a:r>
              <a:rPr lang="fr-FR" baseline="0" dirty="0" err="1"/>
              <a:t>considered</a:t>
            </a:r>
            <a:r>
              <a:rPr lang="fr-FR" baseline="0" dirty="0"/>
              <a:t> </a:t>
            </a:r>
            <a:r>
              <a:rPr lang="fr-FR" baseline="0" dirty="0" err="1"/>
              <a:t>enumerated</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131</a:t>
            </a:fld>
            <a:endParaRPr lang="fr-FR" dirty="0"/>
          </a:p>
        </p:txBody>
      </p:sp>
    </p:spTree>
    <p:extLst>
      <p:ext uri="{BB962C8B-B14F-4D97-AF65-F5344CB8AC3E}">
        <p14:creationId xmlns:p14="http://schemas.microsoft.com/office/powerpoint/2010/main" val="86934746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132</a:t>
            </a:fld>
            <a:endParaRPr lang="fr-FR" dirty="0"/>
          </a:p>
        </p:txBody>
      </p:sp>
    </p:spTree>
    <p:extLst>
      <p:ext uri="{BB962C8B-B14F-4D97-AF65-F5344CB8AC3E}">
        <p14:creationId xmlns:p14="http://schemas.microsoft.com/office/powerpoint/2010/main" val="11772422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133</a:t>
            </a:fld>
            <a:endParaRPr lang="fr-FR" dirty="0"/>
          </a:p>
        </p:txBody>
      </p:sp>
    </p:spTree>
    <p:extLst>
      <p:ext uri="{BB962C8B-B14F-4D97-AF65-F5344CB8AC3E}">
        <p14:creationId xmlns:p14="http://schemas.microsoft.com/office/powerpoint/2010/main" val="130052664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134</a:t>
            </a:fld>
            <a:endParaRPr lang="fr-FR" dirty="0"/>
          </a:p>
        </p:txBody>
      </p:sp>
    </p:spTree>
    <p:extLst>
      <p:ext uri="{BB962C8B-B14F-4D97-AF65-F5344CB8AC3E}">
        <p14:creationId xmlns:p14="http://schemas.microsoft.com/office/powerpoint/2010/main" val="34926038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135</a:t>
            </a:fld>
            <a:endParaRPr lang="fr-FR" dirty="0"/>
          </a:p>
        </p:txBody>
      </p:sp>
    </p:spTree>
    <p:extLst>
      <p:ext uri="{BB962C8B-B14F-4D97-AF65-F5344CB8AC3E}">
        <p14:creationId xmlns:p14="http://schemas.microsoft.com/office/powerpoint/2010/main" val="23747961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136</a:t>
            </a:fld>
            <a:endParaRPr lang="fr-FR" dirty="0"/>
          </a:p>
        </p:txBody>
      </p:sp>
    </p:spTree>
    <p:extLst>
      <p:ext uri="{BB962C8B-B14F-4D97-AF65-F5344CB8AC3E}">
        <p14:creationId xmlns:p14="http://schemas.microsoft.com/office/powerpoint/2010/main" val="219408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14</a:t>
            </a:fld>
            <a:endParaRPr lang="fr-FR" dirty="0"/>
          </a:p>
        </p:txBody>
      </p:sp>
    </p:spTree>
    <p:extLst>
      <p:ext uri="{BB962C8B-B14F-4D97-AF65-F5344CB8AC3E}">
        <p14:creationId xmlns:p14="http://schemas.microsoft.com/office/powerpoint/2010/main" val="207033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15</a:t>
            </a:fld>
            <a:endParaRPr lang="fr-FR" dirty="0"/>
          </a:p>
        </p:txBody>
      </p:sp>
    </p:spTree>
    <p:extLst>
      <p:ext uri="{BB962C8B-B14F-4D97-AF65-F5344CB8AC3E}">
        <p14:creationId xmlns:p14="http://schemas.microsoft.com/office/powerpoint/2010/main" val="26439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16</a:t>
            </a:fld>
            <a:endParaRPr lang="fr-FR" dirty="0"/>
          </a:p>
        </p:txBody>
      </p:sp>
    </p:spTree>
    <p:extLst>
      <p:ext uri="{BB962C8B-B14F-4D97-AF65-F5344CB8AC3E}">
        <p14:creationId xmlns:p14="http://schemas.microsoft.com/office/powerpoint/2010/main" val="602870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17</a:t>
            </a:fld>
            <a:endParaRPr lang="fr-FR" dirty="0"/>
          </a:p>
        </p:txBody>
      </p:sp>
    </p:spTree>
    <p:extLst>
      <p:ext uri="{BB962C8B-B14F-4D97-AF65-F5344CB8AC3E}">
        <p14:creationId xmlns:p14="http://schemas.microsoft.com/office/powerpoint/2010/main" val="307210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18</a:t>
            </a:fld>
            <a:endParaRPr lang="fr-FR" dirty="0"/>
          </a:p>
        </p:txBody>
      </p:sp>
    </p:spTree>
    <p:extLst>
      <p:ext uri="{BB962C8B-B14F-4D97-AF65-F5344CB8AC3E}">
        <p14:creationId xmlns:p14="http://schemas.microsoft.com/office/powerpoint/2010/main" val="462899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19</a:t>
            </a:fld>
            <a:endParaRPr lang="fr-FR" dirty="0"/>
          </a:p>
        </p:txBody>
      </p:sp>
    </p:spTree>
    <p:extLst>
      <p:ext uri="{BB962C8B-B14F-4D97-AF65-F5344CB8AC3E}">
        <p14:creationId xmlns:p14="http://schemas.microsoft.com/office/powerpoint/2010/main" val="274004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2</a:t>
            </a:fld>
            <a:endParaRPr lang="fr-FR" dirty="0"/>
          </a:p>
        </p:txBody>
      </p:sp>
    </p:spTree>
    <p:extLst>
      <p:ext uri="{BB962C8B-B14F-4D97-AF65-F5344CB8AC3E}">
        <p14:creationId xmlns:p14="http://schemas.microsoft.com/office/powerpoint/2010/main" val="3070842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20</a:t>
            </a:fld>
            <a:endParaRPr lang="fr-FR" dirty="0"/>
          </a:p>
        </p:txBody>
      </p:sp>
    </p:spTree>
    <p:extLst>
      <p:ext uri="{BB962C8B-B14F-4D97-AF65-F5344CB8AC3E}">
        <p14:creationId xmlns:p14="http://schemas.microsoft.com/office/powerpoint/2010/main" val="1317308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21</a:t>
            </a:fld>
            <a:endParaRPr lang="fr-FR" dirty="0"/>
          </a:p>
        </p:txBody>
      </p:sp>
    </p:spTree>
    <p:extLst>
      <p:ext uri="{BB962C8B-B14F-4D97-AF65-F5344CB8AC3E}">
        <p14:creationId xmlns:p14="http://schemas.microsoft.com/office/powerpoint/2010/main" val="3216331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22</a:t>
            </a:fld>
            <a:endParaRPr lang="fr-FR" dirty="0"/>
          </a:p>
        </p:txBody>
      </p:sp>
    </p:spTree>
    <p:extLst>
      <p:ext uri="{BB962C8B-B14F-4D97-AF65-F5344CB8AC3E}">
        <p14:creationId xmlns:p14="http://schemas.microsoft.com/office/powerpoint/2010/main" val="2805702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23</a:t>
            </a:fld>
            <a:endParaRPr lang="fr-FR" dirty="0"/>
          </a:p>
        </p:txBody>
      </p:sp>
    </p:spTree>
    <p:extLst>
      <p:ext uri="{BB962C8B-B14F-4D97-AF65-F5344CB8AC3E}">
        <p14:creationId xmlns:p14="http://schemas.microsoft.com/office/powerpoint/2010/main" val="2776651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24</a:t>
            </a:fld>
            <a:endParaRPr lang="fr-FR" dirty="0"/>
          </a:p>
        </p:txBody>
      </p:sp>
    </p:spTree>
    <p:extLst>
      <p:ext uri="{BB962C8B-B14F-4D97-AF65-F5344CB8AC3E}">
        <p14:creationId xmlns:p14="http://schemas.microsoft.com/office/powerpoint/2010/main" val="2148259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dirty="0"/>
              <a:t>Points</a:t>
            </a:r>
            <a:r>
              <a:rPr lang="fr-FR" baseline="0" dirty="0"/>
              <a:t> to </a:t>
            </a:r>
            <a:r>
              <a:rPr lang="fr-FR" baseline="0" dirty="0" err="1"/>
              <a:t>make</a:t>
            </a:r>
            <a:r>
              <a:rPr lang="fr-FR" baseline="0" dirty="0"/>
              <a:t>:</a:t>
            </a:r>
          </a:p>
          <a:p>
            <a:pPr marL="0" indent="0">
              <a:buFontTx/>
              <a:buNone/>
            </a:pPr>
            <a:endParaRPr lang="fr-FR" baseline="0" dirty="0"/>
          </a:p>
          <a:p>
            <a:pPr marL="0" indent="0">
              <a:buFontTx/>
              <a:buNone/>
            </a:pPr>
            <a:r>
              <a:rPr lang="fr-FR" baseline="0" dirty="0"/>
              <a:t>- CDS </a:t>
            </a:r>
            <a:r>
              <a:rPr lang="fr-FR" baseline="0" dirty="0" err="1"/>
              <a:t>features</a:t>
            </a:r>
            <a:r>
              <a:rPr lang="fr-FR" baseline="0" dirty="0"/>
              <a:t> </a:t>
            </a:r>
            <a:r>
              <a:rPr lang="fr-FR" baseline="0" dirty="0" err="1"/>
              <a:t>often</a:t>
            </a:r>
            <a:r>
              <a:rPr lang="fr-FR" baseline="0" dirty="0"/>
              <a:t> </a:t>
            </a:r>
            <a:r>
              <a:rPr lang="fr-FR" baseline="0" dirty="0" err="1"/>
              <a:t>make</a:t>
            </a:r>
            <a:r>
              <a:rPr lang="fr-FR" baseline="0" dirty="0"/>
              <a:t> use of the location </a:t>
            </a:r>
            <a:r>
              <a:rPr lang="fr-FR" baseline="0" dirty="0" err="1"/>
              <a:t>operators</a:t>
            </a:r>
            <a:r>
              <a:rPr lang="fr-FR" baseline="0" dirty="0"/>
              <a:t> </a:t>
            </a:r>
            <a:r>
              <a:rPr lang="fr-FR" baseline="0" dirty="0" err="1"/>
              <a:t>join</a:t>
            </a:r>
            <a:r>
              <a:rPr lang="fr-FR" baseline="0" dirty="0"/>
              <a:t> and </a:t>
            </a:r>
            <a:r>
              <a:rPr lang="fr-FR" baseline="0" dirty="0" err="1"/>
              <a:t>complement</a:t>
            </a:r>
            <a:r>
              <a:rPr lang="fr-FR" baseline="0" dirty="0"/>
              <a:t>.  </a:t>
            </a:r>
            <a:r>
              <a:rPr lang="fr-FR" baseline="0" dirty="0" err="1"/>
              <a:t>Join</a:t>
            </a:r>
            <a:r>
              <a:rPr lang="fr-FR" baseline="0" dirty="0"/>
              <a:t> </a:t>
            </a:r>
            <a:r>
              <a:rPr lang="fr-FR" baseline="0" dirty="0" err="1"/>
              <a:t>can</a:t>
            </a:r>
            <a:r>
              <a:rPr lang="fr-FR" baseline="0" dirty="0"/>
              <a:t> </a:t>
            </a:r>
            <a:r>
              <a:rPr lang="fr-FR" baseline="0" dirty="0" err="1"/>
              <a:t>be</a:t>
            </a:r>
            <a:r>
              <a:rPr lang="fr-FR" baseline="0" dirty="0"/>
              <a:t> </a:t>
            </a:r>
            <a:r>
              <a:rPr lang="fr-FR" baseline="0" dirty="0" err="1"/>
              <a:t>used</a:t>
            </a:r>
            <a:r>
              <a:rPr lang="fr-FR" baseline="0" dirty="0"/>
              <a:t> to </a:t>
            </a:r>
            <a:r>
              <a:rPr lang="fr-FR" baseline="0" dirty="0" err="1"/>
              <a:t>link</a:t>
            </a:r>
            <a:r>
              <a:rPr lang="fr-FR" baseline="0" dirty="0"/>
              <a:t> exons </a:t>
            </a:r>
            <a:r>
              <a:rPr lang="fr-FR" baseline="0" dirty="0" err="1"/>
              <a:t>separated</a:t>
            </a:r>
            <a:r>
              <a:rPr lang="fr-FR" baseline="0" dirty="0"/>
              <a:t> by an intron; </a:t>
            </a:r>
            <a:r>
              <a:rPr lang="fr-FR" baseline="0" dirty="0" err="1"/>
              <a:t>complement</a:t>
            </a:r>
            <a:r>
              <a:rPr lang="fr-FR" baseline="0" dirty="0"/>
              <a:t> </a:t>
            </a:r>
            <a:r>
              <a:rPr lang="fr-FR" baseline="0" dirty="0" err="1"/>
              <a:t>can</a:t>
            </a:r>
            <a:r>
              <a:rPr lang="fr-FR" baseline="0" dirty="0"/>
              <a:t> </a:t>
            </a:r>
            <a:r>
              <a:rPr lang="fr-FR" baseline="0" dirty="0" err="1"/>
              <a:t>be</a:t>
            </a:r>
            <a:r>
              <a:rPr lang="fr-FR" baseline="0" dirty="0"/>
              <a:t> </a:t>
            </a:r>
            <a:r>
              <a:rPr lang="fr-FR" baseline="0" dirty="0" err="1"/>
              <a:t>used</a:t>
            </a:r>
            <a:r>
              <a:rPr lang="fr-FR" baseline="0" dirty="0"/>
              <a:t> to </a:t>
            </a:r>
            <a:r>
              <a:rPr lang="fr-FR" baseline="0" dirty="0" err="1"/>
              <a:t>indicate</a:t>
            </a:r>
            <a:r>
              <a:rPr lang="fr-FR" baseline="0" dirty="0"/>
              <a:t> </a:t>
            </a:r>
            <a:r>
              <a:rPr lang="fr-FR" baseline="0" dirty="0" err="1"/>
              <a:t>that</a:t>
            </a:r>
            <a:r>
              <a:rPr lang="fr-FR" baseline="0" dirty="0"/>
              <a:t> the </a:t>
            </a:r>
            <a:r>
              <a:rPr lang="fr-FR" baseline="0" dirty="0" err="1"/>
              <a:t>complementary</a:t>
            </a:r>
            <a:r>
              <a:rPr lang="fr-FR" baseline="0" dirty="0"/>
              <a:t> </a:t>
            </a:r>
            <a:r>
              <a:rPr lang="fr-FR" baseline="0" dirty="0" err="1"/>
              <a:t>strand</a:t>
            </a:r>
            <a:r>
              <a:rPr lang="fr-FR" baseline="0" dirty="0"/>
              <a:t> </a:t>
            </a:r>
            <a:r>
              <a:rPr lang="fr-FR" baseline="0" dirty="0" err="1"/>
              <a:t>is</a:t>
            </a:r>
            <a:r>
              <a:rPr lang="fr-FR" baseline="0" dirty="0"/>
              <a:t> the </a:t>
            </a:r>
            <a:r>
              <a:rPr lang="fr-FR" baseline="0" dirty="0" err="1"/>
              <a:t>coding</a:t>
            </a:r>
            <a:r>
              <a:rPr lang="fr-FR" baseline="0" dirty="0"/>
              <a:t> </a:t>
            </a:r>
            <a:r>
              <a:rPr lang="fr-FR" baseline="0" dirty="0" err="1"/>
              <a:t>region</a:t>
            </a:r>
            <a:r>
              <a:rPr lang="fr-FR" baseline="0" dirty="0"/>
              <a:t>.</a:t>
            </a:r>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25</a:t>
            </a:fld>
            <a:endParaRPr lang="fr-FR" dirty="0"/>
          </a:p>
        </p:txBody>
      </p:sp>
    </p:spTree>
    <p:extLst>
      <p:ext uri="{BB962C8B-B14F-4D97-AF65-F5344CB8AC3E}">
        <p14:creationId xmlns:p14="http://schemas.microsoft.com/office/powerpoint/2010/main" val="482371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26</a:t>
            </a:fld>
            <a:endParaRPr lang="fr-FR" dirty="0"/>
          </a:p>
        </p:txBody>
      </p:sp>
    </p:spTree>
    <p:extLst>
      <p:ext uri="{BB962C8B-B14F-4D97-AF65-F5344CB8AC3E}">
        <p14:creationId xmlns:p14="http://schemas.microsoft.com/office/powerpoint/2010/main" val="3024404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27</a:t>
            </a:fld>
            <a:endParaRPr lang="fr-FR" dirty="0"/>
          </a:p>
        </p:txBody>
      </p:sp>
    </p:spTree>
    <p:extLst>
      <p:ext uri="{BB962C8B-B14F-4D97-AF65-F5344CB8AC3E}">
        <p14:creationId xmlns:p14="http://schemas.microsoft.com/office/powerpoint/2010/main" val="416655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28</a:t>
            </a:fld>
            <a:endParaRPr lang="fr-FR" dirty="0"/>
          </a:p>
        </p:txBody>
      </p:sp>
    </p:spTree>
    <p:extLst>
      <p:ext uri="{BB962C8B-B14F-4D97-AF65-F5344CB8AC3E}">
        <p14:creationId xmlns:p14="http://schemas.microsoft.com/office/powerpoint/2010/main" val="329085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Example</a:t>
            </a:r>
            <a:r>
              <a:rPr lang="fr-FR" dirty="0"/>
              <a:t> </a:t>
            </a:r>
            <a:r>
              <a:rPr lang="fr-FR" dirty="0" err="1"/>
              <a:t>sequence</a:t>
            </a:r>
            <a:r>
              <a:rPr lang="fr-FR" dirty="0"/>
              <a:t> </a:t>
            </a:r>
            <a:r>
              <a:rPr lang="fr-FR" dirty="0" err="1"/>
              <a:t>with</a:t>
            </a:r>
            <a:r>
              <a:rPr lang="fr-FR" dirty="0"/>
              <a:t> </a:t>
            </a:r>
            <a:r>
              <a:rPr lang="fr-FR" dirty="0" err="1"/>
              <a:t>three</a:t>
            </a:r>
            <a:r>
              <a:rPr lang="fr-FR" dirty="0"/>
              <a:t> </a:t>
            </a:r>
            <a:r>
              <a:rPr lang="fr-FR" dirty="0" err="1"/>
              <a:t>modified</a:t>
            </a:r>
            <a:r>
              <a:rPr lang="fr-FR" dirty="0"/>
              <a:t> </a:t>
            </a:r>
            <a:r>
              <a:rPr lang="fr-FR" dirty="0" err="1"/>
              <a:t>amino</a:t>
            </a:r>
            <a:r>
              <a:rPr lang="fr-FR" dirty="0"/>
              <a:t> </a:t>
            </a:r>
            <a:r>
              <a:rPr lang="fr-FR" dirty="0" err="1"/>
              <a:t>acids</a:t>
            </a:r>
            <a:r>
              <a:rPr lang="fr-FR" dirty="0"/>
              <a:t>.</a:t>
            </a:r>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29</a:t>
            </a:fld>
            <a:endParaRPr lang="fr-FR" dirty="0"/>
          </a:p>
        </p:txBody>
      </p:sp>
    </p:spTree>
    <p:extLst>
      <p:ext uri="{BB962C8B-B14F-4D97-AF65-F5344CB8AC3E}">
        <p14:creationId xmlns:p14="http://schemas.microsoft.com/office/powerpoint/2010/main" val="44597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3</a:t>
            </a:fld>
            <a:endParaRPr lang="fr-FR" dirty="0"/>
          </a:p>
        </p:txBody>
      </p:sp>
    </p:spTree>
    <p:extLst>
      <p:ext uri="{BB962C8B-B14F-4D97-AF65-F5344CB8AC3E}">
        <p14:creationId xmlns:p14="http://schemas.microsoft.com/office/powerpoint/2010/main" val="1343583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 </a:t>
            </a:r>
            <a:r>
              <a:rPr lang="fr-FR" dirty="0" err="1"/>
              <a:t>ornithine</a:t>
            </a:r>
            <a:r>
              <a:rPr lang="fr-FR" baseline="0" dirty="0"/>
              <a:t> </a:t>
            </a:r>
            <a:r>
              <a:rPr lang="fr-FR" baseline="0" dirty="0" err="1"/>
              <a:t>is</a:t>
            </a:r>
            <a:r>
              <a:rPr lang="fr-FR" baseline="0" dirty="0"/>
              <a:t> </a:t>
            </a:r>
            <a:r>
              <a:rPr lang="fr-FR" baseline="0" dirty="0" err="1"/>
              <a:t>represented</a:t>
            </a:r>
            <a:r>
              <a:rPr lang="fr-FR" baseline="0" dirty="0"/>
              <a:t> by an X but N-</a:t>
            </a:r>
            <a:r>
              <a:rPr lang="fr-FR" baseline="0" dirty="0" err="1"/>
              <a:t>acetyl</a:t>
            </a:r>
            <a:r>
              <a:rPr lang="fr-FR" baseline="0" dirty="0"/>
              <a:t> alanine </a:t>
            </a:r>
            <a:r>
              <a:rPr lang="fr-FR" baseline="0" dirty="0" err="1"/>
              <a:t>is</a:t>
            </a:r>
            <a:r>
              <a:rPr lang="fr-FR" baseline="0" dirty="0"/>
              <a:t> </a:t>
            </a:r>
            <a:r>
              <a:rPr lang="fr-FR" baseline="0" dirty="0" err="1"/>
              <a:t>represented</a:t>
            </a:r>
            <a:r>
              <a:rPr lang="fr-FR" baseline="0" dirty="0"/>
              <a:t> by A</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30</a:t>
            </a:fld>
            <a:endParaRPr lang="fr-FR" dirty="0"/>
          </a:p>
        </p:txBody>
      </p:sp>
    </p:spTree>
    <p:extLst>
      <p:ext uri="{BB962C8B-B14F-4D97-AF65-F5344CB8AC3E}">
        <p14:creationId xmlns:p14="http://schemas.microsoft.com/office/powerpoint/2010/main" val="627012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31</a:t>
            </a:fld>
            <a:endParaRPr lang="fr-FR" dirty="0"/>
          </a:p>
        </p:txBody>
      </p:sp>
    </p:spTree>
    <p:extLst>
      <p:ext uri="{BB962C8B-B14F-4D97-AF65-F5344CB8AC3E}">
        <p14:creationId xmlns:p14="http://schemas.microsoft.com/office/powerpoint/2010/main" val="350125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32</a:t>
            </a:fld>
            <a:endParaRPr lang="fr-FR" dirty="0"/>
          </a:p>
        </p:txBody>
      </p:sp>
    </p:spTree>
    <p:extLst>
      <p:ext uri="{BB962C8B-B14F-4D97-AF65-F5344CB8AC3E}">
        <p14:creationId xmlns:p14="http://schemas.microsoft.com/office/powerpoint/2010/main" val="1675805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33</a:t>
            </a:fld>
            <a:endParaRPr lang="fr-FR" dirty="0"/>
          </a:p>
        </p:txBody>
      </p:sp>
    </p:spTree>
    <p:extLst>
      <p:ext uri="{BB962C8B-B14F-4D97-AF65-F5344CB8AC3E}">
        <p14:creationId xmlns:p14="http://schemas.microsoft.com/office/powerpoint/2010/main" val="3165906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34</a:t>
            </a:fld>
            <a:endParaRPr lang="fr-FR" dirty="0"/>
          </a:p>
        </p:txBody>
      </p:sp>
    </p:spTree>
    <p:extLst>
      <p:ext uri="{BB962C8B-B14F-4D97-AF65-F5344CB8AC3E}">
        <p14:creationId xmlns:p14="http://schemas.microsoft.com/office/powerpoint/2010/main" val="381506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All </a:t>
            </a:r>
            <a:r>
              <a:rPr lang="fr-FR" dirty="0" err="1"/>
              <a:t>feature</a:t>
            </a:r>
            <a:r>
              <a:rPr lang="fr-FR" dirty="0"/>
              <a:t> keys </a:t>
            </a:r>
            <a:r>
              <a:rPr lang="fr-FR" dirty="0" err="1"/>
              <a:t>require</a:t>
            </a:r>
            <a:r>
              <a:rPr lang="fr-FR" dirty="0"/>
              <a:t> a location</a:t>
            </a:r>
          </a:p>
          <a:p>
            <a:pPr marL="171450" indent="-171450">
              <a:buFontTx/>
              <a:buChar char="-"/>
            </a:pPr>
            <a:r>
              <a:rPr lang="fr-FR" dirty="0" err="1"/>
              <a:t>unlike</a:t>
            </a:r>
            <a:r>
              <a:rPr lang="fr-FR" dirty="0"/>
              <a:t> ST.25,</a:t>
            </a:r>
            <a:r>
              <a:rPr lang="fr-FR" baseline="0" dirty="0"/>
              <a:t> ST.26 has strict </a:t>
            </a:r>
            <a:r>
              <a:rPr lang="fr-FR" baseline="0" dirty="0" err="1"/>
              <a:t>requirements</a:t>
            </a:r>
            <a:r>
              <a:rPr lang="fr-FR" baseline="0" dirty="0"/>
              <a:t> for the format of locations</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35</a:t>
            </a:fld>
            <a:endParaRPr lang="fr-FR" dirty="0"/>
          </a:p>
        </p:txBody>
      </p:sp>
    </p:spTree>
    <p:extLst>
      <p:ext uri="{BB962C8B-B14F-4D97-AF65-F5344CB8AC3E}">
        <p14:creationId xmlns:p14="http://schemas.microsoft.com/office/powerpoint/2010/main" val="3372565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t>
            </a:r>
            <a:r>
              <a:rPr lang="fr-FR" dirty="0" err="1"/>
              <a:t>remind</a:t>
            </a:r>
            <a:r>
              <a:rPr lang="fr-FR" dirty="0"/>
              <a:t> </a:t>
            </a:r>
            <a:r>
              <a:rPr lang="fr-FR" dirty="0" err="1"/>
              <a:t>listeners</a:t>
            </a:r>
            <a:r>
              <a:rPr lang="fr-FR" dirty="0"/>
              <a:t> </a:t>
            </a:r>
            <a:r>
              <a:rPr lang="fr-FR" dirty="0" err="1"/>
              <a:t>that</a:t>
            </a:r>
            <a:r>
              <a:rPr lang="fr-FR" dirty="0"/>
              <a:t> in the </a:t>
            </a:r>
            <a:r>
              <a:rPr lang="fr-FR" dirty="0" err="1"/>
              <a:t>sequence</a:t>
            </a:r>
            <a:r>
              <a:rPr lang="fr-FR" dirty="0"/>
              <a:t> listing XML, the &lt; and the &gt; must </a:t>
            </a:r>
            <a:r>
              <a:rPr lang="fr-FR" dirty="0" err="1"/>
              <a:t>be</a:t>
            </a:r>
            <a:r>
              <a:rPr lang="fr-FR" dirty="0"/>
              <a:t> </a:t>
            </a:r>
            <a:r>
              <a:rPr lang="fr-FR" dirty="0" err="1"/>
              <a:t>replaced</a:t>
            </a:r>
            <a:r>
              <a:rPr lang="fr-FR" dirty="0"/>
              <a:t> by &amp;</a:t>
            </a:r>
            <a:r>
              <a:rPr lang="fr-FR" dirty="0" err="1"/>
              <a:t>lt</a:t>
            </a:r>
            <a:r>
              <a:rPr lang="fr-FR" dirty="0"/>
              <a:t>;</a:t>
            </a:r>
            <a:r>
              <a:rPr lang="fr-FR" baseline="0" dirty="0"/>
              <a:t> and &amp;gt;, </a:t>
            </a:r>
            <a:r>
              <a:rPr lang="fr-FR" baseline="0" dirty="0" err="1"/>
              <a:t>respectively</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36</a:t>
            </a:fld>
            <a:endParaRPr lang="fr-FR" dirty="0"/>
          </a:p>
        </p:txBody>
      </p:sp>
    </p:spTree>
    <p:extLst>
      <p:ext uri="{BB962C8B-B14F-4D97-AF65-F5344CB8AC3E}">
        <p14:creationId xmlns:p14="http://schemas.microsoft.com/office/powerpoint/2010/main" val="266267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37</a:t>
            </a:fld>
            <a:endParaRPr lang="fr-FR" dirty="0"/>
          </a:p>
        </p:txBody>
      </p:sp>
    </p:spTree>
    <p:extLst>
      <p:ext uri="{BB962C8B-B14F-4D97-AF65-F5344CB8AC3E}">
        <p14:creationId xmlns:p14="http://schemas.microsoft.com/office/powerpoint/2010/main" val="744802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38</a:t>
            </a:fld>
            <a:endParaRPr lang="fr-FR" dirty="0"/>
          </a:p>
        </p:txBody>
      </p:sp>
    </p:spTree>
    <p:extLst>
      <p:ext uri="{BB962C8B-B14F-4D97-AF65-F5344CB8AC3E}">
        <p14:creationId xmlns:p14="http://schemas.microsoft.com/office/powerpoint/2010/main" val="4265726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39</a:t>
            </a:fld>
            <a:endParaRPr lang="fr-FR" dirty="0"/>
          </a:p>
        </p:txBody>
      </p:sp>
    </p:spTree>
    <p:extLst>
      <p:ext uri="{BB962C8B-B14F-4D97-AF65-F5344CB8AC3E}">
        <p14:creationId xmlns:p14="http://schemas.microsoft.com/office/powerpoint/2010/main" val="393859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There are 49 </a:t>
            </a:r>
            <a:r>
              <a:rPr lang="fr-FR" dirty="0" err="1"/>
              <a:t>Feature</a:t>
            </a:r>
            <a:r>
              <a:rPr lang="fr-FR" baseline="0" dirty="0"/>
              <a:t> keys for </a:t>
            </a:r>
            <a:r>
              <a:rPr lang="fr-FR" baseline="0" dirty="0" err="1"/>
              <a:t>nucleotide</a:t>
            </a:r>
            <a:r>
              <a:rPr lang="fr-FR" baseline="0" dirty="0"/>
              <a:t> </a:t>
            </a:r>
            <a:r>
              <a:rPr lang="fr-FR" baseline="0" dirty="0" err="1"/>
              <a:t>sequences</a:t>
            </a:r>
            <a:r>
              <a:rPr lang="fr-FR" baseline="0" dirty="0"/>
              <a:t> and 39 </a:t>
            </a:r>
            <a:r>
              <a:rPr lang="fr-FR" baseline="0" dirty="0" err="1"/>
              <a:t>feature</a:t>
            </a:r>
            <a:r>
              <a:rPr lang="fr-FR" baseline="0" dirty="0"/>
              <a:t> keys for </a:t>
            </a:r>
            <a:r>
              <a:rPr lang="fr-FR" baseline="0" dirty="0" err="1"/>
              <a:t>amino</a:t>
            </a:r>
            <a:r>
              <a:rPr lang="fr-FR" baseline="0" dirty="0"/>
              <a:t> </a:t>
            </a:r>
            <a:r>
              <a:rPr lang="fr-FR" baseline="0" dirty="0" err="1"/>
              <a:t>acid</a:t>
            </a:r>
            <a:r>
              <a:rPr lang="fr-FR" baseline="0" dirty="0"/>
              <a:t> </a:t>
            </a:r>
            <a:r>
              <a:rPr lang="fr-FR" baseline="0" dirty="0" err="1"/>
              <a:t>sequences</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a:t>
            </a:fld>
            <a:endParaRPr lang="fr-FR" dirty="0"/>
          </a:p>
        </p:txBody>
      </p:sp>
    </p:spTree>
    <p:extLst>
      <p:ext uri="{BB962C8B-B14F-4D97-AF65-F5344CB8AC3E}">
        <p14:creationId xmlns:p14="http://schemas.microsoft.com/office/powerpoint/2010/main" val="653419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40</a:t>
            </a:fld>
            <a:endParaRPr lang="fr-FR" dirty="0"/>
          </a:p>
        </p:txBody>
      </p:sp>
    </p:spTree>
    <p:extLst>
      <p:ext uri="{BB962C8B-B14F-4D97-AF65-F5344CB8AC3E}">
        <p14:creationId xmlns:p14="http://schemas.microsoft.com/office/powerpoint/2010/main" val="4278675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41</a:t>
            </a:fld>
            <a:endParaRPr lang="fr-FR" dirty="0"/>
          </a:p>
        </p:txBody>
      </p:sp>
    </p:spTree>
    <p:extLst>
      <p:ext uri="{BB962C8B-B14F-4D97-AF65-F5344CB8AC3E}">
        <p14:creationId xmlns:p14="http://schemas.microsoft.com/office/powerpoint/2010/main" val="1394958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aseline="0" dirty="0"/>
          </a:p>
          <a:p>
            <a:r>
              <a:rPr lang="fr-FR" baseline="0" dirty="0"/>
              <a:t>- mention </a:t>
            </a:r>
            <a:r>
              <a:rPr lang="fr-FR" baseline="0" dirty="0" err="1"/>
              <a:t>that</a:t>
            </a:r>
            <a:r>
              <a:rPr lang="fr-FR" baseline="0" dirty="0"/>
              <a:t> a </a:t>
            </a:r>
            <a:r>
              <a:rPr lang="fr-FR" baseline="0" dirty="0" err="1"/>
              <a:t>common</a:t>
            </a:r>
            <a:r>
              <a:rPr lang="fr-FR" baseline="0" dirty="0"/>
              <a:t> use of the “</a:t>
            </a:r>
            <a:r>
              <a:rPr lang="fr-FR" baseline="0" dirty="0" err="1"/>
              <a:t>join</a:t>
            </a:r>
            <a:r>
              <a:rPr lang="fr-FR" baseline="0" dirty="0"/>
              <a:t>” </a:t>
            </a:r>
            <a:r>
              <a:rPr lang="fr-FR" baseline="0" dirty="0" err="1"/>
              <a:t>operator</a:t>
            </a:r>
            <a:r>
              <a:rPr lang="fr-FR" baseline="0" dirty="0"/>
              <a:t> </a:t>
            </a:r>
            <a:r>
              <a:rPr lang="fr-FR" baseline="0" dirty="0" err="1"/>
              <a:t>is</a:t>
            </a:r>
            <a:r>
              <a:rPr lang="fr-FR" baseline="0" dirty="0"/>
              <a:t> to </a:t>
            </a:r>
            <a:r>
              <a:rPr lang="fr-FR" baseline="0" dirty="0" err="1"/>
              <a:t>link</a:t>
            </a:r>
            <a:r>
              <a:rPr lang="fr-FR" baseline="0" dirty="0"/>
              <a:t> </a:t>
            </a:r>
            <a:r>
              <a:rPr lang="fr-FR" baseline="0" dirty="0" err="1"/>
              <a:t>two</a:t>
            </a:r>
            <a:r>
              <a:rPr lang="fr-FR" baseline="0" dirty="0"/>
              <a:t> </a:t>
            </a:r>
            <a:r>
              <a:rPr lang="fr-FR" baseline="0" dirty="0" err="1"/>
              <a:t>discontinuous</a:t>
            </a:r>
            <a:r>
              <a:rPr lang="fr-FR" baseline="0" dirty="0"/>
              <a:t> sections of a </a:t>
            </a:r>
            <a:r>
              <a:rPr lang="fr-FR" baseline="0" dirty="0" err="1"/>
              <a:t>nucleotide</a:t>
            </a:r>
            <a:r>
              <a:rPr lang="fr-FR" baseline="0" dirty="0"/>
              <a:t> </a:t>
            </a:r>
            <a:r>
              <a:rPr lang="fr-FR" baseline="0" dirty="0" err="1"/>
              <a:t>sequence</a:t>
            </a:r>
            <a:r>
              <a:rPr lang="fr-FR" baseline="0" dirty="0"/>
              <a:t> </a:t>
            </a:r>
            <a:r>
              <a:rPr lang="fr-FR" baseline="0" dirty="0" err="1"/>
              <a:t>that</a:t>
            </a:r>
            <a:r>
              <a:rPr lang="fr-FR" baseline="0" dirty="0"/>
              <a:t> are exons and </a:t>
            </a:r>
            <a:r>
              <a:rPr lang="fr-FR" baseline="0" dirty="0" err="1"/>
              <a:t>form</a:t>
            </a:r>
            <a:r>
              <a:rPr lang="fr-FR" baseline="0" dirty="0"/>
              <a:t> a CDS</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42</a:t>
            </a:fld>
            <a:endParaRPr lang="fr-FR" dirty="0"/>
          </a:p>
        </p:txBody>
      </p:sp>
    </p:spTree>
    <p:extLst>
      <p:ext uri="{BB962C8B-B14F-4D97-AF65-F5344CB8AC3E}">
        <p14:creationId xmlns:p14="http://schemas.microsoft.com/office/powerpoint/2010/main" val="3935241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43</a:t>
            </a:fld>
            <a:endParaRPr lang="fr-FR" dirty="0"/>
          </a:p>
        </p:txBody>
      </p:sp>
    </p:spTree>
    <p:extLst>
      <p:ext uri="{BB962C8B-B14F-4D97-AF65-F5344CB8AC3E}">
        <p14:creationId xmlns:p14="http://schemas.microsoft.com/office/powerpoint/2010/main" val="2405621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a:t>Good </a:t>
            </a:r>
            <a:r>
              <a:rPr lang="fr-FR" baseline="0" dirty="0" err="1"/>
              <a:t>afternoon</a:t>
            </a:r>
            <a:r>
              <a:rPr lang="fr-FR" baseline="0" dirty="0"/>
              <a:t> </a:t>
            </a:r>
            <a:r>
              <a:rPr lang="fr-FR" baseline="0" dirty="0" err="1"/>
              <a:t>everyone</a:t>
            </a:r>
            <a:r>
              <a:rPr lang="fr-FR" baseline="0" dirty="0"/>
              <a:t>.  Our </a:t>
            </a:r>
            <a:r>
              <a:rPr lang="fr-FR" baseline="0" dirty="0" err="1"/>
              <a:t>next</a:t>
            </a:r>
            <a:r>
              <a:rPr lang="fr-FR" baseline="0" dirty="0"/>
              <a:t> topic </a:t>
            </a:r>
            <a:r>
              <a:rPr lang="fr-FR" baseline="0" dirty="0" err="1"/>
              <a:t>is</a:t>
            </a:r>
            <a:r>
              <a:rPr lang="fr-FR" baseline="0" dirty="0"/>
              <a:t> Qualifier Value Formats.  </a:t>
            </a:r>
            <a:r>
              <a:rPr lang="fr-FR" baseline="0" dirty="0" err="1"/>
              <a:t>Now</a:t>
            </a:r>
            <a:r>
              <a:rPr lang="fr-FR" baseline="0" dirty="0"/>
              <a:t>, </a:t>
            </a:r>
            <a:r>
              <a:rPr lang="fr-FR" baseline="0" dirty="0" err="1"/>
              <a:t>qualifiers</a:t>
            </a:r>
            <a:r>
              <a:rPr lang="fr-FR" baseline="0" dirty="0"/>
              <a:t> are new in ST.26 – ST.25 </a:t>
            </a:r>
            <a:r>
              <a:rPr lang="fr-FR" baseline="0" dirty="0" err="1"/>
              <a:t>only</a:t>
            </a:r>
            <a:r>
              <a:rPr lang="fr-FR" baseline="0" dirty="0"/>
              <a:t> </a:t>
            </a:r>
            <a:r>
              <a:rPr lang="fr-FR" baseline="0" dirty="0" err="1"/>
              <a:t>had</a:t>
            </a:r>
            <a:r>
              <a:rPr lang="fr-FR" baseline="0" dirty="0"/>
              <a:t> </a:t>
            </a:r>
            <a:r>
              <a:rPr lang="fr-FR" baseline="0" dirty="0" err="1"/>
              <a:t>features</a:t>
            </a:r>
            <a:r>
              <a:rPr lang="fr-FR" baseline="0" dirty="0"/>
              <a:t>, no </a:t>
            </a:r>
            <a:r>
              <a:rPr lang="fr-FR" baseline="0" dirty="0" err="1"/>
              <a:t>qualifiers</a:t>
            </a:r>
            <a:r>
              <a:rPr lang="fr-FR" baseline="0" dirty="0"/>
              <a:t>.  So </a:t>
            </a:r>
            <a:r>
              <a:rPr lang="fr-FR" dirty="0" err="1"/>
              <a:t>I’m</a:t>
            </a:r>
            <a:r>
              <a:rPr lang="fr-FR" dirty="0"/>
              <a:t> </a:t>
            </a:r>
            <a:r>
              <a:rPr lang="fr-FR" dirty="0" err="1"/>
              <a:t>going</a:t>
            </a:r>
            <a:r>
              <a:rPr lang="fr-FR" dirty="0"/>
              <a:t> to talk a </a:t>
            </a:r>
            <a:r>
              <a:rPr lang="fr-FR" dirty="0" err="1"/>
              <a:t>little</a:t>
            </a:r>
            <a:r>
              <a:rPr lang="fr-FR" dirty="0"/>
              <a:t> more in</a:t>
            </a:r>
            <a:r>
              <a:rPr lang="fr-FR" baseline="0" dirty="0"/>
              <a:t> </a:t>
            </a:r>
            <a:r>
              <a:rPr lang="fr-FR" baseline="0" dirty="0" err="1"/>
              <a:t>depth</a:t>
            </a:r>
            <a:r>
              <a:rPr lang="fr-FR" baseline="0" dirty="0"/>
              <a:t> about </a:t>
            </a:r>
            <a:r>
              <a:rPr lang="fr-FR" baseline="0" dirty="0" err="1"/>
              <a:t>qualifiers</a:t>
            </a:r>
            <a:r>
              <a:rPr lang="fr-FR" baseline="0" dirty="0"/>
              <a:t> and </a:t>
            </a:r>
            <a:r>
              <a:rPr lang="fr-FR" baseline="0" dirty="0" err="1"/>
              <a:t>their</a:t>
            </a:r>
            <a:r>
              <a:rPr lang="fr-FR" baseline="0" dirty="0"/>
              <a:t> values, </a:t>
            </a:r>
            <a:r>
              <a:rPr lang="fr-FR" baseline="0" dirty="0" err="1"/>
              <a:t>so</a:t>
            </a:r>
            <a:r>
              <a:rPr lang="fr-FR" baseline="0" dirty="0"/>
              <a:t> </a:t>
            </a:r>
            <a:r>
              <a:rPr lang="fr-FR" baseline="0" dirty="0" err="1"/>
              <a:t>that</a:t>
            </a:r>
            <a:r>
              <a:rPr lang="fr-FR" baseline="0" dirty="0"/>
              <a:t> </a:t>
            </a:r>
            <a:r>
              <a:rPr lang="fr-FR" baseline="0" dirty="0" err="1"/>
              <a:t>you</a:t>
            </a:r>
            <a:r>
              <a:rPr lang="fr-FR" baseline="0" dirty="0"/>
              <a:t> </a:t>
            </a:r>
            <a:r>
              <a:rPr lang="fr-FR" baseline="0" dirty="0" err="1"/>
              <a:t>can</a:t>
            </a:r>
            <a:r>
              <a:rPr lang="fr-FR" baseline="0" dirty="0"/>
              <a:t> </a:t>
            </a:r>
            <a:r>
              <a:rPr lang="fr-FR" baseline="0" dirty="0" err="1"/>
              <a:t>feel</a:t>
            </a:r>
            <a:r>
              <a:rPr lang="fr-FR" baseline="0" dirty="0"/>
              <a:t> </a:t>
            </a:r>
            <a:r>
              <a:rPr lang="fr-FR" baseline="0" dirty="0" err="1"/>
              <a:t>comfortable</a:t>
            </a:r>
            <a:r>
              <a:rPr lang="fr-FR" baseline="0" dirty="0"/>
              <a:t> and </a:t>
            </a:r>
            <a:r>
              <a:rPr lang="fr-FR" baseline="0" dirty="0" err="1"/>
              <a:t>confidant</a:t>
            </a:r>
            <a:r>
              <a:rPr lang="fr-FR" baseline="0" dirty="0"/>
              <a:t> </a:t>
            </a:r>
            <a:r>
              <a:rPr lang="fr-FR" baseline="0" dirty="0" err="1"/>
              <a:t>adding</a:t>
            </a:r>
            <a:r>
              <a:rPr lang="fr-FR" baseline="0" dirty="0"/>
              <a:t> </a:t>
            </a:r>
            <a:r>
              <a:rPr lang="fr-FR" baseline="0" dirty="0" err="1"/>
              <a:t>qualifiers</a:t>
            </a:r>
            <a:r>
              <a:rPr lang="fr-FR" baseline="0" dirty="0"/>
              <a:t> to </a:t>
            </a:r>
            <a:r>
              <a:rPr lang="fr-FR" baseline="0" dirty="0" err="1"/>
              <a:t>your</a:t>
            </a:r>
            <a:r>
              <a:rPr lang="fr-FR" baseline="0" dirty="0"/>
              <a:t> ST.26 </a:t>
            </a:r>
            <a:r>
              <a:rPr lang="fr-FR" baseline="0" dirty="0" err="1"/>
              <a:t>sequence</a:t>
            </a:r>
            <a:r>
              <a:rPr lang="fr-FR" baseline="0" dirty="0"/>
              <a:t> listings.</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44</a:t>
            </a:fld>
            <a:endParaRPr lang="fr-FR" dirty="0"/>
          </a:p>
        </p:txBody>
      </p:sp>
    </p:spTree>
    <p:extLst>
      <p:ext uri="{BB962C8B-B14F-4D97-AF65-F5344CB8AC3E}">
        <p14:creationId xmlns:p14="http://schemas.microsoft.com/office/powerpoint/2010/main" val="3913150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 </a:t>
            </a:r>
            <a:r>
              <a:rPr lang="fr-FR" dirty="0" err="1"/>
              <a:t>what</a:t>
            </a:r>
            <a:r>
              <a:rPr lang="fr-FR" dirty="0"/>
              <a:t> do </a:t>
            </a:r>
            <a:r>
              <a:rPr lang="fr-FR" dirty="0" err="1"/>
              <a:t>qualifiers</a:t>
            </a:r>
            <a:r>
              <a:rPr lang="fr-FR" dirty="0"/>
              <a:t> do?  </a:t>
            </a:r>
            <a:r>
              <a:rPr lang="fr-FR" dirty="0" err="1"/>
              <a:t>Qualifiers</a:t>
            </a:r>
            <a:r>
              <a:rPr lang="fr-FR" dirty="0"/>
              <a:t> are </a:t>
            </a:r>
            <a:r>
              <a:rPr lang="fr-FR" dirty="0" err="1"/>
              <a:t>used</a:t>
            </a:r>
            <a:r>
              <a:rPr lang="fr-FR" dirty="0"/>
              <a:t> to </a:t>
            </a:r>
            <a:r>
              <a:rPr lang="fr-FR" dirty="0" err="1"/>
              <a:t>further</a:t>
            </a:r>
            <a:r>
              <a:rPr lang="fr-FR" dirty="0"/>
              <a:t> </a:t>
            </a:r>
            <a:r>
              <a:rPr lang="fr-FR" dirty="0" err="1"/>
              <a:t>define</a:t>
            </a:r>
            <a:r>
              <a:rPr lang="fr-FR" dirty="0"/>
              <a:t> and </a:t>
            </a:r>
            <a:r>
              <a:rPr lang="fr-FR" dirty="0" err="1"/>
              <a:t>add</a:t>
            </a:r>
            <a:r>
              <a:rPr lang="fr-FR" dirty="0"/>
              <a:t> </a:t>
            </a:r>
            <a:r>
              <a:rPr lang="fr-FR" dirty="0" err="1"/>
              <a:t>additional</a:t>
            </a:r>
            <a:r>
              <a:rPr lang="fr-FR" dirty="0"/>
              <a:t> </a:t>
            </a:r>
            <a:r>
              <a:rPr lang="fr-FR" dirty="0" err="1"/>
              <a:t>details</a:t>
            </a:r>
            <a:r>
              <a:rPr lang="fr-FR" dirty="0"/>
              <a:t> to </a:t>
            </a:r>
            <a:r>
              <a:rPr lang="fr-FR" dirty="0" err="1"/>
              <a:t>features</a:t>
            </a:r>
            <a:r>
              <a:rPr lang="fr-FR" dirty="0"/>
              <a:t>.  </a:t>
            </a:r>
            <a:r>
              <a:rPr lang="fr-FR" dirty="0" err="1"/>
              <a:t>Qualifiers</a:t>
            </a:r>
            <a:r>
              <a:rPr lang="fr-FR" baseline="0" dirty="0"/>
              <a:t> </a:t>
            </a:r>
            <a:r>
              <a:rPr lang="fr-FR" baseline="0" dirty="0" err="1"/>
              <a:t>don’t</a:t>
            </a:r>
            <a:r>
              <a:rPr lang="fr-FR" baseline="0" dirty="0"/>
              <a:t> stand </a:t>
            </a:r>
            <a:r>
              <a:rPr lang="fr-FR" baseline="0" dirty="0" err="1"/>
              <a:t>alone</a:t>
            </a:r>
            <a:r>
              <a:rPr lang="fr-FR" baseline="0" dirty="0"/>
              <a:t> – </a:t>
            </a:r>
            <a:r>
              <a:rPr lang="fr-FR" baseline="0" dirty="0" err="1"/>
              <a:t>every</a:t>
            </a:r>
            <a:r>
              <a:rPr lang="fr-FR" baseline="0" dirty="0"/>
              <a:t> qualifier in a </a:t>
            </a:r>
            <a:r>
              <a:rPr lang="fr-FR" baseline="0" dirty="0" err="1"/>
              <a:t>sequence</a:t>
            </a:r>
            <a:r>
              <a:rPr lang="fr-FR" baseline="0" dirty="0"/>
              <a:t> listing </a:t>
            </a:r>
            <a:r>
              <a:rPr lang="fr-FR" baseline="0" dirty="0" err="1"/>
              <a:t>belongs</a:t>
            </a:r>
            <a:r>
              <a:rPr lang="fr-FR" baseline="0" dirty="0"/>
              <a:t> to a </a:t>
            </a:r>
            <a:r>
              <a:rPr lang="fr-FR" baseline="0" dirty="0" err="1"/>
              <a:t>specific</a:t>
            </a:r>
            <a:r>
              <a:rPr lang="fr-FR" baseline="0" dirty="0"/>
              <a:t> </a:t>
            </a:r>
            <a:r>
              <a:rPr lang="fr-FR" baseline="0" dirty="0" err="1"/>
              <a:t>feature</a:t>
            </a:r>
            <a:r>
              <a:rPr lang="fr-FR" baseline="0" dirty="0"/>
              <a:t> key and </a:t>
            </a:r>
            <a:r>
              <a:rPr lang="fr-FR" baseline="0" dirty="0" err="1"/>
              <a:t>further</a:t>
            </a:r>
            <a:r>
              <a:rPr lang="fr-FR" baseline="0" dirty="0"/>
              <a:t> modifies </a:t>
            </a:r>
            <a:r>
              <a:rPr lang="fr-FR" baseline="0" dirty="0" err="1"/>
              <a:t>that</a:t>
            </a:r>
            <a:r>
              <a:rPr lang="fr-FR" baseline="0" dirty="0"/>
              <a:t> </a:t>
            </a:r>
            <a:r>
              <a:rPr lang="fr-FR" baseline="0" dirty="0" err="1"/>
              <a:t>feature</a:t>
            </a:r>
            <a:r>
              <a:rPr lang="fr-FR" baseline="0" dirty="0"/>
              <a:t> key.</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45</a:t>
            </a:fld>
            <a:endParaRPr lang="fr-FR" dirty="0"/>
          </a:p>
        </p:txBody>
      </p:sp>
    </p:spTree>
    <p:extLst>
      <p:ext uri="{BB962C8B-B14F-4D97-AF65-F5344CB8AC3E}">
        <p14:creationId xmlns:p14="http://schemas.microsoft.com/office/powerpoint/2010/main" val="3448346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All </a:t>
            </a:r>
            <a:r>
              <a:rPr lang="fr-FR" dirty="0" err="1"/>
              <a:t>qualifiers</a:t>
            </a:r>
            <a:r>
              <a:rPr lang="fr-FR" baseline="0" dirty="0"/>
              <a:t> have a “qualifier </a:t>
            </a:r>
            <a:r>
              <a:rPr lang="fr-FR" baseline="0" dirty="0" err="1"/>
              <a:t>name</a:t>
            </a:r>
            <a:r>
              <a:rPr lang="fr-FR" baseline="0" dirty="0"/>
              <a:t>” and </a:t>
            </a:r>
            <a:r>
              <a:rPr lang="fr-FR" baseline="0" dirty="0" err="1"/>
              <a:t>most</a:t>
            </a:r>
            <a:r>
              <a:rPr lang="fr-FR" baseline="0" dirty="0"/>
              <a:t>, but not all, have a “qualifier value”.   One of the </a:t>
            </a:r>
            <a:r>
              <a:rPr lang="fr-FR" baseline="0" dirty="0" err="1"/>
              <a:t>nice</a:t>
            </a:r>
            <a:r>
              <a:rPr lang="fr-FR" baseline="0" dirty="0"/>
              <a:t> </a:t>
            </a:r>
            <a:r>
              <a:rPr lang="fr-FR" baseline="0" dirty="0" err="1"/>
              <a:t>things</a:t>
            </a:r>
            <a:r>
              <a:rPr lang="fr-FR" baseline="0" dirty="0"/>
              <a:t> about XML </a:t>
            </a:r>
            <a:r>
              <a:rPr lang="fr-FR" baseline="0" dirty="0" err="1"/>
              <a:t>is</a:t>
            </a:r>
            <a:r>
              <a:rPr lang="fr-FR" baseline="0" dirty="0"/>
              <a:t> </a:t>
            </a:r>
            <a:r>
              <a:rPr lang="fr-FR" baseline="0" dirty="0" err="1"/>
              <a:t>that</a:t>
            </a:r>
            <a:r>
              <a:rPr lang="fr-FR" baseline="0" dirty="0"/>
              <a:t> all of the </a:t>
            </a:r>
            <a:r>
              <a:rPr lang="fr-FR" baseline="0" dirty="0" err="1"/>
              <a:t>elements</a:t>
            </a:r>
            <a:r>
              <a:rPr lang="fr-FR" baseline="0" dirty="0"/>
              <a:t> have descriptive </a:t>
            </a:r>
            <a:r>
              <a:rPr lang="fr-FR" baseline="0" dirty="0" err="1"/>
              <a:t>names</a:t>
            </a:r>
            <a:r>
              <a:rPr lang="fr-FR" baseline="0" dirty="0"/>
              <a:t>.  In an ST.26 XML </a:t>
            </a:r>
            <a:r>
              <a:rPr lang="fr-FR" baseline="0" dirty="0" err="1"/>
              <a:t>sequence</a:t>
            </a:r>
            <a:r>
              <a:rPr lang="fr-FR" baseline="0" dirty="0"/>
              <a:t> listing, the information for </a:t>
            </a:r>
            <a:r>
              <a:rPr lang="fr-FR" baseline="0" dirty="0" err="1"/>
              <a:t>each</a:t>
            </a:r>
            <a:r>
              <a:rPr lang="fr-FR" baseline="0" dirty="0"/>
              <a:t> qualifier </a:t>
            </a:r>
            <a:r>
              <a:rPr lang="fr-FR" baseline="0" dirty="0" err="1"/>
              <a:t>is</a:t>
            </a:r>
            <a:r>
              <a:rPr lang="fr-FR" baseline="0" dirty="0"/>
              <a:t> </a:t>
            </a:r>
            <a:r>
              <a:rPr lang="fr-FR" baseline="0" dirty="0" err="1"/>
              <a:t>contained</a:t>
            </a:r>
            <a:r>
              <a:rPr lang="fr-FR" baseline="0" dirty="0"/>
              <a:t> </a:t>
            </a:r>
            <a:r>
              <a:rPr lang="fr-FR" baseline="0" dirty="0" err="1"/>
              <a:t>within</a:t>
            </a:r>
            <a:r>
              <a:rPr lang="fr-FR" baseline="0" dirty="0"/>
              <a:t> an </a:t>
            </a:r>
            <a:r>
              <a:rPr lang="fr-FR" baseline="0" dirty="0" err="1"/>
              <a:t>INSDQualifier</a:t>
            </a:r>
            <a:r>
              <a:rPr lang="fr-FR" baseline="0" dirty="0"/>
              <a:t> </a:t>
            </a:r>
            <a:r>
              <a:rPr lang="fr-FR" baseline="0" dirty="0" err="1"/>
              <a:t>element</a:t>
            </a:r>
            <a:r>
              <a:rPr lang="fr-FR" baseline="0" dirty="0"/>
              <a:t>.  In the </a:t>
            </a:r>
            <a:r>
              <a:rPr lang="fr-FR" baseline="0" dirty="0" err="1"/>
              <a:t>example</a:t>
            </a:r>
            <a:r>
              <a:rPr lang="fr-FR" baseline="0" dirty="0"/>
              <a:t> </a:t>
            </a:r>
            <a:r>
              <a:rPr lang="fr-FR" baseline="0" dirty="0" err="1"/>
              <a:t>shown</a:t>
            </a:r>
            <a:r>
              <a:rPr lang="fr-FR" baseline="0" dirty="0"/>
              <a:t> </a:t>
            </a:r>
            <a:r>
              <a:rPr lang="fr-FR" baseline="0" dirty="0" err="1"/>
              <a:t>here</a:t>
            </a:r>
            <a:r>
              <a:rPr lang="fr-FR" baseline="0" dirty="0"/>
              <a:t>, the qualifier </a:t>
            </a:r>
            <a:r>
              <a:rPr lang="fr-FR" baseline="0" dirty="0" err="1"/>
              <a:t>name</a:t>
            </a:r>
            <a:r>
              <a:rPr lang="fr-FR" baseline="0" dirty="0"/>
              <a:t> “</a:t>
            </a:r>
            <a:r>
              <a:rPr lang="fr-FR" baseline="0" dirty="0" err="1"/>
              <a:t>transl_table</a:t>
            </a:r>
            <a:r>
              <a:rPr lang="fr-FR" baseline="0" dirty="0"/>
              <a:t>” </a:t>
            </a:r>
            <a:r>
              <a:rPr lang="fr-FR" baseline="0" dirty="0" err="1"/>
              <a:t>is</a:t>
            </a:r>
            <a:r>
              <a:rPr lang="fr-FR" baseline="0" dirty="0"/>
              <a:t> in an </a:t>
            </a:r>
            <a:r>
              <a:rPr lang="fr-FR" baseline="0" dirty="0" err="1"/>
              <a:t>INSDQualifier_name</a:t>
            </a:r>
            <a:r>
              <a:rPr lang="fr-FR" baseline="0" dirty="0"/>
              <a:t> </a:t>
            </a:r>
            <a:r>
              <a:rPr lang="fr-FR" baseline="0" dirty="0" err="1"/>
              <a:t>element</a:t>
            </a:r>
            <a:r>
              <a:rPr lang="fr-FR" baseline="0" dirty="0"/>
              <a:t> and the qualifier value “12”, </a:t>
            </a:r>
            <a:r>
              <a:rPr lang="fr-FR" baseline="0" dirty="0" err="1"/>
              <a:t>is</a:t>
            </a:r>
            <a:r>
              <a:rPr lang="fr-FR" baseline="0" dirty="0"/>
              <a:t> in an </a:t>
            </a:r>
            <a:r>
              <a:rPr lang="fr-FR" baseline="0" dirty="0" err="1"/>
              <a:t>INSDQualfier_value</a:t>
            </a:r>
            <a:r>
              <a:rPr lang="fr-FR" baseline="0" dirty="0"/>
              <a:t> </a:t>
            </a:r>
            <a:r>
              <a:rPr lang="fr-FR" baseline="0" dirty="0" err="1"/>
              <a:t>element</a:t>
            </a:r>
            <a:r>
              <a:rPr lang="fr-FR" baseline="0" dirty="0"/>
              <a:t>.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46</a:t>
            </a:fld>
            <a:endParaRPr lang="fr-FR" dirty="0"/>
          </a:p>
        </p:txBody>
      </p:sp>
    </p:spTree>
    <p:extLst>
      <p:ext uri="{BB962C8B-B14F-4D97-AF65-F5344CB8AC3E}">
        <p14:creationId xmlns:p14="http://schemas.microsoft.com/office/powerpoint/2010/main" val="17086778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 all </a:t>
            </a:r>
            <a:r>
              <a:rPr lang="fr-FR" dirty="0" err="1"/>
              <a:t>qualifiers</a:t>
            </a:r>
            <a:r>
              <a:rPr lang="fr-FR" baseline="0" dirty="0"/>
              <a:t> </a:t>
            </a:r>
            <a:r>
              <a:rPr lang="fr-FR" baseline="0" dirty="0" err="1"/>
              <a:t>can</a:t>
            </a:r>
            <a:r>
              <a:rPr lang="fr-FR" baseline="0" dirty="0"/>
              <a:t> </a:t>
            </a:r>
            <a:r>
              <a:rPr lang="fr-FR" baseline="0" dirty="0" err="1"/>
              <a:t>be</a:t>
            </a:r>
            <a:r>
              <a:rPr lang="fr-FR" baseline="0" dirty="0"/>
              <a:t> </a:t>
            </a:r>
            <a:r>
              <a:rPr lang="fr-FR" baseline="0" dirty="0" err="1"/>
              <a:t>used</a:t>
            </a:r>
            <a:r>
              <a:rPr lang="fr-FR" baseline="0" dirty="0"/>
              <a:t> </a:t>
            </a:r>
            <a:r>
              <a:rPr lang="fr-FR" baseline="0" dirty="0" err="1"/>
              <a:t>with</a:t>
            </a:r>
            <a:r>
              <a:rPr lang="fr-FR" baseline="0" dirty="0"/>
              <a:t> all </a:t>
            </a:r>
            <a:r>
              <a:rPr lang="fr-FR" baseline="0" dirty="0" err="1"/>
              <a:t>feature</a:t>
            </a:r>
            <a:r>
              <a:rPr lang="fr-FR" baseline="0" dirty="0"/>
              <a:t> keys.  </a:t>
            </a:r>
            <a:r>
              <a:rPr lang="fr-FR" baseline="0" dirty="0" err="1"/>
              <a:t>Each</a:t>
            </a:r>
            <a:r>
              <a:rPr lang="fr-FR" baseline="0" dirty="0"/>
              <a:t> </a:t>
            </a:r>
            <a:r>
              <a:rPr lang="fr-FR" baseline="0" dirty="0" err="1"/>
              <a:t>Feature</a:t>
            </a:r>
            <a:r>
              <a:rPr lang="fr-FR" baseline="0" dirty="0"/>
              <a:t> key </a:t>
            </a:r>
            <a:r>
              <a:rPr lang="fr-FR" baseline="0" dirty="0" err="1"/>
              <a:t>will</a:t>
            </a:r>
            <a:r>
              <a:rPr lang="fr-FR" baseline="0" dirty="0"/>
              <a:t> have a </a:t>
            </a:r>
            <a:r>
              <a:rPr lang="fr-FR" baseline="0" dirty="0" err="1"/>
              <a:t>list</a:t>
            </a:r>
            <a:r>
              <a:rPr lang="fr-FR" baseline="0" dirty="0"/>
              <a:t> of </a:t>
            </a:r>
            <a:r>
              <a:rPr lang="fr-FR" baseline="0" dirty="0" err="1"/>
              <a:t>qualifiers</a:t>
            </a:r>
            <a:r>
              <a:rPr lang="fr-FR" baseline="0" dirty="0"/>
              <a:t> </a:t>
            </a:r>
            <a:r>
              <a:rPr lang="fr-FR" baseline="0" dirty="0" err="1"/>
              <a:t>that</a:t>
            </a:r>
            <a:r>
              <a:rPr lang="fr-FR" baseline="0" dirty="0"/>
              <a:t> are </a:t>
            </a:r>
            <a:r>
              <a:rPr lang="fr-FR" baseline="0" dirty="0" err="1"/>
              <a:t>permitted</a:t>
            </a:r>
            <a:r>
              <a:rPr lang="fr-FR" baseline="0" dirty="0"/>
              <a:t> for use </a:t>
            </a:r>
            <a:r>
              <a:rPr lang="fr-FR" baseline="0" dirty="0" err="1"/>
              <a:t>with</a:t>
            </a:r>
            <a:r>
              <a:rPr lang="fr-FR" baseline="0" dirty="0"/>
              <a:t> </a:t>
            </a:r>
            <a:r>
              <a:rPr lang="fr-FR" baseline="0" dirty="0" err="1"/>
              <a:t>that</a:t>
            </a:r>
            <a:r>
              <a:rPr lang="fr-FR" baseline="0" dirty="0"/>
              <a:t> </a:t>
            </a:r>
            <a:r>
              <a:rPr lang="fr-FR" baseline="0" dirty="0" err="1"/>
              <a:t>particular</a:t>
            </a:r>
            <a:r>
              <a:rPr lang="fr-FR" baseline="0" dirty="0"/>
              <a:t> </a:t>
            </a:r>
            <a:r>
              <a:rPr lang="fr-FR" baseline="0" dirty="0" err="1"/>
              <a:t>feature</a:t>
            </a:r>
            <a:r>
              <a:rPr lang="fr-FR" baseline="0" dirty="0"/>
              <a:t>.  The </a:t>
            </a:r>
            <a:r>
              <a:rPr lang="fr-FR" baseline="0" dirty="0" err="1"/>
              <a:t>qualifiers</a:t>
            </a:r>
            <a:r>
              <a:rPr lang="fr-FR" baseline="0" dirty="0"/>
              <a:t> </a:t>
            </a:r>
            <a:r>
              <a:rPr lang="fr-FR" baseline="0" dirty="0" err="1"/>
              <a:t>will</a:t>
            </a:r>
            <a:r>
              <a:rPr lang="fr-FR" baseline="0" dirty="0"/>
              <a:t> </a:t>
            </a:r>
            <a:r>
              <a:rPr lang="fr-FR" baseline="0" dirty="0" err="1"/>
              <a:t>be</a:t>
            </a:r>
            <a:r>
              <a:rPr lang="fr-FR" baseline="0" dirty="0"/>
              <a:t> </a:t>
            </a:r>
            <a:r>
              <a:rPr lang="fr-FR" baseline="0" dirty="0" err="1"/>
              <a:t>categorized</a:t>
            </a:r>
            <a:r>
              <a:rPr lang="fr-FR" baseline="0" dirty="0"/>
              <a:t> as “</a:t>
            </a:r>
            <a:r>
              <a:rPr lang="fr-FR" baseline="0" dirty="0" err="1"/>
              <a:t>mandatory</a:t>
            </a:r>
            <a:r>
              <a:rPr lang="fr-FR" baseline="0" dirty="0"/>
              <a:t>” or “</a:t>
            </a:r>
            <a:r>
              <a:rPr lang="fr-FR" baseline="0" dirty="0" err="1"/>
              <a:t>optional</a:t>
            </a:r>
            <a:r>
              <a:rPr lang="fr-FR" baseline="0" dirty="0"/>
              <a:t>” </a:t>
            </a:r>
            <a:r>
              <a:rPr lang="fr-FR" baseline="0" dirty="0" err="1"/>
              <a:t>qualifiers</a:t>
            </a:r>
            <a:r>
              <a:rPr lang="fr-FR" baseline="0" dirty="0"/>
              <a:t> for </a:t>
            </a:r>
            <a:r>
              <a:rPr lang="fr-FR" baseline="0" dirty="0" err="1"/>
              <a:t>that</a:t>
            </a:r>
            <a:r>
              <a:rPr lang="fr-FR" baseline="0" dirty="0"/>
              <a:t> </a:t>
            </a:r>
            <a:r>
              <a:rPr lang="fr-FR" baseline="0" dirty="0" err="1"/>
              <a:t>feature</a:t>
            </a:r>
            <a:r>
              <a:rPr lang="fr-FR" baseline="0" dirty="0"/>
              <a:t>.  </a:t>
            </a:r>
            <a:r>
              <a:rPr lang="fr-FR" baseline="0" dirty="0" err="1"/>
              <a:t>Some</a:t>
            </a:r>
            <a:r>
              <a:rPr lang="fr-FR" baseline="0" dirty="0"/>
              <a:t> </a:t>
            </a:r>
            <a:r>
              <a:rPr lang="fr-FR" baseline="0" dirty="0" err="1"/>
              <a:t>features</a:t>
            </a:r>
            <a:r>
              <a:rPr lang="fr-FR" baseline="0" dirty="0"/>
              <a:t> have </a:t>
            </a:r>
            <a:r>
              <a:rPr lang="fr-FR" baseline="0" dirty="0" err="1"/>
              <a:t>mandatory</a:t>
            </a:r>
            <a:r>
              <a:rPr lang="fr-FR" baseline="0" dirty="0"/>
              <a:t> </a:t>
            </a:r>
            <a:r>
              <a:rPr lang="fr-FR" baseline="0" dirty="0" err="1"/>
              <a:t>qualifiers</a:t>
            </a:r>
            <a:r>
              <a:rPr lang="fr-FR" baseline="0" dirty="0"/>
              <a:t> – </a:t>
            </a:r>
            <a:r>
              <a:rPr lang="fr-FR" baseline="0" dirty="0" err="1"/>
              <a:t>meaning</a:t>
            </a:r>
            <a:r>
              <a:rPr lang="fr-FR" baseline="0" dirty="0"/>
              <a:t>, if </a:t>
            </a:r>
            <a:r>
              <a:rPr lang="fr-FR" baseline="0" dirty="0" err="1"/>
              <a:t>you</a:t>
            </a:r>
            <a:r>
              <a:rPr lang="fr-FR" baseline="0" dirty="0"/>
              <a:t> </a:t>
            </a:r>
            <a:r>
              <a:rPr lang="fr-FR" baseline="0" dirty="0" err="1"/>
              <a:t>choose</a:t>
            </a:r>
            <a:r>
              <a:rPr lang="fr-FR" baseline="0" dirty="0"/>
              <a:t> to use a </a:t>
            </a:r>
            <a:r>
              <a:rPr lang="fr-FR" baseline="0" dirty="0" err="1"/>
              <a:t>feature</a:t>
            </a:r>
            <a:r>
              <a:rPr lang="fr-FR" baseline="0" dirty="0"/>
              <a:t> key </a:t>
            </a:r>
            <a:r>
              <a:rPr lang="fr-FR" baseline="0" dirty="0" err="1"/>
              <a:t>that</a:t>
            </a:r>
            <a:r>
              <a:rPr lang="fr-FR" baseline="0" dirty="0"/>
              <a:t> has a </a:t>
            </a:r>
            <a:r>
              <a:rPr lang="fr-FR" baseline="0" dirty="0" err="1"/>
              <a:t>mandatory</a:t>
            </a:r>
            <a:r>
              <a:rPr lang="fr-FR" baseline="0" dirty="0"/>
              <a:t> qualifier, </a:t>
            </a:r>
            <a:r>
              <a:rPr lang="fr-FR" baseline="0" dirty="0" err="1"/>
              <a:t>you</a:t>
            </a:r>
            <a:r>
              <a:rPr lang="fr-FR" baseline="0" dirty="0"/>
              <a:t> must </a:t>
            </a:r>
            <a:r>
              <a:rPr lang="fr-FR" baseline="0" dirty="0" err="1"/>
              <a:t>also</a:t>
            </a:r>
            <a:r>
              <a:rPr lang="fr-FR" baseline="0" dirty="0"/>
              <a:t> </a:t>
            </a:r>
            <a:r>
              <a:rPr lang="fr-FR" baseline="0" dirty="0" err="1"/>
              <a:t>add</a:t>
            </a:r>
            <a:r>
              <a:rPr lang="fr-FR" baseline="0" dirty="0"/>
              <a:t> the </a:t>
            </a:r>
            <a:r>
              <a:rPr lang="fr-FR" baseline="0" dirty="0" err="1"/>
              <a:t>mandatory</a:t>
            </a:r>
            <a:r>
              <a:rPr lang="fr-FR" baseline="0" dirty="0"/>
              <a:t> qualifier and qualifier value (if </a:t>
            </a:r>
            <a:r>
              <a:rPr lang="fr-FR" baseline="0" dirty="0" err="1"/>
              <a:t>required</a:t>
            </a:r>
            <a:r>
              <a:rPr lang="fr-FR" baseline="0" dirty="0"/>
              <a:t>).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47</a:t>
            </a:fld>
            <a:endParaRPr lang="fr-FR" dirty="0"/>
          </a:p>
        </p:txBody>
      </p:sp>
    </p:spTree>
    <p:extLst>
      <p:ext uri="{BB962C8B-B14F-4D97-AF65-F5344CB8AC3E}">
        <p14:creationId xmlns:p14="http://schemas.microsoft.com/office/powerpoint/2010/main" val="3608637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a:t>So </a:t>
            </a:r>
            <a:r>
              <a:rPr lang="fr-FR" baseline="0" dirty="0" err="1"/>
              <a:t>where</a:t>
            </a:r>
            <a:r>
              <a:rPr lang="fr-FR" baseline="0" dirty="0"/>
              <a:t> </a:t>
            </a:r>
            <a:r>
              <a:rPr lang="fr-FR" baseline="0" dirty="0" err="1"/>
              <a:t>can</a:t>
            </a:r>
            <a:r>
              <a:rPr lang="fr-FR" baseline="0" dirty="0"/>
              <a:t> </a:t>
            </a:r>
            <a:r>
              <a:rPr lang="fr-FR" baseline="0" dirty="0" err="1"/>
              <a:t>you</a:t>
            </a:r>
            <a:r>
              <a:rPr lang="fr-FR" baseline="0" dirty="0"/>
              <a:t> </a:t>
            </a:r>
            <a:r>
              <a:rPr lang="fr-FR" baseline="0" dirty="0" err="1"/>
              <a:t>find</a:t>
            </a:r>
            <a:r>
              <a:rPr lang="fr-FR" baseline="0" dirty="0"/>
              <a:t> information on </a:t>
            </a:r>
            <a:r>
              <a:rPr lang="fr-FR" baseline="0" dirty="0" err="1"/>
              <a:t>these</a:t>
            </a:r>
            <a:r>
              <a:rPr lang="fr-FR" baseline="0" dirty="0"/>
              <a:t> </a:t>
            </a:r>
            <a:r>
              <a:rPr lang="fr-FR" baseline="0" dirty="0" err="1"/>
              <a:t>feature</a:t>
            </a:r>
            <a:r>
              <a:rPr lang="fr-FR" baseline="0" dirty="0"/>
              <a:t> keys and </a:t>
            </a:r>
            <a:r>
              <a:rPr lang="fr-FR" baseline="0" dirty="0" err="1"/>
              <a:t>their</a:t>
            </a:r>
            <a:r>
              <a:rPr lang="fr-FR" baseline="0" dirty="0"/>
              <a:t> </a:t>
            </a:r>
            <a:r>
              <a:rPr lang="fr-FR" baseline="0" dirty="0" err="1"/>
              <a:t>permitted</a:t>
            </a:r>
            <a:r>
              <a:rPr lang="fr-FR" baseline="0" dirty="0"/>
              <a:t> </a:t>
            </a:r>
            <a:r>
              <a:rPr lang="fr-FR" baseline="0" dirty="0" err="1"/>
              <a:t>qualifiers</a:t>
            </a:r>
            <a:r>
              <a:rPr lang="fr-FR" baseline="0" dirty="0"/>
              <a:t>.  The </a:t>
            </a:r>
            <a:r>
              <a:rPr lang="fr-FR" baseline="0" dirty="0" err="1"/>
              <a:t>complete</a:t>
            </a:r>
            <a:r>
              <a:rPr lang="fr-FR" baseline="0" dirty="0"/>
              <a:t> </a:t>
            </a:r>
            <a:r>
              <a:rPr lang="fr-FR" baseline="0" dirty="0" err="1"/>
              <a:t>list</a:t>
            </a:r>
            <a:r>
              <a:rPr lang="fr-FR" baseline="0" dirty="0"/>
              <a:t> of all </a:t>
            </a:r>
            <a:r>
              <a:rPr lang="fr-FR" baseline="0" dirty="0" err="1"/>
              <a:t>feature</a:t>
            </a:r>
            <a:r>
              <a:rPr lang="fr-FR" baseline="0" dirty="0"/>
              <a:t> keys </a:t>
            </a:r>
            <a:r>
              <a:rPr lang="fr-FR" baseline="0" dirty="0" err="1"/>
              <a:t>permitted</a:t>
            </a:r>
            <a:r>
              <a:rPr lang="fr-FR" baseline="0" dirty="0"/>
              <a:t> by ST.26 and </a:t>
            </a:r>
            <a:r>
              <a:rPr lang="fr-FR" baseline="0" dirty="0" err="1"/>
              <a:t>their</a:t>
            </a:r>
            <a:r>
              <a:rPr lang="fr-FR" baseline="0" dirty="0"/>
              <a:t> </a:t>
            </a:r>
            <a:r>
              <a:rPr lang="fr-FR" baseline="0" dirty="0" err="1"/>
              <a:t>qualifiers</a:t>
            </a:r>
            <a:r>
              <a:rPr lang="fr-FR" baseline="0" dirty="0"/>
              <a:t> </a:t>
            </a:r>
            <a:r>
              <a:rPr lang="fr-FR" baseline="0" dirty="0" err="1"/>
              <a:t>can</a:t>
            </a:r>
            <a:r>
              <a:rPr lang="fr-FR" baseline="0" dirty="0"/>
              <a:t> </a:t>
            </a:r>
            <a:r>
              <a:rPr lang="fr-FR" baseline="0" dirty="0" err="1"/>
              <a:t>be</a:t>
            </a:r>
            <a:r>
              <a:rPr lang="fr-FR" baseline="0" dirty="0"/>
              <a:t> </a:t>
            </a:r>
            <a:r>
              <a:rPr lang="fr-FR" baseline="0" dirty="0" err="1"/>
              <a:t>found</a:t>
            </a:r>
            <a:r>
              <a:rPr lang="fr-FR" baseline="0" dirty="0"/>
              <a:t> in ST.26 </a:t>
            </a:r>
            <a:r>
              <a:rPr lang="fr-FR" baseline="0" dirty="0" err="1"/>
              <a:t>Annex</a:t>
            </a:r>
            <a:r>
              <a:rPr lang="fr-FR" baseline="0" dirty="0"/>
              <a:t> I, section 5 for </a:t>
            </a:r>
            <a:r>
              <a:rPr lang="fr-FR" baseline="0" dirty="0" err="1"/>
              <a:t>nucleotide</a:t>
            </a:r>
            <a:r>
              <a:rPr lang="fr-FR" baseline="0" dirty="0"/>
              <a:t> </a:t>
            </a:r>
            <a:r>
              <a:rPr lang="fr-FR" baseline="0" dirty="0" err="1"/>
              <a:t>sequences</a:t>
            </a:r>
            <a:r>
              <a:rPr lang="fr-FR" baseline="0" dirty="0"/>
              <a:t> and section 7 for </a:t>
            </a:r>
            <a:r>
              <a:rPr lang="fr-FR" baseline="0" dirty="0" err="1"/>
              <a:t>amino</a:t>
            </a:r>
            <a:r>
              <a:rPr lang="fr-FR" baseline="0" dirty="0"/>
              <a:t> </a:t>
            </a:r>
            <a:r>
              <a:rPr lang="fr-FR" baseline="0" dirty="0" err="1"/>
              <a:t>acid</a:t>
            </a:r>
            <a:r>
              <a:rPr lang="fr-FR" baseline="0" dirty="0"/>
              <a:t> </a:t>
            </a:r>
            <a:r>
              <a:rPr lang="fr-FR" baseline="0" dirty="0" err="1"/>
              <a:t>sequences</a:t>
            </a:r>
            <a:r>
              <a:rPr lang="fr-FR" baseline="0" dirty="0"/>
              <a:t>.</a:t>
            </a:r>
          </a:p>
          <a:p>
            <a:endParaRPr lang="fr-FR" baseline="0"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48</a:t>
            </a:fld>
            <a:endParaRPr lang="fr-FR" dirty="0"/>
          </a:p>
        </p:txBody>
      </p:sp>
    </p:spTree>
    <p:extLst>
      <p:ext uri="{BB962C8B-B14F-4D97-AF65-F5344CB8AC3E}">
        <p14:creationId xmlns:p14="http://schemas.microsoft.com/office/powerpoint/2010/main" val="1035416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Here</a:t>
            </a:r>
            <a:r>
              <a:rPr lang="fr-FR" dirty="0"/>
              <a:t> </a:t>
            </a:r>
            <a:r>
              <a:rPr lang="fr-FR" dirty="0" err="1"/>
              <a:t>is</a:t>
            </a:r>
            <a:r>
              <a:rPr lang="fr-FR" dirty="0"/>
              <a:t> an </a:t>
            </a:r>
            <a:r>
              <a:rPr lang="fr-FR" dirty="0" err="1"/>
              <a:t>example</a:t>
            </a:r>
            <a:r>
              <a:rPr lang="fr-FR" baseline="0" dirty="0"/>
              <a:t> description of a </a:t>
            </a:r>
            <a:r>
              <a:rPr lang="fr-FR" baseline="0" dirty="0" err="1"/>
              <a:t>feature</a:t>
            </a:r>
            <a:r>
              <a:rPr lang="fr-FR" baseline="0" dirty="0"/>
              <a:t> key </a:t>
            </a:r>
            <a:r>
              <a:rPr lang="fr-FR" baseline="0" dirty="0" err="1"/>
              <a:t>from</a:t>
            </a:r>
            <a:r>
              <a:rPr lang="fr-FR" baseline="0" dirty="0"/>
              <a:t> </a:t>
            </a:r>
            <a:r>
              <a:rPr lang="fr-FR" baseline="0" dirty="0" err="1"/>
              <a:t>Annex</a:t>
            </a:r>
            <a:r>
              <a:rPr lang="fr-FR" baseline="0" dirty="0"/>
              <a:t> 1, section 5.  The </a:t>
            </a:r>
            <a:r>
              <a:rPr lang="fr-FR" baseline="0" dirty="0" err="1"/>
              <a:t>feature</a:t>
            </a:r>
            <a:r>
              <a:rPr lang="fr-FR" baseline="0" dirty="0"/>
              <a:t> key </a:t>
            </a:r>
            <a:r>
              <a:rPr lang="fr-FR" baseline="0" dirty="0" err="1"/>
              <a:t>shown</a:t>
            </a:r>
            <a:r>
              <a:rPr lang="fr-FR" baseline="0" dirty="0"/>
              <a:t> </a:t>
            </a:r>
            <a:r>
              <a:rPr lang="fr-FR" baseline="0" dirty="0" err="1"/>
              <a:t>here</a:t>
            </a:r>
            <a:r>
              <a:rPr lang="fr-FR" baseline="0" dirty="0"/>
              <a:t> </a:t>
            </a:r>
            <a:r>
              <a:rPr lang="fr-FR" baseline="0" dirty="0" err="1"/>
              <a:t>is</a:t>
            </a:r>
            <a:r>
              <a:rPr lang="fr-FR" baseline="0" dirty="0"/>
              <a:t> “</a:t>
            </a:r>
            <a:r>
              <a:rPr lang="fr-FR" baseline="0" dirty="0" err="1"/>
              <a:t>misc_binding</a:t>
            </a:r>
            <a:r>
              <a:rPr lang="fr-FR" baseline="0" dirty="0"/>
              <a:t>”.  Under the </a:t>
            </a:r>
            <a:r>
              <a:rPr lang="fr-FR" baseline="0" dirty="0" err="1"/>
              <a:t>definition</a:t>
            </a:r>
            <a:r>
              <a:rPr lang="fr-FR" baseline="0" dirty="0"/>
              <a:t> </a:t>
            </a:r>
            <a:r>
              <a:rPr lang="fr-FR" baseline="0" dirty="0" err="1"/>
              <a:t>you</a:t>
            </a:r>
            <a:r>
              <a:rPr lang="fr-FR" baseline="0" dirty="0"/>
              <a:t> </a:t>
            </a:r>
            <a:r>
              <a:rPr lang="fr-FR" baseline="0" dirty="0" err="1"/>
              <a:t>can</a:t>
            </a:r>
            <a:r>
              <a:rPr lang="fr-FR" baseline="0" dirty="0"/>
              <a:t> </a:t>
            </a:r>
            <a:r>
              <a:rPr lang="fr-FR" baseline="0" dirty="0" err="1"/>
              <a:t>see</a:t>
            </a:r>
            <a:r>
              <a:rPr lang="fr-FR" baseline="0" dirty="0"/>
              <a:t> </a:t>
            </a:r>
            <a:r>
              <a:rPr lang="fr-FR" baseline="0" dirty="0" err="1"/>
              <a:t>that</a:t>
            </a:r>
            <a:r>
              <a:rPr lang="fr-FR" baseline="0" dirty="0"/>
              <a:t> </a:t>
            </a:r>
            <a:r>
              <a:rPr lang="fr-FR" baseline="0" dirty="0" err="1"/>
              <a:t>this</a:t>
            </a:r>
            <a:r>
              <a:rPr lang="fr-FR" baseline="0" dirty="0"/>
              <a:t> </a:t>
            </a:r>
            <a:r>
              <a:rPr lang="fr-FR" baseline="0" dirty="0" err="1"/>
              <a:t>feature</a:t>
            </a:r>
            <a:r>
              <a:rPr lang="fr-FR" baseline="0" dirty="0"/>
              <a:t> has one </a:t>
            </a:r>
            <a:r>
              <a:rPr lang="fr-FR" baseline="0" dirty="0" err="1"/>
              <a:t>mandatory</a:t>
            </a:r>
            <a:r>
              <a:rPr lang="fr-FR" baseline="0" dirty="0"/>
              <a:t> qualifier, “</a:t>
            </a:r>
            <a:r>
              <a:rPr lang="fr-FR" baseline="0" dirty="0" err="1"/>
              <a:t>bound_moiety</a:t>
            </a:r>
            <a:r>
              <a:rPr lang="fr-FR" baseline="0" dirty="0"/>
              <a:t>” and 6 </a:t>
            </a:r>
            <a:r>
              <a:rPr lang="fr-FR" baseline="0" dirty="0" err="1"/>
              <a:t>optional</a:t>
            </a:r>
            <a:r>
              <a:rPr lang="fr-FR" baseline="0" dirty="0"/>
              <a:t> </a:t>
            </a:r>
            <a:r>
              <a:rPr lang="fr-FR" baseline="0" dirty="0" err="1"/>
              <a:t>qualifiers</a:t>
            </a:r>
            <a:r>
              <a:rPr lang="fr-FR" baseline="0" dirty="0"/>
              <a:t>.  If </a:t>
            </a:r>
            <a:r>
              <a:rPr lang="fr-FR" baseline="0" dirty="0" err="1"/>
              <a:t>you</a:t>
            </a:r>
            <a:r>
              <a:rPr lang="fr-FR" baseline="0" dirty="0"/>
              <a:t> </a:t>
            </a:r>
            <a:r>
              <a:rPr lang="fr-FR" baseline="0" dirty="0" err="1"/>
              <a:t>choose</a:t>
            </a:r>
            <a:r>
              <a:rPr lang="fr-FR" baseline="0" dirty="0"/>
              <a:t> to </a:t>
            </a:r>
            <a:r>
              <a:rPr lang="fr-FR" baseline="0" dirty="0" err="1"/>
              <a:t>add</a:t>
            </a:r>
            <a:r>
              <a:rPr lang="fr-FR" baseline="0" dirty="0"/>
              <a:t> a “</a:t>
            </a:r>
            <a:r>
              <a:rPr lang="fr-FR" baseline="0" dirty="0" err="1"/>
              <a:t>misc_binding</a:t>
            </a:r>
            <a:r>
              <a:rPr lang="fr-FR" baseline="0" dirty="0"/>
              <a:t>” </a:t>
            </a:r>
            <a:r>
              <a:rPr lang="fr-FR" baseline="0" dirty="0" err="1"/>
              <a:t>feature</a:t>
            </a:r>
            <a:r>
              <a:rPr lang="fr-FR" baseline="0" dirty="0"/>
              <a:t> key to a </a:t>
            </a:r>
            <a:r>
              <a:rPr lang="fr-FR" baseline="0" dirty="0" err="1"/>
              <a:t>nucleotide</a:t>
            </a:r>
            <a:r>
              <a:rPr lang="fr-FR" baseline="0" dirty="0"/>
              <a:t> </a:t>
            </a:r>
            <a:r>
              <a:rPr lang="fr-FR" baseline="0" dirty="0" err="1"/>
              <a:t>sequence</a:t>
            </a:r>
            <a:r>
              <a:rPr lang="fr-FR" baseline="0" dirty="0"/>
              <a:t>, </a:t>
            </a:r>
            <a:r>
              <a:rPr lang="fr-FR" baseline="0" dirty="0" err="1"/>
              <a:t>you</a:t>
            </a:r>
            <a:r>
              <a:rPr lang="fr-FR" baseline="0" dirty="0"/>
              <a:t> must </a:t>
            </a:r>
            <a:r>
              <a:rPr lang="fr-FR" baseline="0" dirty="0" err="1"/>
              <a:t>include</a:t>
            </a:r>
            <a:r>
              <a:rPr lang="fr-FR" baseline="0" dirty="0"/>
              <a:t> a “</a:t>
            </a:r>
            <a:r>
              <a:rPr lang="fr-FR" baseline="0" dirty="0" err="1"/>
              <a:t>bound_moiety</a:t>
            </a:r>
            <a:r>
              <a:rPr lang="fr-FR" baseline="0" dirty="0"/>
              <a:t>” qualifier </a:t>
            </a:r>
            <a:r>
              <a:rPr lang="fr-FR" baseline="0" dirty="0" err="1"/>
              <a:t>with</a:t>
            </a:r>
            <a:r>
              <a:rPr lang="fr-FR" baseline="0" dirty="0"/>
              <a:t> an </a:t>
            </a:r>
            <a:r>
              <a:rPr lang="fr-FR" baseline="0" dirty="0" err="1"/>
              <a:t>appropriate</a:t>
            </a:r>
            <a:r>
              <a:rPr lang="fr-FR" baseline="0" dirty="0"/>
              <a:t> value.   </a:t>
            </a:r>
            <a:r>
              <a:rPr lang="fr-FR" baseline="0" dirty="0" err="1"/>
              <a:t>Any</a:t>
            </a:r>
            <a:r>
              <a:rPr lang="fr-FR" baseline="0" dirty="0"/>
              <a:t> of the </a:t>
            </a:r>
            <a:r>
              <a:rPr lang="fr-FR" baseline="0" dirty="0" err="1"/>
              <a:t>other</a:t>
            </a:r>
            <a:r>
              <a:rPr lang="fr-FR" baseline="0" dirty="0"/>
              <a:t> 6 </a:t>
            </a:r>
            <a:r>
              <a:rPr lang="fr-FR" baseline="0" dirty="0" err="1"/>
              <a:t>qualifiers</a:t>
            </a:r>
            <a:r>
              <a:rPr lang="fr-FR" baseline="0" dirty="0"/>
              <a:t> </a:t>
            </a:r>
            <a:r>
              <a:rPr lang="fr-FR" baseline="0" dirty="0" err="1"/>
              <a:t>may</a:t>
            </a:r>
            <a:r>
              <a:rPr lang="fr-FR" baseline="0" dirty="0"/>
              <a:t> </a:t>
            </a:r>
            <a:r>
              <a:rPr lang="fr-FR" baseline="0" dirty="0" err="1"/>
              <a:t>also</a:t>
            </a:r>
            <a:r>
              <a:rPr lang="fr-FR" baseline="0" dirty="0"/>
              <a:t> </a:t>
            </a:r>
            <a:r>
              <a:rPr lang="fr-FR" baseline="0" dirty="0" err="1"/>
              <a:t>be</a:t>
            </a:r>
            <a:r>
              <a:rPr lang="fr-FR" baseline="0" dirty="0"/>
              <a:t> </a:t>
            </a:r>
            <a:r>
              <a:rPr lang="fr-FR" baseline="0" dirty="0" err="1"/>
              <a:t>added</a:t>
            </a:r>
            <a:r>
              <a:rPr lang="fr-FR" baseline="0" dirty="0"/>
              <a:t>, but </a:t>
            </a:r>
            <a:r>
              <a:rPr lang="fr-FR" baseline="0" dirty="0" err="1"/>
              <a:t>they</a:t>
            </a:r>
            <a:r>
              <a:rPr lang="fr-FR" baseline="0" dirty="0"/>
              <a:t> are not </a:t>
            </a:r>
            <a:r>
              <a:rPr lang="fr-FR" baseline="0" dirty="0" err="1"/>
              <a:t>required</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49</a:t>
            </a:fld>
            <a:endParaRPr lang="fr-FR" dirty="0"/>
          </a:p>
        </p:txBody>
      </p:sp>
    </p:spTree>
    <p:extLst>
      <p:ext uri="{BB962C8B-B14F-4D97-AF65-F5344CB8AC3E}">
        <p14:creationId xmlns:p14="http://schemas.microsoft.com/office/powerpoint/2010/main" val="129530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5</a:t>
            </a:fld>
            <a:endParaRPr lang="fr-FR" dirty="0"/>
          </a:p>
        </p:txBody>
      </p:sp>
    </p:spTree>
    <p:extLst>
      <p:ext uri="{BB962C8B-B14F-4D97-AF65-F5344CB8AC3E}">
        <p14:creationId xmlns:p14="http://schemas.microsoft.com/office/powerpoint/2010/main" val="3041549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a:t>All of the qualifier </a:t>
            </a:r>
            <a:r>
              <a:rPr lang="fr-FR" baseline="0" dirty="0" err="1"/>
              <a:t>names</a:t>
            </a:r>
            <a:r>
              <a:rPr lang="fr-FR" baseline="0" dirty="0"/>
              <a:t> </a:t>
            </a:r>
            <a:r>
              <a:rPr lang="fr-FR" baseline="0" dirty="0" err="1"/>
              <a:t>that</a:t>
            </a:r>
            <a:r>
              <a:rPr lang="fr-FR" baseline="0" dirty="0"/>
              <a:t> are </a:t>
            </a:r>
            <a:r>
              <a:rPr lang="fr-FR" baseline="0" dirty="0" err="1"/>
              <a:t>permitted</a:t>
            </a:r>
            <a:r>
              <a:rPr lang="fr-FR" baseline="0" dirty="0"/>
              <a:t> for use in ST.26 are </a:t>
            </a:r>
            <a:r>
              <a:rPr lang="fr-FR" baseline="0" dirty="0" err="1"/>
              <a:t>listed</a:t>
            </a:r>
            <a:r>
              <a:rPr lang="fr-FR" baseline="0" dirty="0"/>
              <a:t> in </a:t>
            </a:r>
            <a:r>
              <a:rPr lang="fr-FR" baseline="0" dirty="0" err="1"/>
              <a:t>Annex</a:t>
            </a:r>
            <a:r>
              <a:rPr lang="fr-FR" baseline="0" dirty="0"/>
              <a:t> I, section 6 for </a:t>
            </a:r>
            <a:r>
              <a:rPr lang="fr-FR" baseline="0" dirty="0" err="1"/>
              <a:t>nucleotide</a:t>
            </a:r>
            <a:r>
              <a:rPr lang="fr-FR" baseline="0" dirty="0"/>
              <a:t> </a:t>
            </a:r>
            <a:r>
              <a:rPr lang="fr-FR" baseline="0" dirty="0" err="1"/>
              <a:t>sequences</a:t>
            </a:r>
            <a:r>
              <a:rPr lang="fr-FR" baseline="0" dirty="0"/>
              <a:t>, and section 8 for </a:t>
            </a:r>
            <a:r>
              <a:rPr lang="fr-FR" baseline="0" dirty="0" err="1"/>
              <a:t>amino</a:t>
            </a:r>
            <a:r>
              <a:rPr lang="fr-FR" baseline="0" dirty="0"/>
              <a:t> </a:t>
            </a:r>
            <a:r>
              <a:rPr lang="fr-FR" baseline="0" dirty="0" err="1"/>
              <a:t>acid</a:t>
            </a:r>
            <a:r>
              <a:rPr lang="fr-FR" baseline="0" dirty="0"/>
              <a:t> </a:t>
            </a:r>
            <a:r>
              <a:rPr lang="fr-FR" baseline="0" dirty="0" err="1"/>
              <a:t>sequences</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50</a:t>
            </a:fld>
            <a:endParaRPr lang="fr-FR" dirty="0"/>
          </a:p>
        </p:txBody>
      </p:sp>
    </p:spTree>
    <p:extLst>
      <p:ext uri="{BB962C8B-B14F-4D97-AF65-F5344CB8AC3E}">
        <p14:creationId xmlns:p14="http://schemas.microsoft.com/office/powerpoint/2010/main" val="1487559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Here</a:t>
            </a:r>
            <a:r>
              <a:rPr lang="fr-FR" dirty="0"/>
              <a:t> are </a:t>
            </a:r>
            <a:r>
              <a:rPr lang="fr-FR" dirty="0" err="1"/>
              <a:t>two</a:t>
            </a:r>
            <a:r>
              <a:rPr lang="fr-FR" dirty="0"/>
              <a:t> </a:t>
            </a:r>
            <a:r>
              <a:rPr lang="fr-FR" dirty="0" err="1"/>
              <a:t>examples</a:t>
            </a:r>
            <a:r>
              <a:rPr lang="fr-FR" dirty="0"/>
              <a:t> of qualifier descriptions </a:t>
            </a:r>
            <a:r>
              <a:rPr lang="fr-FR" dirty="0" err="1"/>
              <a:t>from</a:t>
            </a:r>
            <a:r>
              <a:rPr lang="fr-FR" dirty="0"/>
              <a:t> ST.26 </a:t>
            </a:r>
            <a:r>
              <a:rPr lang="fr-FR" dirty="0" err="1"/>
              <a:t>Annex</a:t>
            </a:r>
            <a:r>
              <a:rPr lang="fr-FR" baseline="0" dirty="0"/>
              <a:t> I.  </a:t>
            </a:r>
            <a:r>
              <a:rPr lang="fr-FR" dirty="0"/>
              <a:t>If </a:t>
            </a:r>
            <a:r>
              <a:rPr lang="fr-FR" dirty="0" err="1"/>
              <a:t>you</a:t>
            </a:r>
            <a:r>
              <a:rPr lang="fr-FR" dirty="0"/>
              <a:t> </a:t>
            </a:r>
            <a:r>
              <a:rPr lang="fr-FR" dirty="0" err="1"/>
              <a:t>remember</a:t>
            </a:r>
            <a:r>
              <a:rPr lang="fr-FR" dirty="0"/>
              <a:t> the “</a:t>
            </a:r>
            <a:r>
              <a:rPr lang="fr-FR" dirty="0" err="1"/>
              <a:t>misc_binding</a:t>
            </a:r>
            <a:r>
              <a:rPr lang="fr-FR" dirty="0"/>
              <a:t>“ </a:t>
            </a:r>
            <a:r>
              <a:rPr lang="fr-FR" dirty="0" err="1"/>
              <a:t>feature</a:t>
            </a:r>
            <a:r>
              <a:rPr lang="fr-FR" dirty="0"/>
              <a:t> key </a:t>
            </a:r>
            <a:r>
              <a:rPr lang="fr-FR" dirty="0" err="1"/>
              <a:t>we</a:t>
            </a:r>
            <a:r>
              <a:rPr lang="fr-FR" dirty="0"/>
              <a:t> </a:t>
            </a:r>
            <a:r>
              <a:rPr lang="fr-FR" dirty="0" err="1"/>
              <a:t>discussed</a:t>
            </a:r>
            <a:r>
              <a:rPr lang="fr-FR" dirty="0"/>
              <a:t> 2 slides </a:t>
            </a:r>
            <a:r>
              <a:rPr lang="fr-FR" dirty="0" err="1"/>
              <a:t>ago</a:t>
            </a:r>
            <a:r>
              <a:rPr lang="fr-FR" dirty="0"/>
              <a:t>, </a:t>
            </a:r>
            <a:r>
              <a:rPr lang="fr-FR" dirty="0" err="1"/>
              <a:t>you</a:t>
            </a:r>
            <a:r>
              <a:rPr lang="fr-FR" dirty="0"/>
              <a:t> </a:t>
            </a:r>
            <a:r>
              <a:rPr lang="fr-FR" dirty="0" err="1"/>
              <a:t>will</a:t>
            </a:r>
            <a:r>
              <a:rPr lang="fr-FR" dirty="0"/>
              <a:t> </a:t>
            </a:r>
            <a:r>
              <a:rPr lang="fr-FR" dirty="0" err="1"/>
              <a:t>recall</a:t>
            </a:r>
            <a:r>
              <a:rPr lang="fr-FR" dirty="0"/>
              <a:t> </a:t>
            </a:r>
            <a:r>
              <a:rPr lang="fr-FR" dirty="0" err="1"/>
              <a:t>that</a:t>
            </a:r>
            <a:r>
              <a:rPr lang="fr-FR" baseline="0" dirty="0"/>
              <a:t> a </a:t>
            </a:r>
            <a:r>
              <a:rPr lang="fr-FR" baseline="0" dirty="0" err="1"/>
              <a:t>mandatory</a:t>
            </a:r>
            <a:r>
              <a:rPr lang="fr-FR" baseline="0" dirty="0"/>
              <a:t> “</a:t>
            </a:r>
            <a:r>
              <a:rPr lang="fr-FR" baseline="0" dirty="0" err="1"/>
              <a:t>bound_moiety</a:t>
            </a:r>
            <a:r>
              <a:rPr lang="fr-FR" baseline="0" dirty="0"/>
              <a:t>” qualifier </a:t>
            </a:r>
            <a:r>
              <a:rPr lang="fr-FR" baseline="0" dirty="0" err="1"/>
              <a:t>was</a:t>
            </a:r>
            <a:r>
              <a:rPr lang="fr-FR" baseline="0" dirty="0"/>
              <a:t> </a:t>
            </a:r>
            <a:r>
              <a:rPr lang="fr-FR" baseline="0" dirty="0" err="1"/>
              <a:t>required</a:t>
            </a:r>
            <a:r>
              <a:rPr lang="fr-FR" baseline="0" dirty="0"/>
              <a:t>.  </a:t>
            </a:r>
            <a:r>
              <a:rPr lang="fr-FR" baseline="0" dirty="0" err="1"/>
              <a:t>Whenever</a:t>
            </a:r>
            <a:r>
              <a:rPr lang="fr-FR" baseline="0" dirty="0"/>
              <a:t> </a:t>
            </a:r>
            <a:r>
              <a:rPr lang="fr-FR" baseline="0" dirty="0" err="1"/>
              <a:t>you</a:t>
            </a:r>
            <a:r>
              <a:rPr lang="fr-FR" baseline="0" dirty="0"/>
              <a:t> </a:t>
            </a:r>
            <a:r>
              <a:rPr lang="fr-FR" baseline="0" dirty="0" err="1"/>
              <a:t>add</a:t>
            </a:r>
            <a:r>
              <a:rPr lang="fr-FR" baseline="0" dirty="0"/>
              <a:t> a qualifier to a </a:t>
            </a:r>
            <a:r>
              <a:rPr lang="fr-FR" baseline="0" dirty="0" err="1"/>
              <a:t>feature</a:t>
            </a:r>
            <a:r>
              <a:rPr lang="fr-FR" baseline="0" dirty="0"/>
              <a:t>, </a:t>
            </a:r>
            <a:r>
              <a:rPr lang="fr-FR" baseline="0" dirty="0" err="1"/>
              <a:t>it</a:t>
            </a:r>
            <a:r>
              <a:rPr lang="fr-FR" baseline="0" dirty="0"/>
              <a:t> </a:t>
            </a:r>
            <a:r>
              <a:rPr lang="fr-FR" baseline="0" dirty="0" err="1"/>
              <a:t>is</a:t>
            </a:r>
            <a:r>
              <a:rPr lang="fr-FR" baseline="0" dirty="0"/>
              <a:t> </a:t>
            </a:r>
            <a:r>
              <a:rPr lang="fr-FR" baseline="0" dirty="0" err="1"/>
              <a:t>recommended</a:t>
            </a:r>
            <a:r>
              <a:rPr lang="fr-FR" baseline="0" dirty="0"/>
              <a:t> </a:t>
            </a:r>
            <a:r>
              <a:rPr lang="fr-FR" baseline="0" dirty="0" err="1"/>
              <a:t>that</a:t>
            </a:r>
            <a:r>
              <a:rPr lang="fr-FR" baseline="0" dirty="0"/>
              <a:t> </a:t>
            </a:r>
            <a:r>
              <a:rPr lang="fr-FR" baseline="0" dirty="0" err="1"/>
              <a:t>you</a:t>
            </a:r>
            <a:r>
              <a:rPr lang="fr-FR" baseline="0" dirty="0"/>
              <a:t> </a:t>
            </a:r>
            <a:r>
              <a:rPr lang="fr-FR" baseline="0" dirty="0" err="1"/>
              <a:t>read</a:t>
            </a:r>
            <a:r>
              <a:rPr lang="fr-FR" baseline="0" dirty="0"/>
              <a:t> </a:t>
            </a:r>
            <a:r>
              <a:rPr lang="fr-FR" baseline="0" dirty="0" err="1"/>
              <a:t>through</a:t>
            </a:r>
            <a:r>
              <a:rPr lang="fr-FR" baseline="0" dirty="0"/>
              <a:t> the description in </a:t>
            </a:r>
            <a:r>
              <a:rPr lang="fr-FR" baseline="0" dirty="0" err="1"/>
              <a:t>Annex</a:t>
            </a:r>
            <a:r>
              <a:rPr lang="fr-FR" baseline="0" dirty="0"/>
              <a:t> I to </a:t>
            </a:r>
            <a:r>
              <a:rPr lang="fr-FR" baseline="0" dirty="0" err="1"/>
              <a:t>ensure</a:t>
            </a:r>
            <a:r>
              <a:rPr lang="fr-FR" baseline="0" dirty="0"/>
              <a:t> </a:t>
            </a:r>
            <a:r>
              <a:rPr lang="fr-FR" baseline="0" dirty="0" err="1"/>
              <a:t>you</a:t>
            </a:r>
            <a:r>
              <a:rPr lang="fr-FR" baseline="0" dirty="0"/>
              <a:t> are </a:t>
            </a:r>
            <a:r>
              <a:rPr lang="fr-FR" baseline="0" dirty="0" err="1"/>
              <a:t>including</a:t>
            </a:r>
            <a:r>
              <a:rPr lang="fr-FR" baseline="0" dirty="0"/>
              <a:t> an </a:t>
            </a:r>
            <a:r>
              <a:rPr lang="fr-FR" baseline="0" dirty="0" err="1"/>
              <a:t>appropriate</a:t>
            </a:r>
            <a:r>
              <a:rPr lang="fr-FR" baseline="0" dirty="0"/>
              <a:t> qualifier value.  For </a:t>
            </a:r>
            <a:r>
              <a:rPr lang="fr-FR" baseline="0" dirty="0" err="1"/>
              <a:t>example</a:t>
            </a:r>
            <a:r>
              <a:rPr lang="fr-FR" baseline="0" dirty="0"/>
              <a:t>, the value of the “</a:t>
            </a:r>
            <a:r>
              <a:rPr lang="fr-FR" baseline="0" dirty="0" err="1"/>
              <a:t>bound_moiety</a:t>
            </a:r>
            <a:r>
              <a:rPr lang="fr-FR" baseline="0" dirty="0"/>
              <a:t>” qualifier must </a:t>
            </a:r>
            <a:r>
              <a:rPr lang="fr-FR" baseline="0" dirty="0" err="1"/>
              <a:t>be</a:t>
            </a:r>
            <a:r>
              <a:rPr lang="fr-FR" baseline="0" dirty="0"/>
              <a:t> the </a:t>
            </a:r>
            <a:r>
              <a:rPr lang="fr-FR" baseline="0" dirty="0" err="1"/>
              <a:t>name</a:t>
            </a:r>
            <a:r>
              <a:rPr lang="fr-FR" baseline="0" dirty="0"/>
              <a:t> of the </a:t>
            </a:r>
            <a:r>
              <a:rPr lang="fr-FR" baseline="0" dirty="0" err="1"/>
              <a:t>molecule</a:t>
            </a:r>
            <a:r>
              <a:rPr lang="fr-FR" baseline="0" dirty="0"/>
              <a:t> or </a:t>
            </a:r>
            <a:r>
              <a:rPr lang="fr-FR" baseline="0" dirty="0" err="1"/>
              <a:t>complex</a:t>
            </a:r>
            <a:r>
              <a:rPr lang="fr-FR" baseline="0" dirty="0"/>
              <a:t> </a:t>
            </a:r>
            <a:r>
              <a:rPr lang="fr-FR" baseline="0" dirty="0" err="1"/>
              <a:t>that</a:t>
            </a:r>
            <a:r>
              <a:rPr lang="fr-FR" baseline="0" dirty="0"/>
              <a:t> </a:t>
            </a:r>
            <a:r>
              <a:rPr lang="fr-FR" baseline="0" dirty="0" err="1"/>
              <a:t>binds</a:t>
            </a:r>
            <a:r>
              <a:rPr lang="fr-FR" baseline="0" dirty="0"/>
              <a:t> to the </a:t>
            </a:r>
            <a:r>
              <a:rPr lang="fr-FR" baseline="0" dirty="0" err="1"/>
              <a:t>given</a:t>
            </a:r>
            <a:r>
              <a:rPr lang="fr-FR" baseline="0" dirty="0"/>
              <a:t> </a:t>
            </a:r>
            <a:r>
              <a:rPr lang="fr-FR" baseline="0" dirty="0" err="1"/>
              <a:t>feature</a:t>
            </a:r>
            <a:r>
              <a:rPr lang="fr-FR" baseline="0" dirty="0"/>
              <a:t>.   Qualifier descriptions </a:t>
            </a:r>
            <a:r>
              <a:rPr lang="fr-FR" baseline="0" dirty="0" err="1"/>
              <a:t>also</a:t>
            </a:r>
            <a:r>
              <a:rPr lang="fr-FR" baseline="0" dirty="0"/>
              <a:t> </a:t>
            </a:r>
            <a:r>
              <a:rPr lang="fr-FR" baseline="0" dirty="0" err="1"/>
              <a:t>provide</a:t>
            </a:r>
            <a:r>
              <a:rPr lang="fr-FR" baseline="0" dirty="0"/>
              <a:t> </a:t>
            </a:r>
            <a:r>
              <a:rPr lang="fr-FR" baseline="0" dirty="0" err="1"/>
              <a:t>other</a:t>
            </a:r>
            <a:r>
              <a:rPr lang="fr-FR" baseline="0" dirty="0"/>
              <a:t> important information about use of the qualifier.  For </a:t>
            </a:r>
            <a:r>
              <a:rPr lang="fr-FR" baseline="0" dirty="0" err="1"/>
              <a:t>example</a:t>
            </a:r>
            <a:r>
              <a:rPr lang="fr-FR" baseline="0" dirty="0"/>
              <a:t>, the comment </a:t>
            </a:r>
            <a:r>
              <a:rPr lang="fr-FR" baseline="0" dirty="0" err="1"/>
              <a:t>lets</a:t>
            </a:r>
            <a:r>
              <a:rPr lang="fr-FR" baseline="0" dirty="0"/>
              <a:t> </a:t>
            </a:r>
            <a:r>
              <a:rPr lang="fr-FR" baseline="0" dirty="0" err="1"/>
              <a:t>you</a:t>
            </a:r>
            <a:r>
              <a:rPr lang="fr-FR" baseline="0" dirty="0"/>
              <a:t> know </a:t>
            </a:r>
            <a:r>
              <a:rPr lang="fr-FR" baseline="0" dirty="0" err="1"/>
              <a:t>that</a:t>
            </a:r>
            <a:r>
              <a:rPr lang="fr-FR" baseline="0" dirty="0"/>
              <a:t> </a:t>
            </a:r>
            <a:r>
              <a:rPr lang="fr-FR" baseline="0" dirty="0" err="1"/>
              <a:t>you</a:t>
            </a:r>
            <a:r>
              <a:rPr lang="fr-FR" baseline="0" dirty="0"/>
              <a:t> </a:t>
            </a:r>
            <a:r>
              <a:rPr lang="fr-FR" baseline="0" dirty="0" err="1"/>
              <a:t>can</a:t>
            </a:r>
            <a:r>
              <a:rPr lang="fr-FR" baseline="0" dirty="0"/>
              <a:t> </a:t>
            </a:r>
            <a:r>
              <a:rPr lang="fr-FR" baseline="0" dirty="0" err="1"/>
              <a:t>only</a:t>
            </a:r>
            <a:r>
              <a:rPr lang="fr-FR" baseline="0" dirty="0"/>
              <a:t> </a:t>
            </a:r>
            <a:r>
              <a:rPr lang="fr-FR" baseline="0" dirty="0" err="1"/>
              <a:t>include</a:t>
            </a:r>
            <a:r>
              <a:rPr lang="fr-FR" baseline="0" dirty="0"/>
              <a:t> a single “</a:t>
            </a:r>
            <a:r>
              <a:rPr lang="fr-FR" baseline="0" dirty="0" err="1"/>
              <a:t>bound_moiety</a:t>
            </a:r>
            <a:r>
              <a:rPr lang="fr-FR" baseline="0" dirty="0"/>
              <a:t>” qualifier in a “</a:t>
            </a:r>
            <a:r>
              <a:rPr lang="fr-FR" baseline="0" dirty="0" err="1"/>
              <a:t>misc_binding</a:t>
            </a:r>
            <a:r>
              <a:rPr lang="fr-FR" baseline="0" dirty="0"/>
              <a:t>” </a:t>
            </a:r>
            <a:r>
              <a:rPr lang="fr-FR" baseline="0" dirty="0" err="1"/>
              <a:t>feature</a:t>
            </a:r>
            <a:r>
              <a:rPr lang="fr-FR" baseline="0" dirty="0"/>
              <a:t>.</a:t>
            </a:r>
          </a:p>
          <a:p>
            <a:endParaRPr lang="fr-FR" baseline="0" dirty="0"/>
          </a:p>
          <a:p>
            <a:r>
              <a:rPr lang="fr-FR" baseline="0" dirty="0"/>
              <a:t>The </a:t>
            </a:r>
            <a:r>
              <a:rPr lang="fr-FR" baseline="0" dirty="0" err="1"/>
              <a:t>other</a:t>
            </a:r>
            <a:r>
              <a:rPr lang="fr-FR" baseline="0" dirty="0"/>
              <a:t> </a:t>
            </a:r>
            <a:r>
              <a:rPr lang="fr-FR" baseline="0" dirty="0" err="1"/>
              <a:t>example</a:t>
            </a:r>
            <a:r>
              <a:rPr lang="fr-FR" baseline="0" dirty="0"/>
              <a:t> </a:t>
            </a:r>
            <a:r>
              <a:rPr lang="fr-FR" baseline="0" dirty="0" err="1"/>
              <a:t>shown</a:t>
            </a:r>
            <a:r>
              <a:rPr lang="fr-FR" baseline="0" dirty="0"/>
              <a:t> </a:t>
            </a:r>
            <a:r>
              <a:rPr lang="fr-FR" baseline="0" dirty="0" err="1"/>
              <a:t>here</a:t>
            </a:r>
            <a:r>
              <a:rPr lang="fr-FR" baseline="0" dirty="0"/>
              <a:t>, “</a:t>
            </a:r>
            <a:r>
              <a:rPr lang="fr-FR" baseline="0" dirty="0" err="1"/>
              <a:t>gene</a:t>
            </a:r>
            <a:r>
              <a:rPr lang="fr-FR" baseline="0" dirty="0"/>
              <a:t>,” </a:t>
            </a:r>
            <a:r>
              <a:rPr lang="fr-FR" baseline="0" dirty="0" err="1"/>
              <a:t>is</a:t>
            </a:r>
            <a:r>
              <a:rPr lang="fr-FR" baseline="0" dirty="0"/>
              <a:t> an </a:t>
            </a:r>
            <a:r>
              <a:rPr lang="fr-FR" baseline="0" dirty="0" err="1"/>
              <a:t>optional</a:t>
            </a:r>
            <a:r>
              <a:rPr lang="fr-FR" baseline="0" dirty="0"/>
              <a:t> qualifier for the “</a:t>
            </a:r>
            <a:r>
              <a:rPr lang="fr-FR" baseline="0" dirty="0" err="1"/>
              <a:t>misc_binding</a:t>
            </a:r>
            <a:r>
              <a:rPr lang="fr-FR" baseline="0" dirty="0"/>
              <a:t>” </a:t>
            </a:r>
            <a:r>
              <a:rPr lang="fr-FR" baseline="0" dirty="0" err="1"/>
              <a:t>feature</a:t>
            </a:r>
            <a:r>
              <a:rPr lang="fr-FR" baseline="0" dirty="0"/>
              <a:t>.  If </a:t>
            </a:r>
            <a:r>
              <a:rPr lang="fr-FR" baseline="0" dirty="0" err="1"/>
              <a:t>you</a:t>
            </a:r>
            <a:r>
              <a:rPr lang="fr-FR" baseline="0" dirty="0"/>
              <a:t> </a:t>
            </a:r>
            <a:r>
              <a:rPr lang="fr-FR" baseline="0" dirty="0" err="1"/>
              <a:t>also</a:t>
            </a:r>
            <a:r>
              <a:rPr lang="fr-FR" baseline="0" dirty="0"/>
              <a:t> </a:t>
            </a:r>
            <a:r>
              <a:rPr lang="fr-FR" baseline="0" dirty="0" err="1"/>
              <a:t>decided</a:t>
            </a:r>
            <a:r>
              <a:rPr lang="fr-FR" baseline="0" dirty="0"/>
              <a:t> to </a:t>
            </a:r>
            <a:r>
              <a:rPr lang="fr-FR" baseline="0" dirty="0" err="1"/>
              <a:t>add</a:t>
            </a:r>
            <a:r>
              <a:rPr lang="fr-FR" baseline="0" dirty="0"/>
              <a:t> a “</a:t>
            </a:r>
            <a:r>
              <a:rPr lang="fr-FR" baseline="0" dirty="0" err="1"/>
              <a:t>gene</a:t>
            </a:r>
            <a:r>
              <a:rPr lang="fr-FR" baseline="0" dirty="0"/>
              <a:t>” qualifier to the “</a:t>
            </a:r>
            <a:r>
              <a:rPr lang="fr-FR" baseline="0" dirty="0" err="1"/>
              <a:t>misc_binding</a:t>
            </a:r>
            <a:r>
              <a:rPr lang="fr-FR" baseline="0" dirty="0"/>
              <a:t>” </a:t>
            </a:r>
            <a:r>
              <a:rPr lang="fr-FR" baseline="0" dirty="0" err="1"/>
              <a:t>feature</a:t>
            </a:r>
            <a:r>
              <a:rPr lang="fr-FR" baseline="0" dirty="0"/>
              <a:t>, </a:t>
            </a:r>
            <a:r>
              <a:rPr lang="fr-FR" baseline="0" dirty="0" err="1"/>
              <a:t>you</a:t>
            </a:r>
            <a:r>
              <a:rPr lang="fr-FR" baseline="0" dirty="0"/>
              <a:t> </a:t>
            </a:r>
            <a:r>
              <a:rPr lang="fr-FR" baseline="0" dirty="0" err="1"/>
              <a:t>would</a:t>
            </a:r>
            <a:r>
              <a:rPr lang="fr-FR" baseline="0" dirty="0"/>
              <a:t> know </a:t>
            </a:r>
            <a:r>
              <a:rPr lang="fr-FR" baseline="0" dirty="0" err="1"/>
              <a:t>from</a:t>
            </a:r>
            <a:r>
              <a:rPr lang="fr-FR" baseline="0" dirty="0"/>
              <a:t> the description </a:t>
            </a:r>
            <a:r>
              <a:rPr lang="fr-FR" baseline="0" dirty="0" err="1"/>
              <a:t>that</a:t>
            </a:r>
            <a:r>
              <a:rPr lang="fr-FR" baseline="0" dirty="0"/>
              <a:t> the value must </a:t>
            </a:r>
            <a:r>
              <a:rPr lang="fr-FR" baseline="0" dirty="0" err="1"/>
              <a:t>be</a:t>
            </a:r>
            <a:r>
              <a:rPr lang="fr-FR" baseline="0" dirty="0"/>
              <a:t> the </a:t>
            </a:r>
            <a:r>
              <a:rPr lang="fr-FR" baseline="0" dirty="0" err="1"/>
              <a:t>symbol</a:t>
            </a:r>
            <a:r>
              <a:rPr lang="fr-FR" baseline="0" dirty="0"/>
              <a:t> of the </a:t>
            </a:r>
            <a:r>
              <a:rPr lang="fr-FR" baseline="0" dirty="0" err="1"/>
              <a:t>gene</a:t>
            </a:r>
            <a:r>
              <a:rPr lang="fr-FR" baseline="0" dirty="0"/>
              <a:t> </a:t>
            </a:r>
            <a:r>
              <a:rPr lang="fr-FR" baseline="0" dirty="0" err="1"/>
              <a:t>corresponding</a:t>
            </a:r>
            <a:r>
              <a:rPr lang="fr-FR" baseline="0" dirty="0"/>
              <a:t> to the </a:t>
            </a:r>
            <a:r>
              <a:rPr lang="fr-FR" baseline="0" dirty="0" err="1"/>
              <a:t>region</a:t>
            </a:r>
            <a:r>
              <a:rPr lang="fr-FR" baseline="0" dirty="0"/>
              <a:t> </a:t>
            </a:r>
            <a:r>
              <a:rPr lang="fr-FR" baseline="0" dirty="0" err="1"/>
              <a:t>defined</a:t>
            </a:r>
            <a:r>
              <a:rPr lang="fr-FR" baseline="0" dirty="0"/>
              <a:t> in the </a:t>
            </a:r>
            <a:r>
              <a:rPr lang="fr-FR" baseline="0" dirty="0" err="1"/>
              <a:t>feature</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51</a:t>
            </a:fld>
            <a:endParaRPr lang="fr-FR" dirty="0"/>
          </a:p>
        </p:txBody>
      </p:sp>
    </p:spTree>
    <p:extLst>
      <p:ext uri="{BB962C8B-B14F-4D97-AF65-F5344CB8AC3E}">
        <p14:creationId xmlns:p14="http://schemas.microsoft.com/office/powerpoint/2010/main" val="327227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Qualifier</a:t>
            </a:r>
            <a:r>
              <a:rPr lang="fr-FR" baseline="0" dirty="0"/>
              <a:t> values </a:t>
            </a:r>
            <a:r>
              <a:rPr lang="fr-FR" baseline="0" dirty="0" err="1"/>
              <a:t>generally</a:t>
            </a:r>
            <a:r>
              <a:rPr lang="fr-FR" baseline="0" dirty="0"/>
              <a:t> </a:t>
            </a:r>
            <a:r>
              <a:rPr lang="fr-FR" baseline="0" dirty="0" err="1"/>
              <a:t>fall</a:t>
            </a:r>
            <a:r>
              <a:rPr lang="fr-FR" baseline="0" dirty="0"/>
              <a:t> </a:t>
            </a:r>
            <a:r>
              <a:rPr lang="fr-FR" baseline="0" dirty="0" err="1"/>
              <a:t>into</a:t>
            </a:r>
            <a:r>
              <a:rPr lang="fr-FR" baseline="0" dirty="0"/>
              <a:t> 5 </a:t>
            </a:r>
            <a:r>
              <a:rPr lang="fr-FR" baseline="0" dirty="0" err="1"/>
              <a:t>categories</a:t>
            </a:r>
            <a:r>
              <a:rPr lang="fr-FR" baseline="0" dirty="0"/>
              <a:t>.   A </a:t>
            </a:r>
            <a:r>
              <a:rPr lang="fr-FR" baseline="0" dirty="0" err="1"/>
              <a:t>subset</a:t>
            </a:r>
            <a:r>
              <a:rPr lang="fr-FR" baseline="0" dirty="0"/>
              <a:t> of free </a:t>
            </a:r>
            <a:r>
              <a:rPr lang="fr-FR" baseline="0" dirty="0" err="1"/>
              <a:t>text</a:t>
            </a:r>
            <a:r>
              <a:rPr lang="fr-FR" baseline="0" dirty="0"/>
              <a:t> </a:t>
            </a:r>
            <a:r>
              <a:rPr lang="fr-FR" baseline="0" dirty="0" err="1"/>
              <a:t>qualifiers</a:t>
            </a:r>
            <a:r>
              <a:rPr lang="fr-FR" baseline="0" dirty="0"/>
              <a:t> are </a:t>
            </a:r>
            <a:r>
              <a:rPr lang="fr-FR" baseline="0" dirty="0" err="1"/>
              <a:t>categorized</a:t>
            </a:r>
            <a:r>
              <a:rPr lang="fr-FR" baseline="0" dirty="0"/>
              <a:t> as “</a:t>
            </a:r>
            <a:r>
              <a:rPr lang="fr-FR" baseline="0" dirty="0" err="1"/>
              <a:t>language</a:t>
            </a:r>
            <a:r>
              <a:rPr lang="fr-FR" baseline="0" dirty="0"/>
              <a:t> </a:t>
            </a:r>
            <a:r>
              <a:rPr lang="fr-FR" baseline="0" dirty="0" err="1"/>
              <a:t>dependent</a:t>
            </a:r>
            <a:r>
              <a:rPr lang="fr-FR" baseline="0" dirty="0"/>
              <a:t>.”  This </a:t>
            </a:r>
            <a:r>
              <a:rPr lang="fr-FR" baseline="0" dirty="0" err="1"/>
              <a:t>is</a:t>
            </a:r>
            <a:r>
              <a:rPr lang="fr-FR" baseline="0" dirty="0"/>
              <a:t> an important concept </a:t>
            </a:r>
            <a:r>
              <a:rPr lang="fr-FR" baseline="0" dirty="0" err="1"/>
              <a:t>that</a:t>
            </a:r>
            <a:r>
              <a:rPr lang="fr-FR" baseline="0" dirty="0"/>
              <a:t> </a:t>
            </a:r>
            <a:r>
              <a:rPr lang="fr-FR" baseline="0" dirty="0" err="1"/>
              <a:t>we</a:t>
            </a:r>
            <a:r>
              <a:rPr lang="fr-FR" baseline="0" dirty="0"/>
              <a:t> </a:t>
            </a:r>
            <a:r>
              <a:rPr lang="fr-FR" baseline="0" dirty="0" err="1"/>
              <a:t>will</a:t>
            </a:r>
            <a:r>
              <a:rPr lang="fr-FR" baseline="0" dirty="0"/>
              <a:t> talk about in </a:t>
            </a:r>
            <a:r>
              <a:rPr lang="fr-FR" baseline="0" dirty="0" err="1"/>
              <a:t>some</a:t>
            </a:r>
            <a:r>
              <a:rPr lang="fr-FR" baseline="0" dirty="0"/>
              <a:t> </a:t>
            </a:r>
            <a:r>
              <a:rPr lang="fr-FR" baseline="0" dirty="0" err="1"/>
              <a:t>detail</a:t>
            </a:r>
            <a:r>
              <a:rPr lang="fr-FR" baseline="0" dirty="0"/>
              <a:t>.  I </a:t>
            </a:r>
            <a:r>
              <a:rPr lang="fr-FR" baseline="0" dirty="0" err="1"/>
              <a:t>will</a:t>
            </a:r>
            <a:r>
              <a:rPr lang="fr-FR" baseline="0" dirty="0"/>
              <a:t> talk about </a:t>
            </a:r>
            <a:r>
              <a:rPr lang="fr-FR" baseline="0" dirty="0" err="1"/>
              <a:t>each</a:t>
            </a:r>
            <a:r>
              <a:rPr lang="fr-FR" baseline="0" dirty="0"/>
              <a:t> </a:t>
            </a:r>
            <a:r>
              <a:rPr lang="fr-FR" baseline="0" dirty="0" err="1"/>
              <a:t>category</a:t>
            </a:r>
            <a:r>
              <a:rPr lang="fr-FR" baseline="0" dirty="0"/>
              <a:t> in </a:t>
            </a:r>
            <a:r>
              <a:rPr lang="fr-FR" baseline="0" dirty="0" err="1"/>
              <a:t>turn</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52</a:t>
            </a:fld>
            <a:endParaRPr lang="fr-FR" dirty="0"/>
          </a:p>
        </p:txBody>
      </p:sp>
    </p:spTree>
    <p:extLst>
      <p:ext uri="{BB962C8B-B14F-4D97-AF65-F5344CB8AC3E}">
        <p14:creationId xmlns:p14="http://schemas.microsoft.com/office/powerpoint/2010/main" val="2824293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Qualifiers</a:t>
            </a:r>
            <a:r>
              <a:rPr lang="fr-FR" dirty="0"/>
              <a:t> </a:t>
            </a:r>
            <a:r>
              <a:rPr lang="fr-FR" dirty="0" err="1"/>
              <a:t>with</a:t>
            </a:r>
            <a:r>
              <a:rPr lang="fr-FR" dirty="0"/>
              <a:t> </a:t>
            </a:r>
            <a:r>
              <a:rPr lang="fr-FR" dirty="0" err="1"/>
              <a:t>predefined</a:t>
            </a:r>
            <a:r>
              <a:rPr lang="fr-FR" dirty="0"/>
              <a:t> value </a:t>
            </a:r>
            <a:r>
              <a:rPr lang="fr-FR" dirty="0" err="1"/>
              <a:t>choices</a:t>
            </a:r>
            <a:r>
              <a:rPr lang="fr-FR" baseline="0" dirty="0"/>
              <a:t> have a </a:t>
            </a:r>
            <a:r>
              <a:rPr lang="fr-FR" baseline="0" dirty="0" err="1"/>
              <a:t>limited</a:t>
            </a:r>
            <a:r>
              <a:rPr lang="fr-FR" baseline="0" dirty="0"/>
              <a:t> </a:t>
            </a:r>
            <a:r>
              <a:rPr lang="fr-FR" baseline="0" dirty="0" err="1"/>
              <a:t>list</a:t>
            </a:r>
            <a:r>
              <a:rPr lang="fr-FR" baseline="0" dirty="0"/>
              <a:t> of values to </a:t>
            </a:r>
            <a:r>
              <a:rPr lang="fr-FR" baseline="0" dirty="0" err="1"/>
              <a:t>choose</a:t>
            </a:r>
            <a:r>
              <a:rPr lang="fr-FR" baseline="0" dirty="0"/>
              <a:t> </a:t>
            </a:r>
            <a:r>
              <a:rPr lang="fr-FR" baseline="0" dirty="0" err="1"/>
              <a:t>from</a:t>
            </a:r>
            <a:r>
              <a:rPr lang="fr-FR" baseline="0" dirty="0"/>
              <a:t>.  The </a:t>
            </a:r>
            <a:r>
              <a:rPr lang="fr-FR" baseline="0" dirty="0" err="1"/>
              <a:t>predefined</a:t>
            </a:r>
            <a:r>
              <a:rPr lang="fr-FR" baseline="0" dirty="0"/>
              <a:t> value </a:t>
            </a:r>
            <a:r>
              <a:rPr lang="fr-FR" baseline="0" dirty="0" err="1"/>
              <a:t>choices</a:t>
            </a:r>
            <a:r>
              <a:rPr lang="fr-FR" baseline="0" dirty="0"/>
              <a:t> for </a:t>
            </a:r>
            <a:r>
              <a:rPr lang="fr-FR" baseline="0" dirty="0" err="1"/>
              <a:t>these</a:t>
            </a:r>
            <a:r>
              <a:rPr lang="fr-FR" baseline="0" dirty="0"/>
              <a:t> </a:t>
            </a:r>
            <a:r>
              <a:rPr lang="fr-FR" baseline="0" dirty="0" err="1"/>
              <a:t>qualifiers</a:t>
            </a:r>
            <a:r>
              <a:rPr lang="fr-FR" baseline="0" dirty="0"/>
              <a:t> </a:t>
            </a:r>
            <a:r>
              <a:rPr lang="fr-FR" baseline="0" dirty="0" err="1"/>
              <a:t>will</a:t>
            </a:r>
            <a:r>
              <a:rPr lang="fr-FR" baseline="0" dirty="0"/>
              <a:t> </a:t>
            </a:r>
            <a:r>
              <a:rPr lang="fr-FR" baseline="0" dirty="0" err="1"/>
              <a:t>always</a:t>
            </a:r>
            <a:r>
              <a:rPr lang="fr-FR" baseline="0" dirty="0"/>
              <a:t> </a:t>
            </a:r>
            <a:r>
              <a:rPr lang="fr-FR" baseline="0" dirty="0" err="1"/>
              <a:t>be</a:t>
            </a:r>
            <a:r>
              <a:rPr lang="fr-FR" baseline="0" dirty="0"/>
              <a:t> </a:t>
            </a:r>
            <a:r>
              <a:rPr lang="fr-FR" baseline="0" dirty="0" err="1"/>
              <a:t>listed</a:t>
            </a:r>
            <a:r>
              <a:rPr lang="fr-FR" baseline="0" dirty="0"/>
              <a:t> in the qualifier description in </a:t>
            </a:r>
            <a:r>
              <a:rPr lang="fr-FR" baseline="0" dirty="0" err="1"/>
              <a:t>Annex</a:t>
            </a:r>
            <a:r>
              <a:rPr lang="fr-FR" baseline="0" dirty="0"/>
              <a:t> I, as a “</a:t>
            </a:r>
            <a:r>
              <a:rPr lang="fr-FR" baseline="0" dirty="0" err="1"/>
              <a:t>Mandatory</a:t>
            </a:r>
            <a:r>
              <a:rPr lang="fr-FR" baseline="0" dirty="0"/>
              <a:t> value format”.  The values for </a:t>
            </a:r>
            <a:r>
              <a:rPr lang="fr-FR" baseline="0" dirty="0" err="1"/>
              <a:t>these</a:t>
            </a:r>
            <a:r>
              <a:rPr lang="fr-FR" baseline="0" dirty="0"/>
              <a:t> </a:t>
            </a:r>
            <a:r>
              <a:rPr lang="fr-FR" baseline="0" dirty="0" err="1"/>
              <a:t>qualfiers</a:t>
            </a:r>
            <a:r>
              <a:rPr lang="fr-FR" baseline="0" dirty="0"/>
              <a:t> </a:t>
            </a:r>
            <a:r>
              <a:rPr lang="fr-FR" baseline="0" dirty="0" err="1"/>
              <a:t>can</a:t>
            </a:r>
            <a:r>
              <a:rPr lang="fr-FR" baseline="0" dirty="0"/>
              <a:t> ONLY </a:t>
            </a:r>
            <a:r>
              <a:rPr lang="fr-FR" baseline="0" dirty="0" err="1"/>
              <a:t>be</a:t>
            </a:r>
            <a:r>
              <a:rPr lang="fr-FR" baseline="0" dirty="0"/>
              <a:t> one of the </a:t>
            </a:r>
            <a:r>
              <a:rPr lang="fr-FR" baseline="0" dirty="0" err="1"/>
              <a:t>listed</a:t>
            </a:r>
            <a:r>
              <a:rPr lang="fr-FR" baseline="0" dirty="0"/>
              <a:t> </a:t>
            </a:r>
            <a:r>
              <a:rPr lang="fr-FR" baseline="0" dirty="0" err="1"/>
              <a:t>choices</a:t>
            </a:r>
            <a:r>
              <a:rPr lang="fr-FR" baseline="0" dirty="0"/>
              <a:t>.   The </a:t>
            </a:r>
            <a:r>
              <a:rPr lang="fr-FR" baseline="0" dirty="0" err="1"/>
              <a:t>example</a:t>
            </a:r>
            <a:r>
              <a:rPr lang="fr-FR" baseline="0" dirty="0"/>
              <a:t> </a:t>
            </a:r>
            <a:r>
              <a:rPr lang="fr-FR" baseline="0" dirty="0" err="1"/>
              <a:t>shown</a:t>
            </a:r>
            <a:r>
              <a:rPr lang="fr-FR" baseline="0" dirty="0"/>
              <a:t> </a:t>
            </a:r>
            <a:r>
              <a:rPr lang="fr-FR" baseline="0" dirty="0" err="1"/>
              <a:t>here</a:t>
            </a:r>
            <a:r>
              <a:rPr lang="fr-FR" baseline="0" dirty="0"/>
              <a:t> </a:t>
            </a:r>
            <a:r>
              <a:rPr lang="fr-FR" baseline="0" dirty="0" err="1"/>
              <a:t>is</a:t>
            </a:r>
            <a:r>
              <a:rPr lang="fr-FR" baseline="0" dirty="0"/>
              <a:t> the qualifier “</a:t>
            </a:r>
            <a:r>
              <a:rPr lang="fr-FR" baseline="0" dirty="0" err="1"/>
              <a:t>codon_start</a:t>
            </a:r>
            <a:r>
              <a:rPr lang="fr-FR" baseline="0" dirty="0"/>
              <a:t>”, </a:t>
            </a:r>
            <a:r>
              <a:rPr lang="fr-FR" baseline="0" dirty="0" err="1"/>
              <a:t>which</a:t>
            </a:r>
            <a:r>
              <a:rPr lang="fr-FR" baseline="0" dirty="0"/>
              <a:t> </a:t>
            </a:r>
            <a:r>
              <a:rPr lang="fr-FR" baseline="0" dirty="0" err="1"/>
              <a:t>is</a:t>
            </a:r>
            <a:r>
              <a:rPr lang="fr-FR" baseline="0" dirty="0"/>
              <a:t> </a:t>
            </a:r>
            <a:r>
              <a:rPr lang="fr-FR" baseline="0" dirty="0" err="1"/>
              <a:t>used</a:t>
            </a:r>
            <a:r>
              <a:rPr lang="fr-FR" baseline="0" dirty="0"/>
              <a:t> to </a:t>
            </a:r>
            <a:r>
              <a:rPr lang="fr-FR" baseline="0" dirty="0" err="1"/>
              <a:t>specify</a:t>
            </a:r>
            <a:r>
              <a:rPr lang="fr-FR" baseline="0" dirty="0"/>
              <a:t> the </a:t>
            </a:r>
            <a:r>
              <a:rPr lang="fr-FR" baseline="0" dirty="0" err="1"/>
              <a:t>reading</a:t>
            </a:r>
            <a:r>
              <a:rPr lang="fr-FR" baseline="0" dirty="0"/>
              <a:t> frame of a CDS </a:t>
            </a:r>
            <a:r>
              <a:rPr lang="fr-FR" baseline="0" dirty="0" err="1"/>
              <a:t>feature</a:t>
            </a:r>
            <a:r>
              <a:rPr lang="fr-FR" baseline="0" dirty="0"/>
              <a:t>.  Possible values are 1, 2, or 3.  No </a:t>
            </a:r>
            <a:r>
              <a:rPr lang="fr-FR" baseline="0" dirty="0" err="1"/>
              <a:t>other</a:t>
            </a:r>
            <a:r>
              <a:rPr lang="fr-FR" baseline="0" dirty="0"/>
              <a:t> values are </a:t>
            </a:r>
            <a:r>
              <a:rPr lang="fr-FR" baseline="0" dirty="0" err="1"/>
              <a:t>permitted</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53</a:t>
            </a:fld>
            <a:endParaRPr lang="fr-FR" dirty="0"/>
          </a:p>
        </p:txBody>
      </p:sp>
    </p:spTree>
    <p:extLst>
      <p:ext uri="{BB962C8B-B14F-4D97-AF65-F5344CB8AC3E}">
        <p14:creationId xmlns:p14="http://schemas.microsoft.com/office/powerpoint/2010/main" val="2294678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Another</a:t>
            </a:r>
            <a:r>
              <a:rPr lang="fr-FR" dirty="0"/>
              <a:t> </a:t>
            </a:r>
            <a:r>
              <a:rPr lang="fr-FR" dirty="0" err="1"/>
              <a:t>example</a:t>
            </a:r>
            <a:r>
              <a:rPr lang="fr-FR" dirty="0"/>
              <a:t> of a qualifier </a:t>
            </a:r>
            <a:r>
              <a:rPr lang="fr-FR" dirty="0" err="1"/>
              <a:t>with</a:t>
            </a:r>
            <a:r>
              <a:rPr lang="fr-FR" baseline="0" dirty="0"/>
              <a:t> </a:t>
            </a:r>
            <a:r>
              <a:rPr lang="fr-FR" baseline="0" dirty="0" err="1"/>
              <a:t>predefined</a:t>
            </a:r>
            <a:r>
              <a:rPr lang="fr-FR" baseline="0" dirty="0"/>
              <a:t> value </a:t>
            </a:r>
            <a:r>
              <a:rPr lang="fr-FR" baseline="0" dirty="0" err="1"/>
              <a:t>choices</a:t>
            </a:r>
            <a:r>
              <a:rPr lang="fr-FR" baseline="0" dirty="0"/>
              <a:t> </a:t>
            </a:r>
            <a:r>
              <a:rPr lang="fr-FR" baseline="0" dirty="0" err="1"/>
              <a:t>is</a:t>
            </a:r>
            <a:r>
              <a:rPr lang="fr-FR" baseline="0" dirty="0"/>
              <a:t> “</a:t>
            </a:r>
            <a:r>
              <a:rPr lang="fr-FR" baseline="0" dirty="0" err="1"/>
              <a:t>rpt_type</a:t>
            </a:r>
            <a:r>
              <a:rPr lang="fr-FR" baseline="0" dirty="0"/>
              <a:t>”.   As </a:t>
            </a:r>
            <a:r>
              <a:rPr lang="fr-FR" baseline="0" dirty="0" err="1"/>
              <a:t>you</a:t>
            </a:r>
            <a:r>
              <a:rPr lang="fr-FR" baseline="0" dirty="0"/>
              <a:t> </a:t>
            </a:r>
            <a:r>
              <a:rPr lang="fr-FR" baseline="0" dirty="0" err="1"/>
              <a:t>can</a:t>
            </a:r>
            <a:r>
              <a:rPr lang="fr-FR" baseline="0" dirty="0"/>
              <a:t> </a:t>
            </a:r>
            <a:r>
              <a:rPr lang="fr-FR" baseline="0" dirty="0" err="1"/>
              <a:t>see</a:t>
            </a:r>
            <a:r>
              <a:rPr lang="fr-FR" baseline="0" dirty="0"/>
              <a:t>, the qualifier description </a:t>
            </a:r>
            <a:r>
              <a:rPr lang="fr-FR" baseline="0" dirty="0" err="1"/>
              <a:t>lists</a:t>
            </a:r>
            <a:r>
              <a:rPr lang="fr-FR" baseline="0" dirty="0"/>
              <a:t> 14 possible value </a:t>
            </a:r>
            <a:r>
              <a:rPr lang="fr-FR" baseline="0" dirty="0" err="1"/>
              <a:t>choices</a:t>
            </a:r>
            <a:r>
              <a:rPr lang="fr-FR" baseline="0" dirty="0"/>
              <a:t>.  </a:t>
            </a:r>
            <a:r>
              <a:rPr lang="fr-FR" baseline="0" dirty="0" err="1"/>
              <a:t>Again</a:t>
            </a:r>
            <a:r>
              <a:rPr lang="fr-FR" baseline="0" dirty="0"/>
              <a:t>, if </a:t>
            </a:r>
            <a:r>
              <a:rPr lang="fr-FR" baseline="0" dirty="0" err="1"/>
              <a:t>you</a:t>
            </a:r>
            <a:r>
              <a:rPr lang="fr-FR" baseline="0" dirty="0"/>
              <a:t> </a:t>
            </a:r>
            <a:r>
              <a:rPr lang="fr-FR" baseline="0" dirty="0" err="1"/>
              <a:t>add</a:t>
            </a:r>
            <a:r>
              <a:rPr lang="fr-FR" baseline="0" dirty="0"/>
              <a:t> a “</a:t>
            </a:r>
            <a:r>
              <a:rPr lang="fr-FR" baseline="0" dirty="0" err="1"/>
              <a:t>rpt_type</a:t>
            </a:r>
            <a:r>
              <a:rPr lang="fr-FR" baseline="0" dirty="0"/>
              <a:t>” qualifier to a </a:t>
            </a:r>
            <a:r>
              <a:rPr lang="fr-FR" baseline="0" dirty="0" err="1"/>
              <a:t>sequence</a:t>
            </a:r>
            <a:r>
              <a:rPr lang="fr-FR" baseline="0" dirty="0"/>
              <a:t>, the value must </a:t>
            </a:r>
            <a:r>
              <a:rPr lang="fr-FR" baseline="0" dirty="0" err="1"/>
              <a:t>be</a:t>
            </a:r>
            <a:r>
              <a:rPr lang="fr-FR" baseline="0" dirty="0"/>
              <a:t> </a:t>
            </a:r>
            <a:r>
              <a:rPr lang="fr-FR" baseline="0" dirty="0" err="1"/>
              <a:t>selected</a:t>
            </a:r>
            <a:r>
              <a:rPr lang="fr-FR" baseline="0" dirty="0"/>
              <a:t> </a:t>
            </a:r>
            <a:r>
              <a:rPr lang="fr-FR" baseline="0" dirty="0" err="1"/>
              <a:t>from</a:t>
            </a:r>
            <a:r>
              <a:rPr lang="fr-FR" baseline="0" dirty="0"/>
              <a:t> one of </a:t>
            </a:r>
            <a:r>
              <a:rPr lang="fr-FR" baseline="0" dirty="0" err="1"/>
              <a:t>these</a:t>
            </a:r>
            <a:r>
              <a:rPr lang="fr-FR" baseline="0" dirty="0"/>
              <a:t> 14 </a:t>
            </a:r>
            <a:r>
              <a:rPr lang="fr-FR" baseline="0" dirty="0" err="1"/>
              <a:t>choices</a:t>
            </a:r>
            <a:r>
              <a:rPr lang="fr-FR" baseline="0" dirty="0"/>
              <a:t>.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54</a:t>
            </a:fld>
            <a:endParaRPr lang="fr-FR" dirty="0"/>
          </a:p>
        </p:txBody>
      </p:sp>
    </p:spTree>
    <p:extLst>
      <p:ext uri="{BB962C8B-B14F-4D97-AF65-F5344CB8AC3E}">
        <p14:creationId xmlns:p14="http://schemas.microsoft.com/office/powerpoint/2010/main" val="1732519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One </a:t>
            </a:r>
            <a:r>
              <a:rPr lang="fr-FR" dirty="0" err="1"/>
              <a:t>thing</a:t>
            </a:r>
            <a:r>
              <a:rPr lang="fr-FR" dirty="0"/>
              <a:t> to note – if </a:t>
            </a:r>
            <a:r>
              <a:rPr lang="fr-FR" dirty="0" err="1"/>
              <a:t>you</a:t>
            </a:r>
            <a:r>
              <a:rPr lang="fr-FR" baseline="0" dirty="0"/>
              <a:t> use the WIPO </a:t>
            </a:r>
            <a:r>
              <a:rPr lang="fr-FR" baseline="0" dirty="0" err="1"/>
              <a:t>Sequence</a:t>
            </a:r>
            <a:r>
              <a:rPr lang="fr-FR" baseline="0" dirty="0"/>
              <a:t> </a:t>
            </a:r>
            <a:r>
              <a:rPr lang="fr-FR" baseline="0" dirty="0" err="1"/>
              <a:t>authoring</a:t>
            </a:r>
            <a:r>
              <a:rPr lang="fr-FR" baseline="0" dirty="0"/>
              <a:t> </a:t>
            </a:r>
            <a:r>
              <a:rPr lang="fr-FR" baseline="0" dirty="0" err="1"/>
              <a:t>tool</a:t>
            </a:r>
            <a:r>
              <a:rPr lang="fr-FR" baseline="0" dirty="0"/>
              <a:t> to </a:t>
            </a:r>
            <a:r>
              <a:rPr lang="fr-FR" baseline="0" dirty="0" err="1"/>
              <a:t>generate</a:t>
            </a:r>
            <a:r>
              <a:rPr lang="fr-FR" baseline="0" dirty="0"/>
              <a:t> </a:t>
            </a:r>
            <a:r>
              <a:rPr lang="fr-FR" baseline="0" dirty="0" err="1"/>
              <a:t>your</a:t>
            </a:r>
            <a:r>
              <a:rPr lang="fr-FR" baseline="0" dirty="0"/>
              <a:t> </a:t>
            </a:r>
            <a:r>
              <a:rPr lang="fr-FR" baseline="0" dirty="0" err="1"/>
              <a:t>sequence</a:t>
            </a:r>
            <a:r>
              <a:rPr lang="fr-FR" baseline="0" dirty="0"/>
              <a:t> listings, </a:t>
            </a:r>
            <a:r>
              <a:rPr lang="fr-FR" baseline="0" dirty="0" err="1"/>
              <a:t>which</a:t>
            </a:r>
            <a:r>
              <a:rPr lang="fr-FR" baseline="0" dirty="0"/>
              <a:t> I </a:t>
            </a:r>
            <a:r>
              <a:rPr lang="fr-FR" baseline="0" dirty="0" err="1"/>
              <a:t>highly</a:t>
            </a:r>
            <a:r>
              <a:rPr lang="fr-FR" baseline="0" dirty="0"/>
              <a:t> </a:t>
            </a:r>
            <a:r>
              <a:rPr lang="fr-FR" baseline="0" dirty="0" err="1"/>
              <a:t>recommend</a:t>
            </a:r>
            <a:r>
              <a:rPr lang="fr-FR" baseline="0" dirty="0"/>
              <a:t>, all possible value </a:t>
            </a:r>
            <a:r>
              <a:rPr lang="fr-FR" baseline="0" dirty="0" err="1"/>
              <a:t>choices</a:t>
            </a:r>
            <a:r>
              <a:rPr lang="fr-FR" baseline="0" dirty="0"/>
              <a:t> for </a:t>
            </a:r>
            <a:r>
              <a:rPr lang="fr-FR" baseline="0" dirty="0" err="1"/>
              <a:t>qualifiers</a:t>
            </a:r>
            <a:r>
              <a:rPr lang="fr-FR" baseline="0" dirty="0"/>
              <a:t> </a:t>
            </a:r>
            <a:r>
              <a:rPr lang="fr-FR" baseline="0" dirty="0" err="1"/>
              <a:t>with</a:t>
            </a:r>
            <a:r>
              <a:rPr lang="fr-FR" baseline="0" dirty="0"/>
              <a:t> </a:t>
            </a:r>
            <a:r>
              <a:rPr lang="fr-FR" baseline="0" dirty="0" err="1"/>
              <a:t>predefined</a:t>
            </a:r>
            <a:r>
              <a:rPr lang="fr-FR" baseline="0" dirty="0"/>
              <a:t> values </a:t>
            </a:r>
            <a:r>
              <a:rPr lang="fr-FR" baseline="0" dirty="0" err="1"/>
              <a:t>will</a:t>
            </a:r>
            <a:r>
              <a:rPr lang="fr-FR" baseline="0" dirty="0"/>
              <a:t> </a:t>
            </a:r>
            <a:r>
              <a:rPr lang="fr-FR" baseline="0" dirty="0" err="1"/>
              <a:t>be</a:t>
            </a:r>
            <a:r>
              <a:rPr lang="fr-FR" baseline="0" dirty="0"/>
              <a:t> </a:t>
            </a:r>
            <a:r>
              <a:rPr lang="fr-FR" baseline="0" dirty="0" err="1"/>
              <a:t>available</a:t>
            </a:r>
            <a:r>
              <a:rPr lang="fr-FR" baseline="0" dirty="0"/>
              <a:t> for </a:t>
            </a:r>
            <a:r>
              <a:rPr lang="fr-FR" baseline="0" dirty="0" err="1"/>
              <a:t>you</a:t>
            </a:r>
            <a:r>
              <a:rPr lang="fr-FR" baseline="0" dirty="0"/>
              <a:t> to select </a:t>
            </a:r>
            <a:r>
              <a:rPr lang="fr-FR" baseline="0" dirty="0" err="1"/>
              <a:t>from</a:t>
            </a:r>
            <a:r>
              <a:rPr lang="fr-FR" baseline="0" dirty="0"/>
              <a:t> in a drop down </a:t>
            </a:r>
            <a:r>
              <a:rPr lang="fr-FR" baseline="0" dirty="0" err="1"/>
              <a:t>list</a:t>
            </a:r>
            <a:r>
              <a:rPr lang="fr-FR" baseline="0" dirty="0"/>
              <a:t>.    Just select the qualifier </a:t>
            </a:r>
            <a:r>
              <a:rPr lang="fr-FR" baseline="0" dirty="0" err="1"/>
              <a:t>name</a:t>
            </a:r>
            <a:r>
              <a:rPr lang="fr-FR" baseline="0" dirty="0"/>
              <a:t>, </a:t>
            </a:r>
            <a:r>
              <a:rPr lang="fr-FR" baseline="0" dirty="0" err="1"/>
              <a:t>shown</a:t>
            </a:r>
            <a:r>
              <a:rPr lang="fr-FR" baseline="0" dirty="0"/>
              <a:t> </a:t>
            </a:r>
            <a:r>
              <a:rPr lang="fr-FR" baseline="0" dirty="0" err="1"/>
              <a:t>here</a:t>
            </a:r>
            <a:r>
              <a:rPr lang="fr-FR" baseline="0" dirty="0"/>
              <a:t> </a:t>
            </a:r>
            <a:r>
              <a:rPr lang="fr-FR" baseline="0" dirty="0" err="1"/>
              <a:t>is</a:t>
            </a:r>
            <a:r>
              <a:rPr lang="fr-FR" baseline="0" dirty="0"/>
              <a:t> “</a:t>
            </a:r>
            <a:r>
              <a:rPr lang="fr-FR" baseline="0" dirty="0" err="1"/>
              <a:t>rpt_type</a:t>
            </a:r>
            <a:r>
              <a:rPr lang="fr-FR" baseline="0" dirty="0"/>
              <a:t>”, and if </a:t>
            </a:r>
            <a:r>
              <a:rPr lang="fr-FR" baseline="0" dirty="0" err="1"/>
              <a:t>it</a:t>
            </a:r>
            <a:r>
              <a:rPr lang="fr-FR" baseline="0" dirty="0"/>
              <a:t> </a:t>
            </a:r>
            <a:r>
              <a:rPr lang="fr-FR" baseline="0" dirty="0" err="1"/>
              <a:t>is</a:t>
            </a:r>
            <a:r>
              <a:rPr lang="fr-FR" baseline="0" dirty="0"/>
              <a:t> a qualifier </a:t>
            </a:r>
            <a:r>
              <a:rPr lang="fr-FR" baseline="0" dirty="0" err="1"/>
              <a:t>with</a:t>
            </a:r>
            <a:r>
              <a:rPr lang="fr-FR" baseline="0" dirty="0"/>
              <a:t> a </a:t>
            </a:r>
            <a:r>
              <a:rPr lang="fr-FR" baseline="0" dirty="0" err="1"/>
              <a:t>predefined</a:t>
            </a:r>
            <a:r>
              <a:rPr lang="fr-FR" baseline="0" dirty="0"/>
              <a:t> </a:t>
            </a:r>
            <a:r>
              <a:rPr lang="fr-FR" baseline="0" dirty="0" err="1"/>
              <a:t>list</a:t>
            </a:r>
            <a:r>
              <a:rPr lang="fr-FR" baseline="0" dirty="0"/>
              <a:t> of values, </a:t>
            </a:r>
            <a:r>
              <a:rPr lang="fr-FR" baseline="0" dirty="0" err="1"/>
              <a:t>those</a:t>
            </a:r>
            <a:r>
              <a:rPr lang="fr-FR" baseline="0" dirty="0"/>
              <a:t> values </a:t>
            </a:r>
            <a:r>
              <a:rPr lang="fr-FR" baseline="0" dirty="0" err="1"/>
              <a:t>will</a:t>
            </a:r>
            <a:r>
              <a:rPr lang="fr-FR" baseline="0" dirty="0"/>
              <a:t> show up </a:t>
            </a:r>
            <a:r>
              <a:rPr lang="fr-FR" baseline="0" dirty="0" err="1"/>
              <a:t>when</a:t>
            </a:r>
            <a:r>
              <a:rPr lang="fr-FR" baseline="0" dirty="0"/>
              <a:t> </a:t>
            </a:r>
            <a:r>
              <a:rPr lang="fr-FR" baseline="0" dirty="0" err="1"/>
              <a:t>you</a:t>
            </a:r>
            <a:r>
              <a:rPr lang="fr-FR" baseline="0" dirty="0"/>
              <a:t> click in the “qualifier value” box.  This </a:t>
            </a:r>
            <a:r>
              <a:rPr lang="fr-FR" baseline="0" dirty="0" err="1"/>
              <a:t>will</a:t>
            </a:r>
            <a:r>
              <a:rPr lang="fr-FR" baseline="0" dirty="0"/>
              <a:t> </a:t>
            </a:r>
            <a:r>
              <a:rPr lang="fr-FR" baseline="0" dirty="0" err="1"/>
              <a:t>make</a:t>
            </a:r>
            <a:r>
              <a:rPr lang="fr-FR" baseline="0" dirty="0"/>
              <a:t> </a:t>
            </a:r>
            <a:r>
              <a:rPr lang="fr-FR" baseline="0" dirty="0" err="1"/>
              <a:t>it</a:t>
            </a:r>
            <a:r>
              <a:rPr lang="fr-FR" baseline="0" dirty="0"/>
              <a:t> </a:t>
            </a:r>
            <a:r>
              <a:rPr lang="fr-FR" baseline="0" dirty="0" err="1"/>
              <a:t>really</a:t>
            </a:r>
            <a:r>
              <a:rPr lang="fr-FR" baseline="0" dirty="0"/>
              <a:t> </a:t>
            </a:r>
            <a:r>
              <a:rPr lang="fr-FR" baseline="0" dirty="0" err="1"/>
              <a:t>easy</a:t>
            </a:r>
            <a:r>
              <a:rPr lang="fr-FR" baseline="0" dirty="0"/>
              <a:t> for </a:t>
            </a:r>
            <a:r>
              <a:rPr lang="fr-FR" baseline="0" dirty="0" err="1"/>
              <a:t>you</a:t>
            </a:r>
            <a:r>
              <a:rPr lang="fr-FR" baseline="0" dirty="0"/>
              <a:t> to </a:t>
            </a:r>
            <a:r>
              <a:rPr lang="fr-FR" baseline="0" dirty="0" err="1"/>
              <a:t>be</a:t>
            </a:r>
            <a:r>
              <a:rPr lang="fr-FR" baseline="0" dirty="0"/>
              <a:t> certain </a:t>
            </a:r>
            <a:r>
              <a:rPr lang="fr-FR" baseline="0" dirty="0" err="1"/>
              <a:t>you</a:t>
            </a:r>
            <a:r>
              <a:rPr lang="fr-FR" baseline="0" dirty="0"/>
              <a:t> are </a:t>
            </a:r>
            <a:r>
              <a:rPr lang="fr-FR" baseline="0" dirty="0" err="1"/>
              <a:t>using</a:t>
            </a:r>
            <a:r>
              <a:rPr lang="fr-FR" baseline="0" dirty="0"/>
              <a:t> </a:t>
            </a:r>
            <a:r>
              <a:rPr lang="fr-FR" baseline="0" dirty="0" err="1"/>
              <a:t>compliant</a:t>
            </a:r>
            <a:r>
              <a:rPr lang="fr-FR" baseline="0" dirty="0"/>
              <a:t> qualifier values in </a:t>
            </a:r>
            <a:r>
              <a:rPr lang="fr-FR" baseline="0" dirty="0" err="1"/>
              <a:t>your</a:t>
            </a:r>
            <a:r>
              <a:rPr lang="fr-FR" baseline="0" dirty="0"/>
              <a:t> </a:t>
            </a:r>
            <a:r>
              <a:rPr lang="fr-FR" baseline="0" dirty="0" err="1"/>
              <a:t>sequence</a:t>
            </a:r>
            <a:r>
              <a:rPr lang="fr-FR" baseline="0" dirty="0"/>
              <a:t> listing </a:t>
            </a:r>
            <a:r>
              <a:rPr lang="fr-FR" baseline="0" dirty="0" err="1"/>
              <a:t>without</a:t>
            </a:r>
            <a:r>
              <a:rPr lang="fr-FR" baseline="0" dirty="0"/>
              <a:t> </a:t>
            </a:r>
            <a:r>
              <a:rPr lang="fr-FR" baseline="0" dirty="0" err="1"/>
              <a:t>needing</a:t>
            </a:r>
            <a:r>
              <a:rPr lang="fr-FR" baseline="0" dirty="0"/>
              <a:t> to </a:t>
            </a:r>
            <a:r>
              <a:rPr lang="fr-FR" baseline="0" dirty="0" err="1"/>
              <a:t>constantly</a:t>
            </a:r>
            <a:r>
              <a:rPr lang="fr-FR" baseline="0" dirty="0"/>
              <a:t> </a:t>
            </a:r>
            <a:r>
              <a:rPr lang="fr-FR" baseline="0" dirty="0" err="1"/>
              <a:t>consult</a:t>
            </a:r>
            <a:r>
              <a:rPr lang="fr-FR" baseline="0" dirty="0"/>
              <a:t> </a:t>
            </a:r>
            <a:r>
              <a:rPr lang="fr-FR" baseline="0" dirty="0" err="1"/>
              <a:t>Annex</a:t>
            </a:r>
            <a:r>
              <a:rPr lang="fr-FR" baseline="0" dirty="0"/>
              <a:t> I.</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55</a:t>
            </a:fld>
            <a:endParaRPr lang="fr-FR" dirty="0"/>
          </a:p>
        </p:txBody>
      </p:sp>
    </p:spTree>
    <p:extLst>
      <p:ext uri="{BB962C8B-B14F-4D97-AF65-F5344CB8AC3E}">
        <p14:creationId xmlns:p14="http://schemas.microsoft.com/office/powerpoint/2010/main" val="2528978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a:t>
            </a:r>
            <a:r>
              <a:rPr lang="fr-FR" dirty="0" err="1"/>
              <a:t>next</a:t>
            </a:r>
            <a:r>
              <a:rPr lang="fr-FR" dirty="0"/>
              <a:t> type of qualifier value</a:t>
            </a:r>
            <a:r>
              <a:rPr lang="fr-FR" baseline="0" dirty="0"/>
              <a:t> to </a:t>
            </a:r>
            <a:r>
              <a:rPr lang="fr-FR" baseline="0" dirty="0" err="1"/>
              <a:t>be</a:t>
            </a:r>
            <a:r>
              <a:rPr lang="fr-FR" baseline="0" dirty="0"/>
              <a:t> </a:t>
            </a:r>
            <a:r>
              <a:rPr lang="fr-FR" baseline="0" dirty="0" err="1"/>
              <a:t>aware</a:t>
            </a:r>
            <a:r>
              <a:rPr lang="fr-FR" baseline="0" dirty="0"/>
              <a:t> of </a:t>
            </a:r>
            <a:r>
              <a:rPr lang="fr-FR" baseline="0" dirty="0" err="1"/>
              <a:t>is</a:t>
            </a:r>
            <a:r>
              <a:rPr lang="fr-FR" baseline="0" dirty="0"/>
              <a:t> </a:t>
            </a:r>
            <a:r>
              <a:rPr lang="fr-FR" baseline="0" dirty="0" err="1"/>
              <a:t>qualifiers</a:t>
            </a:r>
            <a:r>
              <a:rPr lang="fr-FR" baseline="0" dirty="0"/>
              <a:t> </a:t>
            </a:r>
            <a:r>
              <a:rPr lang="fr-FR" baseline="0" dirty="0" err="1"/>
              <a:t>with</a:t>
            </a:r>
            <a:r>
              <a:rPr lang="fr-FR" baseline="0" dirty="0"/>
              <a:t> a </a:t>
            </a:r>
            <a:r>
              <a:rPr lang="fr-FR" baseline="0" dirty="0" err="1"/>
              <a:t>defined</a:t>
            </a:r>
            <a:r>
              <a:rPr lang="fr-FR" baseline="0" dirty="0"/>
              <a:t> value format.  </a:t>
            </a:r>
            <a:r>
              <a:rPr lang="fr-FR" baseline="0" dirty="0" err="1"/>
              <a:t>What</a:t>
            </a:r>
            <a:r>
              <a:rPr lang="fr-FR" baseline="0" dirty="0"/>
              <a:t> do I </a:t>
            </a:r>
            <a:r>
              <a:rPr lang="fr-FR" baseline="0" dirty="0" err="1"/>
              <a:t>mean</a:t>
            </a:r>
            <a:r>
              <a:rPr lang="fr-FR" baseline="0" dirty="0"/>
              <a:t> by a “</a:t>
            </a:r>
            <a:r>
              <a:rPr lang="fr-FR" baseline="0" dirty="0" err="1"/>
              <a:t>defined</a:t>
            </a:r>
            <a:r>
              <a:rPr lang="fr-FR" baseline="0" dirty="0"/>
              <a:t> value format?”  </a:t>
            </a:r>
            <a:r>
              <a:rPr lang="fr-FR" baseline="0" dirty="0" err="1"/>
              <a:t>Some</a:t>
            </a:r>
            <a:r>
              <a:rPr lang="fr-FR" baseline="0" dirty="0"/>
              <a:t> </a:t>
            </a:r>
            <a:r>
              <a:rPr lang="fr-FR" baseline="0" dirty="0" err="1"/>
              <a:t>qualifiers</a:t>
            </a:r>
            <a:r>
              <a:rPr lang="fr-FR" baseline="0" dirty="0"/>
              <a:t> have a </a:t>
            </a:r>
            <a:r>
              <a:rPr lang="fr-FR" baseline="0" dirty="0" err="1"/>
              <a:t>specific</a:t>
            </a:r>
            <a:r>
              <a:rPr lang="fr-FR" baseline="0" dirty="0"/>
              <a:t> format, or formula, for how the qualifier value must </a:t>
            </a:r>
            <a:r>
              <a:rPr lang="fr-FR" baseline="0" dirty="0" err="1"/>
              <a:t>be</a:t>
            </a:r>
            <a:r>
              <a:rPr lang="fr-FR" baseline="0" dirty="0"/>
              <a:t> </a:t>
            </a:r>
            <a:r>
              <a:rPr lang="fr-FR" baseline="0" dirty="0" err="1"/>
              <a:t>presented</a:t>
            </a:r>
            <a:r>
              <a:rPr lang="fr-FR" baseline="0" dirty="0"/>
              <a:t>.  In the </a:t>
            </a:r>
            <a:r>
              <a:rPr lang="fr-FR" baseline="0" dirty="0" err="1"/>
              <a:t>example</a:t>
            </a:r>
            <a:r>
              <a:rPr lang="fr-FR" baseline="0" dirty="0"/>
              <a:t> </a:t>
            </a:r>
            <a:r>
              <a:rPr lang="fr-FR" baseline="0" dirty="0" err="1"/>
              <a:t>shown</a:t>
            </a:r>
            <a:r>
              <a:rPr lang="fr-FR" baseline="0" dirty="0"/>
              <a:t> </a:t>
            </a:r>
            <a:r>
              <a:rPr lang="fr-FR" baseline="0" dirty="0" err="1"/>
              <a:t>above</a:t>
            </a:r>
            <a:r>
              <a:rPr lang="fr-FR" baseline="0" dirty="0"/>
              <a:t>, the qualifier “anticodon” has a </a:t>
            </a:r>
            <a:r>
              <a:rPr lang="fr-FR" baseline="0" dirty="0" err="1"/>
              <a:t>mandatory</a:t>
            </a:r>
            <a:r>
              <a:rPr lang="fr-FR" baseline="0" dirty="0"/>
              <a:t> value format </a:t>
            </a:r>
            <a:r>
              <a:rPr lang="fr-FR" baseline="0" dirty="0" err="1"/>
              <a:t>that</a:t>
            </a:r>
            <a:r>
              <a:rPr lang="fr-FR" baseline="0" dirty="0"/>
              <a:t> must </a:t>
            </a:r>
            <a:r>
              <a:rPr lang="fr-FR" baseline="0" dirty="0" err="1"/>
              <a:t>follow</a:t>
            </a:r>
            <a:r>
              <a:rPr lang="fr-FR" baseline="0" dirty="0"/>
              <a:t> the formula “(</a:t>
            </a:r>
            <a:r>
              <a:rPr lang="fr-FR" baseline="0" dirty="0" err="1"/>
              <a:t>pos:location,aa:amino</a:t>
            </a:r>
            <a:r>
              <a:rPr lang="fr-FR" baseline="0" dirty="0"/>
              <a:t> </a:t>
            </a:r>
            <a:r>
              <a:rPr lang="fr-FR" baseline="0" dirty="0" err="1"/>
              <a:t>acid,seq:text</a:t>
            </a:r>
            <a:r>
              <a:rPr lang="fr-FR" baseline="0" dirty="0"/>
              <a:t>”   </a:t>
            </a:r>
            <a:endParaRPr lang="fr-FR" dirty="0"/>
          </a:p>
          <a:p>
            <a:endParaRPr lang="fr-FR" dirty="0"/>
          </a:p>
          <a:p>
            <a:r>
              <a:rPr lang="fr-FR" dirty="0"/>
              <a:t>Note </a:t>
            </a:r>
            <a:r>
              <a:rPr lang="fr-FR" dirty="0" err="1"/>
              <a:t>that</a:t>
            </a:r>
            <a:r>
              <a:rPr lang="fr-FR" dirty="0"/>
              <a:t> </a:t>
            </a:r>
            <a:r>
              <a:rPr lang="fr-FR" dirty="0" err="1"/>
              <a:t>when</a:t>
            </a:r>
            <a:r>
              <a:rPr lang="fr-FR" dirty="0"/>
              <a:t> </a:t>
            </a:r>
            <a:r>
              <a:rPr lang="fr-FR" dirty="0" err="1"/>
              <a:t>you</a:t>
            </a:r>
            <a:r>
              <a:rPr lang="fr-FR" dirty="0"/>
              <a:t> </a:t>
            </a:r>
            <a:r>
              <a:rPr lang="fr-FR" dirty="0" err="1"/>
              <a:t>encounter</a:t>
            </a:r>
            <a:r>
              <a:rPr lang="fr-FR" dirty="0"/>
              <a:t> </a:t>
            </a:r>
            <a:r>
              <a:rPr lang="fr-FR" dirty="0" err="1"/>
              <a:t>qualifiers</a:t>
            </a:r>
            <a:r>
              <a:rPr lang="fr-FR" baseline="0" dirty="0"/>
              <a:t> </a:t>
            </a:r>
            <a:r>
              <a:rPr lang="fr-FR" baseline="0" dirty="0" err="1"/>
              <a:t>with</a:t>
            </a:r>
            <a:r>
              <a:rPr lang="fr-FR" baseline="0" dirty="0"/>
              <a:t> </a:t>
            </a:r>
            <a:r>
              <a:rPr lang="fr-FR" baseline="0" dirty="0" err="1"/>
              <a:t>this</a:t>
            </a:r>
            <a:r>
              <a:rPr lang="fr-FR" baseline="0" dirty="0"/>
              <a:t> type of a value formula, </a:t>
            </a:r>
            <a:r>
              <a:rPr lang="fr-FR" dirty="0"/>
              <a:t>the </a:t>
            </a:r>
            <a:r>
              <a:rPr lang="fr-FR" dirty="0" err="1"/>
              <a:t>text</a:t>
            </a:r>
            <a:r>
              <a:rPr lang="fr-FR" dirty="0"/>
              <a:t> in</a:t>
            </a:r>
            <a:r>
              <a:rPr lang="fr-FR" baseline="0" dirty="0"/>
              <a:t> the carats, and the carats, are to </a:t>
            </a:r>
            <a:r>
              <a:rPr lang="fr-FR" baseline="0" dirty="0" err="1"/>
              <a:t>be</a:t>
            </a:r>
            <a:r>
              <a:rPr lang="fr-FR" baseline="0" dirty="0"/>
              <a:t> </a:t>
            </a:r>
            <a:r>
              <a:rPr lang="fr-FR" baseline="0" dirty="0" err="1"/>
              <a:t>replaced</a:t>
            </a:r>
            <a:r>
              <a:rPr lang="fr-FR" baseline="0" dirty="0"/>
              <a:t> </a:t>
            </a:r>
            <a:r>
              <a:rPr lang="fr-FR" baseline="0" dirty="0" err="1"/>
              <a:t>with</a:t>
            </a:r>
            <a:r>
              <a:rPr lang="fr-FR" baseline="0" dirty="0"/>
              <a:t> an </a:t>
            </a:r>
            <a:r>
              <a:rPr lang="fr-FR" baseline="0" dirty="0" err="1"/>
              <a:t>appropriate</a:t>
            </a:r>
            <a:r>
              <a:rPr lang="fr-FR" baseline="0" dirty="0"/>
              <a:t> value.  In </a:t>
            </a:r>
            <a:r>
              <a:rPr lang="fr-FR" baseline="0" dirty="0" err="1"/>
              <a:t>this</a:t>
            </a:r>
            <a:r>
              <a:rPr lang="fr-FR" baseline="0" dirty="0"/>
              <a:t> case, location in carats </a:t>
            </a:r>
            <a:r>
              <a:rPr lang="fr-FR" baseline="0" dirty="0" err="1"/>
              <a:t>should</a:t>
            </a:r>
            <a:r>
              <a:rPr lang="fr-FR" baseline="0" dirty="0"/>
              <a:t> </a:t>
            </a:r>
            <a:r>
              <a:rPr lang="fr-FR" baseline="0" dirty="0" err="1"/>
              <a:t>be</a:t>
            </a:r>
            <a:r>
              <a:rPr lang="fr-FR" baseline="0" dirty="0"/>
              <a:t> </a:t>
            </a:r>
            <a:r>
              <a:rPr lang="fr-FR" baseline="0" dirty="0" err="1"/>
              <a:t>replaced</a:t>
            </a:r>
            <a:r>
              <a:rPr lang="fr-FR" baseline="0" dirty="0"/>
              <a:t> </a:t>
            </a:r>
            <a:r>
              <a:rPr lang="fr-FR" baseline="0" dirty="0" err="1"/>
              <a:t>with</a:t>
            </a:r>
            <a:r>
              <a:rPr lang="fr-FR" baseline="0" dirty="0"/>
              <a:t> the location of the anticodon, the “</a:t>
            </a:r>
            <a:r>
              <a:rPr lang="fr-FR" baseline="0" dirty="0" err="1"/>
              <a:t>amino_acid</a:t>
            </a:r>
            <a:r>
              <a:rPr lang="fr-FR" baseline="0" dirty="0"/>
              <a:t>” in carats </a:t>
            </a:r>
            <a:r>
              <a:rPr lang="fr-FR" baseline="0" dirty="0" err="1"/>
              <a:t>is</a:t>
            </a:r>
            <a:r>
              <a:rPr lang="fr-FR" baseline="0" dirty="0"/>
              <a:t> to </a:t>
            </a:r>
            <a:r>
              <a:rPr lang="fr-FR" baseline="0" dirty="0" err="1"/>
              <a:t>be</a:t>
            </a:r>
            <a:r>
              <a:rPr lang="fr-FR" baseline="0" dirty="0"/>
              <a:t> </a:t>
            </a:r>
            <a:r>
              <a:rPr lang="fr-FR" baseline="0" dirty="0" err="1"/>
              <a:t>replaced</a:t>
            </a:r>
            <a:r>
              <a:rPr lang="fr-FR" baseline="0" dirty="0"/>
              <a:t> </a:t>
            </a:r>
            <a:r>
              <a:rPr lang="fr-FR" baseline="0" dirty="0" err="1"/>
              <a:t>with</a:t>
            </a:r>
            <a:r>
              <a:rPr lang="fr-FR" baseline="0" dirty="0"/>
              <a:t> the </a:t>
            </a:r>
            <a:r>
              <a:rPr lang="fr-FR" baseline="0" dirty="0" err="1"/>
              <a:t>three</a:t>
            </a:r>
            <a:r>
              <a:rPr lang="fr-FR" baseline="0" dirty="0"/>
              <a:t> </a:t>
            </a:r>
            <a:r>
              <a:rPr lang="fr-FR" baseline="0" dirty="0" err="1"/>
              <a:t>letter</a:t>
            </a:r>
            <a:r>
              <a:rPr lang="fr-FR" baseline="0" dirty="0"/>
              <a:t> </a:t>
            </a:r>
            <a:r>
              <a:rPr lang="fr-FR" baseline="0" dirty="0" err="1"/>
              <a:t>abbreviation</a:t>
            </a:r>
            <a:r>
              <a:rPr lang="fr-FR" baseline="0" dirty="0"/>
              <a:t> of the </a:t>
            </a:r>
            <a:r>
              <a:rPr lang="fr-FR" baseline="0" dirty="0" err="1"/>
              <a:t>amino</a:t>
            </a:r>
            <a:r>
              <a:rPr lang="fr-FR" baseline="0" dirty="0"/>
              <a:t> </a:t>
            </a:r>
            <a:r>
              <a:rPr lang="fr-FR" baseline="0" dirty="0" err="1"/>
              <a:t>acid</a:t>
            </a:r>
            <a:r>
              <a:rPr lang="fr-FR" baseline="0" dirty="0"/>
              <a:t>, and the “</a:t>
            </a:r>
            <a:r>
              <a:rPr lang="fr-FR" baseline="0" dirty="0" err="1"/>
              <a:t>text</a:t>
            </a:r>
            <a:r>
              <a:rPr lang="fr-FR" baseline="0" dirty="0"/>
              <a:t>” in carats </a:t>
            </a:r>
            <a:r>
              <a:rPr lang="fr-FR" baseline="0" dirty="0" err="1"/>
              <a:t>is</a:t>
            </a:r>
            <a:r>
              <a:rPr lang="fr-FR" baseline="0" dirty="0"/>
              <a:t> to </a:t>
            </a:r>
            <a:r>
              <a:rPr lang="fr-FR" baseline="0" dirty="0" err="1"/>
              <a:t>be</a:t>
            </a:r>
            <a:r>
              <a:rPr lang="fr-FR" baseline="0" dirty="0"/>
              <a:t> </a:t>
            </a:r>
            <a:r>
              <a:rPr lang="fr-FR" baseline="0" dirty="0" err="1"/>
              <a:t>replaced</a:t>
            </a:r>
            <a:r>
              <a:rPr lang="fr-FR" baseline="0" dirty="0"/>
              <a:t> by the </a:t>
            </a:r>
            <a:r>
              <a:rPr lang="fr-FR" baseline="0" dirty="0" err="1"/>
              <a:t>sequence</a:t>
            </a:r>
            <a:r>
              <a:rPr lang="fr-FR" baseline="0" dirty="0"/>
              <a:t> of the anticodon.</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56</a:t>
            </a:fld>
            <a:endParaRPr lang="fr-FR" dirty="0"/>
          </a:p>
        </p:txBody>
      </p:sp>
    </p:spTree>
    <p:extLst>
      <p:ext uri="{BB962C8B-B14F-4D97-AF65-F5344CB8AC3E}">
        <p14:creationId xmlns:p14="http://schemas.microsoft.com/office/powerpoint/2010/main" val="1170238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a:t>
            </a:r>
            <a:r>
              <a:rPr lang="fr-FR" dirty="0" err="1"/>
              <a:t>next</a:t>
            </a:r>
            <a:r>
              <a:rPr lang="fr-FR" baseline="0" dirty="0"/>
              <a:t> </a:t>
            </a:r>
            <a:r>
              <a:rPr lang="fr-FR" baseline="0" dirty="0" err="1"/>
              <a:t>category</a:t>
            </a:r>
            <a:r>
              <a:rPr lang="fr-FR" baseline="0" dirty="0"/>
              <a:t> </a:t>
            </a:r>
            <a:r>
              <a:rPr lang="fr-FR" baseline="0" dirty="0" err="1"/>
              <a:t>is</a:t>
            </a:r>
            <a:r>
              <a:rPr lang="fr-FR" baseline="0" dirty="0"/>
              <a:t> </a:t>
            </a:r>
            <a:r>
              <a:rPr lang="fr-FR" baseline="0" dirty="0" err="1"/>
              <a:t>qualifiers</a:t>
            </a:r>
            <a:r>
              <a:rPr lang="fr-FR" baseline="0" dirty="0"/>
              <a:t> </a:t>
            </a:r>
            <a:r>
              <a:rPr lang="fr-FR" baseline="0" dirty="0" err="1"/>
              <a:t>where</a:t>
            </a:r>
            <a:r>
              <a:rPr lang="fr-FR" baseline="0" dirty="0"/>
              <a:t> the value </a:t>
            </a:r>
            <a:r>
              <a:rPr lang="fr-FR" baseline="0" dirty="0" err="1"/>
              <a:t>is</a:t>
            </a:r>
            <a:r>
              <a:rPr lang="fr-FR" baseline="0" dirty="0"/>
              <a:t> a </a:t>
            </a:r>
            <a:r>
              <a:rPr lang="fr-FR" baseline="0" dirty="0" err="1"/>
              <a:t>sequence</a:t>
            </a:r>
            <a:r>
              <a:rPr lang="fr-FR" baseline="0" dirty="0"/>
              <a:t>.  </a:t>
            </a:r>
            <a:r>
              <a:rPr lang="fr-FR" dirty="0"/>
              <a:t>One good </a:t>
            </a:r>
            <a:r>
              <a:rPr lang="fr-FR" baseline="0" dirty="0" err="1"/>
              <a:t>example</a:t>
            </a:r>
            <a:r>
              <a:rPr lang="fr-FR" baseline="0" dirty="0"/>
              <a:t> </a:t>
            </a:r>
            <a:r>
              <a:rPr lang="fr-FR" baseline="0" dirty="0" err="1"/>
              <a:t>is</a:t>
            </a:r>
            <a:r>
              <a:rPr lang="fr-FR" baseline="0" dirty="0"/>
              <a:t> the qualifier “translation.”  “Translation” </a:t>
            </a:r>
            <a:r>
              <a:rPr lang="fr-FR" baseline="0" dirty="0" err="1"/>
              <a:t>is</a:t>
            </a:r>
            <a:r>
              <a:rPr lang="fr-FR" baseline="0" dirty="0"/>
              <a:t> </a:t>
            </a:r>
            <a:r>
              <a:rPr lang="fr-FR" baseline="0" dirty="0" err="1"/>
              <a:t>used</a:t>
            </a:r>
            <a:r>
              <a:rPr lang="fr-FR" baseline="0" dirty="0"/>
              <a:t> to </a:t>
            </a:r>
            <a:r>
              <a:rPr lang="fr-FR" baseline="0" dirty="0" err="1"/>
              <a:t>indicate</a:t>
            </a:r>
            <a:r>
              <a:rPr lang="fr-FR" baseline="0" dirty="0"/>
              <a:t> the </a:t>
            </a:r>
            <a:r>
              <a:rPr lang="fr-FR" baseline="0" dirty="0" err="1"/>
              <a:t>amino</a:t>
            </a:r>
            <a:r>
              <a:rPr lang="fr-FR" baseline="0" dirty="0"/>
              <a:t> </a:t>
            </a:r>
            <a:r>
              <a:rPr lang="fr-FR" baseline="0" dirty="0" err="1"/>
              <a:t>acid</a:t>
            </a:r>
            <a:r>
              <a:rPr lang="fr-FR" baseline="0" dirty="0"/>
              <a:t> translation of a CDS </a:t>
            </a:r>
            <a:r>
              <a:rPr lang="fr-FR" baseline="0" dirty="0" err="1"/>
              <a:t>feature</a:t>
            </a:r>
            <a:r>
              <a:rPr lang="fr-FR" baseline="0" dirty="0"/>
              <a:t>, and the value </a:t>
            </a:r>
            <a:r>
              <a:rPr lang="fr-FR" baseline="0" dirty="0" err="1"/>
              <a:t>is</a:t>
            </a:r>
            <a:r>
              <a:rPr lang="fr-FR" baseline="0" dirty="0"/>
              <a:t> the </a:t>
            </a:r>
            <a:r>
              <a:rPr lang="fr-FR" baseline="0" dirty="0" err="1"/>
              <a:t>amino</a:t>
            </a:r>
            <a:r>
              <a:rPr lang="fr-FR" baseline="0" dirty="0"/>
              <a:t> </a:t>
            </a:r>
            <a:r>
              <a:rPr lang="fr-FR" baseline="0" dirty="0" err="1"/>
              <a:t>acid</a:t>
            </a:r>
            <a:r>
              <a:rPr lang="fr-FR" baseline="0" dirty="0"/>
              <a:t> </a:t>
            </a:r>
            <a:r>
              <a:rPr lang="fr-FR" baseline="0" dirty="0" err="1"/>
              <a:t>sequence</a:t>
            </a:r>
            <a:r>
              <a:rPr lang="fr-FR" baseline="0" dirty="0"/>
              <a:t> </a:t>
            </a:r>
            <a:r>
              <a:rPr lang="fr-FR" baseline="0" dirty="0" err="1"/>
              <a:t>using</a:t>
            </a:r>
            <a:r>
              <a:rPr lang="fr-FR" baseline="0" dirty="0"/>
              <a:t> one </a:t>
            </a:r>
            <a:r>
              <a:rPr lang="fr-FR" baseline="0" dirty="0" err="1"/>
              <a:t>letter</a:t>
            </a:r>
            <a:r>
              <a:rPr lang="fr-FR" baseline="0" dirty="0"/>
              <a:t> </a:t>
            </a:r>
            <a:r>
              <a:rPr lang="fr-FR" baseline="0" dirty="0" err="1"/>
              <a:t>amino</a:t>
            </a:r>
            <a:r>
              <a:rPr lang="fr-FR" baseline="0" dirty="0"/>
              <a:t> </a:t>
            </a:r>
            <a:r>
              <a:rPr lang="fr-FR" baseline="0" dirty="0" err="1"/>
              <a:t>acid</a:t>
            </a:r>
            <a:r>
              <a:rPr lang="fr-FR" baseline="0" dirty="0"/>
              <a:t> </a:t>
            </a:r>
            <a:r>
              <a:rPr lang="fr-FR" baseline="0" dirty="0" err="1"/>
              <a:t>symbols</a:t>
            </a:r>
            <a:r>
              <a:rPr lang="fr-FR" baseline="0" dirty="0"/>
              <a:t>.   </a:t>
            </a:r>
          </a:p>
          <a:p>
            <a:endParaRPr lang="fr-FR" baseline="0" dirty="0"/>
          </a:p>
          <a:p>
            <a:r>
              <a:rPr lang="fr-FR" baseline="0" dirty="0"/>
              <a:t>One important </a:t>
            </a:r>
            <a:r>
              <a:rPr lang="fr-FR" baseline="0" dirty="0" err="1"/>
              <a:t>thing</a:t>
            </a:r>
            <a:r>
              <a:rPr lang="fr-FR" baseline="0" dirty="0"/>
              <a:t> to </a:t>
            </a:r>
            <a:r>
              <a:rPr lang="fr-FR" baseline="0" dirty="0" err="1"/>
              <a:t>keep</a:t>
            </a:r>
            <a:r>
              <a:rPr lang="fr-FR" baseline="0" dirty="0"/>
              <a:t> in </a:t>
            </a:r>
            <a:r>
              <a:rPr lang="fr-FR" baseline="0" dirty="0" err="1"/>
              <a:t>mind</a:t>
            </a:r>
            <a:r>
              <a:rPr lang="fr-FR" baseline="0" dirty="0"/>
              <a:t> </a:t>
            </a:r>
            <a:r>
              <a:rPr lang="fr-FR" baseline="0" dirty="0" err="1"/>
              <a:t>with</a:t>
            </a:r>
            <a:r>
              <a:rPr lang="fr-FR" baseline="0" dirty="0"/>
              <a:t> </a:t>
            </a:r>
            <a:r>
              <a:rPr lang="fr-FR" baseline="0" dirty="0" err="1"/>
              <a:t>qualifiers</a:t>
            </a:r>
            <a:r>
              <a:rPr lang="fr-FR" baseline="0" dirty="0"/>
              <a:t> </a:t>
            </a:r>
            <a:r>
              <a:rPr lang="fr-FR" baseline="0" dirty="0" err="1"/>
              <a:t>where</a:t>
            </a:r>
            <a:r>
              <a:rPr lang="fr-FR" baseline="0" dirty="0"/>
              <a:t> the value </a:t>
            </a:r>
            <a:r>
              <a:rPr lang="fr-FR" baseline="0" dirty="0" err="1"/>
              <a:t>is</a:t>
            </a:r>
            <a:r>
              <a:rPr lang="fr-FR" baseline="0" dirty="0"/>
              <a:t> a </a:t>
            </a:r>
            <a:r>
              <a:rPr lang="fr-FR" baseline="0" dirty="0" err="1"/>
              <a:t>sequence</a:t>
            </a:r>
            <a:r>
              <a:rPr lang="fr-FR" baseline="0" dirty="0"/>
              <a:t> -  if the value </a:t>
            </a:r>
            <a:r>
              <a:rPr lang="fr-FR" baseline="0" dirty="0" err="1"/>
              <a:t>is</a:t>
            </a:r>
            <a:r>
              <a:rPr lang="fr-FR" baseline="0" dirty="0"/>
              <a:t> an </a:t>
            </a:r>
            <a:r>
              <a:rPr lang="fr-FR" baseline="0" dirty="0" err="1"/>
              <a:t>amino</a:t>
            </a:r>
            <a:r>
              <a:rPr lang="fr-FR" baseline="0" dirty="0"/>
              <a:t> </a:t>
            </a:r>
            <a:r>
              <a:rPr lang="fr-FR" baseline="0" dirty="0" err="1"/>
              <a:t>acid</a:t>
            </a:r>
            <a:r>
              <a:rPr lang="fr-FR" baseline="0" dirty="0"/>
              <a:t> </a:t>
            </a:r>
            <a:r>
              <a:rPr lang="fr-FR" baseline="0" dirty="0" err="1"/>
              <a:t>sequence</a:t>
            </a:r>
            <a:r>
              <a:rPr lang="fr-FR" baseline="0" dirty="0"/>
              <a:t> </a:t>
            </a:r>
            <a:r>
              <a:rPr lang="fr-FR" baseline="0" dirty="0" err="1"/>
              <a:t>with</a:t>
            </a:r>
            <a:r>
              <a:rPr lang="fr-FR" baseline="0" dirty="0"/>
              <a:t> 4 or more </a:t>
            </a:r>
            <a:r>
              <a:rPr lang="fr-FR" baseline="0" dirty="0" err="1"/>
              <a:t>specifically</a:t>
            </a:r>
            <a:r>
              <a:rPr lang="fr-FR" baseline="0" dirty="0"/>
              <a:t> </a:t>
            </a:r>
            <a:r>
              <a:rPr lang="fr-FR" baseline="0" dirty="0" err="1"/>
              <a:t>defined</a:t>
            </a:r>
            <a:r>
              <a:rPr lang="fr-FR" baseline="0" dirty="0"/>
              <a:t> </a:t>
            </a:r>
            <a:r>
              <a:rPr lang="fr-FR" baseline="0" dirty="0" err="1"/>
              <a:t>residues</a:t>
            </a:r>
            <a:r>
              <a:rPr lang="fr-FR" baseline="0" dirty="0"/>
              <a:t>, or a </a:t>
            </a:r>
            <a:r>
              <a:rPr lang="fr-FR" baseline="0" dirty="0" err="1"/>
              <a:t>nucleotide</a:t>
            </a:r>
            <a:r>
              <a:rPr lang="fr-FR" baseline="0" dirty="0"/>
              <a:t> </a:t>
            </a:r>
            <a:r>
              <a:rPr lang="fr-FR" baseline="0" dirty="0" err="1"/>
              <a:t>sequence</a:t>
            </a:r>
            <a:r>
              <a:rPr lang="fr-FR" baseline="0" dirty="0"/>
              <a:t> </a:t>
            </a:r>
            <a:r>
              <a:rPr lang="fr-FR" baseline="0" dirty="0" err="1"/>
              <a:t>with</a:t>
            </a:r>
            <a:r>
              <a:rPr lang="fr-FR" baseline="0" dirty="0"/>
              <a:t> 10 or more </a:t>
            </a:r>
            <a:r>
              <a:rPr lang="fr-FR" baseline="0" dirty="0" err="1"/>
              <a:t>specifically</a:t>
            </a:r>
            <a:r>
              <a:rPr lang="fr-FR" baseline="0" dirty="0"/>
              <a:t> </a:t>
            </a:r>
            <a:r>
              <a:rPr lang="fr-FR" baseline="0" dirty="0" err="1"/>
              <a:t>defined</a:t>
            </a:r>
            <a:r>
              <a:rPr lang="fr-FR" baseline="0" dirty="0"/>
              <a:t> </a:t>
            </a:r>
            <a:r>
              <a:rPr lang="fr-FR" baseline="0" dirty="0" err="1"/>
              <a:t>nucleotides</a:t>
            </a:r>
            <a:r>
              <a:rPr lang="fr-FR" baseline="0" dirty="0"/>
              <a:t>,  </a:t>
            </a:r>
            <a:r>
              <a:rPr lang="fr-FR" baseline="0" dirty="0" err="1"/>
              <a:t>it</a:t>
            </a:r>
            <a:r>
              <a:rPr lang="fr-FR" baseline="0" dirty="0"/>
              <a:t> must </a:t>
            </a:r>
            <a:r>
              <a:rPr lang="fr-FR" baseline="0" dirty="0" err="1"/>
              <a:t>be</a:t>
            </a:r>
            <a:r>
              <a:rPr lang="fr-FR" baseline="0" dirty="0"/>
              <a:t> </a:t>
            </a:r>
            <a:r>
              <a:rPr lang="fr-FR" baseline="0" dirty="0" err="1"/>
              <a:t>included</a:t>
            </a:r>
            <a:r>
              <a:rPr lang="fr-FR" baseline="0" dirty="0"/>
              <a:t> in the </a:t>
            </a:r>
            <a:r>
              <a:rPr lang="fr-FR" baseline="0" dirty="0" err="1"/>
              <a:t>sequence</a:t>
            </a:r>
            <a:r>
              <a:rPr lang="fr-FR" baseline="0" dirty="0"/>
              <a:t> listing as a </a:t>
            </a:r>
            <a:r>
              <a:rPr lang="fr-FR" baseline="0" dirty="0" err="1"/>
              <a:t>separate</a:t>
            </a:r>
            <a:r>
              <a:rPr lang="fr-FR" baseline="0" dirty="0"/>
              <a:t> </a:t>
            </a:r>
            <a:r>
              <a:rPr lang="fr-FR" baseline="0" dirty="0" err="1"/>
              <a:t>sequence</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57</a:t>
            </a:fld>
            <a:endParaRPr lang="fr-FR" dirty="0"/>
          </a:p>
        </p:txBody>
      </p:sp>
    </p:spTree>
    <p:extLst>
      <p:ext uri="{BB962C8B-B14F-4D97-AF65-F5344CB8AC3E}">
        <p14:creationId xmlns:p14="http://schemas.microsoft.com/office/powerpoint/2010/main" val="4254254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replace qualifier </a:t>
            </a:r>
            <a:r>
              <a:rPr lang="fr-FR" dirty="0" err="1"/>
              <a:t>is</a:t>
            </a:r>
            <a:r>
              <a:rPr lang="fr-FR" dirty="0"/>
              <a:t> a </a:t>
            </a:r>
            <a:r>
              <a:rPr lang="fr-FR" dirty="0" err="1"/>
              <a:t>special</a:t>
            </a:r>
            <a:r>
              <a:rPr lang="fr-FR" dirty="0"/>
              <a:t> case, and I </a:t>
            </a:r>
            <a:r>
              <a:rPr lang="fr-FR" dirty="0" err="1"/>
              <a:t>wanted</a:t>
            </a:r>
            <a:r>
              <a:rPr lang="fr-FR" dirty="0"/>
              <a:t> to mention </a:t>
            </a:r>
            <a:r>
              <a:rPr lang="fr-FR" dirty="0" err="1"/>
              <a:t>it</a:t>
            </a:r>
            <a:r>
              <a:rPr lang="fr-FR" dirty="0"/>
              <a:t> </a:t>
            </a:r>
            <a:r>
              <a:rPr lang="fr-FR" dirty="0" err="1"/>
              <a:t>specifically</a:t>
            </a:r>
            <a:r>
              <a:rPr lang="fr-FR" dirty="0"/>
              <a:t> </a:t>
            </a:r>
            <a:r>
              <a:rPr lang="fr-FR" dirty="0" err="1"/>
              <a:t>because</a:t>
            </a:r>
            <a:r>
              <a:rPr lang="fr-FR" dirty="0"/>
              <a:t> not </a:t>
            </a:r>
            <a:r>
              <a:rPr lang="fr-FR" dirty="0" err="1"/>
              <a:t>only</a:t>
            </a:r>
            <a:r>
              <a:rPr lang="fr-FR" dirty="0"/>
              <a:t> </a:t>
            </a:r>
            <a:r>
              <a:rPr lang="fr-FR" dirty="0" err="1"/>
              <a:t>is</a:t>
            </a:r>
            <a:r>
              <a:rPr lang="fr-FR" dirty="0"/>
              <a:t> </a:t>
            </a:r>
            <a:r>
              <a:rPr lang="fr-FR" dirty="0" err="1"/>
              <a:t>it</a:t>
            </a:r>
            <a:r>
              <a:rPr lang="fr-FR" dirty="0"/>
              <a:t> a qualifier</a:t>
            </a:r>
            <a:r>
              <a:rPr lang="fr-FR" baseline="0" dirty="0"/>
              <a:t> </a:t>
            </a:r>
            <a:r>
              <a:rPr lang="fr-FR" baseline="0" dirty="0" err="1"/>
              <a:t>whose</a:t>
            </a:r>
            <a:r>
              <a:rPr lang="fr-FR" baseline="0" dirty="0"/>
              <a:t> value </a:t>
            </a:r>
            <a:r>
              <a:rPr lang="fr-FR" baseline="0" dirty="0" err="1"/>
              <a:t>can</a:t>
            </a:r>
            <a:r>
              <a:rPr lang="fr-FR" baseline="0" dirty="0"/>
              <a:t> </a:t>
            </a:r>
            <a:r>
              <a:rPr lang="fr-FR" baseline="0" dirty="0" err="1"/>
              <a:t>be</a:t>
            </a:r>
            <a:r>
              <a:rPr lang="fr-FR" baseline="0" dirty="0"/>
              <a:t> a </a:t>
            </a:r>
            <a:r>
              <a:rPr lang="fr-FR" baseline="0" dirty="0" err="1"/>
              <a:t>sequence</a:t>
            </a:r>
            <a:r>
              <a:rPr lang="fr-FR" baseline="0" dirty="0"/>
              <a:t>, but </a:t>
            </a:r>
            <a:r>
              <a:rPr lang="fr-FR" baseline="0" dirty="0" err="1"/>
              <a:t>it</a:t>
            </a:r>
            <a:r>
              <a:rPr lang="fr-FR" baseline="0" dirty="0"/>
              <a:t> </a:t>
            </a:r>
            <a:r>
              <a:rPr lang="fr-FR" baseline="0" dirty="0" err="1"/>
              <a:t>is</a:t>
            </a:r>
            <a:r>
              <a:rPr lang="fr-FR" baseline="0" dirty="0"/>
              <a:t> the </a:t>
            </a:r>
            <a:r>
              <a:rPr lang="fr-FR" baseline="0" dirty="0" err="1"/>
              <a:t>only</a:t>
            </a:r>
            <a:r>
              <a:rPr lang="fr-FR" baseline="0" dirty="0"/>
              <a:t> qualifier </a:t>
            </a:r>
            <a:r>
              <a:rPr lang="fr-FR" baseline="0" dirty="0" err="1"/>
              <a:t>where</a:t>
            </a:r>
            <a:r>
              <a:rPr lang="fr-FR" baseline="0" dirty="0"/>
              <a:t> the value </a:t>
            </a:r>
            <a:r>
              <a:rPr lang="fr-FR" baseline="0" dirty="0" err="1"/>
              <a:t>can</a:t>
            </a:r>
            <a:r>
              <a:rPr lang="fr-FR" baseline="0" dirty="0"/>
              <a:t> </a:t>
            </a:r>
            <a:r>
              <a:rPr lang="fr-FR" baseline="0" dirty="0" err="1"/>
              <a:t>be</a:t>
            </a:r>
            <a:r>
              <a:rPr lang="fr-FR" baseline="0" dirty="0"/>
              <a:t> </a:t>
            </a:r>
            <a:r>
              <a:rPr lang="fr-FR" baseline="0" dirty="0" err="1"/>
              <a:t>empty</a:t>
            </a:r>
            <a:r>
              <a:rPr lang="fr-FR" baseline="0" dirty="0"/>
              <a:t>.  Replace </a:t>
            </a:r>
            <a:r>
              <a:rPr lang="fr-FR" baseline="0" dirty="0" err="1"/>
              <a:t>is</a:t>
            </a:r>
            <a:r>
              <a:rPr lang="fr-FR" baseline="0" dirty="0"/>
              <a:t> </a:t>
            </a:r>
            <a:r>
              <a:rPr lang="fr-FR" baseline="0" dirty="0" err="1"/>
              <a:t>used</a:t>
            </a:r>
            <a:r>
              <a:rPr lang="fr-FR" baseline="0" dirty="0"/>
              <a:t> to </a:t>
            </a:r>
            <a:r>
              <a:rPr lang="fr-FR" baseline="0" dirty="0" err="1"/>
              <a:t>annotate</a:t>
            </a:r>
            <a:r>
              <a:rPr lang="fr-FR" baseline="0" dirty="0"/>
              <a:t> </a:t>
            </a:r>
            <a:r>
              <a:rPr lang="fr-FR" baseline="0" dirty="0" err="1"/>
              <a:t>sequence</a:t>
            </a:r>
            <a:r>
              <a:rPr lang="fr-FR" baseline="0" dirty="0"/>
              <a:t> </a:t>
            </a:r>
            <a:r>
              <a:rPr lang="fr-FR" baseline="0" dirty="0" err="1"/>
              <a:t>variants</a:t>
            </a:r>
            <a:r>
              <a:rPr lang="fr-FR" baseline="0" dirty="0"/>
              <a:t>, </a:t>
            </a:r>
            <a:r>
              <a:rPr lang="fr-FR" baseline="0" dirty="0" err="1"/>
              <a:t>where</a:t>
            </a:r>
            <a:r>
              <a:rPr lang="fr-FR" baseline="0" dirty="0"/>
              <a:t> the </a:t>
            </a:r>
            <a:r>
              <a:rPr lang="fr-FR" baseline="0" dirty="0" err="1"/>
              <a:t>sequence</a:t>
            </a:r>
            <a:r>
              <a:rPr lang="fr-FR" baseline="0" dirty="0"/>
              <a:t> </a:t>
            </a:r>
            <a:r>
              <a:rPr lang="fr-FR" baseline="0" dirty="0" err="1"/>
              <a:t>indicated</a:t>
            </a:r>
            <a:r>
              <a:rPr lang="fr-FR" baseline="0" dirty="0"/>
              <a:t> in the </a:t>
            </a:r>
            <a:r>
              <a:rPr lang="fr-FR" baseline="0" dirty="0" err="1"/>
              <a:t>corresponding</a:t>
            </a:r>
            <a:r>
              <a:rPr lang="fr-FR" baseline="0" dirty="0"/>
              <a:t> </a:t>
            </a:r>
            <a:r>
              <a:rPr lang="fr-FR" baseline="0" dirty="0" err="1"/>
              <a:t>feature</a:t>
            </a:r>
            <a:r>
              <a:rPr lang="fr-FR" baseline="0" dirty="0"/>
              <a:t> location </a:t>
            </a:r>
            <a:r>
              <a:rPr lang="fr-FR" baseline="0" dirty="0" err="1"/>
              <a:t>is</a:t>
            </a:r>
            <a:r>
              <a:rPr lang="fr-FR" baseline="0" dirty="0"/>
              <a:t> </a:t>
            </a:r>
            <a:r>
              <a:rPr lang="fr-FR" baseline="0" dirty="0" err="1"/>
              <a:t>replaced</a:t>
            </a:r>
            <a:r>
              <a:rPr lang="fr-FR" baseline="0" dirty="0"/>
              <a:t> by the </a:t>
            </a:r>
            <a:r>
              <a:rPr lang="fr-FR" baseline="0" dirty="0" err="1"/>
              <a:t>sequence</a:t>
            </a:r>
            <a:r>
              <a:rPr lang="fr-FR" baseline="0" dirty="0"/>
              <a:t> in the qualifier value.  If the </a:t>
            </a:r>
            <a:r>
              <a:rPr lang="fr-FR" baseline="0" dirty="0" err="1"/>
              <a:t>sequence</a:t>
            </a:r>
            <a:r>
              <a:rPr lang="fr-FR" baseline="0" dirty="0"/>
              <a:t> </a:t>
            </a:r>
            <a:r>
              <a:rPr lang="fr-FR" baseline="0" dirty="0" err="1"/>
              <a:t>indicated</a:t>
            </a:r>
            <a:r>
              <a:rPr lang="fr-FR" baseline="0" dirty="0"/>
              <a:t> in the </a:t>
            </a:r>
            <a:r>
              <a:rPr lang="fr-FR" baseline="0" dirty="0" err="1"/>
              <a:t>feature</a:t>
            </a:r>
            <a:r>
              <a:rPr lang="fr-FR" baseline="0" dirty="0"/>
              <a:t> location </a:t>
            </a:r>
            <a:r>
              <a:rPr lang="fr-FR" baseline="0" dirty="0" err="1"/>
              <a:t>is</a:t>
            </a:r>
            <a:r>
              <a:rPr lang="fr-FR" baseline="0" dirty="0"/>
              <a:t> to </a:t>
            </a:r>
            <a:r>
              <a:rPr lang="fr-FR" baseline="0" dirty="0" err="1"/>
              <a:t>be</a:t>
            </a:r>
            <a:r>
              <a:rPr lang="fr-FR" baseline="0" dirty="0"/>
              <a:t> </a:t>
            </a:r>
            <a:r>
              <a:rPr lang="fr-FR" baseline="0" dirty="0" err="1"/>
              <a:t>deleted</a:t>
            </a:r>
            <a:r>
              <a:rPr lang="fr-FR" baseline="0" dirty="0"/>
              <a:t>, the value </a:t>
            </a:r>
            <a:r>
              <a:rPr lang="fr-FR" baseline="0" dirty="0" err="1"/>
              <a:t>is</a:t>
            </a:r>
            <a:r>
              <a:rPr lang="fr-FR" baseline="0" dirty="0"/>
              <a:t> </a:t>
            </a:r>
            <a:r>
              <a:rPr lang="fr-FR" baseline="0" dirty="0" err="1"/>
              <a:t>empty</a:t>
            </a:r>
            <a:r>
              <a:rPr lang="fr-FR" baseline="0" dirty="0"/>
              <a:t>.</a:t>
            </a:r>
          </a:p>
          <a:p>
            <a:endParaRPr lang="fr-FR" baseline="0" dirty="0"/>
          </a:p>
          <a:p>
            <a:r>
              <a:rPr lang="fr-FR" baseline="0" dirty="0"/>
              <a:t>Note </a:t>
            </a:r>
            <a:r>
              <a:rPr lang="fr-FR" baseline="0" dirty="0" err="1"/>
              <a:t>that</a:t>
            </a:r>
            <a:r>
              <a:rPr lang="fr-FR" baseline="0" dirty="0"/>
              <a:t> an </a:t>
            </a:r>
            <a:r>
              <a:rPr lang="fr-FR" baseline="0" dirty="0" err="1"/>
              <a:t>empty</a:t>
            </a:r>
            <a:r>
              <a:rPr lang="fr-FR" baseline="0" dirty="0"/>
              <a:t> value </a:t>
            </a:r>
            <a:r>
              <a:rPr lang="fr-FR" baseline="0" dirty="0" err="1"/>
              <a:t>is</a:t>
            </a:r>
            <a:r>
              <a:rPr lang="fr-FR" baseline="0" dirty="0"/>
              <a:t> not the </a:t>
            </a:r>
            <a:r>
              <a:rPr lang="fr-FR" baseline="0" dirty="0" err="1"/>
              <a:t>same</a:t>
            </a:r>
            <a:r>
              <a:rPr lang="fr-FR" baseline="0" dirty="0"/>
              <a:t> as NO value.  For an </a:t>
            </a:r>
            <a:r>
              <a:rPr lang="fr-FR" baseline="0" dirty="0" err="1"/>
              <a:t>empty</a:t>
            </a:r>
            <a:r>
              <a:rPr lang="fr-FR" baseline="0" dirty="0"/>
              <a:t> value, the </a:t>
            </a:r>
            <a:r>
              <a:rPr lang="fr-FR" baseline="0" dirty="0" err="1"/>
              <a:t>INSDQualifier_value</a:t>
            </a:r>
            <a:r>
              <a:rPr lang="fr-FR" baseline="0" dirty="0"/>
              <a:t> </a:t>
            </a:r>
            <a:r>
              <a:rPr lang="fr-FR" baseline="0" dirty="0" err="1"/>
              <a:t>element</a:t>
            </a:r>
            <a:r>
              <a:rPr lang="fr-FR" baseline="0" dirty="0"/>
              <a:t> </a:t>
            </a:r>
            <a:r>
              <a:rPr lang="fr-FR" baseline="0" dirty="0" err="1"/>
              <a:t>is</a:t>
            </a:r>
            <a:r>
              <a:rPr lang="fr-FR" baseline="0" dirty="0"/>
              <a:t> </a:t>
            </a:r>
            <a:r>
              <a:rPr lang="fr-FR" baseline="0" dirty="0" err="1"/>
              <a:t>still</a:t>
            </a:r>
            <a:r>
              <a:rPr lang="fr-FR" baseline="0" dirty="0"/>
              <a:t> </a:t>
            </a:r>
            <a:r>
              <a:rPr lang="fr-FR" baseline="0" dirty="0" err="1"/>
              <a:t>present</a:t>
            </a:r>
            <a:r>
              <a:rPr lang="fr-FR" baseline="0" dirty="0"/>
              <a:t>, as </a:t>
            </a:r>
            <a:r>
              <a:rPr lang="fr-FR" baseline="0" dirty="0" err="1"/>
              <a:t>shown</a:t>
            </a:r>
            <a:r>
              <a:rPr lang="fr-FR" baseline="0" dirty="0"/>
              <a:t> </a:t>
            </a:r>
            <a:r>
              <a:rPr lang="fr-FR" baseline="0" dirty="0" err="1"/>
              <a:t>here</a:t>
            </a:r>
            <a:r>
              <a:rPr lang="fr-FR" baseline="0" dirty="0"/>
              <a:t> in the </a:t>
            </a:r>
            <a:r>
              <a:rPr lang="fr-FR" baseline="0" dirty="0" err="1"/>
              <a:t>example</a:t>
            </a:r>
            <a:r>
              <a:rPr lang="fr-FR" baseline="0" dirty="0"/>
              <a:t>, </a:t>
            </a:r>
            <a:r>
              <a:rPr lang="fr-FR" baseline="0" dirty="0" err="1"/>
              <a:t>there</a:t>
            </a:r>
            <a:r>
              <a:rPr lang="fr-FR" baseline="0" dirty="0"/>
              <a:t> </a:t>
            </a:r>
            <a:r>
              <a:rPr lang="fr-FR" baseline="0" dirty="0" err="1"/>
              <a:t>is</a:t>
            </a:r>
            <a:r>
              <a:rPr lang="fr-FR" baseline="0" dirty="0"/>
              <a:t> </a:t>
            </a:r>
            <a:r>
              <a:rPr lang="fr-FR" baseline="0" dirty="0" err="1"/>
              <a:t>just</a:t>
            </a:r>
            <a:r>
              <a:rPr lang="fr-FR" baseline="0" dirty="0"/>
              <a:t> </a:t>
            </a:r>
            <a:r>
              <a:rPr lang="fr-FR" baseline="0" dirty="0" err="1"/>
              <a:t>nothing</a:t>
            </a:r>
            <a:r>
              <a:rPr lang="fr-FR" baseline="0" dirty="0"/>
              <a:t> </a:t>
            </a:r>
            <a:r>
              <a:rPr lang="fr-FR" baseline="0" dirty="0" err="1"/>
              <a:t>where</a:t>
            </a:r>
            <a:r>
              <a:rPr lang="fr-FR" baseline="0" dirty="0"/>
              <a:t> the value </a:t>
            </a:r>
            <a:r>
              <a:rPr lang="fr-FR" baseline="0" dirty="0" err="1"/>
              <a:t>would</a:t>
            </a:r>
            <a:r>
              <a:rPr lang="fr-FR" baseline="0" dirty="0"/>
              <a:t> </a:t>
            </a:r>
            <a:r>
              <a:rPr lang="fr-FR" baseline="0" dirty="0" err="1"/>
              <a:t>be</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58</a:t>
            </a:fld>
            <a:endParaRPr lang="fr-FR" dirty="0"/>
          </a:p>
        </p:txBody>
      </p:sp>
    </p:spTree>
    <p:extLst>
      <p:ext uri="{BB962C8B-B14F-4D97-AF65-F5344CB8AC3E}">
        <p14:creationId xmlns:p14="http://schemas.microsoft.com/office/powerpoint/2010/main" val="1969132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replace qualifier </a:t>
            </a:r>
            <a:r>
              <a:rPr lang="fr-FR" dirty="0" err="1"/>
              <a:t>is</a:t>
            </a:r>
            <a:r>
              <a:rPr lang="fr-FR" dirty="0"/>
              <a:t> a </a:t>
            </a:r>
            <a:r>
              <a:rPr lang="fr-FR" dirty="0" err="1"/>
              <a:t>special</a:t>
            </a:r>
            <a:r>
              <a:rPr lang="fr-FR" dirty="0"/>
              <a:t> case, and I </a:t>
            </a:r>
            <a:r>
              <a:rPr lang="fr-FR" dirty="0" err="1"/>
              <a:t>wanted</a:t>
            </a:r>
            <a:r>
              <a:rPr lang="fr-FR" dirty="0"/>
              <a:t> to mention </a:t>
            </a:r>
            <a:r>
              <a:rPr lang="fr-FR" dirty="0" err="1"/>
              <a:t>it</a:t>
            </a:r>
            <a:r>
              <a:rPr lang="fr-FR" dirty="0"/>
              <a:t> </a:t>
            </a:r>
            <a:r>
              <a:rPr lang="fr-FR" dirty="0" err="1"/>
              <a:t>specifically</a:t>
            </a:r>
            <a:r>
              <a:rPr lang="fr-FR" dirty="0"/>
              <a:t> </a:t>
            </a:r>
            <a:r>
              <a:rPr lang="fr-FR" dirty="0" err="1"/>
              <a:t>because</a:t>
            </a:r>
            <a:r>
              <a:rPr lang="fr-FR" dirty="0"/>
              <a:t> not </a:t>
            </a:r>
            <a:r>
              <a:rPr lang="fr-FR" dirty="0" err="1"/>
              <a:t>only</a:t>
            </a:r>
            <a:r>
              <a:rPr lang="fr-FR" dirty="0"/>
              <a:t> </a:t>
            </a:r>
            <a:r>
              <a:rPr lang="fr-FR" dirty="0" err="1"/>
              <a:t>is</a:t>
            </a:r>
            <a:r>
              <a:rPr lang="fr-FR" dirty="0"/>
              <a:t> </a:t>
            </a:r>
            <a:r>
              <a:rPr lang="fr-FR" dirty="0" err="1"/>
              <a:t>it</a:t>
            </a:r>
            <a:r>
              <a:rPr lang="fr-FR" dirty="0"/>
              <a:t> a qualifier</a:t>
            </a:r>
            <a:r>
              <a:rPr lang="fr-FR" baseline="0" dirty="0"/>
              <a:t> </a:t>
            </a:r>
            <a:r>
              <a:rPr lang="fr-FR" baseline="0" dirty="0" err="1"/>
              <a:t>whose</a:t>
            </a:r>
            <a:r>
              <a:rPr lang="fr-FR" baseline="0" dirty="0"/>
              <a:t> value </a:t>
            </a:r>
            <a:r>
              <a:rPr lang="fr-FR" baseline="0" dirty="0" err="1"/>
              <a:t>can</a:t>
            </a:r>
            <a:r>
              <a:rPr lang="fr-FR" baseline="0" dirty="0"/>
              <a:t> </a:t>
            </a:r>
            <a:r>
              <a:rPr lang="fr-FR" baseline="0" dirty="0" err="1"/>
              <a:t>be</a:t>
            </a:r>
            <a:r>
              <a:rPr lang="fr-FR" baseline="0" dirty="0"/>
              <a:t> a </a:t>
            </a:r>
            <a:r>
              <a:rPr lang="fr-FR" baseline="0" dirty="0" err="1"/>
              <a:t>sequence</a:t>
            </a:r>
            <a:r>
              <a:rPr lang="fr-FR" baseline="0" dirty="0"/>
              <a:t>, but </a:t>
            </a:r>
            <a:r>
              <a:rPr lang="fr-FR" baseline="0" dirty="0" err="1"/>
              <a:t>it</a:t>
            </a:r>
            <a:r>
              <a:rPr lang="fr-FR" baseline="0" dirty="0"/>
              <a:t> </a:t>
            </a:r>
            <a:r>
              <a:rPr lang="fr-FR" baseline="0" dirty="0" err="1"/>
              <a:t>is</a:t>
            </a:r>
            <a:r>
              <a:rPr lang="fr-FR" baseline="0" dirty="0"/>
              <a:t> the </a:t>
            </a:r>
            <a:r>
              <a:rPr lang="fr-FR" baseline="0" dirty="0" err="1"/>
              <a:t>only</a:t>
            </a:r>
            <a:r>
              <a:rPr lang="fr-FR" baseline="0" dirty="0"/>
              <a:t> qualifier </a:t>
            </a:r>
            <a:r>
              <a:rPr lang="fr-FR" baseline="0" dirty="0" err="1"/>
              <a:t>where</a:t>
            </a:r>
            <a:r>
              <a:rPr lang="fr-FR" baseline="0" dirty="0"/>
              <a:t> the value </a:t>
            </a:r>
            <a:r>
              <a:rPr lang="fr-FR" baseline="0" dirty="0" err="1"/>
              <a:t>can</a:t>
            </a:r>
            <a:r>
              <a:rPr lang="fr-FR" baseline="0" dirty="0"/>
              <a:t> </a:t>
            </a:r>
            <a:r>
              <a:rPr lang="fr-FR" baseline="0" dirty="0" err="1"/>
              <a:t>be</a:t>
            </a:r>
            <a:r>
              <a:rPr lang="fr-FR" baseline="0" dirty="0"/>
              <a:t> </a:t>
            </a:r>
            <a:r>
              <a:rPr lang="fr-FR" baseline="0" dirty="0" err="1"/>
              <a:t>empty</a:t>
            </a:r>
            <a:r>
              <a:rPr lang="fr-FR" baseline="0" dirty="0"/>
              <a:t>.  Replace </a:t>
            </a:r>
            <a:r>
              <a:rPr lang="fr-FR" baseline="0" dirty="0" err="1"/>
              <a:t>is</a:t>
            </a:r>
            <a:r>
              <a:rPr lang="fr-FR" baseline="0" dirty="0"/>
              <a:t> </a:t>
            </a:r>
            <a:r>
              <a:rPr lang="fr-FR" baseline="0" dirty="0" err="1"/>
              <a:t>used</a:t>
            </a:r>
            <a:r>
              <a:rPr lang="fr-FR" baseline="0" dirty="0"/>
              <a:t> to </a:t>
            </a:r>
            <a:r>
              <a:rPr lang="fr-FR" baseline="0" dirty="0" err="1"/>
              <a:t>annotate</a:t>
            </a:r>
            <a:r>
              <a:rPr lang="fr-FR" baseline="0" dirty="0"/>
              <a:t> </a:t>
            </a:r>
            <a:r>
              <a:rPr lang="fr-FR" baseline="0" dirty="0" err="1"/>
              <a:t>sequence</a:t>
            </a:r>
            <a:r>
              <a:rPr lang="fr-FR" baseline="0" dirty="0"/>
              <a:t> </a:t>
            </a:r>
            <a:r>
              <a:rPr lang="fr-FR" baseline="0" dirty="0" err="1"/>
              <a:t>variants</a:t>
            </a:r>
            <a:r>
              <a:rPr lang="fr-FR" baseline="0" dirty="0"/>
              <a:t>, </a:t>
            </a:r>
            <a:r>
              <a:rPr lang="fr-FR" baseline="0" dirty="0" err="1"/>
              <a:t>where</a:t>
            </a:r>
            <a:r>
              <a:rPr lang="fr-FR" baseline="0" dirty="0"/>
              <a:t> the </a:t>
            </a:r>
            <a:r>
              <a:rPr lang="fr-FR" baseline="0" dirty="0" err="1"/>
              <a:t>sequence</a:t>
            </a:r>
            <a:r>
              <a:rPr lang="fr-FR" baseline="0" dirty="0"/>
              <a:t> </a:t>
            </a:r>
            <a:r>
              <a:rPr lang="fr-FR" baseline="0" dirty="0" err="1"/>
              <a:t>indicated</a:t>
            </a:r>
            <a:r>
              <a:rPr lang="fr-FR" baseline="0" dirty="0"/>
              <a:t> in the </a:t>
            </a:r>
            <a:r>
              <a:rPr lang="fr-FR" baseline="0" dirty="0" err="1"/>
              <a:t>corresponding</a:t>
            </a:r>
            <a:r>
              <a:rPr lang="fr-FR" baseline="0" dirty="0"/>
              <a:t> </a:t>
            </a:r>
            <a:r>
              <a:rPr lang="fr-FR" baseline="0" dirty="0" err="1"/>
              <a:t>feature</a:t>
            </a:r>
            <a:r>
              <a:rPr lang="fr-FR" baseline="0" dirty="0"/>
              <a:t> location </a:t>
            </a:r>
            <a:r>
              <a:rPr lang="fr-FR" baseline="0" dirty="0" err="1"/>
              <a:t>is</a:t>
            </a:r>
            <a:r>
              <a:rPr lang="fr-FR" baseline="0" dirty="0"/>
              <a:t> </a:t>
            </a:r>
            <a:r>
              <a:rPr lang="fr-FR" baseline="0" dirty="0" err="1"/>
              <a:t>replaced</a:t>
            </a:r>
            <a:r>
              <a:rPr lang="fr-FR" baseline="0" dirty="0"/>
              <a:t> by the </a:t>
            </a:r>
            <a:r>
              <a:rPr lang="fr-FR" baseline="0" dirty="0" err="1"/>
              <a:t>sequence</a:t>
            </a:r>
            <a:r>
              <a:rPr lang="fr-FR" baseline="0" dirty="0"/>
              <a:t> in the qualifier value.  If the </a:t>
            </a:r>
            <a:r>
              <a:rPr lang="fr-FR" baseline="0" dirty="0" err="1"/>
              <a:t>sequence</a:t>
            </a:r>
            <a:r>
              <a:rPr lang="fr-FR" baseline="0" dirty="0"/>
              <a:t> </a:t>
            </a:r>
            <a:r>
              <a:rPr lang="fr-FR" baseline="0" dirty="0" err="1"/>
              <a:t>indicated</a:t>
            </a:r>
            <a:r>
              <a:rPr lang="fr-FR" baseline="0" dirty="0"/>
              <a:t> in the </a:t>
            </a:r>
            <a:r>
              <a:rPr lang="fr-FR" baseline="0" dirty="0" err="1"/>
              <a:t>feature</a:t>
            </a:r>
            <a:r>
              <a:rPr lang="fr-FR" baseline="0" dirty="0"/>
              <a:t> location </a:t>
            </a:r>
            <a:r>
              <a:rPr lang="fr-FR" baseline="0" dirty="0" err="1"/>
              <a:t>is</a:t>
            </a:r>
            <a:r>
              <a:rPr lang="fr-FR" baseline="0" dirty="0"/>
              <a:t> to </a:t>
            </a:r>
            <a:r>
              <a:rPr lang="fr-FR" baseline="0" dirty="0" err="1"/>
              <a:t>be</a:t>
            </a:r>
            <a:r>
              <a:rPr lang="fr-FR" baseline="0" dirty="0"/>
              <a:t> </a:t>
            </a:r>
            <a:r>
              <a:rPr lang="fr-FR" baseline="0" dirty="0" err="1"/>
              <a:t>deleted</a:t>
            </a:r>
            <a:r>
              <a:rPr lang="fr-FR" baseline="0" dirty="0"/>
              <a:t>, the value </a:t>
            </a:r>
            <a:r>
              <a:rPr lang="fr-FR" baseline="0" dirty="0" err="1"/>
              <a:t>is</a:t>
            </a:r>
            <a:r>
              <a:rPr lang="fr-FR" baseline="0" dirty="0"/>
              <a:t> </a:t>
            </a:r>
            <a:r>
              <a:rPr lang="fr-FR" baseline="0" dirty="0" err="1"/>
              <a:t>empty</a:t>
            </a:r>
            <a:r>
              <a:rPr lang="fr-FR" baseline="0" dirty="0"/>
              <a:t>.</a:t>
            </a:r>
          </a:p>
          <a:p>
            <a:endParaRPr lang="fr-FR" baseline="0" dirty="0"/>
          </a:p>
          <a:p>
            <a:r>
              <a:rPr lang="fr-FR" baseline="0" dirty="0"/>
              <a:t>Note </a:t>
            </a:r>
            <a:r>
              <a:rPr lang="fr-FR" baseline="0" dirty="0" err="1"/>
              <a:t>that</a:t>
            </a:r>
            <a:r>
              <a:rPr lang="fr-FR" baseline="0" dirty="0"/>
              <a:t> an </a:t>
            </a:r>
            <a:r>
              <a:rPr lang="fr-FR" baseline="0" dirty="0" err="1"/>
              <a:t>empty</a:t>
            </a:r>
            <a:r>
              <a:rPr lang="fr-FR" baseline="0" dirty="0"/>
              <a:t> value </a:t>
            </a:r>
            <a:r>
              <a:rPr lang="fr-FR" baseline="0" dirty="0" err="1"/>
              <a:t>is</a:t>
            </a:r>
            <a:r>
              <a:rPr lang="fr-FR" baseline="0" dirty="0"/>
              <a:t> not the </a:t>
            </a:r>
            <a:r>
              <a:rPr lang="fr-FR" baseline="0" dirty="0" err="1"/>
              <a:t>same</a:t>
            </a:r>
            <a:r>
              <a:rPr lang="fr-FR" baseline="0" dirty="0"/>
              <a:t> as NO value.  For an </a:t>
            </a:r>
            <a:r>
              <a:rPr lang="fr-FR" baseline="0" dirty="0" err="1"/>
              <a:t>empty</a:t>
            </a:r>
            <a:r>
              <a:rPr lang="fr-FR" baseline="0" dirty="0"/>
              <a:t> value, the </a:t>
            </a:r>
            <a:r>
              <a:rPr lang="fr-FR" baseline="0" dirty="0" err="1"/>
              <a:t>INSDQualifier_value</a:t>
            </a:r>
            <a:r>
              <a:rPr lang="fr-FR" baseline="0" dirty="0"/>
              <a:t> </a:t>
            </a:r>
            <a:r>
              <a:rPr lang="fr-FR" baseline="0" dirty="0" err="1"/>
              <a:t>element</a:t>
            </a:r>
            <a:r>
              <a:rPr lang="fr-FR" baseline="0" dirty="0"/>
              <a:t> </a:t>
            </a:r>
            <a:r>
              <a:rPr lang="fr-FR" baseline="0" dirty="0" err="1"/>
              <a:t>is</a:t>
            </a:r>
            <a:r>
              <a:rPr lang="fr-FR" baseline="0" dirty="0"/>
              <a:t> </a:t>
            </a:r>
            <a:r>
              <a:rPr lang="fr-FR" baseline="0" dirty="0" err="1"/>
              <a:t>still</a:t>
            </a:r>
            <a:r>
              <a:rPr lang="fr-FR" baseline="0" dirty="0"/>
              <a:t> </a:t>
            </a:r>
            <a:r>
              <a:rPr lang="fr-FR" baseline="0" dirty="0" err="1"/>
              <a:t>present</a:t>
            </a:r>
            <a:r>
              <a:rPr lang="fr-FR" baseline="0" dirty="0"/>
              <a:t>, as </a:t>
            </a:r>
            <a:r>
              <a:rPr lang="fr-FR" baseline="0" dirty="0" err="1"/>
              <a:t>shown</a:t>
            </a:r>
            <a:r>
              <a:rPr lang="fr-FR" baseline="0" dirty="0"/>
              <a:t> </a:t>
            </a:r>
            <a:r>
              <a:rPr lang="fr-FR" baseline="0" dirty="0" err="1"/>
              <a:t>here</a:t>
            </a:r>
            <a:r>
              <a:rPr lang="fr-FR" baseline="0" dirty="0"/>
              <a:t> in the </a:t>
            </a:r>
            <a:r>
              <a:rPr lang="fr-FR" baseline="0" dirty="0" err="1"/>
              <a:t>example</a:t>
            </a:r>
            <a:r>
              <a:rPr lang="fr-FR" baseline="0" dirty="0"/>
              <a:t>, </a:t>
            </a:r>
            <a:r>
              <a:rPr lang="fr-FR" baseline="0" dirty="0" err="1"/>
              <a:t>there</a:t>
            </a:r>
            <a:r>
              <a:rPr lang="fr-FR" baseline="0" dirty="0"/>
              <a:t> </a:t>
            </a:r>
            <a:r>
              <a:rPr lang="fr-FR" baseline="0" dirty="0" err="1"/>
              <a:t>is</a:t>
            </a:r>
            <a:r>
              <a:rPr lang="fr-FR" baseline="0" dirty="0"/>
              <a:t> </a:t>
            </a:r>
            <a:r>
              <a:rPr lang="fr-FR" baseline="0" dirty="0" err="1"/>
              <a:t>just</a:t>
            </a:r>
            <a:r>
              <a:rPr lang="fr-FR" baseline="0" dirty="0"/>
              <a:t> </a:t>
            </a:r>
            <a:r>
              <a:rPr lang="fr-FR" baseline="0" dirty="0" err="1"/>
              <a:t>nothing</a:t>
            </a:r>
            <a:r>
              <a:rPr lang="fr-FR" baseline="0" dirty="0"/>
              <a:t> </a:t>
            </a:r>
            <a:r>
              <a:rPr lang="fr-FR" baseline="0" dirty="0" err="1"/>
              <a:t>where</a:t>
            </a:r>
            <a:r>
              <a:rPr lang="fr-FR" baseline="0" dirty="0"/>
              <a:t> the value </a:t>
            </a:r>
            <a:r>
              <a:rPr lang="fr-FR" baseline="0" dirty="0" err="1"/>
              <a:t>would</a:t>
            </a:r>
            <a:r>
              <a:rPr lang="fr-FR" baseline="0" dirty="0"/>
              <a:t> </a:t>
            </a:r>
            <a:r>
              <a:rPr lang="fr-FR" baseline="0" dirty="0" err="1"/>
              <a:t>be</a:t>
            </a:r>
            <a:r>
              <a:rPr lang="fr-FR" baseline="0" dirty="0"/>
              <a:t>.</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59</a:t>
            </a:fld>
            <a:endParaRPr lang="fr-FR" dirty="0"/>
          </a:p>
        </p:txBody>
      </p:sp>
    </p:spTree>
    <p:extLst>
      <p:ext uri="{BB962C8B-B14F-4D97-AF65-F5344CB8AC3E}">
        <p14:creationId xmlns:p14="http://schemas.microsoft.com/office/powerpoint/2010/main" val="178618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 </a:t>
            </a:r>
            <a:r>
              <a:rPr lang="fr-FR" dirty="0" err="1"/>
              <a:t>explain</a:t>
            </a:r>
            <a:r>
              <a:rPr lang="fr-FR" dirty="0"/>
              <a:t> how the “</a:t>
            </a:r>
            <a:r>
              <a:rPr lang="fr-FR" dirty="0" err="1"/>
              <a:t>regulatory_class</a:t>
            </a:r>
            <a:r>
              <a:rPr lang="fr-FR" dirty="0"/>
              <a:t>” qualifier must </a:t>
            </a:r>
            <a:r>
              <a:rPr lang="fr-FR" dirty="0" err="1"/>
              <a:t>be</a:t>
            </a:r>
            <a:r>
              <a:rPr lang="fr-FR" dirty="0"/>
              <a:t> </a:t>
            </a:r>
            <a:r>
              <a:rPr lang="fr-FR" dirty="0" err="1"/>
              <a:t>included</a:t>
            </a:r>
            <a:r>
              <a:rPr lang="fr-FR" dirty="0"/>
              <a:t> in the </a:t>
            </a:r>
            <a:r>
              <a:rPr lang="fr-FR" dirty="0" err="1"/>
              <a:t>sequence</a:t>
            </a:r>
            <a:r>
              <a:rPr lang="fr-FR" dirty="0"/>
              <a:t> listing </a:t>
            </a:r>
            <a:r>
              <a:rPr lang="fr-FR" dirty="0" err="1"/>
              <a:t>with</a:t>
            </a:r>
            <a:r>
              <a:rPr lang="fr-FR" dirty="0"/>
              <a:t> </a:t>
            </a:r>
            <a:r>
              <a:rPr lang="fr-FR" dirty="0" err="1"/>
              <a:t>its</a:t>
            </a:r>
            <a:r>
              <a:rPr lang="fr-FR" dirty="0"/>
              <a:t> </a:t>
            </a:r>
            <a:r>
              <a:rPr lang="fr-FR" dirty="0" err="1"/>
              <a:t>required</a:t>
            </a:r>
            <a:r>
              <a:rPr lang="fr-FR" baseline="0" dirty="0"/>
              <a:t> value if the “</a:t>
            </a:r>
            <a:r>
              <a:rPr lang="fr-FR" baseline="0" dirty="0" err="1"/>
              <a:t>regulatory</a:t>
            </a:r>
            <a:r>
              <a:rPr lang="fr-FR" baseline="0" dirty="0"/>
              <a:t>” </a:t>
            </a:r>
            <a:r>
              <a:rPr lang="fr-FR" baseline="0" dirty="0" err="1"/>
              <a:t>feature</a:t>
            </a:r>
            <a:r>
              <a:rPr lang="fr-FR" baseline="0" dirty="0"/>
              <a:t> key </a:t>
            </a:r>
            <a:r>
              <a:rPr lang="fr-FR" baseline="0" dirty="0" err="1"/>
              <a:t>is</a:t>
            </a:r>
            <a:r>
              <a:rPr lang="fr-FR" baseline="0" dirty="0"/>
              <a:t> </a:t>
            </a:r>
            <a:r>
              <a:rPr lang="fr-FR" baseline="0" dirty="0" err="1"/>
              <a:t>used</a:t>
            </a:r>
            <a:r>
              <a:rPr lang="fr-FR" baseline="0" dirty="0"/>
              <a:t>.   The </a:t>
            </a:r>
            <a:r>
              <a:rPr lang="fr-FR" baseline="0" dirty="0" err="1"/>
              <a:t>other</a:t>
            </a:r>
            <a:r>
              <a:rPr lang="fr-FR" baseline="0" dirty="0"/>
              <a:t> </a:t>
            </a:r>
            <a:r>
              <a:rPr lang="fr-FR" baseline="0" dirty="0" err="1"/>
              <a:t>listed</a:t>
            </a:r>
            <a:r>
              <a:rPr lang="fr-FR" baseline="0" dirty="0"/>
              <a:t> </a:t>
            </a:r>
            <a:r>
              <a:rPr lang="fr-FR" baseline="0" dirty="0" err="1"/>
              <a:t>qualifiers</a:t>
            </a:r>
            <a:r>
              <a:rPr lang="fr-FR" baseline="0" dirty="0"/>
              <a:t> are </a:t>
            </a:r>
            <a:r>
              <a:rPr lang="fr-FR" baseline="0" dirty="0" err="1"/>
              <a:t>optional</a:t>
            </a:r>
            <a:r>
              <a:rPr lang="fr-FR" baseline="0" dirty="0"/>
              <a:t>, and </a:t>
            </a:r>
            <a:r>
              <a:rPr lang="fr-FR" baseline="0" dirty="0" err="1"/>
              <a:t>may</a:t>
            </a:r>
            <a:r>
              <a:rPr lang="fr-FR" baseline="0" dirty="0"/>
              <a:t> </a:t>
            </a:r>
            <a:r>
              <a:rPr lang="fr-FR" baseline="0" dirty="0" err="1"/>
              <a:t>be</a:t>
            </a:r>
            <a:r>
              <a:rPr lang="fr-FR" baseline="0" dirty="0"/>
              <a:t> </a:t>
            </a:r>
            <a:r>
              <a:rPr lang="fr-FR" baseline="0" dirty="0" err="1"/>
              <a:t>included</a:t>
            </a:r>
            <a:r>
              <a:rPr lang="fr-FR" baseline="0" dirty="0"/>
              <a:t> </a:t>
            </a:r>
            <a:r>
              <a:rPr lang="fr-FR" baseline="0" dirty="0" err="1"/>
              <a:t>along</a:t>
            </a:r>
            <a:r>
              <a:rPr lang="fr-FR" baseline="0" dirty="0"/>
              <a:t> </a:t>
            </a:r>
            <a:r>
              <a:rPr lang="fr-FR" baseline="0" dirty="0" err="1"/>
              <a:t>with</a:t>
            </a:r>
            <a:r>
              <a:rPr lang="fr-FR" baseline="0" dirty="0"/>
              <a:t> an </a:t>
            </a:r>
            <a:r>
              <a:rPr lang="fr-FR" baseline="0" dirty="0" err="1"/>
              <a:t>appropriate</a:t>
            </a:r>
            <a:r>
              <a:rPr lang="fr-FR" baseline="0" dirty="0"/>
              <a:t> value if </a:t>
            </a:r>
            <a:r>
              <a:rPr lang="fr-FR" baseline="0" dirty="0" err="1"/>
              <a:t>desired</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a:t>
            </a:fld>
            <a:endParaRPr lang="fr-FR" dirty="0"/>
          </a:p>
        </p:txBody>
      </p:sp>
    </p:spTree>
    <p:extLst>
      <p:ext uri="{BB962C8B-B14F-4D97-AF65-F5344CB8AC3E}">
        <p14:creationId xmlns:p14="http://schemas.microsoft.com/office/powerpoint/2010/main" val="2722101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Coming</a:t>
            </a:r>
            <a:r>
              <a:rPr lang="fr-FR" dirty="0"/>
              <a:t> to </a:t>
            </a:r>
            <a:r>
              <a:rPr lang="fr-FR" dirty="0" err="1"/>
              <a:t>qualifiers</a:t>
            </a:r>
            <a:r>
              <a:rPr lang="fr-FR" baseline="0" dirty="0"/>
              <a:t> </a:t>
            </a:r>
            <a:r>
              <a:rPr lang="fr-FR" baseline="0" dirty="0" err="1"/>
              <a:t>with</a:t>
            </a:r>
            <a:r>
              <a:rPr lang="fr-FR" baseline="0" dirty="0"/>
              <a:t> no value.   </a:t>
            </a:r>
            <a:r>
              <a:rPr lang="fr-FR" baseline="0" dirty="0" err="1"/>
              <a:t>Some</a:t>
            </a:r>
            <a:r>
              <a:rPr lang="fr-FR" baseline="0" dirty="0"/>
              <a:t> </a:t>
            </a:r>
            <a:r>
              <a:rPr lang="fr-FR" baseline="0" dirty="0" err="1"/>
              <a:t>examples</a:t>
            </a:r>
            <a:r>
              <a:rPr lang="fr-FR" baseline="0" dirty="0"/>
              <a:t> are “</a:t>
            </a:r>
            <a:r>
              <a:rPr lang="fr-FR" baseline="0" dirty="0" err="1"/>
              <a:t>environmental_sample</a:t>
            </a:r>
            <a:r>
              <a:rPr lang="fr-FR" baseline="0" dirty="0"/>
              <a:t>”      “</a:t>
            </a:r>
            <a:r>
              <a:rPr lang="fr-FR" baseline="0" dirty="0" err="1"/>
              <a:t>germline</a:t>
            </a:r>
            <a:r>
              <a:rPr lang="fr-FR" baseline="0" dirty="0"/>
              <a:t>”       “</a:t>
            </a:r>
            <a:r>
              <a:rPr lang="fr-FR" baseline="0" dirty="0" err="1"/>
              <a:t>macronuclear</a:t>
            </a:r>
            <a:r>
              <a:rPr lang="fr-FR" baseline="0" dirty="0"/>
              <a:t>”   and   “</a:t>
            </a:r>
            <a:r>
              <a:rPr lang="fr-FR" baseline="0" dirty="0" err="1"/>
              <a:t>proviral</a:t>
            </a:r>
            <a:r>
              <a:rPr lang="fr-FR" baseline="0" dirty="0"/>
              <a:t>”, </a:t>
            </a:r>
            <a:r>
              <a:rPr lang="fr-FR" baseline="0" dirty="0" err="1"/>
              <a:t>which</a:t>
            </a:r>
            <a:r>
              <a:rPr lang="fr-FR" baseline="0" dirty="0"/>
              <a:t> </a:t>
            </a:r>
            <a:r>
              <a:rPr lang="fr-FR" baseline="0" dirty="0" err="1"/>
              <a:t>is</a:t>
            </a:r>
            <a:r>
              <a:rPr lang="fr-FR" baseline="0" dirty="0"/>
              <a:t> </a:t>
            </a:r>
            <a:r>
              <a:rPr lang="fr-FR" baseline="0" dirty="0" err="1"/>
              <a:t>shown</a:t>
            </a:r>
            <a:r>
              <a:rPr lang="fr-FR" baseline="0" dirty="0"/>
              <a:t> in </a:t>
            </a:r>
            <a:r>
              <a:rPr lang="fr-FR" baseline="0" dirty="0" err="1"/>
              <a:t>this</a:t>
            </a:r>
            <a:r>
              <a:rPr lang="fr-FR" baseline="0" dirty="0"/>
              <a:t> </a:t>
            </a:r>
            <a:r>
              <a:rPr lang="fr-FR" baseline="0" dirty="0" err="1"/>
              <a:t>example</a:t>
            </a:r>
            <a:r>
              <a:rPr lang="fr-FR" baseline="0" dirty="0"/>
              <a:t>.   </a:t>
            </a:r>
            <a:r>
              <a:rPr lang="fr-FR" baseline="0" dirty="0" err="1"/>
              <a:t>Qualifiers</a:t>
            </a:r>
            <a:r>
              <a:rPr lang="fr-FR" baseline="0" dirty="0"/>
              <a:t> </a:t>
            </a:r>
            <a:r>
              <a:rPr lang="fr-FR" baseline="0" dirty="0" err="1"/>
              <a:t>that</a:t>
            </a:r>
            <a:r>
              <a:rPr lang="fr-FR" baseline="0" dirty="0"/>
              <a:t> are not </a:t>
            </a:r>
            <a:r>
              <a:rPr lang="fr-FR" baseline="0" dirty="0" err="1"/>
              <a:t>permitted</a:t>
            </a:r>
            <a:r>
              <a:rPr lang="fr-FR" baseline="0" dirty="0"/>
              <a:t> to have a value have “none” in the value format.</a:t>
            </a:r>
          </a:p>
          <a:p>
            <a:endParaRPr lang="fr-FR" baseline="0" dirty="0"/>
          </a:p>
          <a:p>
            <a:r>
              <a:rPr lang="fr-FR" dirty="0" err="1"/>
              <a:t>Qualifiers</a:t>
            </a:r>
            <a:r>
              <a:rPr lang="fr-FR" baseline="0" dirty="0"/>
              <a:t> </a:t>
            </a:r>
            <a:r>
              <a:rPr lang="fr-FR" baseline="0" dirty="0" err="1"/>
              <a:t>with</a:t>
            </a:r>
            <a:r>
              <a:rPr lang="fr-FR" baseline="0" dirty="0"/>
              <a:t> no value must not have an </a:t>
            </a:r>
            <a:r>
              <a:rPr lang="fr-FR" baseline="0" dirty="0" err="1"/>
              <a:t>INSDQualifier</a:t>
            </a:r>
            <a:r>
              <a:rPr lang="fr-FR" baseline="0" dirty="0"/>
              <a:t> value </a:t>
            </a:r>
            <a:r>
              <a:rPr lang="fr-FR" baseline="0" dirty="0" err="1"/>
              <a:t>element</a:t>
            </a:r>
            <a:r>
              <a:rPr lang="fr-FR" baseline="0" dirty="0"/>
              <a:t> </a:t>
            </a:r>
            <a:r>
              <a:rPr lang="fr-FR" baseline="0" dirty="0" err="1"/>
              <a:t>present</a:t>
            </a:r>
            <a:r>
              <a:rPr lang="fr-FR" baseline="0" dirty="0"/>
              <a:t>.  </a:t>
            </a:r>
            <a:r>
              <a:rPr lang="fr-FR" baseline="0" dirty="0" err="1"/>
              <a:t>Only</a:t>
            </a:r>
            <a:r>
              <a:rPr lang="fr-FR" baseline="0" dirty="0"/>
              <a:t> the </a:t>
            </a:r>
            <a:r>
              <a:rPr lang="fr-FR" baseline="0" dirty="0" err="1"/>
              <a:t>INSDQualifier_name</a:t>
            </a:r>
            <a:r>
              <a:rPr lang="fr-FR" baseline="0" dirty="0"/>
              <a:t> </a:t>
            </a:r>
            <a:r>
              <a:rPr lang="fr-FR" baseline="0" dirty="0" err="1"/>
              <a:t>element</a:t>
            </a:r>
            <a:r>
              <a:rPr lang="fr-FR" baseline="0" dirty="0"/>
              <a:t> </a:t>
            </a:r>
            <a:r>
              <a:rPr lang="fr-FR" baseline="0" dirty="0" err="1"/>
              <a:t>is</a:t>
            </a:r>
            <a:r>
              <a:rPr lang="fr-FR" baseline="0" dirty="0"/>
              <a:t> </a:t>
            </a:r>
            <a:r>
              <a:rPr lang="fr-FR" baseline="0" dirty="0" err="1"/>
              <a:t>present</a:t>
            </a:r>
            <a:r>
              <a:rPr lang="fr-FR" baseline="0" dirty="0"/>
              <a:t>.   </a:t>
            </a:r>
          </a:p>
          <a:p>
            <a:endParaRPr lang="fr-FR" baseline="0" dirty="0"/>
          </a:p>
          <a:p>
            <a:r>
              <a:rPr lang="fr-FR" baseline="0" dirty="0"/>
              <a:t>If </a:t>
            </a:r>
            <a:r>
              <a:rPr lang="fr-FR" baseline="0" dirty="0" err="1"/>
              <a:t>you</a:t>
            </a:r>
            <a:r>
              <a:rPr lang="fr-FR" baseline="0" dirty="0"/>
              <a:t> use WIPO </a:t>
            </a:r>
            <a:r>
              <a:rPr lang="fr-FR" baseline="0" dirty="0" err="1"/>
              <a:t>Sequence</a:t>
            </a:r>
            <a:r>
              <a:rPr lang="fr-FR" baseline="0" dirty="0"/>
              <a:t>, the </a:t>
            </a:r>
            <a:r>
              <a:rPr lang="fr-FR" baseline="0" dirty="0" err="1"/>
              <a:t>tool</a:t>
            </a:r>
            <a:r>
              <a:rPr lang="fr-FR" baseline="0" dirty="0"/>
              <a:t> </a:t>
            </a:r>
            <a:r>
              <a:rPr lang="fr-FR" baseline="0" dirty="0" err="1"/>
              <a:t>will</a:t>
            </a:r>
            <a:r>
              <a:rPr lang="fr-FR" baseline="0" dirty="0"/>
              <a:t> not permit addition of a value for a qualifier </a:t>
            </a:r>
            <a:r>
              <a:rPr lang="fr-FR" baseline="0" dirty="0" err="1"/>
              <a:t>that</a:t>
            </a:r>
            <a:r>
              <a:rPr lang="fr-FR" baseline="0" dirty="0"/>
              <a:t> has no value – </a:t>
            </a:r>
            <a:r>
              <a:rPr lang="fr-FR" baseline="0" dirty="0" err="1"/>
              <a:t>preventing</a:t>
            </a:r>
            <a:r>
              <a:rPr lang="fr-FR" baseline="0" dirty="0"/>
              <a:t> </a:t>
            </a:r>
            <a:r>
              <a:rPr lang="fr-FR" baseline="0" dirty="0" err="1"/>
              <a:t>you</a:t>
            </a:r>
            <a:r>
              <a:rPr lang="fr-FR" baseline="0" dirty="0"/>
              <a:t> </a:t>
            </a:r>
            <a:r>
              <a:rPr lang="fr-FR" baseline="0" dirty="0" err="1"/>
              <a:t>from</a:t>
            </a:r>
            <a:r>
              <a:rPr lang="fr-FR" baseline="0" dirty="0"/>
              <a:t> </a:t>
            </a:r>
            <a:r>
              <a:rPr lang="fr-FR" baseline="0" dirty="0" err="1"/>
              <a:t>making</a:t>
            </a:r>
            <a:r>
              <a:rPr lang="fr-FR" baseline="0" dirty="0"/>
              <a:t> a </a:t>
            </a:r>
            <a:r>
              <a:rPr lang="fr-FR" baseline="0" dirty="0" err="1"/>
              <a:t>mistake</a:t>
            </a:r>
            <a:r>
              <a:rPr lang="fr-FR" baseline="0" dirty="0"/>
              <a:t> </a:t>
            </a:r>
            <a:r>
              <a:rPr lang="fr-FR" baseline="0" dirty="0" err="1"/>
              <a:t>that</a:t>
            </a:r>
            <a:r>
              <a:rPr lang="fr-FR" baseline="0" dirty="0"/>
              <a:t> </a:t>
            </a:r>
            <a:r>
              <a:rPr lang="fr-FR" baseline="0" dirty="0" err="1"/>
              <a:t>could</a:t>
            </a:r>
            <a:r>
              <a:rPr lang="fr-FR" baseline="0" dirty="0"/>
              <a:t> lead to a </a:t>
            </a:r>
            <a:r>
              <a:rPr lang="fr-FR" baseline="0" dirty="0" err="1"/>
              <a:t>noncompliant</a:t>
            </a:r>
            <a:r>
              <a:rPr lang="fr-FR" baseline="0" dirty="0"/>
              <a:t> </a:t>
            </a:r>
            <a:r>
              <a:rPr lang="fr-FR" baseline="0" dirty="0" err="1"/>
              <a:t>sequence</a:t>
            </a:r>
            <a:r>
              <a:rPr lang="fr-FR" baseline="0" dirty="0"/>
              <a:t> listing.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60</a:t>
            </a:fld>
            <a:endParaRPr lang="fr-FR" dirty="0"/>
          </a:p>
        </p:txBody>
      </p:sp>
    </p:spTree>
    <p:extLst>
      <p:ext uri="{BB962C8B-B14F-4D97-AF65-F5344CB8AC3E}">
        <p14:creationId xmlns:p14="http://schemas.microsoft.com/office/powerpoint/2010/main" val="3627026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last qualifier</a:t>
            </a:r>
            <a:r>
              <a:rPr lang="fr-FR" baseline="0" dirty="0"/>
              <a:t> value format </a:t>
            </a:r>
            <a:r>
              <a:rPr lang="fr-FR" baseline="0" dirty="0" err="1"/>
              <a:t>we</a:t>
            </a:r>
            <a:r>
              <a:rPr lang="fr-FR" baseline="0" dirty="0"/>
              <a:t> </a:t>
            </a:r>
            <a:r>
              <a:rPr lang="fr-FR" baseline="0" dirty="0" err="1"/>
              <a:t>will</a:t>
            </a:r>
            <a:r>
              <a:rPr lang="fr-FR" baseline="0" dirty="0"/>
              <a:t> </a:t>
            </a:r>
            <a:r>
              <a:rPr lang="fr-FR" baseline="0" dirty="0" err="1"/>
              <a:t>discuss</a:t>
            </a:r>
            <a:r>
              <a:rPr lang="fr-FR" baseline="0" dirty="0"/>
              <a:t> </a:t>
            </a:r>
            <a:r>
              <a:rPr lang="fr-FR" baseline="0" dirty="0" err="1"/>
              <a:t>is</a:t>
            </a:r>
            <a:r>
              <a:rPr lang="fr-FR" baseline="0" dirty="0"/>
              <a:t> “free </a:t>
            </a:r>
            <a:r>
              <a:rPr lang="fr-FR" baseline="0" dirty="0" err="1"/>
              <a:t>text</a:t>
            </a:r>
            <a:r>
              <a:rPr lang="fr-FR" baseline="0" dirty="0"/>
              <a:t>”.  ST.26 </a:t>
            </a:r>
            <a:r>
              <a:rPr lang="fr-FR" baseline="0" dirty="0" err="1"/>
              <a:t>defines</a:t>
            </a:r>
            <a:r>
              <a:rPr lang="fr-FR" baseline="0" dirty="0"/>
              <a:t> free </a:t>
            </a:r>
            <a:r>
              <a:rPr lang="fr-FR" baseline="0" dirty="0" err="1"/>
              <a:t>text</a:t>
            </a:r>
            <a:r>
              <a:rPr lang="fr-FR" baseline="0" dirty="0"/>
              <a:t> as …. ….  </a:t>
            </a:r>
            <a:r>
              <a:rPr lang="fr-FR" baseline="0" dirty="0" err="1"/>
              <a:t>Qualifiers</a:t>
            </a:r>
            <a:r>
              <a:rPr lang="fr-FR" baseline="0" dirty="0"/>
              <a:t> </a:t>
            </a:r>
            <a:r>
              <a:rPr lang="fr-FR" baseline="0" dirty="0" err="1"/>
              <a:t>with</a:t>
            </a:r>
            <a:r>
              <a:rPr lang="fr-FR" baseline="0" dirty="0"/>
              <a:t> free </a:t>
            </a:r>
            <a:r>
              <a:rPr lang="fr-FR" baseline="0" dirty="0" err="1"/>
              <a:t>text</a:t>
            </a:r>
            <a:r>
              <a:rPr lang="fr-FR" baseline="0" dirty="0"/>
              <a:t> value formats have no </a:t>
            </a:r>
            <a:r>
              <a:rPr lang="fr-FR" baseline="0" dirty="0" err="1"/>
              <a:t>constraints</a:t>
            </a:r>
            <a:r>
              <a:rPr lang="fr-FR" baseline="0" dirty="0"/>
              <a:t> put on the format of the value.  </a:t>
            </a:r>
            <a:r>
              <a:rPr lang="fr-FR" baseline="0" dirty="0" err="1"/>
              <a:t>However</a:t>
            </a:r>
            <a:r>
              <a:rPr lang="fr-FR" baseline="0" dirty="0"/>
              <a:t>, </a:t>
            </a:r>
            <a:r>
              <a:rPr lang="fr-FR" baseline="0" dirty="0" err="1"/>
              <a:t>that</a:t>
            </a:r>
            <a:r>
              <a:rPr lang="fr-FR" baseline="0" dirty="0"/>
              <a:t> </a:t>
            </a:r>
            <a:r>
              <a:rPr lang="fr-FR" baseline="0" dirty="0" err="1"/>
              <a:t>doesn’t</a:t>
            </a:r>
            <a:r>
              <a:rPr lang="fr-FR" baseline="0" dirty="0"/>
              <a:t> </a:t>
            </a:r>
            <a:r>
              <a:rPr lang="fr-FR" baseline="0" dirty="0" err="1"/>
              <a:t>mean</a:t>
            </a:r>
            <a:r>
              <a:rPr lang="fr-FR" baseline="0" dirty="0"/>
              <a:t> </a:t>
            </a:r>
            <a:r>
              <a:rPr lang="fr-FR" baseline="0" dirty="0" err="1"/>
              <a:t>you</a:t>
            </a:r>
            <a:r>
              <a:rPr lang="fr-FR" baseline="0" dirty="0"/>
              <a:t> </a:t>
            </a:r>
            <a:r>
              <a:rPr lang="fr-FR" baseline="0" dirty="0" err="1"/>
              <a:t>can</a:t>
            </a:r>
            <a:r>
              <a:rPr lang="fr-FR" baseline="0" dirty="0"/>
              <a:t> put </a:t>
            </a:r>
            <a:r>
              <a:rPr lang="fr-FR" baseline="0" dirty="0" err="1"/>
              <a:t>whatever</a:t>
            </a:r>
            <a:r>
              <a:rPr lang="fr-FR" baseline="0" dirty="0"/>
              <a:t> </a:t>
            </a:r>
            <a:r>
              <a:rPr lang="fr-FR" baseline="0" dirty="0" err="1"/>
              <a:t>you</a:t>
            </a:r>
            <a:r>
              <a:rPr lang="fr-FR" baseline="0" dirty="0"/>
              <a:t> </a:t>
            </a:r>
            <a:r>
              <a:rPr lang="fr-FR" baseline="0" dirty="0" err="1"/>
              <a:t>want</a:t>
            </a:r>
            <a:r>
              <a:rPr lang="fr-FR" baseline="0" dirty="0"/>
              <a:t> in the qualifier value.  You must </a:t>
            </a:r>
            <a:r>
              <a:rPr lang="fr-FR" baseline="0" dirty="0" err="1"/>
              <a:t>include</a:t>
            </a:r>
            <a:r>
              <a:rPr lang="fr-FR" baseline="0" dirty="0"/>
              <a:t> information relevant to the qualifier.   </a:t>
            </a:r>
            <a:r>
              <a:rPr lang="fr-FR" baseline="0" dirty="0" err="1"/>
              <a:t>When</a:t>
            </a:r>
            <a:r>
              <a:rPr lang="fr-FR" baseline="0" dirty="0"/>
              <a:t> </a:t>
            </a:r>
            <a:r>
              <a:rPr lang="fr-FR" baseline="0" dirty="0" err="1"/>
              <a:t>you</a:t>
            </a:r>
            <a:r>
              <a:rPr lang="fr-FR" baseline="0" dirty="0"/>
              <a:t> </a:t>
            </a:r>
            <a:r>
              <a:rPr lang="fr-FR" baseline="0" dirty="0" err="1"/>
              <a:t>read</a:t>
            </a:r>
            <a:r>
              <a:rPr lang="fr-FR" baseline="0" dirty="0"/>
              <a:t> the qualifier description, </a:t>
            </a:r>
            <a:r>
              <a:rPr lang="fr-FR" baseline="0" dirty="0" err="1"/>
              <a:t>it</a:t>
            </a:r>
            <a:r>
              <a:rPr lang="fr-FR" baseline="0" dirty="0"/>
              <a:t> </a:t>
            </a:r>
            <a:r>
              <a:rPr lang="fr-FR" baseline="0" dirty="0" err="1"/>
              <a:t>will</a:t>
            </a:r>
            <a:r>
              <a:rPr lang="fr-FR" baseline="0" dirty="0"/>
              <a:t> tell </a:t>
            </a:r>
            <a:r>
              <a:rPr lang="fr-FR" baseline="0" dirty="0" err="1"/>
              <a:t>you</a:t>
            </a:r>
            <a:r>
              <a:rPr lang="fr-FR" baseline="0" dirty="0"/>
              <a:t> </a:t>
            </a:r>
            <a:r>
              <a:rPr lang="fr-FR" baseline="0" dirty="0" err="1"/>
              <a:t>what</a:t>
            </a:r>
            <a:r>
              <a:rPr lang="fr-FR" baseline="0" dirty="0"/>
              <a:t> information </a:t>
            </a:r>
            <a:r>
              <a:rPr lang="fr-FR" baseline="0" dirty="0" err="1"/>
              <a:t>should</a:t>
            </a:r>
            <a:r>
              <a:rPr lang="fr-FR" baseline="0" dirty="0"/>
              <a:t> </a:t>
            </a:r>
            <a:r>
              <a:rPr lang="fr-FR" baseline="0" dirty="0" err="1"/>
              <a:t>be</a:t>
            </a:r>
            <a:r>
              <a:rPr lang="fr-FR" baseline="0" dirty="0"/>
              <a:t> </a:t>
            </a:r>
            <a:r>
              <a:rPr lang="fr-FR" baseline="0" dirty="0" err="1"/>
              <a:t>included</a:t>
            </a:r>
            <a:r>
              <a:rPr lang="fr-FR" baseline="0" dirty="0"/>
              <a:t> in the value.   I </a:t>
            </a:r>
            <a:r>
              <a:rPr lang="fr-FR" baseline="0" dirty="0" err="1"/>
              <a:t>will</a:t>
            </a:r>
            <a:r>
              <a:rPr lang="fr-FR" baseline="0" dirty="0"/>
              <a:t> go </a:t>
            </a:r>
            <a:r>
              <a:rPr lang="fr-FR" baseline="0" dirty="0" err="1"/>
              <a:t>into</a:t>
            </a:r>
            <a:r>
              <a:rPr lang="fr-FR" baseline="0" dirty="0"/>
              <a:t> a </a:t>
            </a:r>
            <a:r>
              <a:rPr lang="fr-FR" baseline="0" dirty="0" err="1"/>
              <a:t>little</a:t>
            </a:r>
            <a:r>
              <a:rPr lang="fr-FR" baseline="0" dirty="0"/>
              <a:t> more </a:t>
            </a:r>
            <a:r>
              <a:rPr lang="fr-FR" baseline="0" dirty="0" err="1"/>
              <a:t>detail</a:t>
            </a:r>
            <a:r>
              <a:rPr lang="fr-FR" baseline="0" dirty="0"/>
              <a:t> on </a:t>
            </a:r>
            <a:r>
              <a:rPr lang="fr-FR" baseline="0" dirty="0" err="1"/>
              <a:t>this</a:t>
            </a:r>
            <a:r>
              <a:rPr lang="fr-FR" baseline="0" dirty="0"/>
              <a:t> in </a:t>
            </a:r>
            <a:r>
              <a:rPr lang="fr-FR" baseline="0" dirty="0" err="1"/>
              <a:t>later</a:t>
            </a:r>
            <a:r>
              <a:rPr lang="fr-FR" baseline="0" dirty="0"/>
              <a:t> slides.</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61</a:t>
            </a:fld>
            <a:endParaRPr lang="fr-FR" dirty="0"/>
          </a:p>
        </p:txBody>
      </p:sp>
    </p:spTree>
    <p:extLst>
      <p:ext uri="{BB962C8B-B14F-4D97-AF65-F5344CB8AC3E}">
        <p14:creationId xmlns:p14="http://schemas.microsoft.com/office/powerpoint/2010/main" val="31083081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There are 33 </a:t>
            </a:r>
            <a:r>
              <a:rPr lang="fr-FR" dirty="0" err="1"/>
              <a:t>language</a:t>
            </a:r>
            <a:r>
              <a:rPr lang="fr-FR" baseline="0" dirty="0"/>
              <a:t> </a:t>
            </a:r>
            <a:r>
              <a:rPr lang="fr-FR" baseline="0" dirty="0" err="1"/>
              <a:t>dependent</a:t>
            </a:r>
            <a:r>
              <a:rPr lang="fr-FR" baseline="0" dirty="0"/>
              <a:t> </a:t>
            </a:r>
            <a:r>
              <a:rPr lang="fr-FR" baseline="0" dirty="0" err="1"/>
              <a:t>qualifiers</a:t>
            </a:r>
            <a:r>
              <a:rPr lang="fr-FR" baseline="0" dirty="0"/>
              <a:t> for </a:t>
            </a:r>
            <a:r>
              <a:rPr lang="fr-FR" baseline="0" dirty="0" err="1"/>
              <a:t>nucleotide</a:t>
            </a:r>
            <a:r>
              <a:rPr lang="fr-FR" baseline="0" dirty="0"/>
              <a:t> </a:t>
            </a:r>
            <a:r>
              <a:rPr lang="fr-FR" baseline="0" dirty="0" err="1"/>
              <a:t>sequences</a:t>
            </a:r>
            <a:r>
              <a:rPr lang="fr-FR" baseline="0" dirty="0"/>
              <a:t>; 2 for </a:t>
            </a:r>
            <a:r>
              <a:rPr lang="fr-FR" baseline="0" dirty="0" err="1"/>
              <a:t>amino</a:t>
            </a:r>
            <a:r>
              <a:rPr lang="fr-FR" baseline="0" dirty="0"/>
              <a:t> </a:t>
            </a:r>
            <a:r>
              <a:rPr lang="fr-FR" baseline="0" dirty="0" err="1"/>
              <a:t>acids</a:t>
            </a:r>
            <a:r>
              <a:rPr lang="fr-FR" baseline="0" dirty="0"/>
              <a:t>.   </a:t>
            </a:r>
          </a:p>
          <a:p>
            <a:endParaRPr lang="fr-FR" baseline="0" dirty="0"/>
          </a:p>
          <a:p>
            <a:r>
              <a:rPr lang="fr-FR" baseline="0" dirty="0"/>
              <a:t>How do </a:t>
            </a:r>
            <a:r>
              <a:rPr lang="fr-FR" baseline="0" dirty="0" err="1"/>
              <a:t>you</a:t>
            </a:r>
            <a:r>
              <a:rPr lang="fr-FR" baseline="0" dirty="0"/>
              <a:t> know if a qualifier </a:t>
            </a:r>
            <a:r>
              <a:rPr lang="fr-FR" baseline="0" dirty="0" err="1"/>
              <a:t>with</a:t>
            </a:r>
            <a:r>
              <a:rPr lang="fr-FR" baseline="0" dirty="0"/>
              <a:t> a free </a:t>
            </a:r>
            <a:r>
              <a:rPr lang="fr-FR" baseline="0" dirty="0" err="1"/>
              <a:t>text</a:t>
            </a:r>
            <a:r>
              <a:rPr lang="fr-FR" baseline="0" dirty="0"/>
              <a:t> value format </a:t>
            </a:r>
            <a:r>
              <a:rPr lang="fr-FR" baseline="0" dirty="0" err="1"/>
              <a:t>is</a:t>
            </a:r>
            <a:r>
              <a:rPr lang="fr-FR" baseline="0" dirty="0"/>
              <a:t> </a:t>
            </a:r>
            <a:r>
              <a:rPr lang="fr-FR" baseline="0" dirty="0" err="1"/>
              <a:t>language</a:t>
            </a:r>
            <a:r>
              <a:rPr lang="fr-FR" baseline="0" dirty="0"/>
              <a:t> </a:t>
            </a:r>
            <a:r>
              <a:rPr lang="fr-FR" baseline="0" dirty="0" err="1"/>
              <a:t>dependent</a:t>
            </a:r>
            <a:r>
              <a:rPr lang="fr-FR" baseline="0" dirty="0"/>
              <a:t>?  There are a few </a:t>
            </a:r>
            <a:r>
              <a:rPr lang="fr-FR" baseline="0" dirty="0" err="1"/>
              <a:t>ways</a:t>
            </a:r>
            <a:r>
              <a:rPr lang="fr-FR" baseline="0" dirty="0"/>
              <a:t> </a:t>
            </a:r>
            <a:r>
              <a:rPr lang="fr-FR" baseline="0" dirty="0" err="1"/>
              <a:t>you</a:t>
            </a:r>
            <a:r>
              <a:rPr lang="fr-FR" baseline="0" dirty="0"/>
              <a:t> </a:t>
            </a:r>
            <a:r>
              <a:rPr lang="fr-FR" baseline="0" dirty="0" err="1"/>
              <a:t>can</a:t>
            </a:r>
            <a:r>
              <a:rPr lang="fr-FR" baseline="0" dirty="0"/>
              <a:t> figure </a:t>
            </a:r>
            <a:r>
              <a:rPr lang="fr-FR" baseline="0" dirty="0" err="1"/>
              <a:t>it</a:t>
            </a:r>
            <a:r>
              <a:rPr lang="fr-FR" baseline="0" dirty="0"/>
              <a:t> out.  First, at the </a:t>
            </a:r>
            <a:r>
              <a:rPr lang="fr-FR" baseline="0" dirty="0" err="1"/>
              <a:t>beginning</a:t>
            </a:r>
            <a:r>
              <a:rPr lang="fr-FR" baseline="0" dirty="0"/>
              <a:t> of </a:t>
            </a:r>
            <a:r>
              <a:rPr lang="fr-FR" baseline="0" dirty="0" err="1"/>
              <a:t>Annex</a:t>
            </a:r>
            <a:r>
              <a:rPr lang="fr-FR" baseline="0" dirty="0"/>
              <a:t> I, section 6 </a:t>
            </a:r>
            <a:r>
              <a:rPr lang="fr-FR" baseline="0" dirty="0" err="1"/>
              <a:t>is</a:t>
            </a:r>
            <a:r>
              <a:rPr lang="fr-FR" baseline="0" dirty="0"/>
              <a:t> a </a:t>
            </a:r>
            <a:r>
              <a:rPr lang="fr-FR" baseline="0" dirty="0" err="1"/>
              <a:t>list</a:t>
            </a:r>
            <a:r>
              <a:rPr lang="fr-FR" baseline="0" dirty="0"/>
              <a:t> of </a:t>
            </a:r>
            <a:r>
              <a:rPr lang="fr-FR" baseline="0" dirty="0" err="1"/>
              <a:t>qualifiers</a:t>
            </a:r>
            <a:r>
              <a:rPr lang="fr-FR" baseline="0" dirty="0"/>
              <a:t> </a:t>
            </a:r>
            <a:r>
              <a:rPr lang="fr-FR" baseline="0" dirty="0" err="1"/>
              <a:t>with</a:t>
            </a:r>
            <a:r>
              <a:rPr lang="fr-FR" baseline="0" dirty="0"/>
              <a:t> </a:t>
            </a:r>
            <a:r>
              <a:rPr lang="fr-FR" baseline="0" dirty="0" err="1"/>
              <a:t>language</a:t>
            </a:r>
            <a:r>
              <a:rPr lang="fr-FR" baseline="0" dirty="0"/>
              <a:t> </a:t>
            </a:r>
            <a:r>
              <a:rPr lang="fr-FR" baseline="0" dirty="0" err="1"/>
              <a:t>dependent</a:t>
            </a:r>
            <a:r>
              <a:rPr lang="fr-FR" baseline="0" dirty="0"/>
              <a:t> free </a:t>
            </a:r>
            <a:r>
              <a:rPr lang="fr-FR" baseline="0" dirty="0" err="1"/>
              <a:t>text</a:t>
            </a:r>
            <a:r>
              <a:rPr lang="fr-FR" baseline="0" dirty="0"/>
              <a:t> values and at the </a:t>
            </a:r>
            <a:r>
              <a:rPr lang="fr-FR" baseline="0" dirty="0" err="1"/>
              <a:t>beginning</a:t>
            </a:r>
            <a:r>
              <a:rPr lang="fr-FR" baseline="0" dirty="0"/>
              <a:t> of section 8 </a:t>
            </a:r>
            <a:r>
              <a:rPr lang="fr-FR" baseline="0" dirty="0" err="1"/>
              <a:t>is</a:t>
            </a:r>
            <a:r>
              <a:rPr lang="fr-FR" baseline="0" dirty="0"/>
              <a:t> a </a:t>
            </a:r>
            <a:r>
              <a:rPr lang="fr-FR" baseline="0" dirty="0" err="1"/>
              <a:t>list</a:t>
            </a:r>
            <a:r>
              <a:rPr lang="fr-FR" baseline="0" dirty="0"/>
              <a:t> of </a:t>
            </a:r>
            <a:r>
              <a:rPr lang="fr-FR" baseline="0" dirty="0" err="1"/>
              <a:t>qualifiers</a:t>
            </a:r>
            <a:r>
              <a:rPr lang="fr-FR" baseline="0" dirty="0"/>
              <a:t> </a:t>
            </a:r>
            <a:r>
              <a:rPr lang="fr-FR" baseline="0" dirty="0" err="1"/>
              <a:t>with</a:t>
            </a:r>
            <a:r>
              <a:rPr lang="fr-FR" baseline="0" dirty="0"/>
              <a:t> </a:t>
            </a:r>
            <a:r>
              <a:rPr lang="fr-FR" baseline="0" dirty="0" err="1"/>
              <a:t>language</a:t>
            </a:r>
            <a:r>
              <a:rPr lang="fr-FR" baseline="0" dirty="0"/>
              <a:t> </a:t>
            </a:r>
            <a:r>
              <a:rPr lang="fr-FR" baseline="0" dirty="0" err="1"/>
              <a:t>dependent</a:t>
            </a:r>
            <a:r>
              <a:rPr lang="fr-FR" baseline="0" dirty="0"/>
              <a:t> free </a:t>
            </a:r>
            <a:r>
              <a:rPr lang="fr-FR" baseline="0" dirty="0" err="1"/>
              <a:t>text</a:t>
            </a:r>
            <a:r>
              <a:rPr lang="fr-FR" baseline="0" dirty="0"/>
              <a:t> values for </a:t>
            </a:r>
            <a:r>
              <a:rPr lang="fr-FR" baseline="0" dirty="0" err="1"/>
              <a:t>amino</a:t>
            </a:r>
            <a:r>
              <a:rPr lang="fr-FR" baseline="0" dirty="0"/>
              <a:t> </a:t>
            </a:r>
            <a:r>
              <a:rPr lang="fr-FR" baseline="0" dirty="0" err="1"/>
              <a:t>acid</a:t>
            </a:r>
            <a:r>
              <a:rPr lang="fr-FR" baseline="0" dirty="0"/>
              <a:t> </a:t>
            </a:r>
            <a:r>
              <a:rPr lang="fr-FR" baseline="0" dirty="0" err="1"/>
              <a:t>sequences</a:t>
            </a:r>
            <a:r>
              <a:rPr lang="fr-FR" baseline="0" dirty="0"/>
              <a:t>.  So if </a:t>
            </a:r>
            <a:r>
              <a:rPr lang="fr-FR" baseline="0" dirty="0" err="1"/>
              <a:t>you’re</a:t>
            </a:r>
            <a:r>
              <a:rPr lang="fr-FR" baseline="0" dirty="0"/>
              <a:t> </a:t>
            </a:r>
            <a:r>
              <a:rPr lang="fr-FR" baseline="0" dirty="0" err="1"/>
              <a:t>unsure</a:t>
            </a:r>
            <a:r>
              <a:rPr lang="fr-FR" baseline="0" dirty="0"/>
              <a:t>, </a:t>
            </a:r>
            <a:r>
              <a:rPr lang="fr-FR" baseline="0" dirty="0" err="1"/>
              <a:t>you</a:t>
            </a:r>
            <a:r>
              <a:rPr lang="fr-FR" baseline="0" dirty="0"/>
              <a:t> </a:t>
            </a:r>
            <a:r>
              <a:rPr lang="fr-FR" baseline="0" dirty="0" err="1"/>
              <a:t>can</a:t>
            </a:r>
            <a:r>
              <a:rPr lang="fr-FR" baseline="0" dirty="0"/>
              <a:t> </a:t>
            </a:r>
            <a:r>
              <a:rPr lang="fr-FR" baseline="0" dirty="0" err="1"/>
              <a:t>simply</a:t>
            </a:r>
            <a:r>
              <a:rPr lang="fr-FR" baseline="0" dirty="0"/>
              <a:t> check </a:t>
            </a:r>
            <a:r>
              <a:rPr lang="fr-FR" baseline="0" dirty="0" err="1"/>
              <a:t>these</a:t>
            </a:r>
            <a:r>
              <a:rPr lang="fr-FR" baseline="0" dirty="0"/>
              <a:t> </a:t>
            </a:r>
            <a:r>
              <a:rPr lang="fr-FR" baseline="0" dirty="0" err="1"/>
              <a:t>lists</a:t>
            </a:r>
            <a:r>
              <a:rPr lang="fr-FR" baseline="0" dirty="0"/>
              <a:t>.  </a:t>
            </a:r>
            <a:r>
              <a:rPr lang="fr-FR" baseline="0" dirty="0" err="1"/>
              <a:t>Another</a:t>
            </a:r>
            <a:r>
              <a:rPr lang="fr-FR" baseline="0" dirty="0"/>
              <a:t> </a:t>
            </a:r>
            <a:r>
              <a:rPr lang="fr-FR" baseline="0" dirty="0" err="1"/>
              <a:t>way</a:t>
            </a:r>
            <a:r>
              <a:rPr lang="fr-FR" baseline="0" dirty="0"/>
              <a:t> </a:t>
            </a:r>
            <a:r>
              <a:rPr lang="fr-FR" baseline="0" dirty="0" err="1"/>
              <a:t>is</a:t>
            </a:r>
            <a:r>
              <a:rPr lang="fr-FR" baseline="0" dirty="0"/>
              <a:t> to look at the description of a qualifier in Sections 6 and 8.  If the qualifier </a:t>
            </a:r>
            <a:r>
              <a:rPr lang="fr-FR" baseline="0" dirty="0" err="1"/>
              <a:t>is</a:t>
            </a:r>
            <a:r>
              <a:rPr lang="fr-FR" baseline="0" dirty="0"/>
              <a:t> </a:t>
            </a:r>
            <a:r>
              <a:rPr lang="fr-FR" baseline="0" dirty="0" err="1"/>
              <a:t>language</a:t>
            </a:r>
            <a:r>
              <a:rPr lang="fr-FR" baseline="0" dirty="0"/>
              <a:t> </a:t>
            </a:r>
            <a:r>
              <a:rPr lang="fr-FR" baseline="0" dirty="0" err="1"/>
              <a:t>dependent</a:t>
            </a:r>
            <a:r>
              <a:rPr lang="fr-FR" baseline="0" dirty="0"/>
              <a:t>, </a:t>
            </a:r>
            <a:r>
              <a:rPr lang="fr-FR" baseline="0" dirty="0" err="1"/>
              <a:t>it</a:t>
            </a:r>
            <a:r>
              <a:rPr lang="fr-FR" baseline="0" dirty="0"/>
              <a:t> </a:t>
            </a:r>
            <a:r>
              <a:rPr lang="fr-FR" baseline="0" dirty="0" err="1"/>
              <a:t>will</a:t>
            </a:r>
            <a:r>
              <a:rPr lang="fr-FR" baseline="0" dirty="0"/>
              <a:t> </a:t>
            </a:r>
            <a:r>
              <a:rPr lang="fr-FR" baseline="0" dirty="0" err="1"/>
              <a:t>say</a:t>
            </a:r>
            <a:r>
              <a:rPr lang="fr-FR" baseline="0" dirty="0"/>
              <a:t> </a:t>
            </a:r>
            <a:r>
              <a:rPr lang="fr-FR" baseline="0" dirty="0" err="1"/>
              <a:t>so</a:t>
            </a:r>
            <a:r>
              <a:rPr lang="fr-FR" baseline="0" dirty="0"/>
              <a:t> </a:t>
            </a:r>
            <a:r>
              <a:rPr lang="fr-FR" baseline="0" dirty="0" err="1"/>
              <a:t>just</a:t>
            </a:r>
            <a:r>
              <a:rPr lang="fr-FR" baseline="0" dirty="0"/>
              <a:t> </a:t>
            </a:r>
            <a:r>
              <a:rPr lang="fr-FR" baseline="0" dirty="0" err="1"/>
              <a:t>below</a:t>
            </a:r>
            <a:r>
              <a:rPr lang="fr-FR" baseline="0" dirty="0"/>
              <a:t> the </a:t>
            </a:r>
            <a:r>
              <a:rPr lang="fr-FR" baseline="0" dirty="0" err="1"/>
              <a:t>term</a:t>
            </a:r>
            <a:r>
              <a:rPr lang="fr-FR" baseline="0" dirty="0"/>
              <a:t> “free </a:t>
            </a:r>
            <a:r>
              <a:rPr lang="fr-FR" baseline="0" dirty="0" err="1"/>
              <a:t>text</a:t>
            </a:r>
            <a:r>
              <a:rPr lang="fr-FR" baseline="0" dirty="0"/>
              <a:t>”, as </a:t>
            </a:r>
            <a:r>
              <a:rPr lang="fr-FR" baseline="0" dirty="0" err="1"/>
              <a:t>shown</a:t>
            </a:r>
            <a:r>
              <a:rPr lang="fr-FR" baseline="0" dirty="0"/>
              <a:t> </a:t>
            </a:r>
            <a:r>
              <a:rPr lang="fr-FR" baseline="0" dirty="0" err="1"/>
              <a:t>circled</a:t>
            </a:r>
            <a:r>
              <a:rPr lang="fr-FR" baseline="0" dirty="0"/>
              <a:t> in </a:t>
            </a:r>
            <a:r>
              <a:rPr lang="fr-FR" baseline="0" dirty="0" err="1"/>
              <a:t>red</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62</a:t>
            </a:fld>
            <a:endParaRPr lang="fr-FR" dirty="0"/>
          </a:p>
        </p:txBody>
      </p:sp>
    </p:spTree>
    <p:extLst>
      <p:ext uri="{BB962C8B-B14F-4D97-AF65-F5344CB8AC3E}">
        <p14:creationId xmlns:p14="http://schemas.microsoft.com/office/powerpoint/2010/main" val="14004969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Here</a:t>
            </a:r>
            <a:r>
              <a:rPr lang="fr-FR" dirty="0"/>
              <a:t> are </a:t>
            </a:r>
            <a:r>
              <a:rPr lang="fr-FR" dirty="0" err="1"/>
              <a:t>two</a:t>
            </a:r>
            <a:r>
              <a:rPr lang="fr-FR" dirty="0"/>
              <a:t> </a:t>
            </a:r>
            <a:r>
              <a:rPr lang="fr-FR" dirty="0" err="1"/>
              <a:t>examples</a:t>
            </a:r>
            <a:r>
              <a:rPr lang="fr-FR" dirty="0"/>
              <a:t> of qualifier</a:t>
            </a:r>
            <a:r>
              <a:rPr lang="fr-FR" baseline="0" dirty="0"/>
              <a:t> descriptions – </a:t>
            </a:r>
            <a:r>
              <a:rPr lang="fr-FR" baseline="0" dirty="0" err="1"/>
              <a:t>both</a:t>
            </a:r>
            <a:r>
              <a:rPr lang="fr-FR" baseline="0" dirty="0"/>
              <a:t> are free </a:t>
            </a:r>
            <a:r>
              <a:rPr lang="fr-FR" baseline="0" dirty="0" err="1"/>
              <a:t>text</a:t>
            </a:r>
            <a:r>
              <a:rPr lang="fr-FR" baseline="0" dirty="0"/>
              <a:t>, one </a:t>
            </a:r>
            <a:r>
              <a:rPr lang="fr-FR" baseline="0" dirty="0" err="1"/>
              <a:t>is</a:t>
            </a:r>
            <a:r>
              <a:rPr lang="fr-FR" baseline="0" dirty="0"/>
              <a:t> </a:t>
            </a:r>
            <a:r>
              <a:rPr lang="fr-FR" baseline="0" dirty="0" err="1"/>
              <a:t>language</a:t>
            </a:r>
            <a:r>
              <a:rPr lang="fr-FR" baseline="0" dirty="0"/>
              <a:t> </a:t>
            </a:r>
            <a:r>
              <a:rPr lang="fr-FR" baseline="0" dirty="0" err="1"/>
              <a:t>dependent</a:t>
            </a:r>
            <a:r>
              <a:rPr lang="fr-FR" baseline="0" dirty="0"/>
              <a:t>.  </a:t>
            </a:r>
          </a:p>
          <a:p>
            <a:endParaRPr lang="fr-FR" baseline="0" dirty="0"/>
          </a:p>
          <a:p>
            <a:r>
              <a:rPr lang="fr-FR" dirty="0" err="1"/>
              <a:t>Qualifier</a:t>
            </a:r>
            <a:r>
              <a:rPr lang="fr-FR" baseline="0" dirty="0" err="1"/>
              <a:t>s</a:t>
            </a:r>
            <a:r>
              <a:rPr lang="fr-FR" baseline="0" dirty="0"/>
              <a:t> </a:t>
            </a:r>
            <a:r>
              <a:rPr lang="fr-FR" baseline="0" dirty="0" err="1"/>
              <a:t>with</a:t>
            </a:r>
            <a:r>
              <a:rPr lang="fr-FR" baseline="0" dirty="0"/>
              <a:t> a free </a:t>
            </a:r>
            <a:r>
              <a:rPr lang="fr-FR" baseline="0" dirty="0" err="1"/>
              <a:t>text</a:t>
            </a:r>
            <a:r>
              <a:rPr lang="fr-FR" baseline="0" dirty="0"/>
              <a:t> value format </a:t>
            </a:r>
            <a:r>
              <a:rPr lang="fr-FR" baseline="0" dirty="0" err="1"/>
              <a:t>that</a:t>
            </a:r>
            <a:r>
              <a:rPr lang="fr-FR" baseline="0" dirty="0"/>
              <a:t> are NOT </a:t>
            </a:r>
            <a:r>
              <a:rPr lang="fr-FR" baseline="0" dirty="0" err="1"/>
              <a:t>language</a:t>
            </a:r>
            <a:r>
              <a:rPr lang="fr-FR" baseline="0" dirty="0"/>
              <a:t> </a:t>
            </a:r>
            <a:r>
              <a:rPr lang="fr-FR" baseline="0" dirty="0" err="1"/>
              <a:t>dependent</a:t>
            </a:r>
            <a:r>
              <a:rPr lang="fr-FR" baseline="0" dirty="0"/>
              <a:t> </a:t>
            </a:r>
            <a:r>
              <a:rPr lang="fr-FR" baseline="0" dirty="0" err="1"/>
              <a:t>will</a:t>
            </a:r>
            <a:r>
              <a:rPr lang="fr-FR" baseline="0" dirty="0"/>
              <a:t> not </a:t>
            </a:r>
            <a:r>
              <a:rPr lang="fr-FR" baseline="0" dirty="0" err="1"/>
              <a:t>say</a:t>
            </a:r>
            <a:r>
              <a:rPr lang="fr-FR" baseline="0" dirty="0"/>
              <a:t> “</a:t>
            </a:r>
            <a:r>
              <a:rPr lang="fr-FR" baseline="0" dirty="0" err="1"/>
              <a:t>language</a:t>
            </a:r>
            <a:r>
              <a:rPr lang="fr-FR" baseline="0" dirty="0"/>
              <a:t> </a:t>
            </a:r>
            <a:r>
              <a:rPr lang="fr-FR" baseline="0" dirty="0" err="1"/>
              <a:t>dependent</a:t>
            </a:r>
            <a:r>
              <a:rPr lang="fr-FR" baseline="0" dirty="0"/>
              <a:t>” in </a:t>
            </a:r>
            <a:r>
              <a:rPr lang="fr-FR" baseline="0" dirty="0" err="1"/>
              <a:t>their</a:t>
            </a:r>
            <a:r>
              <a:rPr lang="fr-FR" baseline="0" dirty="0"/>
              <a:t> description – as </a:t>
            </a:r>
            <a:r>
              <a:rPr lang="fr-FR" baseline="0" dirty="0" err="1"/>
              <a:t>shown</a:t>
            </a:r>
            <a:r>
              <a:rPr lang="fr-FR" baseline="0" dirty="0"/>
              <a:t> for the qualifier “</a:t>
            </a:r>
            <a:r>
              <a:rPr lang="fr-FR" baseline="0" dirty="0" err="1"/>
              <a:t>frequency</a:t>
            </a:r>
            <a:r>
              <a:rPr lang="fr-FR" baseline="0" dirty="0"/>
              <a:t>”.  “</a:t>
            </a:r>
            <a:r>
              <a:rPr lang="fr-FR" baseline="0" dirty="0" err="1"/>
              <a:t>Frequency</a:t>
            </a:r>
            <a:r>
              <a:rPr lang="fr-FR" baseline="0" dirty="0"/>
              <a:t>” </a:t>
            </a:r>
            <a:r>
              <a:rPr lang="fr-FR" baseline="0" dirty="0" err="1"/>
              <a:t>does</a:t>
            </a:r>
            <a:r>
              <a:rPr lang="fr-FR" baseline="0" dirty="0"/>
              <a:t> have a free </a:t>
            </a:r>
            <a:r>
              <a:rPr lang="fr-FR" baseline="0" dirty="0" err="1"/>
              <a:t>text</a:t>
            </a:r>
            <a:r>
              <a:rPr lang="fr-FR" baseline="0" dirty="0"/>
              <a:t> value format, but </a:t>
            </a:r>
            <a:r>
              <a:rPr lang="fr-FR" baseline="0" dirty="0" err="1"/>
              <a:t>it</a:t>
            </a:r>
            <a:r>
              <a:rPr lang="fr-FR" baseline="0" dirty="0"/>
              <a:t> </a:t>
            </a:r>
            <a:r>
              <a:rPr lang="fr-FR" baseline="0" dirty="0" err="1"/>
              <a:t>will</a:t>
            </a:r>
            <a:r>
              <a:rPr lang="fr-FR" baseline="0" dirty="0"/>
              <a:t> not </a:t>
            </a:r>
            <a:r>
              <a:rPr lang="fr-FR" baseline="0" dirty="0" err="1"/>
              <a:t>need</a:t>
            </a:r>
            <a:r>
              <a:rPr lang="fr-FR" baseline="0" dirty="0"/>
              <a:t> to </a:t>
            </a:r>
            <a:r>
              <a:rPr lang="fr-FR" baseline="0" dirty="0" err="1"/>
              <a:t>be</a:t>
            </a:r>
            <a:r>
              <a:rPr lang="fr-FR" baseline="0" dirty="0"/>
              <a:t> </a:t>
            </a:r>
            <a:r>
              <a:rPr lang="fr-FR" baseline="0" dirty="0" err="1"/>
              <a:t>translated</a:t>
            </a:r>
            <a:r>
              <a:rPr lang="fr-FR" baseline="0" dirty="0"/>
              <a:t> for international or national </a:t>
            </a:r>
            <a:r>
              <a:rPr lang="fr-FR" baseline="0" dirty="0" err="1"/>
              <a:t>procedures</a:t>
            </a:r>
            <a:r>
              <a:rPr lang="fr-FR" baseline="0" dirty="0"/>
              <a:t>.    In </a:t>
            </a:r>
            <a:r>
              <a:rPr lang="fr-FR" baseline="0" dirty="0" err="1"/>
              <a:t>contrast</a:t>
            </a:r>
            <a:r>
              <a:rPr lang="fr-FR" baseline="0" dirty="0"/>
              <a:t>, the qualifier “</a:t>
            </a:r>
            <a:r>
              <a:rPr lang="fr-FR" baseline="0" dirty="0" err="1"/>
              <a:t>function</a:t>
            </a:r>
            <a:r>
              <a:rPr lang="fr-FR" baseline="0" dirty="0"/>
              <a:t>” </a:t>
            </a:r>
            <a:r>
              <a:rPr lang="fr-FR" baseline="0" dirty="0" err="1"/>
              <a:t>is</a:t>
            </a:r>
            <a:r>
              <a:rPr lang="fr-FR" baseline="0" dirty="0"/>
              <a:t> </a:t>
            </a:r>
            <a:r>
              <a:rPr lang="fr-FR" baseline="0" dirty="0" err="1"/>
              <a:t>language</a:t>
            </a:r>
            <a:r>
              <a:rPr lang="fr-FR" baseline="0" dirty="0"/>
              <a:t> </a:t>
            </a:r>
            <a:r>
              <a:rPr lang="fr-FR" baseline="0" dirty="0" err="1"/>
              <a:t>dependent</a:t>
            </a:r>
            <a:r>
              <a:rPr lang="fr-FR" baseline="0" dirty="0"/>
              <a:t>, and </a:t>
            </a:r>
            <a:r>
              <a:rPr lang="fr-FR" baseline="0" dirty="0" err="1"/>
              <a:t>may</a:t>
            </a:r>
            <a:r>
              <a:rPr lang="fr-FR" baseline="0" dirty="0"/>
              <a:t> </a:t>
            </a:r>
            <a:r>
              <a:rPr lang="fr-FR" baseline="0" dirty="0" err="1"/>
              <a:t>require</a:t>
            </a:r>
            <a:r>
              <a:rPr lang="fr-FR" baseline="0" dirty="0"/>
              <a:t> translation.</a:t>
            </a:r>
          </a:p>
          <a:p>
            <a:endParaRPr lang="fr-FR" baseline="0" dirty="0"/>
          </a:p>
          <a:p>
            <a:r>
              <a:rPr lang="fr-FR" baseline="0" dirty="0"/>
              <a:t>If </a:t>
            </a:r>
            <a:r>
              <a:rPr lang="fr-FR" baseline="0" dirty="0" err="1"/>
              <a:t>you</a:t>
            </a:r>
            <a:r>
              <a:rPr lang="fr-FR" baseline="0" dirty="0"/>
              <a:t> </a:t>
            </a:r>
            <a:r>
              <a:rPr lang="fr-FR" baseline="0" dirty="0" err="1"/>
              <a:t>will</a:t>
            </a:r>
            <a:r>
              <a:rPr lang="fr-FR" baseline="0" dirty="0"/>
              <a:t> </a:t>
            </a:r>
            <a:r>
              <a:rPr lang="fr-FR" baseline="0" dirty="0" err="1"/>
              <a:t>remember</a:t>
            </a:r>
            <a:r>
              <a:rPr lang="fr-FR" baseline="0" dirty="0"/>
              <a:t> a few slides </a:t>
            </a:r>
            <a:r>
              <a:rPr lang="fr-FR" baseline="0" dirty="0" err="1"/>
              <a:t>ago</a:t>
            </a:r>
            <a:r>
              <a:rPr lang="fr-FR" baseline="0" dirty="0"/>
              <a:t> I </a:t>
            </a:r>
            <a:r>
              <a:rPr lang="fr-FR" baseline="0" dirty="0" err="1"/>
              <a:t>said</a:t>
            </a:r>
            <a:r>
              <a:rPr lang="fr-FR" baseline="0" dirty="0"/>
              <a:t> </a:t>
            </a:r>
            <a:r>
              <a:rPr lang="fr-FR" baseline="0" dirty="0" err="1"/>
              <a:t>that</a:t>
            </a:r>
            <a:r>
              <a:rPr lang="fr-FR" baseline="0" dirty="0"/>
              <a:t> </a:t>
            </a:r>
            <a:r>
              <a:rPr lang="fr-FR" baseline="0" dirty="0" err="1"/>
              <a:t>just</a:t>
            </a:r>
            <a:r>
              <a:rPr lang="fr-FR" baseline="0" dirty="0"/>
              <a:t> </a:t>
            </a:r>
            <a:r>
              <a:rPr lang="fr-FR" baseline="0" dirty="0" err="1"/>
              <a:t>because</a:t>
            </a:r>
            <a:r>
              <a:rPr lang="fr-FR" baseline="0" dirty="0"/>
              <a:t> a qualifier </a:t>
            </a:r>
            <a:r>
              <a:rPr lang="fr-FR" baseline="0" dirty="0" err="1"/>
              <a:t>is</a:t>
            </a:r>
            <a:r>
              <a:rPr lang="fr-FR" baseline="0" dirty="0"/>
              <a:t> “free </a:t>
            </a:r>
            <a:r>
              <a:rPr lang="fr-FR" baseline="0" dirty="0" err="1"/>
              <a:t>text</a:t>
            </a:r>
            <a:r>
              <a:rPr lang="fr-FR" baseline="0" dirty="0"/>
              <a:t>” </a:t>
            </a:r>
            <a:r>
              <a:rPr lang="fr-FR" baseline="0" dirty="0" err="1"/>
              <a:t>doesn’t</a:t>
            </a:r>
            <a:r>
              <a:rPr lang="fr-FR" baseline="0" dirty="0"/>
              <a:t> </a:t>
            </a:r>
            <a:r>
              <a:rPr lang="fr-FR" baseline="0" dirty="0" err="1"/>
              <a:t>mean</a:t>
            </a:r>
            <a:r>
              <a:rPr lang="fr-FR" baseline="0" dirty="0"/>
              <a:t> </a:t>
            </a:r>
            <a:r>
              <a:rPr lang="fr-FR" baseline="0" dirty="0" err="1"/>
              <a:t>you</a:t>
            </a:r>
            <a:r>
              <a:rPr lang="fr-FR" baseline="0" dirty="0"/>
              <a:t> </a:t>
            </a:r>
            <a:r>
              <a:rPr lang="fr-FR" baseline="0" dirty="0" err="1"/>
              <a:t>can</a:t>
            </a:r>
            <a:r>
              <a:rPr lang="fr-FR" baseline="0" dirty="0"/>
              <a:t> put </a:t>
            </a:r>
            <a:r>
              <a:rPr lang="fr-FR" baseline="0" dirty="0" err="1"/>
              <a:t>whatever</a:t>
            </a:r>
            <a:r>
              <a:rPr lang="fr-FR" baseline="0" dirty="0"/>
              <a:t> </a:t>
            </a:r>
            <a:r>
              <a:rPr lang="fr-FR" baseline="0" dirty="0" err="1"/>
              <a:t>you</a:t>
            </a:r>
            <a:r>
              <a:rPr lang="fr-FR" baseline="0" dirty="0"/>
              <a:t> </a:t>
            </a:r>
            <a:r>
              <a:rPr lang="fr-FR" baseline="0" dirty="0" err="1"/>
              <a:t>want</a:t>
            </a:r>
            <a:r>
              <a:rPr lang="fr-FR" baseline="0" dirty="0"/>
              <a:t> for a value.  You must </a:t>
            </a:r>
            <a:r>
              <a:rPr lang="fr-FR" baseline="0" dirty="0" err="1"/>
              <a:t>read</a:t>
            </a:r>
            <a:r>
              <a:rPr lang="fr-FR" baseline="0" dirty="0"/>
              <a:t> the description to </a:t>
            </a:r>
            <a:r>
              <a:rPr lang="fr-FR" baseline="0" dirty="0" err="1"/>
              <a:t>determine</a:t>
            </a:r>
            <a:r>
              <a:rPr lang="fr-FR" baseline="0" dirty="0"/>
              <a:t> </a:t>
            </a:r>
            <a:r>
              <a:rPr lang="fr-FR" baseline="0" dirty="0" err="1"/>
              <a:t>what</a:t>
            </a:r>
            <a:r>
              <a:rPr lang="fr-FR" baseline="0" dirty="0"/>
              <a:t> information the value </a:t>
            </a:r>
            <a:r>
              <a:rPr lang="fr-FR" baseline="0" dirty="0" err="1"/>
              <a:t>should</a:t>
            </a:r>
            <a:r>
              <a:rPr lang="fr-FR" baseline="0" dirty="0"/>
              <a:t> </a:t>
            </a:r>
            <a:r>
              <a:rPr lang="fr-FR" baseline="0" dirty="0" err="1"/>
              <a:t>contain</a:t>
            </a:r>
            <a:r>
              <a:rPr lang="fr-FR" baseline="0" dirty="0"/>
              <a:t>, and </a:t>
            </a:r>
            <a:r>
              <a:rPr lang="fr-FR" baseline="0" dirty="0" err="1"/>
              <a:t>include</a:t>
            </a:r>
            <a:r>
              <a:rPr lang="fr-FR" baseline="0" dirty="0"/>
              <a:t> </a:t>
            </a:r>
            <a:r>
              <a:rPr lang="fr-FR" baseline="0" dirty="0" err="1"/>
              <a:t>that</a:t>
            </a:r>
            <a:r>
              <a:rPr lang="fr-FR" baseline="0" dirty="0"/>
              <a:t> information.  For </a:t>
            </a:r>
            <a:r>
              <a:rPr lang="fr-FR" baseline="0" dirty="0" err="1"/>
              <a:t>example</a:t>
            </a:r>
            <a:r>
              <a:rPr lang="fr-FR" baseline="0" dirty="0"/>
              <a:t>, for the qualifier “</a:t>
            </a:r>
            <a:r>
              <a:rPr lang="fr-FR" baseline="0" dirty="0" err="1"/>
              <a:t>frequency</a:t>
            </a:r>
            <a:r>
              <a:rPr lang="fr-FR" baseline="0" dirty="0"/>
              <a:t>” </a:t>
            </a:r>
            <a:r>
              <a:rPr lang="fr-FR" baseline="0" dirty="0" err="1"/>
              <a:t>shown</a:t>
            </a:r>
            <a:r>
              <a:rPr lang="fr-FR" baseline="0" dirty="0"/>
              <a:t> </a:t>
            </a:r>
            <a:r>
              <a:rPr lang="fr-FR" baseline="0" dirty="0" err="1"/>
              <a:t>here</a:t>
            </a:r>
            <a:r>
              <a:rPr lang="fr-FR" baseline="0" dirty="0"/>
              <a:t>, the value must </a:t>
            </a:r>
            <a:r>
              <a:rPr lang="fr-FR" baseline="0" dirty="0" err="1"/>
              <a:t>be</a:t>
            </a:r>
            <a:r>
              <a:rPr lang="fr-FR" baseline="0" dirty="0"/>
              <a:t> in the </a:t>
            </a:r>
            <a:r>
              <a:rPr lang="fr-FR" baseline="0" dirty="0" err="1"/>
              <a:t>form</a:t>
            </a:r>
            <a:r>
              <a:rPr lang="fr-FR" baseline="0" dirty="0"/>
              <a:t> of a fraction, and </a:t>
            </a:r>
            <a:r>
              <a:rPr lang="fr-FR" baseline="0" dirty="0" err="1"/>
              <a:t>there</a:t>
            </a:r>
            <a:r>
              <a:rPr lang="fr-FR" baseline="0" dirty="0"/>
              <a:t> are </a:t>
            </a:r>
            <a:r>
              <a:rPr lang="fr-FR" baseline="0" dirty="0" err="1"/>
              <a:t>examples</a:t>
            </a:r>
            <a:r>
              <a:rPr lang="fr-FR" baseline="0" dirty="0"/>
              <a:t> in the qualifier description for </a:t>
            </a:r>
            <a:r>
              <a:rPr lang="fr-FR" baseline="0" dirty="0" err="1"/>
              <a:t>what</a:t>
            </a:r>
            <a:r>
              <a:rPr lang="fr-FR" baseline="0" dirty="0"/>
              <a:t> </a:t>
            </a:r>
            <a:r>
              <a:rPr lang="fr-FR" baseline="0" dirty="0" err="1"/>
              <a:t>that</a:t>
            </a:r>
            <a:r>
              <a:rPr lang="fr-FR" baseline="0" dirty="0"/>
              <a:t> value </a:t>
            </a:r>
            <a:r>
              <a:rPr lang="fr-FR" baseline="0" dirty="0" err="1"/>
              <a:t>could</a:t>
            </a:r>
            <a:r>
              <a:rPr lang="fr-FR" baseline="0" dirty="0"/>
              <a:t> look </a:t>
            </a:r>
            <a:r>
              <a:rPr lang="fr-FR" baseline="0" dirty="0" err="1"/>
              <a:t>like</a:t>
            </a:r>
            <a:r>
              <a:rPr lang="fr-FR" baseline="0" dirty="0"/>
              <a:t>.   So </a:t>
            </a:r>
            <a:r>
              <a:rPr lang="fr-FR" baseline="0" dirty="0" err="1"/>
              <a:t>when</a:t>
            </a:r>
            <a:r>
              <a:rPr lang="fr-FR" baseline="0" dirty="0"/>
              <a:t> </a:t>
            </a:r>
            <a:r>
              <a:rPr lang="fr-FR" baseline="0" dirty="0" err="1"/>
              <a:t>you’re</a:t>
            </a:r>
            <a:r>
              <a:rPr lang="fr-FR" baseline="0" dirty="0"/>
              <a:t> </a:t>
            </a:r>
            <a:r>
              <a:rPr lang="fr-FR" baseline="0" dirty="0" err="1"/>
              <a:t>using</a:t>
            </a:r>
            <a:r>
              <a:rPr lang="fr-FR" baseline="0" dirty="0"/>
              <a:t> free </a:t>
            </a:r>
            <a:r>
              <a:rPr lang="fr-FR" baseline="0" dirty="0" err="1"/>
              <a:t>text</a:t>
            </a:r>
            <a:r>
              <a:rPr lang="fr-FR" baseline="0" dirty="0"/>
              <a:t> </a:t>
            </a:r>
            <a:r>
              <a:rPr lang="fr-FR" baseline="0" dirty="0" err="1"/>
              <a:t>qualifieris</a:t>
            </a:r>
            <a:r>
              <a:rPr lang="fr-FR" baseline="0" dirty="0"/>
              <a:t>, </a:t>
            </a:r>
            <a:r>
              <a:rPr lang="fr-FR" baseline="0" dirty="0" err="1"/>
              <a:t>consult</a:t>
            </a:r>
            <a:r>
              <a:rPr lang="fr-FR" baseline="0" dirty="0"/>
              <a:t> the description to </a:t>
            </a:r>
            <a:r>
              <a:rPr lang="fr-FR" baseline="0" dirty="0" err="1"/>
              <a:t>ensure</a:t>
            </a:r>
            <a:r>
              <a:rPr lang="fr-FR" baseline="0" dirty="0"/>
              <a:t> </a:t>
            </a:r>
            <a:r>
              <a:rPr lang="fr-FR" baseline="0" dirty="0" err="1"/>
              <a:t>you</a:t>
            </a:r>
            <a:r>
              <a:rPr lang="fr-FR" baseline="0" dirty="0"/>
              <a:t> are </a:t>
            </a:r>
            <a:r>
              <a:rPr lang="fr-FR" baseline="0" dirty="0" err="1"/>
              <a:t>including</a:t>
            </a:r>
            <a:r>
              <a:rPr lang="fr-FR" baseline="0" dirty="0"/>
              <a:t> </a:t>
            </a:r>
            <a:r>
              <a:rPr lang="fr-FR" baseline="0" dirty="0" err="1"/>
              <a:t>appropriate</a:t>
            </a:r>
            <a:r>
              <a:rPr lang="fr-FR" baseline="0" dirty="0"/>
              <a:t> information.  Do not </a:t>
            </a:r>
            <a:r>
              <a:rPr lang="fr-FR" baseline="0" dirty="0" err="1"/>
              <a:t>include</a:t>
            </a:r>
            <a:r>
              <a:rPr lang="fr-FR" baseline="0" dirty="0"/>
              <a:t> information </a:t>
            </a:r>
            <a:r>
              <a:rPr lang="fr-FR" baseline="0" dirty="0" err="1"/>
              <a:t>that</a:t>
            </a:r>
            <a:r>
              <a:rPr lang="fr-FR" baseline="0" dirty="0"/>
              <a:t> </a:t>
            </a:r>
            <a:r>
              <a:rPr lang="fr-FR" baseline="0" dirty="0" err="1"/>
              <a:t>is</a:t>
            </a:r>
            <a:r>
              <a:rPr lang="fr-FR" baseline="0" dirty="0"/>
              <a:t> not relevant to the qualifier.</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63</a:t>
            </a:fld>
            <a:endParaRPr lang="fr-FR" dirty="0"/>
          </a:p>
        </p:txBody>
      </p:sp>
    </p:spTree>
    <p:extLst>
      <p:ext uri="{BB962C8B-B14F-4D97-AF65-F5344CB8AC3E}">
        <p14:creationId xmlns:p14="http://schemas.microsoft.com/office/powerpoint/2010/main" val="23757488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 </a:t>
            </a:r>
            <a:r>
              <a:rPr lang="fr-FR" dirty="0" err="1"/>
              <a:t>little</a:t>
            </a:r>
            <a:r>
              <a:rPr lang="fr-FR" dirty="0"/>
              <a:t> more information on </a:t>
            </a:r>
            <a:r>
              <a:rPr lang="fr-FR" dirty="0" err="1"/>
              <a:t>language</a:t>
            </a:r>
            <a:r>
              <a:rPr lang="fr-FR" dirty="0"/>
              <a:t> </a:t>
            </a:r>
            <a:r>
              <a:rPr lang="fr-FR" dirty="0" err="1"/>
              <a:t>dependent</a:t>
            </a:r>
            <a:r>
              <a:rPr lang="fr-FR" baseline="0" dirty="0"/>
              <a:t> free </a:t>
            </a:r>
            <a:r>
              <a:rPr lang="fr-FR" baseline="0" dirty="0" err="1"/>
              <a:t>text</a:t>
            </a:r>
            <a:r>
              <a:rPr lang="fr-FR" baseline="0" dirty="0"/>
              <a:t>.  </a:t>
            </a:r>
          </a:p>
          <a:p>
            <a:endParaRPr lang="fr-FR" baseline="0" dirty="0"/>
          </a:p>
          <a:p>
            <a:r>
              <a:rPr lang="fr-FR" baseline="0" dirty="0"/>
              <a:t>ST.26 </a:t>
            </a:r>
            <a:r>
              <a:rPr lang="fr-FR" baseline="0" dirty="0" err="1"/>
              <a:t>permits</a:t>
            </a:r>
            <a:r>
              <a:rPr lang="fr-FR" baseline="0" dirty="0"/>
              <a:t> a </a:t>
            </a:r>
            <a:r>
              <a:rPr lang="fr-FR" dirty="0"/>
              <a:t>single </a:t>
            </a:r>
            <a:r>
              <a:rPr lang="fr-FR" dirty="0" err="1"/>
              <a:t>sequence</a:t>
            </a:r>
            <a:r>
              <a:rPr lang="fr-FR" dirty="0"/>
              <a:t> listing</a:t>
            </a:r>
            <a:r>
              <a:rPr lang="fr-FR" baseline="0" dirty="0"/>
              <a:t> to </a:t>
            </a:r>
            <a:r>
              <a:rPr lang="fr-FR" baseline="0" dirty="0" err="1"/>
              <a:t>contain</a:t>
            </a:r>
            <a:r>
              <a:rPr lang="fr-FR" baseline="0" dirty="0"/>
              <a:t> </a:t>
            </a:r>
            <a:r>
              <a:rPr lang="fr-FR" baseline="0" dirty="0" err="1"/>
              <a:t>language</a:t>
            </a:r>
            <a:r>
              <a:rPr lang="fr-FR" baseline="0" dirty="0"/>
              <a:t> </a:t>
            </a:r>
            <a:r>
              <a:rPr lang="fr-FR" baseline="0" dirty="0" err="1"/>
              <a:t>dependent</a:t>
            </a:r>
            <a:r>
              <a:rPr lang="fr-FR" baseline="0" dirty="0"/>
              <a:t> qualifier values in </a:t>
            </a:r>
            <a:r>
              <a:rPr lang="fr-FR" baseline="0" dirty="0" err="1"/>
              <a:t>two</a:t>
            </a:r>
            <a:r>
              <a:rPr lang="fr-FR" baseline="0" dirty="0"/>
              <a:t> </a:t>
            </a:r>
            <a:r>
              <a:rPr lang="fr-FR" baseline="0" dirty="0" err="1"/>
              <a:t>languages</a:t>
            </a:r>
            <a:r>
              <a:rPr lang="fr-FR" baseline="0" dirty="0"/>
              <a:t> – English and </a:t>
            </a:r>
            <a:r>
              <a:rPr lang="fr-FR" baseline="0" dirty="0" err="1"/>
              <a:t>another</a:t>
            </a:r>
            <a:r>
              <a:rPr lang="fr-FR" baseline="0" dirty="0"/>
              <a:t> non-English </a:t>
            </a:r>
            <a:r>
              <a:rPr lang="fr-FR" baseline="0" dirty="0" err="1"/>
              <a:t>language</a:t>
            </a:r>
            <a:r>
              <a:rPr lang="fr-FR" baseline="0" dirty="0"/>
              <a:t>.   </a:t>
            </a:r>
          </a:p>
          <a:p>
            <a:endParaRPr lang="fr-FR" baseline="0"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64</a:t>
            </a:fld>
            <a:endParaRPr lang="fr-FR" dirty="0"/>
          </a:p>
        </p:txBody>
      </p:sp>
    </p:spTree>
    <p:extLst>
      <p:ext uri="{BB962C8B-B14F-4D97-AF65-F5344CB8AC3E}">
        <p14:creationId xmlns:p14="http://schemas.microsoft.com/office/powerpoint/2010/main" val="35345428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a:t>English </a:t>
            </a:r>
            <a:r>
              <a:rPr lang="fr-FR" baseline="0" dirty="0" err="1"/>
              <a:t>language</a:t>
            </a:r>
            <a:r>
              <a:rPr lang="fr-FR" baseline="0" dirty="0"/>
              <a:t> values </a:t>
            </a:r>
            <a:r>
              <a:rPr lang="fr-FR" baseline="0" dirty="0" err="1"/>
              <a:t>will</a:t>
            </a:r>
            <a:r>
              <a:rPr lang="fr-FR" baseline="0" dirty="0"/>
              <a:t> </a:t>
            </a:r>
            <a:r>
              <a:rPr lang="fr-FR" baseline="0" dirty="0" err="1"/>
              <a:t>always</a:t>
            </a:r>
            <a:r>
              <a:rPr lang="fr-FR" baseline="0" dirty="0"/>
              <a:t> </a:t>
            </a:r>
            <a:r>
              <a:rPr lang="fr-FR" baseline="0" dirty="0" err="1"/>
              <a:t>be</a:t>
            </a:r>
            <a:r>
              <a:rPr lang="fr-FR" baseline="0" dirty="0"/>
              <a:t> </a:t>
            </a:r>
            <a:r>
              <a:rPr lang="fr-FR" baseline="0" dirty="0" err="1"/>
              <a:t>provided</a:t>
            </a:r>
            <a:r>
              <a:rPr lang="fr-FR" baseline="0" dirty="0"/>
              <a:t> in the “</a:t>
            </a:r>
            <a:r>
              <a:rPr lang="fr-FR" baseline="0" dirty="0" err="1"/>
              <a:t>INSDQualifier</a:t>
            </a:r>
            <a:r>
              <a:rPr lang="fr-FR" baseline="0" dirty="0"/>
              <a:t>__value” </a:t>
            </a:r>
            <a:r>
              <a:rPr lang="fr-FR" baseline="0" dirty="0" err="1"/>
              <a:t>element</a:t>
            </a:r>
            <a:r>
              <a:rPr lang="fr-FR" baseline="0" dirty="0"/>
              <a:t>.   No </a:t>
            </a:r>
            <a:r>
              <a:rPr lang="fr-FR" baseline="0" dirty="0" err="1"/>
              <a:t>other</a:t>
            </a:r>
            <a:r>
              <a:rPr lang="fr-FR" baseline="0" dirty="0"/>
              <a:t> </a:t>
            </a:r>
            <a:r>
              <a:rPr lang="fr-FR" baseline="0" dirty="0" err="1"/>
              <a:t>language</a:t>
            </a:r>
            <a:r>
              <a:rPr lang="fr-FR" baseline="0" dirty="0"/>
              <a:t> </a:t>
            </a:r>
            <a:r>
              <a:rPr lang="fr-FR" baseline="0" dirty="0" err="1"/>
              <a:t>is</a:t>
            </a:r>
            <a:r>
              <a:rPr lang="fr-FR" baseline="0" dirty="0"/>
              <a:t> </a:t>
            </a:r>
            <a:r>
              <a:rPr lang="fr-FR" baseline="0" dirty="0" err="1"/>
              <a:t>permitted</a:t>
            </a:r>
            <a:r>
              <a:rPr lang="fr-FR" baseline="0" dirty="0"/>
              <a:t> in </a:t>
            </a:r>
            <a:r>
              <a:rPr lang="fr-FR" baseline="0" dirty="0" err="1"/>
              <a:t>this</a:t>
            </a:r>
            <a:r>
              <a:rPr lang="fr-FR" baseline="0" dirty="0"/>
              <a:t> </a:t>
            </a:r>
            <a:r>
              <a:rPr lang="fr-FR" baseline="0" dirty="0" err="1"/>
              <a:t>element</a:t>
            </a:r>
            <a:r>
              <a:rPr lang="fr-FR"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a:t>N</a:t>
            </a:r>
            <a:r>
              <a:rPr lang="fr-FR" dirty="0"/>
              <a:t>ote </a:t>
            </a:r>
            <a:r>
              <a:rPr lang="fr-FR" dirty="0" err="1"/>
              <a:t>that</a:t>
            </a:r>
            <a:r>
              <a:rPr lang="fr-FR" dirty="0"/>
              <a:t> </a:t>
            </a:r>
            <a:r>
              <a:rPr lang="fr-FR" dirty="0" err="1"/>
              <a:t>scientific</a:t>
            </a:r>
            <a:r>
              <a:rPr lang="fr-FR" dirty="0"/>
              <a:t> </a:t>
            </a:r>
            <a:r>
              <a:rPr lang="fr-FR" dirty="0" err="1"/>
              <a:t>terms</a:t>
            </a:r>
            <a:r>
              <a:rPr lang="fr-FR" dirty="0"/>
              <a:t> </a:t>
            </a:r>
            <a:r>
              <a:rPr lang="fr-FR" baseline="0" dirty="0"/>
              <a:t>or phrases </a:t>
            </a:r>
            <a:r>
              <a:rPr lang="fr-FR" baseline="0" dirty="0" err="1"/>
              <a:t>that</a:t>
            </a:r>
            <a:r>
              <a:rPr lang="fr-FR" baseline="0" dirty="0"/>
              <a:t> are not </a:t>
            </a:r>
            <a:r>
              <a:rPr lang="fr-FR" baseline="0" dirty="0" err="1"/>
              <a:t>technically</a:t>
            </a:r>
            <a:r>
              <a:rPr lang="fr-FR" baseline="0" dirty="0"/>
              <a:t> English but are </a:t>
            </a:r>
            <a:r>
              <a:rPr lang="fr-FR" baseline="0" dirty="0" err="1"/>
              <a:t>understood</a:t>
            </a:r>
            <a:r>
              <a:rPr lang="fr-FR" baseline="0" dirty="0"/>
              <a:t> and </a:t>
            </a:r>
            <a:r>
              <a:rPr lang="fr-FR" baseline="0" dirty="0" err="1"/>
              <a:t>used</a:t>
            </a:r>
            <a:r>
              <a:rPr lang="fr-FR" baseline="0" dirty="0"/>
              <a:t> </a:t>
            </a:r>
            <a:r>
              <a:rPr lang="fr-FR" baseline="0" dirty="0" err="1"/>
              <a:t>internationally</a:t>
            </a:r>
            <a:r>
              <a:rPr lang="fr-FR" baseline="0" dirty="0"/>
              <a:t> (</a:t>
            </a:r>
            <a:r>
              <a:rPr lang="fr-FR" baseline="0" dirty="0" err="1"/>
              <a:t>such</a:t>
            </a:r>
            <a:r>
              <a:rPr lang="fr-FR" baseline="0" dirty="0"/>
              <a:t> as “in vivo” or “in vitro”) do not </a:t>
            </a:r>
            <a:r>
              <a:rPr lang="fr-FR" baseline="0" dirty="0" err="1"/>
              <a:t>require</a:t>
            </a:r>
            <a:r>
              <a:rPr lang="fr-FR" baseline="0" dirty="0"/>
              <a:t> translation and </a:t>
            </a:r>
            <a:r>
              <a:rPr lang="fr-FR" baseline="0" dirty="0" err="1"/>
              <a:t>can</a:t>
            </a:r>
            <a:r>
              <a:rPr lang="fr-FR" baseline="0" dirty="0"/>
              <a:t> </a:t>
            </a:r>
            <a:r>
              <a:rPr lang="fr-FR" baseline="0" dirty="0" err="1"/>
              <a:t>be</a:t>
            </a:r>
            <a:r>
              <a:rPr lang="fr-FR" baseline="0" dirty="0"/>
              <a:t> </a:t>
            </a:r>
            <a:r>
              <a:rPr lang="fr-FR" baseline="0" dirty="0" err="1"/>
              <a:t>used</a:t>
            </a:r>
            <a:r>
              <a:rPr lang="fr-FR" baseline="0" dirty="0"/>
              <a:t> in the “</a:t>
            </a:r>
            <a:r>
              <a:rPr lang="fr-FR" baseline="0" dirty="0" err="1"/>
              <a:t>INSDQualifier</a:t>
            </a:r>
            <a:r>
              <a:rPr lang="fr-FR" baseline="0" dirty="0"/>
              <a:t>__value” </a:t>
            </a:r>
            <a:r>
              <a:rPr lang="fr-FR" baseline="0" dirty="0" err="1"/>
              <a:t>element</a:t>
            </a:r>
            <a:r>
              <a:rPr lang="fr-FR" baseline="0" dirty="0"/>
              <a:t>.  </a:t>
            </a:r>
            <a:r>
              <a:rPr lang="fr-FR" baseline="0" dirty="0" err="1"/>
              <a:t>Likewise</a:t>
            </a:r>
            <a:r>
              <a:rPr lang="fr-FR" baseline="0" dirty="0"/>
              <a:t>, Latin </a:t>
            </a:r>
            <a:r>
              <a:rPr lang="fr-FR" baseline="0" dirty="0" err="1"/>
              <a:t>genus</a:t>
            </a:r>
            <a:r>
              <a:rPr lang="fr-FR" baseline="0" dirty="0"/>
              <a:t>/</a:t>
            </a:r>
            <a:r>
              <a:rPr lang="fr-FR" baseline="0" dirty="0" err="1"/>
              <a:t>species</a:t>
            </a:r>
            <a:r>
              <a:rPr lang="fr-FR" baseline="0" dirty="0"/>
              <a:t> </a:t>
            </a:r>
            <a:r>
              <a:rPr lang="fr-FR" baseline="0" dirty="0" err="1"/>
              <a:t>names</a:t>
            </a:r>
            <a:r>
              <a:rPr lang="fr-FR" baseline="0" dirty="0"/>
              <a:t> do not </a:t>
            </a:r>
            <a:r>
              <a:rPr lang="fr-FR" baseline="0" dirty="0" err="1"/>
              <a:t>require</a:t>
            </a:r>
            <a:r>
              <a:rPr lang="fr-FR" baseline="0" dirty="0"/>
              <a:t> translation and </a:t>
            </a:r>
            <a:r>
              <a:rPr lang="fr-FR" baseline="0" dirty="0" err="1"/>
              <a:t>can</a:t>
            </a:r>
            <a:r>
              <a:rPr lang="fr-FR" baseline="0" dirty="0"/>
              <a:t> </a:t>
            </a:r>
            <a:r>
              <a:rPr lang="fr-FR" baseline="0" dirty="0" err="1"/>
              <a:t>be</a:t>
            </a:r>
            <a:r>
              <a:rPr lang="fr-FR" baseline="0" dirty="0"/>
              <a:t> </a:t>
            </a:r>
            <a:r>
              <a:rPr lang="fr-FR" baseline="0" dirty="0" err="1"/>
              <a:t>included</a:t>
            </a:r>
            <a:r>
              <a:rPr lang="fr-FR" baseline="0" dirty="0"/>
              <a:t> in the“</a:t>
            </a:r>
            <a:r>
              <a:rPr lang="fr-FR" baseline="0" dirty="0" err="1"/>
              <a:t>INSDQualifier</a:t>
            </a:r>
            <a:r>
              <a:rPr lang="fr-FR" baseline="0" dirty="0"/>
              <a:t>__value” </a:t>
            </a:r>
            <a:r>
              <a:rPr lang="fr-FR" baseline="0" dirty="0" err="1"/>
              <a:t>element</a:t>
            </a:r>
            <a:r>
              <a:rPr lang="fr-FR" baseline="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65</a:t>
            </a:fld>
            <a:endParaRPr lang="fr-FR" dirty="0"/>
          </a:p>
        </p:txBody>
      </p:sp>
    </p:spTree>
    <p:extLst>
      <p:ext uri="{BB962C8B-B14F-4D97-AF65-F5344CB8AC3E}">
        <p14:creationId xmlns:p14="http://schemas.microsoft.com/office/powerpoint/2010/main" val="4214619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a:t>Qualifier Values in </a:t>
            </a:r>
            <a:r>
              <a:rPr lang="fr-FR" baseline="0" dirty="0" err="1"/>
              <a:t>any</a:t>
            </a:r>
            <a:r>
              <a:rPr lang="fr-FR" baseline="0" dirty="0"/>
              <a:t> </a:t>
            </a:r>
            <a:r>
              <a:rPr lang="fr-FR" baseline="0" dirty="0" err="1"/>
              <a:t>language</a:t>
            </a:r>
            <a:r>
              <a:rPr lang="fr-FR" baseline="0" dirty="0"/>
              <a:t> </a:t>
            </a:r>
            <a:r>
              <a:rPr lang="fr-FR" baseline="0" dirty="0" err="1"/>
              <a:t>other</a:t>
            </a:r>
            <a:r>
              <a:rPr lang="fr-FR" baseline="0" dirty="0"/>
              <a:t> </a:t>
            </a:r>
            <a:r>
              <a:rPr lang="fr-FR" baseline="0" dirty="0" err="1"/>
              <a:t>than</a:t>
            </a:r>
            <a:r>
              <a:rPr lang="fr-FR" baseline="0" dirty="0"/>
              <a:t> English must </a:t>
            </a:r>
            <a:r>
              <a:rPr lang="fr-FR" baseline="0" dirty="0" err="1"/>
              <a:t>be</a:t>
            </a:r>
            <a:r>
              <a:rPr lang="fr-FR" baseline="0" dirty="0"/>
              <a:t> </a:t>
            </a:r>
            <a:r>
              <a:rPr lang="fr-FR" baseline="0" dirty="0" err="1"/>
              <a:t>included</a:t>
            </a:r>
            <a:r>
              <a:rPr lang="fr-FR" baseline="0" dirty="0"/>
              <a:t> in a </a:t>
            </a:r>
            <a:r>
              <a:rPr lang="fr-FR" baseline="0" dirty="0" err="1"/>
              <a:t>NonEnglishQualfier_value</a:t>
            </a:r>
            <a:r>
              <a:rPr lang="fr-FR" baseline="0" dirty="0"/>
              <a:t> </a:t>
            </a:r>
            <a:r>
              <a:rPr lang="fr-FR" baseline="0" dirty="0" err="1"/>
              <a:t>element</a:t>
            </a:r>
            <a:r>
              <a:rPr lang="fr-FR" baseline="0" dirty="0"/>
              <a:t>.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66</a:t>
            </a:fld>
            <a:endParaRPr lang="fr-FR" dirty="0"/>
          </a:p>
        </p:txBody>
      </p:sp>
    </p:spTree>
    <p:extLst>
      <p:ext uri="{BB962C8B-B14F-4D97-AF65-F5344CB8AC3E}">
        <p14:creationId xmlns:p14="http://schemas.microsoft.com/office/powerpoint/2010/main" val="30147209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a:t>Note </a:t>
            </a:r>
            <a:r>
              <a:rPr lang="fr-FR" baseline="0" dirty="0" err="1"/>
              <a:t>that</a:t>
            </a:r>
            <a:r>
              <a:rPr lang="fr-FR" baseline="0" dirty="0"/>
              <a:t> the </a:t>
            </a:r>
            <a:r>
              <a:rPr lang="fr-FR" baseline="0" dirty="0" err="1"/>
              <a:t>NonEnglishQualfier_value</a:t>
            </a:r>
            <a:r>
              <a:rPr lang="fr-FR" baseline="0" dirty="0"/>
              <a:t> </a:t>
            </a:r>
            <a:r>
              <a:rPr lang="fr-FR" baseline="0" dirty="0" err="1"/>
              <a:t>element</a:t>
            </a:r>
            <a:r>
              <a:rPr lang="fr-FR" baseline="0" dirty="0"/>
              <a:t> </a:t>
            </a:r>
            <a:r>
              <a:rPr lang="fr-FR" baseline="0" dirty="0" err="1"/>
              <a:t>is</a:t>
            </a:r>
            <a:r>
              <a:rPr lang="fr-FR" baseline="0" dirty="0"/>
              <a:t> </a:t>
            </a:r>
            <a:r>
              <a:rPr lang="fr-FR" baseline="0" dirty="0" err="1"/>
              <a:t>only</a:t>
            </a:r>
            <a:r>
              <a:rPr lang="fr-FR" baseline="0" dirty="0"/>
              <a:t> </a:t>
            </a:r>
            <a:r>
              <a:rPr lang="fr-FR" baseline="0" dirty="0" err="1"/>
              <a:t>permitted</a:t>
            </a:r>
            <a:r>
              <a:rPr lang="fr-FR" baseline="0" dirty="0"/>
              <a:t> for </a:t>
            </a:r>
            <a:r>
              <a:rPr lang="fr-FR" baseline="0" dirty="0" err="1"/>
              <a:t>qualifiers</a:t>
            </a:r>
            <a:r>
              <a:rPr lang="fr-FR" baseline="0" dirty="0"/>
              <a:t> </a:t>
            </a:r>
            <a:r>
              <a:rPr lang="fr-FR" baseline="0" dirty="0" err="1"/>
              <a:t>with</a:t>
            </a:r>
            <a:r>
              <a:rPr lang="fr-FR" baseline="0" dirty="0"/>
              <a:t> </a:t>
            </a:r>
            <a:r>
              <a:rPr lang="fr-FR" baseline="0" dirty="0" err="1"/>
              <a:t>language</a:t>
            </a:r>
            <a:r>
              <a:rPr lang="fr-FR" baseline="0" dirty="0"/>
              <a:t> </a:t>
            </a:r>
            <a:r>
              <a:rPr lang="fr-FR" baseline="0" dirty="0" err="1"/>
              <a:t>dependent</a:t>
            </a:r>
            <a:r>
              <a:rPr lang="fr-FR" baseline="0" dirty="0"/>
              <a:t> free </a:t>
            </a:r>
            <a:r>
              <a:rPr lang="fr-FR" baseline="0" dirty="0" err="1"/>
              <a:t>text</a:t>
            </a:r>
            <a:r>
              <a:rPr lang="fr-FR" baseline="0" dirty="0"/>
              <a:t> values. </a:t>
            </a:r>
            <a:endParaRPr lang="fr-FR" dirty="0"/>
          </a:p>
          <a:p>
            <a:endParaRPr lang="fr-FR" baseline="0"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67</a:t>
            </a:fld>
            <a:endParaRPr lang="fr-FR" dirty="0"/>
          </a:p>
        </p:txBody>
      </p:sp>
    </p:spTree>
    <p:extLst>
      <p:ext uri="{BB962C8B-B14F-4D97-AF65-F5344CB8AC3E}">
        <p14:creationId xmlns:p14="http://schemas.microsoft.com/office/powerpoint/2010/main" val="16422271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Here</a:t>
            </a:r>
            <a:r>
              <a:rPr lang="fr-FR" dirty="0"/>
              <a:t> </a:t>
            </a:r>
            <a:r>
              <a:rPr lang="fr-FR" dirty="0" err="1"/>
              <a:t>is</a:t>
            </a:r>
            <a:r>
              <a:rPr lang="fr-FR" dirty="0"/>
              <a:t> </a:t>
            </a:r>
            <a:r>
              <a:rPr lang="fr-FR" dirty="0" err="1"/>
              <a:t>what</a:t>
            </a:r>
            <a:r>
              <a:rPr lang="fr-FR" dirty="0"/>
              <a:t> a </a:t>
            </a:r>
            <a:r>
              <a:rPr lang="fr-FR" dirty="0" err="1"/>
              <a:t>language</a:t>
            </a:r>
            <a:r>
              <a:rPr lang="fr-FR" dirty="0"/>
              <a:t> </a:t>
            </a:r>
            <a:r>
              <a:rPr lang="fr-FR" dirty="0" err="1"/>
              <a:t>dependent</a:t>
            </a:r>
            <a:r>
              <a:rPr lang="fr-FR" dirty="0"/>
              <a:t> qualifier</a:t>
            </a:r>
            <a:r>
              <a:rPr lang="fr-FR" baseline="0" dirty="0"/>
              <a:t> value looks </a:t>
            </a:r>
            <a:r>
              <a:rPr lang="fr-FR" baseline="0" dirty="0" err="1"/>
              <a:t>like</a:t>
            </a:r>
            <a:r>
              <a:rPr lang="fr-FR" baseline="0" dirty="0"/>
              <a:t> in a </a:t>
            </a:r>
            <a:r>
              <a:rPr lang="fr-FR" baseline="0" dirty="0" err="1"/>
              <a:t>sequence</a:t>
            </a:r>
            <a:r>
              <a:rPr lang="fr-FR" baseline="0" dirty="0"/>
              <a:t> listing XML in </a:t>
            </a:r>
            <a:r>
              <a:rPr lang="fr-FR" baseline="0" dirty="0" err="1"/>
              <a:t>two</a:t>
            </a:r>
            <a:r>
              <a:rPr lang="fr-FR" baseline="0" dirty="0"/>
              <a:t> </a:t>
            </a:r>
            <a:r>
              <a:rPr lang="fr-FR" baseline="0" dirty="0" err="1"/>
              <a:t>languages</a:t>
            </a:r>
            <a:r>
              <a:rPr lang="fr-FR" baseline="0" dirty="0"/>
              <a:t>.  </a:t>
            </a:r>
          </a:p>
          <a:p>
            <a:endParaRPr lang="fr-FR" baseline="0" dirty="0"/>
          </a:p>
          <a:p>
            <a:r>
              <a:rPr lang="fr-FR" baseline="0" dirty="0"/>
              <a:t>The qualifier “NOTE” </a:t>
            </a:r>
            <a:r>
              <a:rPr lang="fr-FR" baseline="0" dirty="0" err="1"/>
              <a:t>is</a:t>
            </a:r>
            <a:r>
              <a:rPr lang="fr-FR" baseline="0" dirty="0"/>
              <a:t> </a:t>
            </a:r>
            <a:r>
              <a:rPr lang="fr-FR" baseline="0" dirty="0" err="1"/>
              <a:t>language</a:t>
            </a:r>
            <a:r>
              <a:rPr lang="fr-FR" baseline="0" dirty="0"/>
              <a:t> </a:t>
            </a:r>
            <a:r>
              <a:rPr lang="fr-FR" baseline="0" dirty="0" err="1"/>
              <a:t>dependent</a:t>
            </a:r>
            <a:r>
              <a:rPr lang="fr-FR" baseline="0" dirty="0"/>
              <a:t>.  The English value “</a:t>
            </a:r>
            <a:r>
              <a:rPr lang="fr-FR" baseline="0" dirty="0" err="1"/>
              <a:t>synthetic</a:t>
            </a:r>
            <a:r>
              <a:rPr lang="fr-FR" baseline="0" dirty="0"/>
              <a:t> peptide </a:t>
            </a:r>
            <a:r>
              <a:rPr lang="fr-FR" baseline="0" dirty="0" err="1"/>
              <a:t>antigen</a:t>
            </a:r>
            <a:r>
              <a:rPr lang="fr-FR" baseline="0" dirty="0"/>
              <a:t> fragment” </a:t>
            </a:r>
            <a:r>
              <a:rPr lang="fr-FR" baseline="0" dirty="0" err="1"/>
              <a:t>is</a:t>
            </a:r>
            <a:r>
              <a:rPr lang="fr-FR" baseline="0" dirty="0"/>
              <a:t> </a:t>
            </a:r>
            <a:r>
              <a:rPr lang="fr-FR" baseline="0" dirty="0" err="1"/>
              <a:t>included</a:t>
            </a:r>
            <a:r>
              <a:rPr lang="fr-FR" baseline="0" dirty="0"/>
              <a:t> in the </a:t>
            </a:r>
            <a:r>
              <a:rPr lang="fr-FR" baseline="0" dirty="0" err="1"/>
              <a:t>INSDQualifier_value</a:t>
            </a:r>
            <a:r>
              <a:rPr lang="fr-FR" baseline="0" dirty="0"/>
              <a:t> </a:t>
            </a:r>
            <a:r>
              <a:rPr lang="fr-FR" baseline="0" dirty="0" err="1"/>
              <a:t>element</a:t>
            </a:r>
            <a:r>
              <a:rPr lang="fr-FR" baseline="0" dirty="0"/>
              <a:t>; the </a:t>
            </a:r>
            <a:r>
              <a:rPr lang="fr-FR" baseline="0" dirty="0" err="1"/>
              <a:t>German</a:t>
            </a:r>
            <a:r>
              <a:rPr lang="fr-FR" baseline="0" dirty="0"/>
              <a:t> </a:t>
            </a:r>
            <a:r>
              <a:rPr lang="fr-FR" baseline="0" dirty="0" err="1"/>
              <a:t>equivalent</a:t>
            </a:r>
            <a:r>
              <a:rPr lang="fr-FR" baseline="0" dirty="0"/>
              <a:t> </a:t>
            </a:r>
            <a:r>
              <a:rPr lang="fr-FR" baseline="0" dirty="0" err="1"/>
              <a:t>is</a:t>
            </a:r>
            <a:r>
              <a:rPr lang="fr-FR" baseline="0" dirty="0"/>
              <a:t> </a:t>
            </a:r>
            <a:r>
              <a:rPr lang="fr-FR" baseline="0" dirty="0" err="1"/>
              <a:t>included</a:t>
            </a:r>
            <a:r>
              <a:rPr lang="fr-FR" baseline="0" dirty="0"/>
              <a:t> in the “</a:t>
            </a:r>
            <a:r>
              <a:rPr lang="fr-FR" baseline="0" dirty="0" err="1"/>
              <a:t>NonEnglishQualifer_value</a:t>
            </a:r>
            <a:r>
              <a:rPr lang="fr-FR" baseline="0" dirty="0"/>
              <a:t>” </a:t>
            </a:r>
            <a:r>
              <a:rPr lang="fr-FR" baseline="0" dirty="0" err="1"/>
              <a:t>element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68</a:t>
            </a:fld>
            <a:endParaRPr lang="fr-FR" dirty="0"/>
          </a:p>
        </p:txBody>
      </p:sp>
    </p:spTree>
    <p:extLst>
      <p:ext uri="{BB962C8B-B14F-4D97-AF65-F5344CB8AC3E}">
        <p14:creationId xmlns:p14="http://schemas.microsoft.com/office/powerpoint/2010/main" val="7416540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There are a few </a:t>
            </a:r>
            <a:r>
              <a:rPr lang="fr-FR" dirty="0" err="1"/>
              <a:t>requirements</a:t>
            </a:r>
            <a:r>
              <a:rPr lang="fr-FR" dirty="0"/>
              <a:t> </a:t>
            </a:r>
            <a:r>
              <a:rPr lang="fr-FR" dirty="0" err="1"/>
              <a:t>you</a:t>
            </a:r>
            <a:r>
              <a:rPr lang="fr-FR" baseline="0" dirty="0"/>
              <a:t> </a:t>
            </a:r>
            <a:r>
              <a:rPr lang="fr-FR" baseline="0" dirty="0" err="1"/>
              <a:t>need</a:t>
            </a:r>
            <a:r>
              <a:rPr lang="fr-FR" baseline="0" dirty="0"/>
              <a:t> to </a:t>
            </a:r>
            <a:r>
              <a:rPr lang="fr-FR" baseline="0" dirty="0" err="1"/>
              <a:t>be</a:t>
            </a:r>
            <a:r>
              <a:rPr lang="fr-FR" baseline="0" dirty="0"/>
              <a:t> </a:t>
            </a:r>
            <a:r>
              <a:rPr lang="fr-FR" baseline="0" dirty="0" err="1"/>
              <a:t>aware</a:t>
            </a:r>
            <a:r>
              <a:rPr lang="fr-FR" baseline="0" dirty="0"/>
              <a:t> of </a:t>
            </a:r>
            <a:r>
              <a:rPr lang="fr-FR" baseline="0" dirty="0" err="1"/>
              <a:t>when</a:t>
            </a:r>
            <a:r>
              <a:rPr lang="fr-FR" baseline="0" dirty="0"/>
              <a:t> </a:t>
            </a:r>
            <a:r>
              <a:rPr lang="fr-FR" baseline="0" dirty="0" err="1"/>
              <a:t>adding</a:t>
            </a:r>
            <a:r>
              <a:rPr lang="fr-FR" baseline="0" dirty="0"/>
              <a:t> non English qualifier values to a </a:t>
            </a:r>
            <a:r>
              <a:rPr lang="fr-FR" baseline="0" dirty="0" err="1"/>
              <a:t>sequence</a:t>
            </a:r>
            <a:r>
              <a:rPr lang="fr-FR" baseline="0" dirty="0"/>
              <a:t> listing.  </a:t>
            </a:r>
            <a:r>
              <a:rPr lang="fr-FR" dirty="0" err="1"/>
              <a:t>When</a:t>
            </a:r>
            <a:r>
              <a:rPr lang="fr-FR" dirty="0"/>
              <a:t> a </a:t>
            </a:r>
            <a:r>
              <a:rPr lang="fr-FR" dirty="0" err="1"/>
              <a:t>sequence</a:t>
            </a:r>
            <a:r>
              <a:rPr lang="fr-FR" dirty="0"/>
              <a:t> listing has</a:t>
            </a:r>
            <a:r>
              <a:rPr lang="fr-FR" baseline="0" dirty="0"/>
              <a:t> non-English qualifier values </a:t>
            </a:r>
            <a:r>
              <a:rPr lang="fr-FR" baseline="0" dirty="0" err="1"/>
              <a:t>included</a:t>
            </a:r>
            <a:r>
              <a:rPr lang="fr-FR" baseline="0" dirty="0"/>
              <a:t> in </a:t>
            </a:r>
            <a:r>
              <a:rPr lang="fr-FR" baseline="0" dirty="0" err="1"/>
              <a:t>NonENglishQualfier_value</a:t>
            </a:r>
            <a:r>
              <a:rPr lang="fr-FR" baseline="0" dirty="0"/>
              <a:t> </a:t>
            </a:r>
            <a:r>
              <a:rPr lang="fr-FR" baseline="0" dirty="0" err="1"/>
              <a:t>elements</a:t>
            </a:r>
            <a:r>
              <a:rPr lang="fr-FR" baseline="0" dirty="0"/>
              <a:t>, </a:t>
            </a:r>
            <a:r>
              <a:rPr lang="fr-FR" baseline="0" dirty="0" err="1"/>
              <a:t>then</a:t>
            </a:r>
            <a:r>
              <a:rPr lang="fr-FR" baseline="0" dirty="0"/>
              <a:t> the </a:t>
            </a:r>
            <a:r>
              <a:rPr lang="fr-FR" baseline="0" dirty="0" err="1"/>
              <a:t>root</a:t>
            </a:r>
            <a:r>
              <a:rPr lang="fr-FR" baseline="0" dirty="0"/>
              <a:t> </a:t>
            </a:r>
            <a:r>
              <a:rPr lang="fr-FR" baseline="0" dirty="0" err="1"/>
              <a:t>element</a:t>
            </a:r>
            <a:r>
              <a:rPr lang="fr-FR" baseline="0" dirty="0"/>
              <a:t> must </a:t>
            </a:r>
            <a:r>
              <a:rPr lang="fr-FR" baseline="0" dirty="0" err="1"/>
              <a:t>contain</a:t>
            </a:r>
            <a:r>
              <a:rPr lang="fr-FR" baseline="0" dirty="0"/>
              <a:t> a </a:t>
            </a:r>
            <a:r>
              <a:rPr lang="fr-FR" baseline="0" dirty="0" err="1"/>
              <a:t>nonEnglishFreeTextLanguageCode</a:t>
            </a:r>
            <a:r>
              <a:rPr lang="fr-FR" baseline="0" dirty="0"/>
              <a:t> </a:t>
            </a:r>
            <a:r>
              <a:rPr lang="fr-FR" baseline="0" dirty="0" err="1"/>
              <a:t>attribute</a:t>
            </a:r>
            <a:r>
              <a:rPr lang="fr-FR" baseline="0" dirty="0"/>
              <a:t> </a:t>
            </a:r>
            <a:r>
              <a:rPr lang="fr-FR" baseline="0" dirty="0" err="1"/>
              <a:t>with</a:t>
            </a:r>
            <a:r>
              <a:rPr lang="fr-FR" baseline="0" dirty="0"/>
              <a:t> the </a:t>
            </a:r>
            <a:r>
              <a:rPr lang="fr-FR" baseline="0" dirty="0" err="1"/>
              <a:t>two</a:t>
            </a:r>
            <a:r>
              <a:rPr lang="fr-FR" baseline="0" dirty="0"/>
              <a:t> </a:t>
            </a:r>
            <a:r>
              <a:rPr lang="fr-FR" baseline="0" dirty="0" err="1"/>
              <a:t>letter</a:t>
            </a:r>
            <a:r>
              <a:rPr lang="fr-FR" baseline="0" dirty="0"/>
              <a:t> </a:t>
            </a:r>
            <a:r>
              <a:rPr lang="fr-FR" baseline="0" dirty="0" err="1"/>
              <a:t>language</a:t>
            </a:r>
            <a:r>
              <a:rPr lang="fr-FR" baseline="0" dirty="0"/>
              <a:t> code </a:t>
            </a:r>
            <a:r>
              <a:rPr lang="fr-FR" baseline="0" dirty="0" err="1"/>
              <a:t>abbreviation</a:t>
            </a:r>
            <a:r>
              <a:rPr lang="fr-FR" baseline="0" dirty="0"/>
              <a:t> </a:t>
            </a:r>
            <a:r>
              <a:rPr lang="fr-FR" baseline="0" dirty="0" err="1"/>
              <a:t>that</a:t>
            </a:r>
            <a:r>
              <a:rPr lang="fr-FR" baseline="0" dirty="0"/>
              <a:t> </a:t>
            </a:r>
            <a:r>
              <a:rPr lang="fr-FR" baseline="0" dirty="0" err="1"/>
              <a:t>indicates</a:t>
            </a:r>
            <a:r>
              <a:rPr lang="fr-FR" baseline="0" dirty="0"/>
              <a:t> the </a:t>
            </a:r>
            <a:r>
              <a:rPr lang="fr-FR" baseline="0" dirty="0" err="1"/>
              <a:t>language</a:t>
            </a:r>
            <a:r>
              <a:rPr lang="fr-FR" baseline="0" dirty="0"/>
              <a:t> </a:t>
            </a:r>
            <a:r>
              <a:rPr lang="fr-FR" baseline="0" dirty="0" err="1"/>
              <a:t>used</a:t>
            </a:r>
            <a:r>
              <a:rPr lang="fr-FR" baseline="0" dirty="0"/>
              <a:t> in the </a:t>
            </a:r>
            <a:r>
              <a:rPr lang="fr-FR" baseline="0" dirty="0" err="1"/>
              <a:t>NonENglishQualfier_value</a:t>
            </a:r>
            <a:r>
              <a:rPr lang="fr-FR" baseline="0" dirty="0"/>
              <a:t> </a:t>
            </a:r>
            <a:r>
              <a:rPr lang="fr-FR" baseline="0" dirty="0" err="1"/>
              <a:t>elements</a:t>
            </a:r>
            <a:r>
              <a:rPr lang="fr-FR" baseline="0" dirty="0"/>
              <a:t>.</a:t>
            </a:r>
          </a:p>
          <a:p>
            <a:endParaRPr lang="fr-FR" baseline="0" dirty="0"/>
          </a:p>
          <a:p>
            <a:r>
              <a:rPr lang="fr-FR" baseline="0" dirty="0" err="1"/>
              <a:t>Here</a:t>
            </a:r>
            <a:r>
              <a:rPr lang="fr-FR" baseline="0" dirty="0"/>
              <a:t> </a:t>
            </a:r>
            <a:r>
              <a:rPr lang="fr-FR" baseline="0" dirty="0" err="1"/>
              <a:t>is</a:t>
            </a:r>
            <a:r>
              <a:rPr lang="fr-FR" baseline="0" dirty="0"/>
              <a:t> an </a:t>
            </a:r>
            <a:r>
              <a:rPr lang="fr-FR" baseline="0" dirty="0" err="1"/>
              <a:t>example</a:t>
            </a:r>
            <a:r>
              <a:rPr lang="fr-FR" baseline="0" dirty="0"/>
              <a:t> of a </a:t>
            </a:r>
            <a:r>
              <a:rPr lang="fr-FR" baseline="0" dirty="0" err="1"/>
              <a:t>root</a:t>
            </a:r>
            <a:r>
              <a:rPr lang="fr-FR" baseline="0" dirty="0"/>
              <a:t> </a:t>
            </a:r>
            <a:r>
              <a:rPr lang="fr-FR" baseline="0" dirty="0" err="1"/>
              <a:t>element</a:t>
            </a:r>
            <a:r>
              <a:rPr lang="fr-FR" baseline="0" dirty="0"/>
              <a:t> </a:t>
            </a:r>
            <a:r>
              <a:rPr lang="fr-FR" baseline="0" dirty="0" err="1"/>
              <a:t>with</a:t>
            </a:r>
            <a:r>
              <a:rPr lang="fr-FR" baseline="0" dirty="0"/>
              <a:t> a </a:t>
            </a:r>
            <a:r>
              <a:rPr lang="fr-FR" baseline="0" dirty="0" err="1"/>
              <a:t>nonEnglishFreeTextLanguageCode</a:t>
            </a:r>
            <a:r>
              <a:rPr lang="fr-FR" baseline="0" dirty="0"/>
              <a:t> </a:t>
            </a:r>
            <a:r>
              <a:rPr lang="fr-FR" baseline="0" dirty="0" err="1"/>
              <a:t>attribute</a:t>
            </a:r>
            <a:r>
              <a:rPr lang="fr-FR" baseline="0" dirty="0"/>
              <a:t>  </a:t>
            </a:r>
            <a:r>
              <a:rPr lang="fr-FR" baseline="0" dirty="0" err="1"/>
              <a:t>indicating</a:t>
            </a:r>
            <a:r>
              <a:rPr lang="fr-FR" baseline="0" dirty="0"/>
              <a:t> </a:t>
            </a:r>
            <a:r>
              <a:rPr lang="fr-FR" baseline="0" dirty="0" err="1"/>
              <a:t>that</a:t>
            </a:r>
            <a:r>
              <a:rPr lang="fr-FR" baseline="0" dirty="0"/>
              <a:t> the non-English qualifier values are in </a:t>
            </a:r>
            <a:r>
              <a:rPr lang="fr-FR" baseline="0" dirty="0" err="1"/>
              <a:t>German</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69</a:t>
            </a:fld>
            <a:endParaRPr lang="fr-FR" dirty="0"/>
          </a:p>
        </p:txBody>
      </p:sp>
    </p:spTree>
    <p:extLst>
      <p:ext uri="{BB962C8B-B14F-4D97-AF65-F5344CB8AC3E}">
        <p14:creationId xmlns:p14="http://schemas.microsoft.com/office/powerpoint/2010/main" val="96510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point out </a:t>
            </a:r>
            <a:r>
              <a:rPr lang="fr-FR" dirty="0" err="1"/>
              <a:t>where</a:t>
            </a:r>
            <a:r>
              <a:rPr lang="fr-FR" dirty="0"/>
              <a:t> </a:t>
            </a:r>
            <a:r>
              <a:rPr lang="fr-FR" dirty="0" err="1"/>
              <a:t>additional</a:t>
            </a:r>
            <a:r>
              <a:rPr lang="fr-FR" baseline="0" dirty="0"/>
              <a:t> limitations on the use of a </a:t>
            </a:r>
            <a:r>
              <a:rPr lang="fr-FR" baseline="0" dirty="0" err="1"/>
              <a:t>feature</a:t>
            </a:r>
            <a:r>
              <a:rPr lang="fr-FR" baseline="0" dirty="0"/>
              <a:t> key </a:t>
            </a:r>
            <a:r>
              <a:rPr lang="fr-FR" baseline="0" dirty="0" err="1"/>
              <a:t>can</a:t>
            </a:r>
            <a:r>
              <a:rPr lang="fr-FR" baseline="0" dirty="0"/>
              <a:t> </a:t>
            </a:r>
            <a:r>
              <a:rPr lang="fr-FR" baseline="0" dirty="0" err="1"/>
              <a:t>be</a:t>
            </a:r>
            <a:r>
              <a:rPr lang="fr-FR" baseline="0" dirty="0"/>
              <a:t> </a:t>
            </a:r>
            <a:r>
              <a:rPr lang="fr-FR" baseline="0" dirty="0" err="1"/>
              <a:t>found</a:t>
            </a:r>
            <a:r>
              <a:rPr lang="fr-FR" baseline="0" dirty="0"/>
              <a:t> in </a:t>
            </a:r>
            <a:r>
              <a:rPr lang="fr-FR" baseline="0" dirty="0" err="1"/>
              <a:t>their</a:t>
            </a:r>
            <a:r>
              <a:rPr lang="fr-FR" baseline="0" dirty="0"/>
              <a:t> </a:t>
            </a:r>
            <a:r>
              <a:rPr lang="fr-FR" baseline="0" dirty="0" err="1"/>
              <a:t>Annex</a:t>
            </a:r>
            <a:r>
              <a:rPr lang="fr-FR" baseline="0" dirty="0"/>
              <a:t> I description</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a:t>
            </a:fld>
            <a:endParaRPr lang="fr-FR" dirty="0"/>
          </a:p>
        </p:txBody>
      </p:sp>
    </p:spTree>
    <p:extLst>
      <p:ext uri="{BB962C8B-B14F-4D97-AF65-F5344CB8AC3E}">
        <p14:creationId xmlns:p14="http://schemas.microsoft.com/office/powerpoint/2010/main" val="11143098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If </a:t>
            </a:r>
            <a:r>
              <a:rPr lang="fr-FR" dirty="0" err="1"/>
              <a:t>you</a:t>
            </a:r>
            <a:r>
              <a:rPr lang="fr-FR" baseline="0" dirty="0"/>
              <a:t> </a:t>
            </a:r>
            <a:r>
              <a:rPr lang="fr-FR" baseline="0" dirty="0" err="1"/>
              <a:t>want</a:t>
            </a:r>
            <a:r>
              <a:rPr lang="fr-FR" baseline="0" dirty="0"/>
              <a:t> to </a:t>
            </a:r>
            <a:r>
              <a:rPr lang="fr-FR" baseline="0" dirty="0" err="1"/>
              <a:t>add</a:t>
            </a:r>
            <a:r>
              <a:rPr lang="fr-FR" baseline="0" dirty="0"/>
              <a:t> non-English qualifier values to a </a:t>
            </a:r>
            <a:r>
              <a:rPr lang="fr-FR" baseline="0" dirty="0" err="1"/>
              <a:t>sequence</a:t>
            </a:r>
            <a:r>
              <a:rPr lang="fr-FR" baseline="0" dirty="0"/>
              <a:t> listing, </a:t>
            </a:r>
            <a:r>
              <a:rPr lang="fr-FR" baseline="0" dirty="0" err="1"/>
              <a:t>then</a:t>
            </a:r>
            <a:r>
              <a:rPr lang="fr-FR" baseline="0" dirty="0"/>
              <a:t> all </a:t>
            </a:r>
            <a:r>
              <a:rPr lang="fr-FR" baseline="0" dirty="0" err="1"/>
              <a:t>qualifiers</a:t>
            </a:r>
            <a:r>
              <a:rPr lang="fr-FR" baseline="0" dirty="0"/>
              <a:t> </a:t>
            </a:r>
            <a:r>
              <a:rPr lang="fr-FR" baseline="0" dirty="0" err="1"/>
              <a:t>with</a:t>
            </a:r>
            <a:r>
              <a:rPr lang="fr-FR" baseline="0" dirty="0"/>
              <a:t> </a:t>
            </a:r>
            <a:r>
              <a:rPr lang="fr-FR" baseline="0" dirty="0" err="1"/>
              <a:t>language</a:t>
            </a:r>
            <a:r>
              <a:rPr lang="fr-FR" baseline="0" dirty="0"/>
              <a:t> </a:t>
            </a:r>
            <a:r>
              <a:rPr lang="fr-FR" baseline="0" dirty="0" err="1"/>
              <a:t>dependent</a:t>
            </a:r>
            <a:r>
              <a:rPr lang="fr-FR" baseline="0" dirty="0"/>
              <a:t> free </a:t>
            </a:r>
            <a:r>
              <a:rPr lang="fr-FR" baseline="0" dirty="0" err="1"/>
              <a:t>text</a:t>
            </a:r>
            <a:r>
              <a:rPr lang="fr-FR" baseline="0" dirty="0"/>
              <a:t> value formats must have values in the </a:t>
            </a:r>
            <a:r>
              <a:rPr lang="fr-FR" baseline="0" dirty="0" err="1"/>
              <a:t>selected</a:t>
            </a:r>
            <a:r>
              <a:rPr lang="fr-FR" baseline="0" dirty="0"/>
              <a:t> </a:t>
            </a:r>
            <a:r>
              <a:rPr lang="fr-FR" baseline="0" dirty="0" err="1"/>
              <a:t>language</a:t>
            </a:r>
            <a:r>
              <a:rPr lang="fr-FR" baseline="0" dirty="0"/>
              <a:t>.  For </a:t>
            </a:r>
            <a:r>
              <a:rPr lang="fr-FR" baseline="0" dirty="0" err="1"/>
              <a:t>example</a:t>
            </a:r>
            <a:r>
              <a:rPr lang="fr-FR" baseline="0" dirty="0"/>
              <a:t>, if </a:t>
            </a:r>
            <a:r>
              <a:rPr lang="fr-FR" baseline="0" dirty="0" err="1"/>
              <a:t>you</a:t>
            </a:r>
            <a:r>
              <a:rPr lang="fr-FR" baseline="0" dirty="0"/>
              <a:t> have a </a:t>
            </a:r>
            <a:r>
              <a:rPr lang="fr-FR" baseline="0" dirty="0" err="1"/>
              <a:t>sequence</a:t>
            </a:r>
            <a:r>
              <a:rPr lang="fr-FR" baseline="0" dirty="0"/>
              <a:t> listing </a:t>
            </a:r>
            <a:r>
              <a:rPr lang="fr-FR" baseline="0" dirty="0" err="1"/>
              <a:t>with</a:t>
            </a:r>
            <a:r>
              <a:rPr lang="fr-FR" baseline="0" dirty="0"/>
              <a:t> a </a:t>
            </a:r>
            <a:r>
              <a:rPr lang="fr-FR" baseline="0" dirty="0" err="1"/>
              <a:t>number</a:t>
            </a:r>
            <a:r>
              <a:rPr lang="fr-FR" baseline="0" dirty="0"/>
              <a:t> of </a:t>
            </a:r>
            <a:r>
              <a:rPr lang="fr-FR" baseline="0" dirty="0" err="1"/>
              <a:t>language</a:t>
            </a:r>
            <a:r>
              <a:rPr lang="fr-FR" baseline="0" dirty="0"/>
              <a:t> </a:t>
            </a:r>
            <a:r>
              <a:rPr lang="fr-FR" baseline="0" dirty="0" err="1"/>
              <a:t>dependent</a:t>
            </a:r>
            <a:r>
              <a:rPr lang="fr-FR" baseline="0" dirty="0"/>
              <a:t> free </a:t>
            </a:r>
            <a:r>
              <a:rPr lang="fr-FR" baseline="0" dirty="0" err="1"/>
              <a:t>text</a:t>
            </a:r>
            <a:r>
              <a:rPr lang="fr-FR" baseline="0" dirty="0"/>
              <a:t> qualifier values in English, </a:t>
            </a:r>
            <a:r>
              <a:rPr lang="fr-FR" baseline="0" dirty="0" err="1"/>
              <a:t>you</a:t>
            </a:r>
            <a:r>
              <a:rPr lang="fr-FR" baseline="0" dirty="0"/>
              <a:t> </a:t>
            </a:r>
            <a:r>
              <a:rPr lang="fr-FR" baseline="0" dirty="0" err="1"/>
              <a:t>cannot</a:t>
            </a:r>
            <a:r>
              <a:rPr lang="fr-FR" baseline="0" dirty="0"/>
              <a:t> </a:t>
            </a:r>
            <a:r>
              <a:rPr lang="fr-FR" baseline="0" dirty="0" err="1"/>
              <a:t>add</a:t>
            </a:r>
            <a:r>
              <a:rPr lang="fr-FR" baseline="0" dirty="0"/>
              <a:t> the French translation to </a:t>
            </a:r>
            <a:r>
              <a:rPr lang="fr-FR" baseline="0" dirty="0" err="1"/>
              <a:t>just</a:t>
            </a:r>
            <a:r>
              <a:rPr lang="fr-FR" baseline="0" dirty="0"/>
              <a:t> one qualifier.  You must </a:t>
            </a:r>
            <a:r>
              <a:rPr lang="fr-FR" baseline="0" dirty="0" err="1"/>
              <a:t>add</a:t>
            </a:r>
            <a:r>
              <a:rPr lang="fr-FR" baseline="0" dirty="0"/>
              <a:t> the French translation to all </a:t>
            </a:r>
            <a:r>
              <a:rPr lang="fr-FR" baseline="0" dirty="0" err="1"/>
              <a:t>qualifiers</a:t>
            </a:r>
            <a:r>
              <a:rPr lang="fr-FR" baseline="0" dirty="0"/>
              <a:t> in the </a:t>
            </a:r>
            <a:r>
              <a:rPr lang="fr-FR" baseline="0" dirty="0" err="1"/>
              <a:t>sequence</a:t>
            </a:r>
            <a:r>
              <a:rPr lang="fr-FR" baseline="0" dirty="0"/>
              <a:t> listing </a:t>
            </a:r>
            <a:r>
              <a:rPr lang="fr-FR" baseline="0" dirty="0" err="1"/>
              <a:t>with</a:t>
            </a:r>
            <a:r>
              <a:rPr lang="fr-FR" baseline="0" dirty="0"/>
              <a:t> </a:t>
            </a:r>
            <a:r>
              <a:rPr lang="fr-FR" baseline="0" dirty="0" err="1"/>
              <a:t>language</a:t>
            </a:r>
            <a:r>
              <a:rPr lang="fr-FR" baseline="0" dirty="0"/>
              <a:t> </a:t>
            </a:r>
            <a:r>
              <a:rPr lang="fr-FR" baseline="0" dirty="0" err="1"/>
              <a:t>dependent</a:t>
            </a:r>
            <a:r>
              <a:rPr lang="fr-FR" baseline="0" dirty="0"/>
              <a:t> values.</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70</a:t>
            </a:fld>
            <a:endParaRPr lang="fr-FR" dirty="0"/>
          </a:p>
        </p:txBody>
      </p:sp>
    </p:spTree>
    <p:extLst>
      <p:ext uri="{BB962C8B-B14F-4D97-AF65-F5344CB8AC3E}">
        <p14:creationId xmlns:p14="http://schemas.microsoft.com/office/powerpoint/2010/main" val="39962968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information </a:t>
            </a:r>
            <a:r>
              <a:rPr lang="fr-FR" dirty="0" err="1"/>
              <a:t>contained</a:t>
            </a:r>
            <a:r>
              <a:rPr lang="fr-FR" dirty="0"/>
              <a:t> in the </a:t>
            </a:r>
            <a:r>
              <a:rPr lang="fr-FR" dirty="0" err="1"/>
              <a:t>NonEnglishQualifier_value</a:t>
            </a:r>
            <a:r>
              <a:rPr lang="fr-FR" dirty="0"/>
              <a:t> and </a:t>
            </a:r>
            <a:r>
              <a:rPr lang="fr-FR" dirty="0" err="1"/>
              <a:t>INSDQualifier_value</a:t>
            </a:r>
            <a:r>
              <a:rPr lang="fr-FR" dirty="0"/>
              <a:t> must </a:t>
            </a:r>
            <a:r>
              <a:rPr lang="fr-FR" dirty="0" err="1"/>
              <a:t>be</a:t>
            </a:r>
            <a:r>
              <a:rPr lang="fr-FR" dirty="0"/>
              <a:t> </a:t>
            </a:r>
            <a:r>
              <a:rPr lang="fr-FR" dirty="0" err="1"/>
              <a:t>equivalent</a:t>
            </a:r>
            <a:r>
              <a:rPr lang="fr-FR" dirty="0"/>
              <a:t>.</a:t>
            </a:r>
            <a:r>
              <a:rPr lang="fr-FR" baseline="0" dirty="0"/>
              <a:t>  </a:t>
            </a:r>
            <a:r>
              <a:rPr lang="fr-FR" baseline="0" dirty="0" err="1"/>
              <a:t>Meaning</a:t>
            </a:r>
            <a:r>
              <a:rPr lang="fr-FR" baseline="0" dirty="0"/>
              <a:t>, one must </a:t>
            </a:r>
            <a:r>
              <a:rPr lang="fr-FR" baseline="0" dirty="0" err="1"/>
              <a:t>be</a:t>
            </a:r>
            <a:r>
              <a:rPr lang="fr-FR" baseline="0" dirty="0"/>
              <a:t> an </a:t>
            </a:r>
            <a:r>
              <a:rPr lang="fr-FR" baseline="0" dirty="0" err="1"/>
              <a:t>accurate</a:t>
            </a:r>
            <a:r>
              <a:rPr lang="fr-FR" baseline="0" dirty="0"/>
              <a:t> translation of the </a:t>
            </a:r>
            <a:r>
              <a:rPr lang="fr-FR" baseline="0" dirty="0" err="1"/>
              <a:t>other</a:t>
            </a:r>
            <a:r>
              <a:rPr lang="fr-FR" baseline="0" dirty="0"/>
              <a:t>, or </a:t>
            </a:r>
            <a:r>
              <a:rPr lang="fr-FR" baseline="0" dirty="0" err="1"/>
              <a:t>they</a:t>
            </a:r>
            <a:r>
              <a:rPr lang="fr-FR" baseline="0" dirty="0"/>
              <a:t> </a:t>
            </a:r>
            <a:r>
              <a:rPr lang="fr-FR" baseline="0" dirty="0" err="1"/>
              <a:t>both</a:t>
            </a:r>
            <a:r>
              <a:rPr lang="fr-FR" baseline="0" dirty="0"/>
              <a:t> must </a:t>
            </a:r>
            <a:r>
              <a:rPr lang="fr-FR" baseline="0" dirty="0" err="1"/>
              <a:t>be</a:t>
            </a:r>
            <a:r>
              <a:rPr lang="fr-FR" baseline="0" dirty="0"/>
              <a:t> a translation </a:t>
            </a:r>
            <a:r>
              <a:rPr lang="fr-FR" baseline="0" dirty="0" err="1"/>
              <a:t>from</a:t>
            </a:r>
            <a:r>
              <a:rPr lang="fr-FR" baseline="0" dirty="0"/>
              <a:t> a </a:t>
            </a:r>
            <a:r>
              <a:rPr lang="fr-FR" baseline="0" dirty="0" err="1"/>
              <a:t>third</a:t>
            </a:r>
            <a:r>
              <a:rPr lang="fr-FR" baseline="0" dirty="0"/>
              <a:t> </a:t>
            </a:r>
            <a:r>
              <a:rPr lang="fr-FR" baseline="0" dirty="0" err="1"/>
              <a:t>language</a:t>
            </a:r>
            <a:r>
              <a:rPr lang="fr-FR" baseline="0" dirty="0"/>
              <a:t>.   </a:t>
            </a:r>
            <a:r>
              <a:rPr lang="fr-FR" baseline="0" dirty="0" err="1"/>
              <a:t>They</a:t>
            </a:r>
            <a:r>
              <a:rPr lang="fr-FR" baseline="0" dirty="0"/>
              <a:t> must </a:t>
            </a:r>
            <a:r>
              <a:rPr lang="fr-FR" baseline="0" dirty="0" err="1"/>
              <a:t>contain</a:t>
            </a:r>
            <a:r>
              <a:rPr lang="fr-FR" baseline="0" dirty="0"/>
              <a:t> the </a:t>
            </a:r>
            <a:r>
              <a:rPr lang="fr-FR" baseline="0" dirty="0" err="1"/>
              <a:t>same</a:t>
            </a:r>
            <a:r>
              <a:rPr lang="fr-FR" baseline="0" dirty="0"/>
              <a:t> information.</a:t>
            </a:r>
          </a:p>
          <a:p>
            <a:endParaRPr lang="fr-F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a:t>That </a:t>
            </a:r>
            <a:r>
              <a:rPr lang="fr-FR" baseline="0" dirty="0" err="1"/>
              <a:t>brings</a:t>
            </a:r>
            <a:r>
              <a:rPr lang="fr-FR" baseline="0" dirty="0"/>
              <a:t> us to the end of </a:t>
            </a:r>
            <a:r>
              <a:rPr lang="fr-FR" baseline="0" dirty="0" err="1"/>
              <a:t>our</a:t>
            </a:r>
            <a:r>
              <a:rPr lang="fr-FR" baseline="0" dirty="0"/>
              <a:t> discussion of qualifier value formats and non-English qualifier values.</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71</a:t>
            </a:fld>
            <a:endParaRPr lang="fr-FR" dirty="0"/>
          </a:p>
        </p:txBody>
      </p:sp>
    </p:spTree>
    <p:extLst>
      <p:ext uri="{BB962C8B-B14F-4D97-AF65-F5344CB8AC3E}">
        <p14:creationId xmlns:p14="http://schemas.microsoft.com/office/powerpoint/2010/main" val="4246425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Qualifier </a:t>
            </a:r>
            <a:r>
              <a:rPr lang="fr-FR" dirty="0" err="1"/>
              <a:t>IDs</a:t>
            </a:r>
            <a:r>
              <a:rPr lang="fr-FR" dirty="0"/>
              <a:t>.  </a:t>
            </a:r>
            <a:r>
              <a:rPr lang="fr-FR" dirty="0" err="1"/>
              <a:t>What</a:t>
            </a:r>
            <a:r>
              <a:rPr lang="fr-FR" dirty="0"/>
              <a:t> are </a:t>
            </a:r>
            <a:r>
              <a:rPr lang="fr-FR" dirty="0" err="1"/>
              <a:t>they</a:t>
            </a:r>
            <a:r>
              <a:rPr lang="fr-FR" dirty="0"/>
              <a:t>?   You </a:t>
            </a:r>
            <a:r>
              <a:rPr lang="fr-FR" dirty="0" err="1"/>
              <a:t>may</a:t>
            </a:r>
            <a:r>
              <a:rPr lang="fr-FR" dirty="0"/>
              <a:t> have</a:t>
            </a:r>
            <a:r>
              <a:rPr lang="fr-FR" baseline="0" dirty="0"/>
              <a:t> </a:t>
            </a:r>
            <a:r>
              <a:rPr lang="fr-FR" baseline="0" dirty="0" err="1"/>
              <a:t>noticed</a:t>
            </a:r>
            <a:r>
              <a:rPr lang="fr-FR" baseline="0" dirty="0"/>
              <a:t> in </a:t>
            </a:r>
            <a:r>
              <a:rPr lang="fr-FR" baseline="0" dirty="0" err="1"/>
              <a:t>some</a:t>
            </a:r>
            <a:r>
              <a:rPr lang="fr-FR" baseline="0" dirty="0"/>
              <a:t> of the XML </a:t>
            </a:r>
            <a:r>
              <a:rPr lang="fr-FR" baseline="0" dirty="0" err="1"/>
              <a:t>excerpts</a:t>
            </a:r>
            <a:r>
              <a:rPr lang="fr-FR" baseline="0" dirty="0"/>
              <a:t> </a:t>
            </a:r>
            <a:r>
              <a:rPr lang="fr-FR" baseline="0" dirty="0" err="1"/>
              <a:t>I’ve</a:t>
            </a:r>
            <a:r>
              <a:rPr lang="fr-FR" baseline="0" dirty="0"/>
              <a:t> </a:t>
            </a:r>
            <a:r>
              <a:rPr lang="fr-FR" baseline="0" dirty="0" err="1"/>
              <a:t>shown</a:t>
            </a:r>
            <a:r>
              <a:rPr lang="fr-FR" baseline="0" dirty="0"/>
              <a:t> the </a:t>
            </a:r>
            <a:r>
              <a:rPr lang="fr-FR" baseline="0" dirty="0" err="1"/>
              <a:t>INSDQualfier</a:t>
            </a:r>
            <a:r>
              <a:rPr lang="fr-FR" baseline="0" dirty="0"/>
              <a:t> </a:t>
            </a:r>
            <a:r>
              <a:rPr lang="fr-FR" baseline="0" dirty="0" err="1"/>
              <a:t>element</a:t>
            </a:r>
            <a:r>
              <a:rPr lang="fr-FR" baseline="0" dirty="0"/>
              <a:t> has an “id” </a:t>
            </a:r>
            <a:r>
              <a:rPr lang="fr-FR" baseline="0" dirty="0" err="1"/>
              <a:t>attribute</a:t>
            </a:r>
            <a:r>
              <a:rPr lang="fr-FR" baseline="0" dirty="0"/>
              <a:t> </a:t>
            </a:r>
            <a:r>
              <a:rPr lang="fr-FR" baseline="0" dirty="0" err="1"/>
              <a:t>followed</a:t>
            </a:r>
            <a:r>
              <a:rPr lang="fr-FR" baseline="0" dirty="0"/>
              <a:t> by a value in the format “q” and a </a:t>
            </a:r>
            <a:r>
              <a:rPr lang="fr-FR" baseline="0" dirty="0" err="1"/>
              <a:t>number</a:t>
            </a:r>
            <a:r>
              <a:rPr lang="fr-FR" baseline="0" dirty="0"/>
              <a:t>.    </a:t>
            </a:r>
            <a:r>
              <a:rPr lang="fr-FR" baseline="0" dirty="0" err="1"/>
              <a:t>What</a:t>
            </a:r>
            <a:r>
              <a:rPr lang="fr-FR" baseline="0" dirty="0"/>
              <a:t> </a:t>
            </a:r>
            <a:r>
              <a:rPr lang="fr-FR" baseline="0" dirty="0" err="1"/>
              <a:t>is</a:t>
            </a:r>
            <a:r>
              <a:rPr lang="fr-FR" baseline="0" dirty="0"/>
              <a:t> </a:t>
            </a:r>
            <a:r>
              <a:rPr lang="fr-FR" baseline="0" dirty="0" err="1"/>
              <a:t>their</a:t>
            </a:r>
            <a:r>
              <a:rPr lang="fr-FR" baseline="0" dirty="0"/>
              <a:t> </a:t>
            </a:r>
            <a:r>
              <a:rPr lang="fr-FR" baseline="0" dirty="0" err="1"/>
              <a:t>purpose</a:t>
            </a:r>
            <a:r>
              <a:rPr lang="fr-FR" baseline="0" dirty="0"/>
              <a:t>?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72</a:t>
            </a:fld>
            <a:endParaRPr lang="fr-FR" dirty="0"/>
          </a:p>
        </p:txBody>
      </p:sp>
    </p:spTree>
    <p:extLst>
      <p:ext uri="{BB962C8B-B14F-4D97-AF65-F5344CB8AC3E}">
        <p14:creationId xmlns:p14="http://schemas.microsoft.com/office/powerpoint/2010/main" val="1196623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Qualifier</a:t>
            </a:r>
            <a:r>
              <a:rPr lang="fr-FR" baseline="0" dirty="0"/>
              <a:t> </a:t>
            </a:r>
            <a:r>
              <a:rPr lang="fr-FR" baseline="0" dirty="0" err="1"/>
              <a:t>IDs</a:t>
            </a:r>
            <a:r>
              <a:rPr lang="fr-FR" baseline="0" dirty="0"/>
              <a:t> are </a:t>
            </a:r>
            <a:r>
              <a:rPr lang="fr-FR" baseline="0" dirty="0" err="1"/>
              <a:t>used</a:t>
            </a:r>
            <a:r>
              <a:rPr lang="fr-FR" baseline="0" dirty="0"/>
              <a:t> to </a:t>
            </a:r>
            <a:r>
              <a:rPr lang="fr-FR" baseline="0" dirty="0" err="1"/>
              <a:t>uniquely</a:t>
            </a:r>
            <a:r>
              <a:rPr lang="fr-FR" baseline="0" dirty="0"/>
              <a:t> </a:t>
            </a:r>
            <a:r>
              <a:rPr lang="fr-FR" baseline="0" dirty="0" err="1"/>
              <a:t>identify</a:t>
            </a:r>
            <a:r>
              <a:rPr lang="fr-FR" baseline="0" dirty="0"/>
              <a:t> </a:t>
            </a:r>
            <a:r>
              <a:rPr lang="fr-FR" baseline="0" dirty="0" err="1"/>
              <a:t>every</a:t>
            </a:r>
            <a:r>
              <a:rPr lang="fr-FR" baseline="0" dirty="0"/>
              <a:t> </a:t>
            </a:r>
            <a:r>
              <a:rPr lang="fr-FR" baseline="0" dirty="0" err="1"/>
              <a:t>language</a:t>
            </a:r>
            <a:r>
              <a:rPr lang="fr-FR" baseline="0" dirty="0"/>
              <a:t> </a:t>
            </a:r>
            <a:r>
              <a:rPr lang="fr-FR" baseline="0" dirty="0" err="1"/>
              <a:t>dependent</a:t>
            </a:r>
            <a:r>
              <a:rPr lang="fr-FR" baseline="0" dirty="0"/>
              <a:t> qualifier value in a </a:t>
            </a:r>
            <a:r>
              <a:rPr lang="fr-FR" baseline="0" dirty="0" err="1"/>
              <a:t>sequence</a:t>
            </a:r>
            <a:r>
              <a:rPr lang="fr-FR" baseline="0" dirty="0"/>
              <a:t> listing.  WIPO </a:t>
            </a:r>
            <a:r>
              <a:rPr lang="fr-FR" baseline="0" dirty="0" err="1"/>
              <a:t>Sequence</a:t>
            </a:r>
            <a:r>
              <a:rPr lang="fr-FR" baseline="0" dirty="0"/>
              <a:t> </a:t>
            </a:r>
            <a:r>
              <a:rPr lang="fr-FR" baseline="0" dirty="0" err="1"/>
              <a:t>authoring</a:t>
            </a:r>
            <a:r>
              <a:rPr lang="fr-FR" baseline="0" dirty="0"/>
              <a:t> </a:t>
            </a:r>
            <a:r>
              <a:rPr lang="fr-FR" baseline="0" dirty="0" err="1"/>
              <a:t>tool</a:t>
            </a:r>
            <a:r>
              <a:rPr lang="fr-FR" baseline="0" dirty="0"/>
              <a:t> has the </a:t>
            </a:r>
            <a:r>
              <a:rPr lang="fr-FR" baseline="0" dirty="0" err="1"/>
              <a:t>capability</a:t>
            </a:r>
            <a:r>
              <a:rPr lang="fr-FR" baseline="0" dirty="0"/>
              <a:t> to export and import </a:t>
            </a:r>
            <a:r>
              <a:rPr lang="fr-FR" baseline="0" dirty="0" err="1"/>
              <a:t>language</a:t>
            </a:r>
            <a:r>
              <a:rPr lang="fr-FR" baseline="0" dirty="0"/>
              <a:t> </a:t>
            </a:r>
            <a:r>
              <a:rPr lang="fr-FR" baseline="0" dirty="0" err="1"/>
              <a:t>dependent</a:t>
            </a:r>
            <a:r>
              <a:rPr lang="fr-FR" baseline="0" dirty="0"/>
              <a:t> qualifier values in the </a:t>
            </a:r>
            <a:r>
              <a:rPr lang="fr-FR" baseline="0" dirty="0" err="1"/>
              <a:t>form</a:t>
            </a:r>
            <a:r>
              <a:rPr lang="fr-FR" baseline="0" dirty="0"/>
              <a:t> of an XLIFF file (an XML format </a:t>
            </a:r>
            <a:r>
              <a:rPr lang="fr-FR" baseline="0" dirty="0" err="1"/>
              <a:t>often</a:t>
            </a:r>
            <a:r>
              <a:rPr lang="fr-FR" baseline="0" dirty="0"/>
              <a:t> </a:t>
            </a:r>
            <a:r>
              <a:rPr lang="fr-FR" baseline="0" dirty="0" err="1"/>
              <a:t>used</a:t>
            </a:r>
            <a:r>
              <a:rPr lang="fr-FR" baseline="0" dirty="0"/>
              <a:t> by translators).  The qualifier </a:t>
            </a:r>
            <a:r>
              <a:rPr lang="fr-FR" baseline="0" dirty="0" err="1"/>
              <a:t>IDs</a:t>
            </a:r>
            <a:r>
              <a:rPr lang="fr-FR" baseline="0" dirty="0"/>
              <a:t> are </a:t>
            </a:r>
            <a:r>
              <a:rPr lang="fr-FR" baseline="0" dirty="0" err="1"/>
              <a:t>used</a:t>
            </a:r>
            <a:r>
              <a:rPr lang="fr-FR" baseline="0" dirty="0"/>
              <a:t> to </a:t>
            </a:r>
            <a:r>
              <a:rPr lang="fr-FR" baseline="0" dirty="0" err="1"/>
              <a:t>ensure</a:t>
            </a:r>
            <a:r>
              <a:rPr lang="fr-FR" baseline="0" dirty="0"/>
              <a:t> </a:t>
            </a:r>
            <a:r>
              <a:rPr lang="fr-FR" baseline="0" dirty="0" err="1"/>
              <a:t>that</a:t>
            </a:r>
            <a:r>
              <a:rPr lang="fr-FR" baseline="0" dirty="0"/>
              <a:t> the </a:t>
            </a:r>
            <a:r>
              <a:rPr lang="fr-FR" baseline="0" dirty="0" err="1"/>
              <a:t>proper</a:t>
            </a:r>
            <a:r>
              <a:rPr lang="fr-FR" baseline="0" dirty="0"/>
              <a:t> translation </a:t>
            </a:r>
            <a:r>
              <a:rPr lang="fr-FR" baseline="0" dirty="0" err="1"/>
              <a:t>is</a:t>
            </a:r>
            <a:r>
              <a:rPr lang="fr-FR" baseline="0" dirty="0"/>
              <a:t> </a:t>
            </a:r>
            <a:r>
              <a:rPr lang="fr-FR" baseline="0" dirty="0" err="1"/>
              <a:t>matched</a:t>
            </a:r>
            <a:r>
              <a:rPr lang="fr-FR" baseline="0" dirty="0"/>
              <a:t> to </a:t>
            </a:r>
            <a:r>
              <a:rPr lang="fr-FR" baseline="0" dirty="0" err="1"/>
              <a:t>its</a:t>
            </a:r>
            <a:r>
              <a:rPr lang="fr-FR" baseline="0" dirty="0"/>
              <a:t> qualifier.  </a:t>
            </a:r>
          </a:p>
          <a:p>
            <a:endParaRPr lang="fr-FR" baseline="0" dirty="0"/>
          </a:p>
          <a:p>
            <a:r>
              <a:rPr lang="fr-FR" baseline="0" dirty="0"/>
              <a:t>Qualifier </a:t>
            </a:r>
            <a:r>
              <a:rPr lang="fr-FR" baseline="0" dirty="0" err="1"/>
              <a:t>IDs</a:t>
            </a:r>
            <a:r>
              <a:rPr lang="fr-FR" baseline="0" dirty="0"/>
              <a:t> </a:t>
            </a:r>
            <a:r>
              <a:rPr lang="fr-FR" baseline="0" dirty="0" err="1"/>
              <a:t>will</a:t>
            </a:r>
            <a:r>
              <a:rPr lang="fr-FR" baseline="0" dirty="0"/>
              <a:t> </a:t>
            </a:r>
            <a:r>
              <a:rPr lang="fr-FR" baseline="0" dirty="0" err="1"/>
              <a:t>automatically</a:t>
            </a:r>
            <a:r>
              <a:rPr lang="fr-FR" baseline="0" dirty="0"/>
              <a:t> </a:t>
            </a:r>
            <a:r>
              <a:rPr lang="fr-FR" baseline="0" dirty="0" err="1"/>
              <a:t>be</a:t>
            </a:r>
            <a:r>
              <a:rPr lang="fr-FR" baseline="0" dirty="0"/>
              <a:t> </a:t>
            </a:r>
            <a:r>
              <a:rPr lang="fr-FR" baseline="0" dirty="0" err="1"/>
              <a:t>added</a:t>
            </a:r>
            <a:r>
              <a:rPr lang="fr-FR" baseline="0" dirty="0"/>
              <a:t> to </a:t>
            </a:r>
            <a:r>
              <a:rPr lang="fr-FR" baseline="0" dirty="0" err="1"/>
              <a:t>language</a:t>
            </a:r>
            <a:r>
              <a:rPr lang="fr-FR" baseline="0" dirty="0"/>
              <a:t> </a:t>
            </a:r>
            <a:r>
              <a:rPr lang="fr-FR" baseline="0" dirty="0" err="1"/>
              <a:t>dependent</a:t>
            </a:r>
            <a:r>
              <a:rPr lang="fr-FR" baseline="0" dirty="0"/>
              <a:t> </a:t>
            </a:r>
            <a:r>
              <a:rPr lang="fr-FR" baseline="0" dirty="0" err="1"/>
              <a:t>qualifiers</a:t>
            </a:r>
            <a:r>
              <a:rPr lang="fr-FR" baseline="0" dirty="0"/>
              <a:t> by WIPO </a:t>
            </a:r>
            <a:r>
              <a:rPr lang="fr-FR" baseline="0" dirty="0" err="1"/>
              <a:t>Sequence</a:t>
            </a:r>
            <a:r>
              <a:rPr lang="fr-FR" baseline="0" dirty="0"/>
              <a:t>, </a:t>
            </a:r>
            <a:r>
              <a:rPr lang="fr-FR" baseline="0" dirty="0" err="1"/>
              <a:t>so</a:t>
            </a:r>
            <a:r>
              <a:rPr lang="fr-FR" baseline="0" dirty="0"/>
              <a:t> if </a:t>
            </a:r>
            <a:r>
              <a:rPr lang="fr-FR" baseline="0" dirty="0" err="1"/>
              <a:t>you</a:t>
            </a:r>
            <a:r>
              <a:rPr lang="fr-FR" baseline="0" dirty="0"/>
              <a:t> use WIPO </a:t>
            </a:r>
            <a:r>
              <a:rPr lang="fr-FR" baseline="0" dirty="0" err="1"/>
              <a:t>Sequence</a:t>
            </a:r>
            <a:r>
              <a:rPr lang="fr-FR" baseline="0" dirty="0"/>
              <a:t>, </a:t>
            </a:r>
            <a:r>
              <a:rPr lang="fr-FR" baseline="0" dirty="0" err="1"/>
              <a:t>you</a:t>
            </a:r>
            <a:r>
              <a:rPr lang="fr-FR" baseline="0" dirty="0"/>
              <a:t> </a:t>
            </a:r>
            <a:r>
              <a:rPr lang="fr-FR" baseline="0" dirty="0" err="1"/>
              <a:t>will</a:t>
            </a:r>
            <a:r>
              <a:rPr lang="fr-FR" baseline="0" dirty="0"/>
              <a:t> not </a:t>
            </a:r>
            <a:r>
              <a:rPr lang="fr-FR" baseline="0" dirty="0" err="1"/>
              <a:t>need</a:t>
            </a:r>
            <a:r>
              <a:rPr lang="fr-FR" baseline="0" dirty="0"/>
              <a:t> to enter </a:t>
            </a:r>
            <a:r>
              <a:rPr lang="fr-FR" baseline="0" dirty="0" err="1"/>
              <a:t>these</a:t>
            </a:r>
            <a:r>
              <a:rPr lang="fr-FR" baseline="0" dirty="0"/>
              <a:t> values, </a:t>
            </a:r>
            <a:r>
              <a:rPr lang="fr-FR" baseline="0" dirty="0" err="1"/>
              <a:t>it</a:t>
            </a:r>
            <a:r>
              <a:rPr lang="fr-FR" baseline="0" dirty="0"/>
              <a:t> </a:t>
            </a:r>
            <a:r>
              <a:rPr lang="fr-FR" baseline="0" dirty="0" err="1"/>
              <a:t>will</a:t>
            </a:r>
            <a:r>
              <a:rPr lang="fr-FR" baseline="0" dirty="0"/>
              <a:t> </a:t>
            </a:r>
            <a:r>
              <a:rPr lang="fr-FR" baseline="0" dirty="0" err="1"/>
              <a:t>be</a:t>
            </a:r>
            <a:r>
              <a:rPr lang="fr-FR" baseline="0" dirty="0"/>
              <a:t> </a:t>
            </a:r>
            <a:r>
              <a:rPr lang="fr-FR" baseline="0" dirty="0" err="1"/>
              <a:t>handled</a:t>
            </a:r>
            <a:r>
              <a:rPr lang="fr-FR" baseline="0" dirty="0"/>
              <a:t> </a:t>
            </a:r>
            <a:r>
              <a:rPr lang="fr-FR" baseline="0" dirty="0" err="1"/>
              <a:t>automatically</a:t>
            </a:r>
            <a:r>
              <a:rPr lang="fr-FR" baseline="0" dirty="0"/>
              <a:t> for </a:t>
            </a:r>
            <a:r>
              <a:rPr lang="fr-FR" baseline="0" dirty="0" err="1"/>
              <a:t>you</a:t>
            </a:r>
            <a:r>
              <a:rPr lang="fr-FR" baseline="0" dirty="0"/>
              <a:t> </a:t>
            </a:r>
            <a:r>
              <a:rPr lang="fr-FR" baseline="0" dirty="0" err="1"/>
              <a:t>behind</a:t>
            </a:r>
            <a:r>
              <a:rPr lang="fr-FR" baseline="0" dirty="0"/>
              <a:t> the </a:t>
            </a:r>
            <a:r>
              <a:rPr lang="fr-FR" baseline="0" dirty="0" err="1"/>
              <a:t>scenes</a:t>
            </a:r>
            <a:r>
              <a:rPr lang="fr-FR" baseline="0" dirty="0"/>
              <a:t>.</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73</a:t>
            </a:fld>
            <a:endParaRPr lang="fr-FR" dirty="0"/>
          </a:p>
        </p:txBody>
      </p:sp>
    </p:spTree>
    <p:extLst>
      <p:ext uri="{BB962C8B-B14F-4D97-AF65-F5344CB8AC3E}">
        <p14:creationId xmlns:p14="http://schemas.microsoft.com/office/powerpoint/2010/main" val="41303698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One last item to </a:t>
            </a:r>
            <a:r>
              <a:rPr lang="fr-FR" dirty="0" err="1"/>
              <a:t>discuss</a:t>
            </a:r>
            <a:r>
              <a:rPr lang="fr-FR" dirty="0"/>
              <a:t> </a:t>
            </a:r>
            <a:r>
              <a:rPr lang="fr-FR" dirty="0" err="1"/>
              <a:t>while</a:t>
            </a:r>
            <a:r>
              <a:rPr lang="fr-FR" dirty="0"/>
              <a:t> </a:t>
            </a:r>
            <a:r>
              <a:rPr lang="fr-FR" dirty="0" err="1"/>
              <a:t>we</a:t>
            </a:r>
            <a:r>
              <a:rPr lang="fr-FR" dirty="0"/>
              <a:t> are on the topic</a:t>
            </a:r>
            <a:r>
              <a:rPr lang="fr-FR" baseline="0" dirty="0"/>
              <a:t> translations.  I </a:t>
            </a:r>
            <a:r>
              <a:rPr lang="fr-FR" baseline="0" dirty="0" err="1"/>
              <a:t>wanted</a:t>
            </a:r>
            <a:r>
              <a:rPr lang="fr-FR" baseline="0" dirty="0"/>
              <a:t> to </a:t>
            </a:r>
            <a:r>
              <a:rPr lang="fr-FR" baseline="0" dirty="0" err="1"/>
              <a:t>briefly</a:t>
            </a:r>
            <a:r>
              <a:rPr lang="fr-FR" baseline="0" dirty="0"/>
              <a:t> </a:t>
            </a:r>
            <a:r>
              <a:rPr lang="fr-FR" baseline="0" dirty="0" err="1"/>
              <a:t>explain</a:t>
            </a:r>
            <a:r>
              <a:rPr lang="fr-FR" baseline="0" dirty="0"/>
              <a:t> the </a:t>
            </a:r>
            <a:r>
              <a:rPr lang="fr-FR" baseline="0" dirty="0" err="1"/>
              <a:t>originalFreeTextLangugeCode</a:t>
            </a:r>
            <a:r>
              <a:rPr lang="fr-FR" baseline="0" dirty="0"/>
              <a:t> </a:t>
            </a:r>
            <a:r>
              <a:rPr lang="fr-FR" baseline="0" dirty="0" err="1"/>
              <a:t>attribute</a:t>
            </a:r>
            <a:r>
              <a:rPr lang="fr-FR" baseline="0" dirty="0"/>
              <a:t> and </a:t>
            </a:r>
            <a:r>
              <a:rPr lang="fr-FR" baseline="0" dirty="0" err="1"/>
              <a:t>when</a:t>
            </a:r>
            <a:r>
              <a:rPr lang="fr-FR" baseline="0" dirty="0"/>
              <a:t> </a:t>
            </a:r>
            <a:r>
              <a:rPr lang="fr-FR" baseline="0" dirty="0" err="1"/>
              <a:t>it</a:t>
            </a:r>
            <a:r>
              <a:rPr lang="fr-FR" baseline="0" dirty="0"/>
              <a:t> </a:t>
            </a:r>
            <a:r>
              <a:rPr lang="fr-FR" baseline="0" dirty="0" err="1"/>
              <a:t>should</a:t>
            </a:r>
            <a:r>
              <a:rPr lang="fr-FR" baseline="0" dirty="0"/>
              <a:t> </a:t>
            </a:r>
            <a:r>
              <a:rPr lang="fr-FR" baseline="0" dirty="0" err="1"/>
              <a:t>be</a:t>
            </a:r>
            <a:r>
              <a:rPr lang="fr-FR" baseline="0" dirty="0"/>
              <a:t> </a:t>
            </a:r>
            <a:r>
              <a:rPr lang="fr-FR" baseline="0" dirty="0" err="1"/>
              <a:t>used</a:t>
            </a:r>
            <a:r>
              <a:rPr lang="fr-FR" baseline="0" dirty="0"/>
              <a:t>.  This </a:t>
            </a:r>
            <a:r>
              <a:rPr lang="fr-FR" baseline="0" dirty="0" err="1"/>
              <a:t>is</a:t>
            </a:r>
            <a:r>
              <a:rPr lang="fr-FR" baseline="0" dirty="0"/>
              <a:t> an </a:t>
            </a:r>
            <a:r>
              <a:rPr lang="fr-FR" baseline="0" dirty="0" err="1"/>
              <a:t>optional</a:t>
            </a:r>
            <a:r>
              <a:rPr lang="fr-FR" baseline="0" dirty="0"/>
              <a:t> </a:t>
            </a:r>
            <a:r>
              <a:rPr lang="fr-FR" baseline="0" dirty="0" err="1"/>
              <a:t>attribute</a:t>
            </a:r>
            <a:r>
              <a:rPr lang="fr-FR" baseline="0" dirty="0"/>
              <a:t> </a:t>
            </a:r>
            <a:r>
              <a:rPr lang="fr-FR" baseline="0" dirty="0" err="1"/>
              <a:t>that</a:t>
            </a:r>
            <a:r>
              <a:rPr lang="fr-FR" baseline="0" dirty="0"/>
              <a:t> </a:t>
            </a:r>
            <a:r>
              <a:rPr lang="fr-FR" baseline="0" dirty="0" err="1"/>
              <a:t>can</a:t>
            </a:r>
            <a:r>
              <a:rPr lang="fr-FR" baseline="0" dirty="0"/>
              <a:t> </a:t>
            </a:r>
            <a:r>
              <a:rPr lang="fr-FR" baseline="0" dirty="0" err="1"/>
              <a:t>be</a:t>
            </a:r>
            <a:r>
              <a:rPr lang="fr-FR" baseline="0" dirty="0"/>
              <a:t> </a:t>
            </a:r>
            <a:r>
              <a:rPr lang="fr-FR" baseline="0" dirty="0" err="1"/>
              <a:t>included</a:t>
            </a:r>
            <a:r>
              <a:rPr lang="fr-FR" baseline="0" dirty="0"/>
              <a:t> in the </a:t>
            </a:r>
            <a:r>
              <a:rPr lang="fr-FR" baseline="0" dirty="0" err="1"/>
              <a:t>root</a:t>
            </a:r>
            <a:r>
              <a:rPr lang="fr-FR" baseline="0" dirty="0"/>
              <a:t> </a:t>
            </a:r>
            <a:r>
              <a:rPr lang="fr-FR" baseline="0" dirty="0" err="1"/>
              <a:t>element</a:t>
            </a:r>
            <a:r>
              <a:rPr lang="fr-FR" baseline="0" dirty="0"/>
              <a:t>, </a:t>
            </a:r>
            <a:r>
              <a:rPr lang="fr-FR" baseline="0" dirty="0" err="1"/>
              <a:t>there</a:t>
            </a:r>
            <a:r>
              <a:rPr lang="fr-FR" baseline="0" dirty="0"/>
              <a:t> </a:t>
            </a:r>
            <a:r>
              <a:rPr lang="fr-FR" baseline="0" dirty="0" err="1"/>
              <a:t>is</a:t>
            </a:r>
            <a:r>
              <a:rPr lang="fr-FR" baseline="0" dirty="0"/>
              <a:t> an </a:t>
            </a:r>
            <a:r>
              <a:rPr lang="fr-FR" baseline="0" dirty="0" err="1"/>
              <a:t>example</a:t>
            </a:r>
            <a:r>
              <a:rPr lang="fr-FR" baseline="0" dirty="0"/>
              <a:t> </a:t>
            </a:r>
            <a:r>
              <a:rPr lang="fr-FR" baseline="0" dirty="0" err="1"/>
              <a:t>shown</a:t>
            </a:r>
            <a:r>
              <a:rPr lang="fr-FR" baseline="0" dirty="0"/>
              <a:t> </a:t>
            </a:r>
            <a:r>
              <a:rPr lang="fr-FR" baseline="0" dirty="0" err="1"/>
              <a:t>here</a:t>
            </a:r>
            <a:r>
              <a:rPr lang="fr-FR" baseline="0" dirty="0"/>
              <a:t> </a:t>
            </a:r>
            <a:r>
              <a:rPr lang="fr-FR" baseline="0" dirty="0" err="1"/>
              <a:t>highlighted</a:t>
            </a:r>
            <a:r>
              <a:rPr lang="fr-FR" baseline="0" dirty="0"/>
              <a:t> in </a:t>
            </a:r>
            <a:r>
              <a:rPr lang="fr-FR" baseline="0" dirty="0" err="1"/>
              <a:t>yellow</a:t>
            </a:r>
            <a:r>
              <a:rPr lang="fr-FR" baseline="0" dirty="0"/>
              <a:t>.  It </a:t>
            </a:r>
            <a:r>
              <a:rPr lang="fr-FR" baseline="0" dirty="0" err="1"/>
              <a:t>is</a:t>
            </a:r>
            <a:r>
              <a:rPr lang="fr-FR" baseline="0" dirty="0"/>
              <a:t> </a:t>
            </a:r>
            <a:r>
              <a:rPr lang="fr-FR" baseline="0" dirty="0" err="1"/>
              <a:t>used</a:t>
            </a:r>
            <a:r>
              <a:rPr lang="fr-FR" baseline="0" dirty="0"/>
              <a:t> to </a:t>
            </a:r>
            <a:r>
              <a:rPr lang="fr-FR" baseline="0" dirty="0" err="1"/>
              <a:t>identify</a:t>
            </a:r>
            <a:r>
              <a:rPr lang="fr-FR" baseline="0" dirty="0"/>
              <a:t> the original </a:t>
            </a:r>
            <a:r>
              <a:rPr lang="fr-FR" baseline="0" dirty="0" err="1"/>
              <a:t>language</a:t>
            </a:r>
            <a:r>
              <a:rPr lang="fr-FR" baseline="0" dirty="0"/>
              <a:t> in </a:t>
            </a:r>
            <a:r>
              <a:rPr lang="fr-FR" baseline="0" dirty="0" err="1"/>
              <a:t>which</a:t>
            </a:r>
            <a:r>
              <a:rPr lang="fr-FR" baseline="0" dirty="0"/>
              <a:t> the </a:t>
            </a:r>
            <a:r>
              <a:rPr lang="fr-FR" baseline="0" dirty="0" err="1"/>
              <a:t>language-dependent</a:t>
            </a:r>
            <a:r>
              <a:rPr lang="fr-FR" baseline="0" dirty="0"/>
              <a:t> free </a:t>
            </a:r>
            <a:r>
              <a:rPr lang="fr-FR" baseline="0" dirty="0" err="1"/>
              <a:t>text</a:t>
            </a:r>
            <a:r>
              <a:rPr lang="fr-FR" baseline="0" dirty="0"/>
              <a:t> </a:t>
            </a:r>
            <a:r>
              <a:rPr lang="fr-FR" baseline="0" dirty="0" err="1"/>
              <a:t>qualifiers</a:t>
            </a:r>
            <a:r>
              <a:rPr lang="fr-FR" baseline="0" dirty="0"/>
              <a:t> </a:t>
            </a:r>
            <a:r>
              <a:rPr lang="fr-FR" baseline="0" dirty="0" err="1"/>
              <a:t>were</a:t>
            </a:r>
            <a:r>
              <a:rPr lang="fr-FR" baseline="0" dirty="0"/>
              <a:t> </a:t>
            </a:r>
            <a:r>
              <a:rPr lang="fr-FR" baseline="0" dirty="0" err="1"/>
              <a:t>prepared</a:t>
            </a:r>
            <a:r>
              <a:rPr lang="fr-FR" baseline="0" dirty="0"/>
              <a:t>.   This </a:t>
            </a:r>
            <a:r>
              <a:rPr lang="fr-FR" baseline="0" dirty="0" err="1"/>
              <a:t>can</a:t>
            </a:r>
            <a:r>
              <a:rPr lang="fr-FR" baseline="0" dirty="0"/>
              <a:t> come </a:t>
            </a:r>
            <a:r>
              <a:rPr lang="fr-FR" baseline="0" dirty="0" err="1"/>
              <a:t>into</a:t>
            </a:r>
            <a:r>
              <a:rPr lang="fr-FR" baseline="0" dirty="0"/>
              <a:t> </a:t>
            </a:r>
            <a:r>
              <a:rPr lang="fr-FR" baseline="0" dirty="0" err="1"/>
              <a:t>play</a:t>
            </a:r>
            <a:r>
              <a:rPr lang="fr-FR" baseline="0" dirty="0"/>
              <a:t> </a:t>
            </a:r>
            <a:r>
              <a:rPr lang="fr-FR" baseline="0" dirty="0" err="1"/>
              <a:t>after</a:t>
            </a:r>
            <a:r>
              <a:rPr lang="fr-FR" baseline="0" dirty="0"/>
              <a:t> an original application has been </a:t>
            </a:r>
            <a:r>
              <a:rPr lang="fr-FR" baseline="0" dirty="0" err="1"/>
              <a:t>translated</a:t>
            </a:r>
            <a:r>
              <a:rPr lang="fr-FR" baseline="0" dirty="0"/>
              <a:t> for international or national </a:t>
            </a:r>
            <a:r>
              <a:rPr lang="fr-FR" baseline="0" dirty="0" err="1"/>
              <a:t>procedures</a:t>
            </a:r>
            <a:r>
              <a:rPr lang="fr-FR" baseline="0" dirty="0"/>
              <a:t>, and the original </a:t>
            </a:r>
            <a:r>
              <a:rPr lang="fr-FR" baseline="0" dirty="0" err="1"/>
              <a:t>language</a:t>
            </a:r>
            <a:r>
              <a:rPr lang="fr-FR" baseline="0" dirty="0"/>
              <a:t> </a:t>
            </a:r>
            <a:r>
              <a:rPr lang="fr-FR" baseline="0" dirty="0" err="1"/>
              <a:t>is</a:t>
            </a:r>
            <a:r>
              <a:rPr lang="fr-FR" baseline="0" dirty="0"/>
              <a:t> not longer </a:t>
            </a:r>
            <a:r>
              <a:rPr lang="fr-FR" baseline="0" dirty="0" err="1"/>
              <a:t>included</a:t>
            </a:r>
            <a:r>
              <a:rPr lang="fr-FR" baseline="0" dirty="0"/>
              <a:t> in the </a:t>
            </a:r>
            <a:r>
              <a:rPr lang="fr-FR" baseline="0" dirty="0" err="1"/>
              <a:t>sequence</a:t>
            </a:r>
            <a:r>
              <a:rPr lang="fr-FR" baseline="0" dirty="0"/>
              <a:t> listing.  The </a:t>
            </a:r>
            <a:r>
              <a:rPr lang="fr-FR" baseline="0" dirty="0" err="1"/>
              <a:t>originalFreeTextLangugeCode</a:t>
            </a:r>
            <a:r>
              <a:rPr lang="fr-FR" baseline="0" dirty="0"/>
              <a:t> tells IP offices </a:t>
            </a:r>
            <a:r>
              <a:rPr lang="fr-FR" baseline="0" dirty="0" err="1"/>
              <a:t>what</a:t>
            </a:r>
            <a:r>
              <a:rPr lang="fr-FR" baseline="0" dirty="0"/>
              <a:t> </a:t>
            </a:r>
            <a:r>
              <a:rPr lang="fr-FR" baseline="0" dirty="0" err="1"/>
              <a:t>language</a:t>
            </a:r>
            <a:r>
              <a:rPr lang="fr-FR" baseline="0" dirty="0"/>
              <a:t> the qualifier values in the </a:t>
            </a:r>
            <a:r>
              <a:rPr lang="fr-FR" baseline="0" dirty="0" err="1"/>
              <a:t>sequence</a:t>
            </a:r>
            <a:r>
              <a:rPr lang="fr-FR" baseline="0" dirty="0"/>
              <a:t> listing have been </a:t>
            </a:r>
            <a:r>
              <a:rPr lang="fr-FR" baseline="0" dirty="0" err="1"/>
              <a:t>translated</a:t>
            </a:r>
            <a:r>
              <a:rPr lang="fr-FR" baseline="0" dirty="0"/>
              <a:t> </a:t>
            </a:r>
            <a:r>
              <a:rPr lang="fr-FR" baseline="0" dirty="0" err="1"/>
              <a:t>from</a:t>
            </a:r>
            <a:r>
              <a:rPr lang="fr-FR" baseline="0" dirty="0"/>
              <a:t>.</a:t>
            </a:r>
          </a:p>
          <a:p>
            <a:endParaRPr lang="fr-FR" baseline="0" dirty="0"/>
          </a:p>
          <a:p>
            <a:r>
              <a:rPr lang="fr-FR" baseline="0" dirty="0" err="1"/>
              <a:t>Again</a:t>
            </a:r>
            <a:r>
              <a:rPr lang="fr-FR" baseline="0" dirty="0"/>
              <a:t>, </a:t>
            </a:r>
            <a:r>
              <a:rPr lang="fr-FR" baseline="0" dirty="0" err="1"/>
              <a:t>this</a:t>
            </a:r>
            <a:r>
              <a:rPr lang="fr-FR" baseline="0" dirty="0"/>
              <a:t> </a:t>
            </a:r>
            <a:r>
              <a:rPr lang="fr-FR" baseline="0" dirty="0" err="1"/>
              <a:t>is</a:t>
            </a:r>
            <a:r>
              <a:rPr lang="fr-FR" baseline="0" dirty="0"/>
              <a:t> an </a:t>
            </a:r>
            <a:r>
              <a:rPr lang="fr-FR" baseline="0" dirty="0" err="1"/>
              <a:t>optional</a:t>
            </a:r>
            <a:r>
              <a:rPr lang="fr-FR" baseline="0" dirty="0"/>
              <a:t> </a:t>
            </a:r>
            <a:r>
              <a:rPr lang="fr-FR" baseline="0" dirty="0" err="1"/>
              <a:t>attribute</a:t>
            </a:r>
            <a:r>
              <a:rPr lang="fr-FR" baseline="0" dirty="0"/>
              <a:t>.  You </a:t>
            </a:r>
            <a:r>
              <a:rPr lang="fr-FR" baseline="0" dirty="0" err="1"/>
              <a:t>can</a:t>
            </a:r>
            <a:r>
              <a:rPr lang="fr-FR" baseline="0" dirty="0"/>
              <a:t> </a:t>
            </a:r>
            <a:r>
              <a:rPr lang="fr-FR" baseline="0" dirty="0" err="1"/>
              <a:t>include</a:t>
            </a:r>
            <a:r>
              <a:rPr lang="fr-FR" baseline="0" dirty="0"/>
              <a:t> </a:t>
            </a:r>
            <a:r>
              <a:rPr lang="fr-FR" baseline="0" dirty="0" err="1"/>
              <a:t>it</a:t>
            </a:r>
            <a:r>
              <a:rPr lang="fr-FR" baseline="0" dirty="0"/>
              <a:t> if </a:t>
            </a:r>
            <a:r>
              <a:rPr lang="fr-FR" baseline="0" dirty="0" err="1"/>
              <a:t>you</a:t>
            </a:r>
            <a:r>
              <a:rPr lang="fr-FR" baseline="0" dirty="0"/>
              <a:t> </a:t>
            </a:r>
            <a:r>
              <a:rPr lang="fr-FR" baseline="0" dirty="0" err="1"/>
              <a:t>want</a:t>
            </a:r>
            <a:r>
              <a:rPr lang="fr-FR" baseline="0" dirty="0"/>
              <a:t>, but </a:t>
            </a:r>
            <a:r>
              <a:rPr lang="fr-FR" baseline="0" dirty="0" err="1"/>
              <a:t>it</a:t>
            </a:r>
            <a:r>
              <a:rPr lang="fr-FR" baseline="0" dirty="0"/>
              <a:t> </a:t>
            </a:r>
            <a:r>
              <a:rPr lang="fr-FR" baseline="0" dirty="0" err="1"/>
              <a:t>is</a:t>
            </a:r>
            <a:r>
              <a:rPr lang="fr-FR" baseline="0" dirty="0"/>
              <a:t> not </a:t>
            </a:r>
            <a:r>
              <a:rPr lang="fr-FR" baseline="0" dirty="0" err="1"/>
              <a:t>required</a:t>
            </a:r>
            <a:r>
              <a:rPr lang="fr-FR" baseline="0" dirty="0"/>
              <a:t>.   </a:t>
            </a:r>
          </a:p>
          <a:p>
            <a:endParaRPr lang="fr-FR" baseline="0" dirty="0"/>
          </a:p>
          <a:p>
            <a:r>
              <a:rPr lang="fr-FR" baseline="0" dirty="0"/>
              <a:t>That </a:t>
            </a:r>
            <a:r>
              <a:rPr lang="fr-FR" baseline="0" dirty="0" err="1"/>
              <a:t>brings</a:t>
            </a:r>
            <a:r>
              <a:rPr lang="fr-FR" baseline="0" dirty="0"/>
              <a:t> us to the end of </a:t>
            </a:r>
            <a:r>
              <a:rPr lang="fr-FR" baseline="0" dirty="0" err="1"/>
              <a:t>our</a:t>
            </a:r>
            <a:r>
              <a:rPr lang="fr-FR" baseline="0" dirty="0"/>
              <a:t> discussion of qualifier value formats and non-English qualifier values.</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74</a:t>
            </a:fld>
            <a:endParaRPr lang="fr-FR" dirty="0"/>
          </a:p>
        </p:txBody>
      </p:sp>
    </p:spTree>
    <p:extLst>
      <p:ext uri="{BB962C8B-B14F-4D97-AF65-F5344CB8AC3E}">
        <p14:creationId xmlns:p14="http://schemas.microsoft.com/office/powerpoint/2010/main" val="23131039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75</a:t>
            </a:fld>
            <a:endParaRPr lang="fr-FR" dirty="0"/>
          </a:p>
        </p:txBody>
      </p:sp>
    </p:spTree>
    <p:extLst>
      <p:ext uri="{BB962C8B-B14F-4D97-AF65-F5344CB8AC3E}">
        <p14:creationId xmlns:p14="http://schemas.microsoft.com/office/powerpoint/2010/main" val="24056210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Our </a:t>
            </a:r>
            <a:r>
              <a:rPr lang="fr-FR" dirty="0" err="1"/>
              <a:t>next</a:t>
            </a:r>
            <a:r>
              <a:rPr lang="fr-FR" dirty="0"/>
              <a:t> topic </a:t>
            </a:r>
            <a:r>
              <a:rPr lang="fr-FR" dirty="0" err="1"/>
              <a:t>is</a:t>
            </a:r>
            <a:r>
              <a:rPr lang="fr-FR" dirty="0"/>
              <a:t> a discussion of </a:t>
            </a:r>
            <a:r>
              <a:rPr lang="fr-FR" dirty="0" err="1"/>
              <a:t>some</a:t>
            </a:r>
            <a:r>
              <a:rPr lang="fr-FR" dirty="0"/>
              <a:t> </a:t>
            </a:r>
            <a:r>
              <a:rPr lang="fr-FR" dirty="0" err="1"/>
              <a:t>special</a:t>
            </a:r>
            <a:r>
              <a:rPr lang="fr-FR" dirty="0"/>
              <a:t> </a:t>
            </a:r>
            <a:r>
              <a:rPr lang="fr-FR" dirty="0" err="1"/>
              <a:t>circumstances</a:t>
            </a:r>
            <a:r>
              <a:rPr lang="fr-FR" dirty="0"/>
              <a:t> </a:t>
            </a:r>
            <a:r>
              <a:rPr lang="fr-FR" dirty="0" err="1"/>
              <a:t>that</a:t>
            </a:r>
            <a:r>
              <a:rPr lang="fr-FR" dirty="0"/>
              <a:t> </a:t>
            </a:r>
            <a:r>
              <a:rPr lang="fr-FR" dirty="0" err="1"/>
              <a:t>you</a:t>
            </a:r>
            <a:r>
              <a:rPr lang="fr-FR" dirty="0"/>
              <a:t> </a:t>
            </a:r>
            <a:r>
              <a:rPr lang="fr-FR" dirty="0" err="1"/>
              <a:t>might</a:t>
            </a:r>
            <a:r>
              <a:rPr lang="fr-FR" dirty="0"/>
              <a:t> </a:t>
            </a:r>
            <a:r>
              <a:rPr lang="fr-FR" dirty="0" err="1"/>
              <a:t>encounter</a:t>
            </a:r>
            <a:r>
              <a:rPr lang="fr-FR" dirty="0"/>
              <a:t> in </a:t>
            </a:r>
            <a:r>
              <a:rPr lang="fr-FR" dirty="0" err="1"/>
              <a:t>nucleotide</a:t>
            </a:r>
            <a:r>
              <a:rPr lang="fr-FR" dirty="0"/>
              <a:t> </a:t>
            </a:r>
            <a:r>
              <a:rPr lang="fr-FR" dirty="0" err="1"/>
              <a:t>sequences</a:t>
            </a:r>
            <a:r>
              <a:rPr lang="fr-FR" dirty="0"/>
              <a:t> – </a:t>
            </a:r>
            <a:r>
              <a:rPr lang="fr-FR" baseline="0" dirty="0"/>
              <a:t>and how to </a:t>
            </a:r>
            <a:r>
              <a:rPr lang="fr-FR" baseline="0" dirty="0" err="1"/>
              <a:t>represent</a:t>
            </a:r>
            <a:r>
              <a:rPr lang="fr-FR" baseline="0" dirty="0"/>
              <a:t> </a:t>
            </a:r>
            <a:r>
              <a:rPr lang="fr-FR" baseline="0" dirty="0" err="1"/>
              <a:t>these</a:t>
            </a:r>
            <a:r>
              <a:rPr lang="fr-FR" baseline="0" dirty="0"/>
              <a:t> types of </a:t>
            </a:r>
            <a:r>
              <a:rPr lang="fr-FR" baseline="0" dirty="0" err="1"/>
              <a:t>disclosures</a:t>
            </a:r>
            <a:r>
              <a:rPr lang="fr-FR" baseline="0" dirty="0"/>
              <a:t> in </a:t>
            </a:r>
            <a:r>
              <a:rPr lang="fr-FR" baseline="0" dirty="0" err="1"/>
              <a:t>sequence</a:t>
            </a:r>
            <a:r>
              <a:rPr lang="fr-FR" baseline="0" dirty="0"/>
              <a:t> listings.</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76</a:t>
            </a:fld>
            <a:endParaRPr lang="fr-FR" dirty="0"/>
          </a:p>
        </p:txBody>
      </p:sp>
    </p:spTree>
    <p:extLst>
      <p:ext uri="{BB962C8B-B14F-4D97-AF65-F5344CB8AC3E}">
        <p14:creationId xmlns:p14="http://schemas.microsoft.com/office/powerpoint/2010/main" val="2769685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Just as a </a:t>
            </a:r>
            <a:r>
              <a:rPr lang="fr-FR" dirty="0" err="1"/>
              <a:t>reminder</a:t>
            </a:r>
            <a:r>
              <a:rPr lang="fr-FR" dirty="0"/>
              <a:t>, the </a:t>
            </a:r>
            <a:r>
              <a:rPr lang="fr-FR" dirty="0" err="1"/>
              <a:t>symbol</a:t>
            </a:r>
            <a:r>
              <a:rPr lang="fr-FR" baseline="0" dirty="0"/>
              <a:t> “u” for </a:t>
            </a:r>
            <a:r>
              <a:rPr lang="fr-FR" baseline="0" dirty="0" err="1"/>
              <a:t>uracil</a:t>
            </a:r>
            <a:r>
              <a:rPr lang="fr-FR" baseline="0" dirty="0"/>
              <a:t> </a:t>
            </a:r>
            <a:r>
              <a:rPr lang="fr-FR" baseline="0" dirty="0" err="1"/>
              <a:t>is</a:t>
            </a:r>
            <a:r>
              <a:rPr lang="fr-FR" baseline="0" dirty="0"/>
              <a:t> not </a:t>
            </a:r>
            <a:r>
              <a:rPr lang="fr-FR" baseline="0" dirty="0" err="1"/>
              <a:t>permitted</a:t>
            </a:r>
            <a:r>
              <a:rPr lang="fr-FR" baseline="0" dirty="0"/>
              <a:t> in ST.26 </a:t>
            </a:r>
            <a:r>
              <a:rPr lang="fr-FR" baseline="0" dirty="0" err="1"/>
              <a:t>sequence</a:t>
            </a:r>
            <a:r>
              <a:rPr lang="fr-FR" baseline="0" dirty="0"/>
              <a:t> listings.  In a DNA </a:t>
            </a:r>
            <a:r>
              <a:rPr lang="fr-FR" baseline="0" dirty="0" err="1"/>
              <a:t>molecule</a:t>
            </a:r>
            <a:r>
              <a:rPr lang="fr-FR" baseline="0" dirty="0"/>
              <a:t>, t </a:t>
            </a:r>
            <a:r>
              <a:rPr lang="fr-FR" baseline="0" dirty="0" err="1"/>
              <a:t>represents</a:t>
            </a:r>
            <a:r>
              <a:rPr lang="fr-FR" baseline="0" dirty="0"/>
              <a:t> thymine, as </a:t>
            </a:r>
            <a:r>
              <a:rPr lang="fr-FR" baseline="0" dirty="0" err="1"/>
              <a:t>usual</a:t>
            </a:r>
            <a:r>
              <a:rPr lang="fr-FR" baseline="0" dirty="0"/>
              <a:t>.  In an RNA </a:t>
            </a:r>
            <a:r>
              <a:rPr lang="fr-FR" baseline="0" dirty="0" err="1"/>
              <a:t>molecule</a:t>
            </a:r>
            <a:r>
              <a:rPr lang="fr-FR" baseline="0" dirty="0"/>
              <a:t>, “t” </a:t>
            </a:r>
            <a:r>
              <a:rPr lang="fr-FR" baseline="0" dirty="0" err="1"/>
              <a:t>represents</a:t>
            </a:r>
            <a:r>
              <a:rPr lang="fr-FR" baseline="0" dirty="0"/>
              <a:t> </a:t>
            </a:r>
            <a:r>
              <a:rPr lang="fr-FR" baseline="0" dirty="0" err="1"/>
              <a:t>uracil</a:t>
            </a:r>
            <a:r>
              <a:rPr lang="fr-FR" baseline="0" dirty="0"/>
              <a:t>.   </a:t>
            </a:r>
            <a:r>
              <a:rPr lang="fr-FR" baseline="0" dirty="0" err="1"/>
              <a:t>We</a:t>
            </a:r>
            <a:r>
              <a:rPr lang="fr-FR" baseline="0" dirty="0"/>
              <a:t> are </a:t>
            </a:r>
            <a:r>
              <a:rPr lang="fr-FR" baseline="0" dirty="0" err="1"/>
              <a:t>going</a:t>
            </a:r>
            <a:r>
              <a:rPr lang="fr-FR" baseline="0" dirty="0"/>
              <a:t> to </a:t>
            </a:r>
            <a:r>
              <a:rPr lang="fr-FR" baseline="0" dirty="0" err="1"/>
              <a:t>consider</a:t>
            </a:r>
            <a:r>
              <a:rPr lang="fr-FR" baseline="0" dirty="0"/>
              <a:t> </a:t>
            </a:r>
            <a:r>
              <a:rPr lang="fr-FR" baseline="0" dirty="0" err="1"/>
              <a:t>two</a:t>
            </a:r>
            <a:r>
              <a:rPr lang="fr-FR" baseline="0" dirty="0"/>
              <a:t> </a:t>
            </a:r>
            <a:r>
              <a:rPr lang="fr-FR" baseline="0" dirty="0" err="1"/>
              <a:t>different</a:t>
            </a:r>
            <a:r>
              <a:rPr lang="fr-FR" baseline="0" dirty="0"/>
              <a:t> types of </a:t>
            </a:r>
            <a:r>
              <a:rPr lang="fr-FR" baseline="0" dirty="0" err="1"/>
              <a:t>disclosures</a:t>
            </a:r>
            <a:r>
              <a:rPr lang="fr-FR" baseline="0" dirty="0"/>
              <a:t> – DNA </a:t>
            </a:r>
            <a:r>
              <a:rPr lang="fr-FR" baseline="0" dirty="0" err="1"/>
              <a:t>molecules</a:t>
            </a:r>
            <a:r>
              <a:rPr lang="fr-FR" baseline="0" dirty="0"/>
              <a:t> </a:t>
            </a:r>
            <a:r>
              <a:rPr lang="fr-FR" baseline="0" dirty="0" err="1"/>
              <a:t>with</a:t>
            </a:r>
            <a:r>
              <a:rPr lang="fr-FR" baseline="0" dirty="0"/>
              <a:t> </a:t>
            </a:r>
            <a:r>
              <a:rPr lang="fr-FR" baseline="0" dirty="0" err="1"/>
              <a:t>uracil</a:t>
            </a:r>
            <a:r>
              <a:rPr lang="fr-FR" baseline="0" dirty="0"/>
              <a:t> </a:t>
            </a:r>
            <a:r>
              <a:rPr lang="fr-FR" baseline="0" dirty="0" err="1"/>
              <a:t>nucleobases</a:t>
            </a:r>
            <a:r>
              <a:rPr lang="fr-FR" baseline="0" dirty="0"/>
              <a:t> or RNA </a:t>
            </a:r>
            <a:r>
              <a:rPr lang="fr-FR" baseline="0" dirty="0" err="1"/>
              <a:t>molecules</a:t>
            </a:r>
            <a:r>
              <a:rPr lang="fr-FR" baseline="0" dirty="0"/>
              <a:t> </a:t>
            </a:r>
            <a:r>
              <a:rPr lang="fr-FR" baseline="0" dirty="0" err="1"/>
              <a:t>with</a:t>
            </a:r>
            <a:r>
              <a:rPr lang="fr-FR" baseline="0" dirty="0"/>
              <a:t> thymine </a:t>
            </a:r>
            <a:r>
              <a:rPr lang="fr-FR" baseline="0" dirty="0" err="1"/>
              <a:t>nucleobases</a:t>
            </a:r>
            <a:r>
              <a:rPr lang="fr-FR" baseline="0" dirty="0"/>
              <a:t>; and DNA/RNA </a:t>
            </a:r>
            <a:r>
              <a:rPr lang="fr-FR" baseline="0" dirty="0" err="1"/>
              <a:t>hybrid</a:t>
            </a:r>
            <a:r>
              <a:rPr lang="fr-FR" baseline="0" dirty="0"/>
              <a:t> </a:t>
            </a:r>
            <a:r>
              <a:rPr lang="fr-FR" baseline="0" dirty="0" err="1"/>
              <a:t>molecules</a:t>
            </a:r>
            <a:r>
              <a:rPr lang="fr-FR" baseline="0" dirty="0"/>
              <a:t>, and </a:t>
            </a:r>
            <a:r>
              <a:rPr lang="fr-FR" baseline="0" dirty="0" err="1"/>
              <a:t>we’ll</a:t>
            </a:r>
            <a:r>
              <a:rPr lang="fr-FR" baseline="0" dirty="0"/>
              <a:t> </a:t>
            </a:r>
            <a:r>
              <a:rPr lang="fr-FR" baseline="0" dirty="0" err="1"/>
              <a:t>walk</a:t>
            </a:r>
            <a:r>
              <a:rPr lang="fr-FR" baseline="0" dirty="0"/>
              <a:t> </a:t>
            </a:r>
            <a:r>
              <a:rPr lang="fr-FR" baseline="0" dirty="0" err="1"/>
              <a:t>through</a:t>
            </a:r>
            <a:r>
              <a:rPr lang="fr-FR" baseline="0" dirty="0"/>
              <a:t> how ST.26 </a:t>
            </a:r>
            <a:r>
              <a:rPr lang="fr-FR" baseline="0" dirty="0" err="1"/>
              <a:t>rules</a:t>
            </a:r>
            <a:r>
              <a:rPr lang="fr-FR" baseline="0" dirty="0"/>
              <a:t> </a:t>
            </a:r>
            <a:r>
              <a:rPr lang="fr-FR" baseline="0" dirty="0" err="1"/>
              <a:t>apply</a:t>
            </a:r>
            <a:r>
              <a:rPr lang="fr-FR" baseline="0" dirty="0"/>
              <a:t> to </a:t>
            </a:r>
            <a:r>
              <a:rPr lang="fr-FR" baseline="0" dirty="0" err="1"/>
              <a:t>each</a:t>
            </a:r>
            <a:r>
              <a:rPr lang="fr-FR" baseline="0" dirty="0"/>
              <a:t> of </a:t>
            </a:r>
            <a:r>
              <a:rPr lang="fr-FR" baseline="0" dirty="0" err="1"/>
              <a:t>these</a:t>
            </a:r>
            <a:r>
              <a:rPr lang="fr-FR" baseline="0" dirty="0"/>
              <a:t> situations, and how </a:t>
            </a:r>
            <a:r>
              <a:rPr lang="fr-FR" baseline="0" dirty="0" err="1"/>
              <a:t>they</a:t>
            </a:r>
            <a:r>
              <a:rPr lang="fr-FR" baseline="0" dirty="0"/>
              <a:t> must </a:t>
            </a:r>
            <a:r>
              <a:rPr lang="fr-FR" baseline="0" dirty="0" err="1"/>
              <a:t>be</a:t>
            </a:r>
            <a:r>
              <a:rPr lang="fr-FR" baseline="0" dirty="0"/>
              <a:t> </a:t>
            </a:r>
            <a:r>
              <a:rPr lang="fr-FR" baseline="0" dirty="0" err="1"/>
              <a:t>represented</a:t>
            </a:r>
            <a:r>
              <a:rPr lang="fr-FR" baseline="0" dirty="0"/>
              <a:t> in a </a:t>
            </a:r>
            <a:r>
              <a:rPr lang="fr-FR" baseline="0" dirty="0" err="1"/>
              <a:t>sequence</a:t>
            </a:r>
            <a:r>
              <a:rPr lang="fr-FR" baseline="0" dirty="0"/>
              <a:t> listing.</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77</a:t>
            </a:fld>
            <a:endParaRPr lang="fr-FR" dirty="0"/>
          </a:p>
        </p:txBody>
      </p:sp>
    </p:spTree>
    <p:extLst>
      <p:ext uri="{BB962C8B-B14F-4D97-AF65-F5344CB8AC3E}">
        <p14:creationId xmlns:p14="http://schemas.microsoft.com/office/powerpoint/2010/main" val="27515360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When</a:t>
            </a:r>
            <a:r>
              <a:rPr lang="fr-FR" dirty="0"/>
              <a:t> </a:t>
            </a:r>
            <a:r>
              <a:rPr lang="fr-FR" dirty="0" err="1"/>
              <a:t>we</a:t>
            </a:r>
            <a:r>
              <a:rPr lang="fr-FR" dirty="0"/>
              <a:t> talk about </a:t>
            </a:r>
            <a:r>
              <a:rPr lang="fr-FR" dirty="0" err="1"/>
              <a:t>uracil</a:t>
            </a:r>
            <a:r>
              <a:rPr lang="fr-FR" dirty="0"/>
              <a:t> in DNA</a:t>
            </a:r>
            <a:r>
              <a:rPr lang="fr-FR" baseline="0" dirty="0"/>
              <a:t>, </a:t>
            </a:r>
            <a:r>
              <a:rPr lang="fr-FR" baseline="0" dirty="0" err="1"/>
              <a:t>we’re</a:t>
            </a:r>
            <a:r>
              <a:rPr lang="fr-FR" baseline="0" dirty="0"/>
              <a:t> </a:t>
            </a:r>
            <a:r>
              <a:rPr lang="fr-FR" baseline="0" dirty="0" err="1"/>
              <a:t>talking</a:t>
            </a:r>
            <a:r>
              <a:rPr lang="fr-FR" baseline="0" dirty="0"/>
              <a:t> about a situation </a:t>
            </a:r>
            <a:r>
              <a:rPr lang="fr-FR" baseline="0" dirty="0" err="1"/>
              <a:t>where</a:t>
            </a:r>
            <a:r>
              <a:rPr lang="fr-FR" baseline="0" dirty="0"/>
              <a:t> the </a:t>
            </a:r>
            <a:r>
              <a:rPr lang="fr-FR" baseline="0" dirty="0" err="1"/>
              <a:t>molecule</a:t>
            </a:r>
            <a:r>
              <a:rPr lang="fr-FR" baseline="0" dirty="0"/>
              <a:t> </a:t>
            </a:r>
            <a:r>
              <a:rPr lang="fr-FR" baseline="0" dirty="0" err="1"/>
              <a:t>backbone</a:t>
            </a:r>
            <a:r>
              <a:rPr lang="fr-FR" baseline="0" dirty="0"/>
              <a:t> </a:t>
            </a:r>
            <a:r>
              <a:rPr lang="fr-FR" baseline="0" dirty="0" err="1"/>
              <a:t>is</a:t>
            </a:r>
            <a:r>
              <a:rPr lang="fr-FR" baseline="0" dirty="0"/>
              <a:t> </a:t>
            </a:r>
            <a:r>
              <a:rPr lang="fr-FR" baseline="0" dirty="0" err="1"/>
              <a:t>entirely</a:t>
            </a:r>
            <a:r>
              <a:rPr lang="fr-FR" baseline="0" dirty="0"/>
              <a:t> DNA, but one or more </a:t>
            </a:r>
            <a:r>
              <a:rPr lang="fr-FR" baseline="0" dirty="0" err="1"/>
              <a:t>nucleobases</a:t>
            </a:r>
            <a:r>
              <a:rPr lang="fr-FR" baseline="0" dirty="0"/>
              <a:t> </a:t>
            </a:r>
            <a:r>
              <a:rPr lang="fr-FR" baseline="0" dirty="0" err="1"/>
              <a:t>is</a:t>
            </a:r>
            <a:r>
              <a:rPr lang="fr-FR" baseline="0" dirty="0"/>
              <a:t> </a:t>
            </a:r>
            <a:r>
              <a:rPr lang="fr-FR" baseline="0" dirty="0" err="1"/>
              <a:t>uracil</a:t>
            </a:r>
            <a:r>
              <a:rPr lang="fr-FR" baseline="0" dirty="0"/>
              <a:t>.  </a:t>
            </a:r>
            <a:r>
              <a:rPr lang="fr-FR" baseline="0" dirty="0" err="1"/>
              <a:t>Likewise</a:t>
            </a:r>
            <a:r>
              <a:rPr lang="fr-FR" baseline="0" dirty="0"/>
              <a:t> </a:t>
            </a:r>
            <a:r>
              <a:rPr lang="fr-FR" baseline="0" dirty="0" err="1"/>
              <a:t>with</a:t>
            </a:r>
            <a:r>
              <a:rPr lang="fr-FR" baseline="0" dirty="0"/>
              <a:t> thymine in RNA, </a:t>
            </a:r>
            <a:r>
              <a:rPr lang="fr-FR" baseline="0" dirty="0" err="1"/>
              <a:t>we</a:t>
            </a:r>
            <a:r>
              <a:rPr lang="fr-FR" baseline="0" dirty="0"/>
              <a:t> are </a:t>
            </a:r>
            <a:r>
              <a:rPr lang="fr-FR" baseline="0" dirty="0" err="1"/>
              <a:t>talking</a:t>
            </a:r>
            <a:r>
              <a:rPr lang="fr-FR" baseline="0" dirty="0"/>
              <a:t> about an RNA </a:t>
            </a:r>
            <a:r>
              <a:rPr lang="fr-FR" baseline="0" dirty="0" err="1"/>
              <a:t>backbone</a:t>
            </a:r>
            <a:r>
              <a:rPr lang="fr-FR" baseline="0" dirty="0"/>
              <a:t>, but one or more </a:t>
            </a:r>
            <a:r>
              <a:rPr lang="fr-FR" baseline="0" dirty="0" err="1"/>
              <a:t>nucleobases</a:t>
            </a:r>
            <a:r>
              <a:rPr lang="fr-FR" baseline="0" dirty="0"/>
              <a:t> are thymine.  In cases </a:t>
            </a:r>
            <a:r>
              <a:rPr lang="fr-FR" baseline="0" dirty="0" err="1"/>
              <a:t>like</a:t>
            </a:r>
            <a:r>
              <a:rPr lang="fr-FR" baseline="0" dirty="0"/>
              <a:t> </a:t>
            </a:r>
            <a:r>
              <a:rPr lang="fr-FR" baseline="0" dirty="0" err="1"/>
              <a:t>these</a:t>
            </a:r>
            <a:r>
              <a:rPr lang="fr-FR" baseline="0" dirty="0"/>
              <a:t>, ST.26 </a:t>
            </a:r>
            <a:r>
              <a:rPr lang="fr-FR" baseline="0" dirty="0" err="1"/>
              <a:t>paragraph</a:t>
            </a:r>
            <a:r>
              <a:rPr lang="fr-FR" baseline="0" dirty="0"/>
              <a:t> 14 </a:t>
            </a:r>
            <a:r>
              <a:rPr lang="fr-FR" baseline="0" dirty="0" err="1"/>
              <a:t>applies</a:t>
            </a:r>
            <a:r>
              <a:rPr lang="fr-FR" baseline="0" dirty="0"/>
              <a:t>.   </a:t>
            </a:r>
            <a:r>
              <a:rPr lang="fr-FR" baseline="0" dirty="0" err="1"/>
              <a:t>Uracil</a:t>
            </a:r>
            <a:r>
              <a:rPr lang="fr-FR" baseline="0" dirty="0"/>
              <a:t> in DNA and thymine in RNA are </a:t>
            </a:r>
            <a:r>
              <a:rPr lang="fr-FR" baseline="0" dirty="0" err="1"/>
              <a:t>considered</a:t>
            </a:r>
            <a:r>
              <a:rPr lang="fr-FR" baseline="0" dirty="0"/>
              <a:t> “</a:t>
            </a:r>
            <a:r>
              <a:rPr lang="fr-FR" baseline="0" dirty="0" err="1"/>
              <a:t>modified</a:t>
            </a:r>
            <a:r>
              <a:rPr lang="fr-FR" baseline="0" dirty="0"/>
              <a:t> </a:t>
            </a:r>
            <a:r>
              <a:rPr lang="fr-FR" baseline="0" dirty="0" err="1"/>
              <a:t>nucleotides</a:t>
            </a:r>
            <a:r>
              <a:rPr lang="fr-FR" baseline="0" dirty="0"/>
              <a:t>” and must </a:t>
            </a:r>
            <a:r>
              <a:rPr lang="fr-FR" baseline="0" dirty="0" err="1"/>
              <a:t>be</a:t>
            </a:r>
            <a:r>
              <a:rPr lang="fr-FR" baseline="0" dirty="0"/>
              <a:t> </a:t>
            </a:r>
            <a:r>
              <a:rPr lang="fr-FR" baseline="0" dirty="0" err="1"/>
              <a:t>described</a:t>
            </a:r>
            <a:r>
              <a:rPr lang="fr-FR" baseline="0" dirty="0"/>
              <a:t> in a </a:t>
            </a:r>
            <a:r>
              <a:rPr lang="fr-FR" baseline="0" dirty="0" err="1"/>
              <a:t>feature</a:t>
            </a:r>
            <a:r>
              <a:rPr lang="fr-FR" baseline="0" dirty="0"/>
              <a:t> table in the </a:t>
            </a:r>
            <a:r>
              <a:rPr lang="fr-FR" baseline="0" dirty="0" err="1"/>
              <a:t>manner</a:t>
            </a:r>
            <a:r>
              <a:rPr lang="fr-FR" baseline="0" dirty="0"/>
              <a:t> </a:t>
            </a:r>
            <a:r>
              <a:rPr lang="fr-FR" baseline="0" dirty="0" err="1"/>
              <a:t>provided</a:t>
            </a:r>
            <a:r>
              <a:rPr lang="fr-FR" baseline="0" dirty="0"/>
              <a:t> in </a:t>
            </a:r>
            <a:r>
              <a:rPr lang="fr-FR" baseline="0" dirty="0" err="1"/>
              <a:t>paragraph</a:t>
            </a:r>
            <a:r>
              <a:rPr lang="fr-FR" baseline="0" dirty="0"/>
              <a:t> 19.</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78</a:t>
            </a:fld>
            <a:endParaRPr lang="fr-FR" dirty="0"/>
          </a:p>
        </p:txBody>
      </p:sp>
    </p:spTree>
    <p:extLst>
      <p:ext uri="{BB962C8B-B14F-4D97-AF65-F5344CB8AC3E}">
        <p14:creationId xmlns:p14="http://schemas.microsoft.com/office/powerpoint/2010/main" val="11322758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Consider</a:t>
            </a:r>
            <a:r>
              <a:rPr lang="fr-FR" dirty="0"/>
              <a:t> the </a:t>
            </a:r>
            <a:r>
              <a:rPr lang="fr-FR" dirty="0" err="1"/>
              <a:t>following</a:t>
            </a:r>
            <a:r>
              <a:rPr lang="fr-FR" dirty="0"/>
              <a:t> </a:t>
            </a:r>
            <a:r>
              <a:rPr lang="fr-FR" dirty="0" err="1"/>
              <a:t>example</a:t>
            </a:r>
            <a:r>
              <a:rPr lang="fr-FR" dirty="0"/>
              <a:t> </a:t>
            </a:r>
            <a:r>
              <a:rPr lang="fr-FR" dirty="0" err="1"/>
              <a:t>disclosure</a:t>
            </a:r>
            <a:r>
              <a:rPr lang="fr-FR" dirty="0"/>
              <a:t>,</a:t>
            </a:r>
            <a:r>
              <a:rPr lang="fr-FR" baseline="0" dirty="0"/>
              <a:t> </a:t>
            </a:r>
            <a:r>
              <a:rPr lang="fr-FR" baseline="0" dirty="0" err="1"/>
              <a:t>where</a:t>
            </a:r>
            <a:r>
              <a:rPr lang="fr-FR" baseline="0" dirty="0"/>
              <a:t> the </a:t>
            </a:r>
            <a:r>
              <a:rPr lang="fr-FR" baseline="0" dirty="0" err="1"/>
              <a:t>sequence</a:t>
            </a:r>
            <a:r>
              <a:rPr lang="fr-FR" baseline="0" dirty="0"/>
              <a:t> </a:t>
            </a:r>
            <a:r>
              <a:rPr lang="fr-FR" baseline="0" dirty="0" err="1"/>
              <a:t>is</a:t>
            </a:r>
            <a:r>
              <a:rPr lang="fr-FR" baseline="0" dirty="0"/>
              <a:t> </a:t>
            </a:r>
            <a:r>
              <a:rPr lang="fr-FR" baseline="0" dirty="0" err="1"/>
              <a:t>stated</a:t>
            </a:r>
            <a:r>
              <a:rPr lang="fr-FR" baseline="0" dirty="0"/>
              <a:t> to </a:t>
            </a:r>
            <a:r>
              <a:rPr lang="fr-FR" baseline="0" dirty="0" err="1"/>
              <a:t>be</a:t>
            </a:r>
            <a:r>
              <a:rPr lang="fr-FR" baseline="0" dirty="0"/>
              <a:t> RNA, </a:t>
            </a:r>
            <a:r>
              <a:rPr lang="fr-FR" baseline="0" dirty="0" err="1"/>
              <a:t>yet</a:t>
            </a:r>
            <a:r>
              <a:rPr lang="fr-FR" baseline="0" dirty="0"/>
              <a:t> </a:t>
            </a:r>
            <a:r>
              <a:rPr lang="fr-FR" baseline="0" dirty="0" err="1"/>
              <a:t>there</a:t>
            </a:r>
            <a:r>
              <a:rPr lang="fr-FR" baseline="0" dirty="0"/>
              <a:t> </a:t>
            </a:r>
            <a:r>
              <a:rPr lang="fr-FR" baseline="0" dirty="0" err="1"/>
              <a:t>is</a:t>
            </a:r>
            <a:r>
              <a:rPr lang="fr-FR" baseline="0" dirty="0"/>
              <a:t> a thymine at position 12.   </a:t>
            </a:r>
            <a:r>
              <a:rPr lang="fr-FR" baseline="0" dirty="0" err="1"/>
              <a:t>Paragraph</a:t>
            </a:r>
            <a:r>
              <a:rPr lang="fr-FR" baseline="0" dirty="0"/>
              <a:t> 19 </a:t>
            </a:r>
            <a:r>
              <a:rPr lang="fr-FR" baseline="0" dirty="0" err="1"/>
              <a:t>dictates</a:t>
            </a:r>
            <a:r>
              <a:rPr lang="fr-FR" baseline="0" dirty="0"/>
              <a:t> how </a:t>
            </a:r>
            <a:r>
              <a:rPr lang="fr-FR" baseline="0" dirty="0" err="1"/>
              <a:t>this</a:t>
            </a:r>
            <a:r>
              <a:rPr lang="fr-FR" baseline="0" dirty="0"/>
              <a:t> </a:t>
            </a:r>
            <a:r>
              <a:rPr lang="fr-FR" baseline="0" dirty="0" err="1"/>
              <a:t>modified</a:t>
            </a:r>
            <a:r>
              <a:rPr lang="fr-FR" baseline="0" dirty="0"/>
              <a:t> </a:t>
            </a:r>
            <a:r>
              <a:rPr lang="fr-FR" baseline="0" dirty="0" err="1"/>
              <a:t>residue</a:t>
            </a:r>
            <a:r>
              <a:rPr lang="fr-FR" baseline="0" dirty="0"/>
              <a:t> must </a:t>
            </a:r>
            <a:r>
              <a:rPr lang="fr-FR" baseline="0" dirty="0" err="1"/>
              <a:t>be</a:t>
            </a:r>
            <a:r>
              <a:rPr lang="fr-FR" baseline="0" dirty="0"/>
              <a:t> </a:t>
            </a:r>
            <a:r>
              <a:rPr lang="fr-FR" baseline="0" dirty="0" err="1"/>
              <a:t>annotated</a:t>
            </a:r>
            <a:r>
              <a:rPr lang="fr-FR" baseline="0" dirty="0"/>
              <a:t> – a “</a:t>
            </a:r>
            <a:r>
              <a:rPr lang="fr-FR" baseline="0" dirty="0" err="1"/>
              <a:t>modified_base</a:t>
            </a:r>
            <a:r>
              <a:rPr lang="fr-FR" baseline="0" dirty="0"/>
              <a:t>” </a:t>
            </a:r>
            <a:r>
              <a:rPr lang="fr-FR" baseline="0" dirty="0" err="1"/>
              <a:t>feature</a:t>
            </a:r>
            <a:r>
              <a:rPr lang="fr-FR" baseline="0" dirty="0"/>
              <a:t> key </a:t>
            </a:r>
            <a:r>
              <a:rPr lang="fr-FR" baseline="0" dirty="0" err="1"/>
              <a:t>along</a:t>
            </a:r>
            <a:r>
              <a:rPr lang="fr-FR" baseline="0" dirty="0"/>
              <a:t> </a:t>
            </a:r>
            <a:r>
              <a:rPr lang="fr-FR" baseline="0" dirty="0" err="1"/>
              <a:t>with</a:t>
            </a:r>
            <a:r>
              <a:rPr lang="fr-FR" baseline="0" dirty="0"/>
              <a:t> a “</a:t>
            </a:r>
            <a:r>
              <a:rPr lang="fr-FR" baseline="0" dirty="0" err="1"/>
              <a:t>mod_base</a:t>
            </a:r>
            <a:r>
              <a:rPr lang="fr-FR" baseline="0" dirty="0"/>
              <a:t>” qualifier </a:t>
            </a:r>
            <a:r>
              <a:rPr lang="fr-FR" baseline="0" dirty="0" err="1"/>
              <a:t>with</a:t>
            </a:r>
            <a:r>
              <a:rPr lang="fr-FR" baseline="0" dirty="0"/>
              <a:t> the value “OTHER”.  </a:t>
            </a:r>
            <a:r>
              <a:rPr lang="fr-FR" baseline="0" dirty="0" err="1"/>
              <a:t>Why</a:t>
            </a:r>
            <a:r>
              <a:rPr lang="fr-FR" baseline="0" dirty="0"/>
              <a:t> “OTHER”?  If </a:t>
            </a:r>
            <a:r>
              <a:rPr lang="fr-FR" baseline="0" dirty="0" err="1"/>
              <a:t>you</a:t>
            </a:r>
            <a:r>
              <a:rPr lang="fr-FR" baseline="0" dirty="0"/>
              <a:t> </a:t>
            </a:r>
            <a:r>
              <a:rPr lang="fr-FR" baseline="0" dirty="0" err="1"/>
              <a:t>remember</a:t>
            </a:r>
            <a:r>
              <a:rPr lang="fr-FR" baseline="0" dirty="0"/>
              <a:t> </a:t>
            </a:r>
            <a:r>
              <a:rPr lang="fr-FR" baseline="0" dirty="0" err="1"/>
              <a:t>from</a:t>
            </a:r>
            <a:r>
              <a:rPr lang="fr-FR" baseline="0" dirty="0"/>
              <a:t> </a:t>
            </a:r>
            <a:r>
              <a:rPr lang="fr-FR" baseline="0" dirty="0" err="1"/>
              <a:t>earlier</a:t>
            </a:r>
            <a:r>
              <a:rPr lang="fr-FR" baseline="0" dirty="0"/>
              <a:t> in the </a:t>
            </a:r>
            <a:r>
              <a:rPr lang="fr-FR" baseline="0" dirty="0" err="1"/>
              <a:t>presentation</a:t>
            </a:r>
            <a:r>
              <a:rPr lang="fr-FR" baseline="0" dirty="0"/>
              <a:t>, the </a:t>
            </a:r>
            <a:r>
              <a:rPr lang="fr-FR" baseline="0" dirty="0" err="1"/>
              <a:t>only</a:t>
            </a:r>
            <a:r>
              <a:rPr lang="fr-FR" baseline="0" dirty="0"/>
              <a:t> values </a:t>
            </a:r>
            <a:r>
              <a:rPr lang="fr-FR" baseline="0" dirty="0" err="1"/>
              <a:t>permitted</a:t>
            </a:r>
            <a:r>
              <a:rPr lang="fr-FR" baseline="0" dirty="0"/>
              <a:t> for the qualifier “</a:t>
            </a:r>
            <a:r>
              <a:rPr lang="fr-FR" baseline="0" dirty="0" err="1"/>
              <a:t>mod_base</a:t>
            </a:r>
            <a:r>
              <a:rPr lang="fr-FR" baseline="0" dirty="0"/>
              <a:t>” are </a:t>
            </a:r>
            <a:r>
              <a:rPr lang="fr-FR" baseline="0" dirty="0" err="1"/>
              <a:t>those</a:t>
            </a:r>
            <a:r>
              <a:rPr lang="fr-FR" baseline="0" dirty="0"/>
              <a:t> </a:t>
            </a:r>
            <a:r>
              <a:rPr lang="fr-FR" baseline="0" dirty="0" err="1"/>
              <a:t>listed</a:t>
            </a:r>
            <a:r>
              <a:rPr lang="fr-FR" baseline="0" dirty="0"/>
              <a:t> in </a:t>
            </a:r>
            <a:r>
              <a:rPr lang="fr-FR" baseline="0" dirty="0" err="1"/>
              <a:t>Annex</a:t>
            </a:r>
            <a:r>
              <a:rPr lang="fr-FR" baseline="0" dirty="0"/>
              <a:t> I, Section 2, Table 2, a </a:t>
            </a:r>
            <a:r>
              <a:rPr lang="fr-FR" baseline="0" dirty="0" err="1"/>
              <a:t>list</a:t>
            </a:r>
            <a:r>
              <a:rPr lang="fr-FR" baseline="0" dirty="0"/>
              <a:t> of </a:t>
            </a:r>
            <a:r>
              <a:rPr lang="fr-FR" baseline="0" dirty="0" err="1"/>
              <a:t>abbreviations</a:t>
            </a:r>
            <a:r>
              <a:rPr lang="fr-FR" baseline="0" dirty="0"/>
              <a:t> for </a:t>
            </a:r>
            <a:r>
              <a:rPr lang="fr-FR" baseline="0" dirty="0" err="1"/>
              <a:t>common</a:t>
            </a:r>
            <a:r>
              <a:rPr lang="fr-FR" baseline="0" dirty="0"/>
              <a:t> </a:t>
            </a:r>
            <a:r>
              <a:rPr lang="fr-FR" baseline="0" dirty="0" err="1"/>
              <a:t>modified</a:t>
            </a:r>
            <a:r>
              <a:rPr lang="fr-FR" baseline="0" dirty="0"/>
              <a:t> </a:t>
            </a:r>
            <a:r>
              <a:rPr lang="fr-FR" baseline="0" dirty="0" err="1"/>
              <a:t>nucleotides</a:t>
            </a:r>
            <a:r>
              <a:rPr lang="fr-FR" baseline="0" dirty="0"/>
              <a:t>.   “Thymine” and “</a:t>
            </a:r>
            <a:r>
              <a:rPr lang="fr-FR" baseline="0" dirty="0" err="1"/>
              <a:t>Uracil</a:t>
            </a:r>
            <a:r>
              <a:rPr lang="fr-FR" baseline="0" dirty="0"/>
              <a:t>” are not </a:t>
            </a:r>
            <a:r>
              <a:rPr lang="fr-FR" baseline="0" dirty="0" err="1"/>
              <a:t>listed</a:t>
            </a:r>
            <a:r>
              <a:rPr lang="fr-FR" baseline="0" dirty="0"/>
              <a:t>, </a:t>
            </a:r>
            <a:r>
              <a:rPr lang="fr-FR" baseline="0" dirty="0" err="1"/>
              <a:t>so</a:t>
            </a:r>
            <a:r>
              <a:rPr lang="fr-FR" baseline="0" dirty="0"/>
              <a:t> the value of “</a:t>
            </a:r>
            <a:r>
              <a:rPr lang="fr-FR" baseline="0" dirty="0" err="1"/>
              <a:t>mod_base</a:t>
            </a:r>
            <a:r>
              <a:rPr lang="fr-FR" baseline="0" dirty="0"/>
              <a:t>” must </a:t>
            </a:r>
            <a:r>
              <a:rPr lang="fr-FR" baseline="0" dirty="0" err="1"/>
              <a:t>be</a:t>
            </a:r>
            <a:r>
              <a:rPr lang="fr-FR" baseline="0" dirty="0"/>
              <a:t> “OTHER” </a:t>
            </a:r>
            <a:r>
              <a:rPr lang="fr-FR" baseline="0" dirty="0" err="1"/>
              <a:t>with</a:t>
            </a:r>
            <a:r>
              <a:rPr lang="fr-FR" baseline="0" dirty="0"/>
              <a:t> an </a:t>
            </a:r>
            <a:r>
              <a:rPr lang="fr-FR" baseline="0" dirty="0" err="1"/>
              <a:t>additional</a:t>
            </a:r>
            <a:r>
              <a:rPr lang="fr-FR" baseline="0" dirty="0"/>
              <a:t> “NOTE” qualifier </a:t>
            </a:r>
            <a:r>
              <a:rPr lang="fr-FR" baseline="0" dirty="0" err="1"/>
              <a:t>that</a:t>
            </a:r>
            <a:r>
              <a:rPr lang="fr-FR" baseline="0" dirty="0"/>
              <a:t> </a:t>
            </a:r>
            <a:r>
              <a:rPr lang="fr-FR" baseline="0" dirty="0" err="1"/>
              <a:t>indicates</a:t>
            </a:r>
            <a:r>
              <a:rPr lang="fr-FR" baseline="0" dirty="0"/>
              <a:t> the </a:t>
            </a:r>
            <a:r>
              <a:rPr lang="fr-FR" baseline="0" dirty="0" err="1"/>
              <a:t>residue</a:t>
            </a:r>
            <a:r>
              <a:rPr lang="fr-FR" baseline="0" dirty="0"/>
              <a:t> </a:t>
            </a:r>
            <a:r>
              <a:rPr lang="fr-FR" baseline="0" dirty="0" err="1"/>
              <a:t>is</a:t>
            </a:r>
            <a:r>
              <a:rPr lang="fr-FR" baseline="0" dirty="0"/>
              <a:t> </a:t>
            </a:r>
            <a:r>
              <a:rPr lang="fr-FR" baseline="0" dirty="0" err="1"/>
              <a:t>either</a:t>
            </a:r>
            <a:r>
              <a:rPr lang="fr-FR" baseline="0" dirty="0"/>
              <a:t> “</a:t>
            </a:r>
            <a:r>
              <a:rPr lang="fr-FR" baseline="0" dirty="0" err="1"/>
              <a:t>uracil</a:t>
            </a:r>
            <a:r>
              <a:rPr lang="fr-FR" baseline="0" dirty="0"/>
              <a:t>” or “thymine”.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79</a:t>
            </a:fld>
            <a:endParaRPr lang="fr-FR" dirty="0"/>
          </a:p>
        </p:txBody>
      </p:sp>
    </p:spTree>
    <p:extLst>
      <p:ext uri="{BB962C8B-B14F-4D97-AF65-F5344CB8AC3E}">
        <p14:creationId xmlns:p14="http://schemas.microsoft.com/office/powerpoint/2010/main" val="409589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8</a:t>
            </a:fld>
            <a:endParaRPr lang="fr-FR" dirty="0"/>
          </a:p>
        </p:txBody>
      </p:sp>
    </p:spTree>
    <p:extLst>
      <p:ext uri="{BB962C8B-B14F-4D97-AF65-F5344CB8AC3E}">
        <p14:creationId xmlns:p14="http://schemas.microsoft.com/office/powerpoint/2010/main" val="26327776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err="1"/>
              <a:t>Consider</a:t>
            </a:r>
            <a:r>
              <a:rPr lang="fr-FR" dirty="0"/>
              <a:t> the </a:t>
            </a:r>
            <a:r>
              <a:rPr lang="fr-FR" dirty="0" err="1"/>
              <a:t>following</a:t>
            </a:r>
            <a:r>
              <a:rPr lang="fr-FR" dirty="0"/>
              <a:t> </a:t>
            </a:r>
            <a:r>
              <a:rPr lang="fr-FR" dirty="0" err="1"/>
              <a:t>example</a:t>
            </a:r>
            <a:r>
              <a:rPr lang="fr-FR" dirty="0"/>
              <a:t> </a:t>
            </a:r>
            <a:r>
              <a:rPr lang="fr-FR" dirty="0" err="1"/>
              <a:t>disclosure</a:t>
            </a:r>
            <a:r>
              <a:rPr lang="fr-FR" dirty="0"/>
              <a:t>,</a:t>
            </a:r>
            <a:r>
              <a:rPr lang="fr-FR" baseline="0" dirty="0"/>
              <a:t> </a:t>
            </a:r>
            <a:r>
              <a:rPr lang="fr-FR" baseline="0" dirty="0" err="1"/>
              <a:t>where</a:t>
            </a:r>
            <a:r>
              <a:rPr lang="fr-FR" baseline="0" dirty="0"/>
              <a:t> the </a:t>
            </a:r>
            <a:r>
              <a:rPr lang="fr-FR" baseline="0" dirty="0" err="1"/>
              <a:t>sequence</a:t>
            </a:r>
            <a:r>
              <a:rPr lang="fr-FR" baseline="0" dirty="0"/>
              <a:t> </a:t>
            </a:r>
            <a:r>
              <a:rPr lang="fr-FR" baseline="0" dirty="0" err="1"/>
              <a:t>is</a:t>
            </a:r>
            <a:r>
              <a:rPr lang="fr-FR" baseline="0" dirty="0"/>
              <a:t> </a:t>
            </a:r>
            <a:r>
              <a:rPr lang="fr-FR" baseline="0" dirty="0" err="1"/>
              <a:t>stated</a:t>
            </a:r>
            <a:r>
              <a:rPr lang="fr-FR" baseline="0" dirty="0"/>
              <a:t> to </a:t>
            </a:r>
            <a:r>
              <a:rPr lang="fr-FR" baseline="0" dirty="0" err="1"/>
              <a:t>be</a:t>
            </a:r>
            <a:r>
              <a:rPr lang="fr-FR" baseline="0" dirty="0"/>
              <a:t> RNA, </a:t>
            </a:r>
            <a:r>
              <a:rPr lang="fr-FR" baseline="0" dirty="0" err="1"/>
              <a:t>yet</a:t>
            </a:r>
            <a:r>
              <a:rPr lang="fr-FR" baseline="0" dirty="0"/>
              <a:t> </a:t>
            </a:r>
            <a:r>
              <a:rPr lang="fr-FR" baseline="0" dirty="0" err="1"/>
              <a:t>there</a:t>
            </a:r>
            <a:r>
              <a:rPr lang="fr-FR" baseline="0" dirty="0"/>
              <a:t> </a:t>
            </a:r>
            <a:r>
              <a:rPr lang="fr-FR" baseline="0" dirty="0" err="1"/>
              <a:t>is</a:t>
            </a:r>
            <a:r>
              <a:rPr lang="fr-FR" baseline="0" dirty="0"/>
              <a:t> a thymine at position 12.   </a:t>
            </a:r>
            <a:r>
              <a:rPr lang="fr-FR" baseline="0" dirty="0" err="1"/>
              <a:t>Paragraph</a:t>
            </a:r>
            <a:r>
              <a:rPr lang="fr-FR" baseline="0" dirty="0"/>
              <a:t> 19 </a:t>
            </a:r>
            <a:r>
              <a:rPr lang="fr-FR" baseline="0" dirty="0" err="1"/>
              <a:t>dictates</a:t>
            </a:r>
            <a:r>
              <a:rPr lang="fr-FR" baseline="0" dirty="0"/>
              <a:t> how </a:t>
            </a:r>
            <a:r>
              <a:rPr lang="fr-FR" baseline="0" dirty="0" err="1"/>
              <a:t>this</a:t>
            </a:r>
            <a:r>
              <a:rPr lang="fr-FR" baseline="0" dirty="0"/>
              <a:t> </a:t>
            </a:r>
            <a:r>
              <a:rPr lang="fr-FR" baseline="0" dirty="0" err="1"/>
              <a:t>modified</a:t>
            </a:r>
            <a:r>
              <a:rPr lang="fr-FR" baseline="0" dirty="0"/>
              <a:t> </a:t>
            </a:r>
            <a:r>
              <a:rPr lang="fr-FR" baseline="0" dirty="0" err="1"/>
              <a:t>residue</a:t>
            </a:r>
            <a:r>
              <a:rPr lang="fr-FR" baseline="0" dirty="0"/>
              <a:t> must </a:t>
            </a:r>
            <a:r>
              <a:rPr lang="fr-FR" baseline="0" dirty="0" err="1"/>
              <a:t>be</a:t>
            </a:r>
            <a:r>
              <a:rPr lang="fr-FR" baseline="0" dirty="0"/>
              <a:t> </a:t>
            </a:r>
            <a:r>
              <a:rPr lang="fr-FR" baseline="0" dirty="0" err="1"/>
              <a:t>annotated</a:t>
            </a:r>
            <a:r>
              <a:rPr lang="fr-FR" baseline="0" dirty="0"/>
              <a:t> – a “</a:t>
            </a:r>
            <a:r>
              <a:rPr lang="fr-FR" baseline="0" dirty="0" err="1"/>
              <a:t>modified_base</a:t>
            </a:r>
            <a:r>
              <a:rPr lang="fr-FR" baseline="0" dirty="0"/>
              <a:t>” </a:t>
            </a:r>
            <a:r>
              <a:rPr lang="fr-FR" baseline="0" dirty="0" err="1"/>
              <a:t>feature</a:t>
            </a:r>
            <a:r>
              <a:rPr lang="fr-FR" baseline="0" dirty="0"/>
              <a:t> key </a:t>
            </a:r>
            <a:r>
              <a:rPr lang="fr-FR" baseline="0" dirty="0" err="1"/>
              <a:t>along</a:t>
            </a:r>
            <a:r>
              <a:rPr lang="fr-FR" baseline="0" dirty="0"/>
              <a:t> </a:t>
            </a:r>
            <a:r>
              <a:rPr lang="fr-FR" baseline="0" dirty="0" err="1"/>
              <a:t>with</a:t>
            </a:r>
            <a:r>
              <a:rPr lang="fr-FR" baseline="0" dirty="0"/>
              <a:t> a “</a:t>
            </a:r>
            <a:r>
              <a:rPr lang="fr-FR" baseline="0" dirty="0" err="1"/>
              <a:t>mod_base</a:t>
            </a:r>
            <a:r>
              <a:rPr lang="fr-FR" baseline="0" dirty="0"/>
              <a:t>” qualifier </a:t>
            </a:r>
            <a:r>
              <a:rPr lang="fr-FR" baseline="0" dirty="0" err="1"/>
              <a:t>with</a:t>
            </a:r>
            <a:r>
              <a:rPr lang="fr-FR" baseline="0" dirty="0"/>
              <a:t> the value “OTHER”.  </a:t>
            </a:r>
            <a:r>
              <a:rPr lang="fr-FR" baseline="0" dirty="0" err="1"/>
              <a:t>Why</a:t>
            </a:r>
            <a:r>
              <a:rPr lang="fr-FR" baseline="0" dirty="0"/>
              <a:t> “OTHER”?  If </a:t>
            </a:r>
            <a:r>
              <a:rPr lang="fr-FR" baseline="0" dirty="0" err="1"/>
              <a:t>you</a:t>
            </a:r>
            <a:r>
              <a:rPr lang="fr-FR" baseline="0" dirty="0"/>
              <a:t> </a:t>
            </a:r>
            <a:r>
              <a:rPr lang="fr-FR" baseline="0" dirty="0" err="1"/>
              <a:t>remember</a:t>
            </a:r>
            <a:r>
              <a:rPr lang="fr-FR" baseline="0" dirty="0"/>
              <a:t> </a:t>
            </a:r>
            <a:r>
              <a:rPr lang="fr-FR" baseline="0" dirty="0" err="1"/>
              <a:t>from</a:t>
            </a:r>
            <a:r>
              <a:rPr lang="fr-FR" baseline="0" dirty="0"/>
              <a:t> </a:t>
            </a:r>
            <a:r>
              <a:rPr lang="fr-FR" baseline="0" dirty="0" err="1"/>
              <a:t>earlier</a:t>
            </a:r>
            <a:r>
              <a:rPr lang="fr-FR" baseline="0" dirty="0"/>
              <a:t> in the </a:t>
            </a:r>
            <a:r>
              <a:rPr lang="fr-FR" baseline="0" dirty="0" err="1"/>
              <a:t>presentation</a:t>
            </a:r>
            <a:r>
              <a:rPr lang="fr-FR" baseline="0" dirty="0"/>
              <a:t>, the </a:t>
            </a:r>
            <a:r>
              <a:rPr lang="fr-FR" baseline="0" dirty="0" err="1"/>
              <a:t>only</a:t>
            </a:r>
            <a:r>
              <a:rPr lang="fr-FR" baseline="0" dirty="0"/>
              <a:t> values </a:t>
            </a:r>
            <a:r>
              <a:rPr lang="fr-FR" baseline="0" dirty="0" err="1"/>
              <a:t>permitted</a:t>
            </a:r>
            <a:r>
              <a:rPr lang="fr-FR" baseline="0" dirty="0"/>
              <a:t> for the qualifier “</a:t>
            </a:r>
            <a:r>
              <a:rPr lang="fr-FR" baseline="0" dirty="0" err="1"/>
              <a:t>mod_base</a:t>
            </a:r>
            <a:r>
              <a:rPr lang="fr-FR" baseline="0" dirty="0"/>
              <a:t>” are </a:t>
            </a:r>
            <a:r>
              <a:rPr lang="fr-FR" baseline="0" dirty="0" err="1"/>
              <a:t>those</a:t>
            </a:r>
            <a:r>
              <a:rPr lang="fr-FR" baseline="0" dirty="0"/>
              <a:t> </a:t>
            </a:r>
            <a:r>
              <a:rPr lang="fr-FR" baseline="0" dirty="0" err="1"/>
              <a:t>listed</a:t>
            </a:r>
            <a:r>
              <a:rPr lang="fr-FR" baseline="0" dirty="0"/>
              <a:t> in </a:t>
            </a:r>
            <a:r>
              <a:rPr lang="fr-FR" baseline="0" dirty="0" err="1"/>
              <a:t>Annex</a:t>
            </a:r>
            <a:r>
              <a:rPr lang="fr-FR" baseline="0" dirty="0"/>
              <a:t> I, Section 2, Table 2, a </a:t>
            </a:r>
            <a:r>
              <a:rPr lang="fr-FR" baseline="0" dirty="0" err="1"/>
              <a:t>list</a:t>
            </a:r>
            <a:r>
              <a:rPr lang="fr-FR" baseline="0" dirty="0"/>
              <a:t> of </a:t>
            </a:r>
            <a:r>
              <a:rPr lang="fr-FR" baseline="0" dirty="0" err="1"/>
              <a:t>abbreviations</a:t>
            </a:r>
            <a:r>
              <a:rPr lang="fr-FR" baseline="0" dirty="0"/>
              <a:t> for </a:t>
            </a:r>
            <a:r>
              <a:rPr lang="fr-FR" baseline="0" dirty="0" err="1"/>
              <a:t>common</a:t>
            </a:r>
            <a:r>
              <a:rPr lang="fr-FR" baseline="0" dirty="0"/>
              <a:t> </a:t>
            </a:r>
            <a:r>
              <a:rPr lang="fr-FR" baseline="0" dirty="0" err="1"/>
              <a:t>modified</a:t>
            </a:r>
            <a:r>
              <a:rPr lang="fr-FR" baseline="0" dirty="0"/>
              <a:t> </a:t>
            </a:r>
            <a:r>
              <a:rPr lang="fr-FR" baseline="0" dirty="0" err="1"/>
              <a:t>nucleotides</a:t>
            </a:r>
            <a:r>
              <a:rPr lang="fr-FR" baseline="0" dirty="0"/>
              <a:t>.   “Thymine” and “</a:t>
            </a:r>
            <a:r>
              <a:rPr lang="fr-FR" baseline="0" dirty="0" err="1"/>
              <a:t>Uracil</a:t>
            </a:r>
            <a:r>
              <a:rPr lang="fr-FR" baseline="0" dirty="0"/>
              <a:t>” are not </a:t>
            </a:r>
            <a:r>
              <a:rPr lang="fr-FR" baseline="0" dirty="0" err="1"/>
              <a:t>listed</a:t>
            </a:r>
            <a:r>
              <a:rPr lang="fr-FR" baseline="0" dirty="0"/>
              <a:t>, </a:t>
            </a:r>
            <a:r>
              <a:rPr lang="fr-FR" baseline="0" dirty="0" err="1"/>
              <a:t>so</a:t>
            </a:r>
            <a:r>
              <a:rPr lang="fr-FR" baseline="0" dirty="0"/>
              <a:t> the value of “</a:t>
            </a:r>
            <a:r>
              <a:rPr lang="fr-FR" baseline="0" dirty="0" err="1"/>
              <a:t>mod_base</a:t>
            </a:r>
            <a:r>
              <a:rPr lang="fr-FR" baseline="0" dirty="0"/>
              <a:t>” must </a:t>
            </a:r>
            <a:r>
              <a:rPr lang="fr-FR" baseline="0" dirty="0" err="1"/>
              <a:t>be</a:t>
            </a:r>
            <a:r>
              <a:rPr lang="fr-FR" baseline="0" dirty="0"/>
              <a:t> “OTHER” </a:t>
            </a:r>
            <a:r>
              <a:rPr lang="fr-FR" baseline="0" dirty="0" err="1"/>
              <a:t>with</a:t>
            </a:r>
            <a:r>
              <a:rPr lang="fr-FR" baseline="0" dirty="0"/>
              <a:t> an </a:t>
            </a:r>
            <a:r>
              <a:rPr lang="fr-FR" baseline="0" dirty="0" err="1"/>
              <a:t>additional</a:t>
            </a:r>
            <a:r>
              <a:rPr lang="fr-FR" baseline="0" dirty="0"/>
              <a:t> “NOTE” qualifier </a:t>
            </a:r>
            <a:r>
              <a:rPr lang="fr-FR" baseline="0" dirty="0" err="1"/>
              <a:t>that</a:t>
            </a:r>
            <a:r>
              <a:rPr lang="fr-FR" baseline="0" dirty="0"/>
              <a:t> </a:t>
            </a:r>
            <a:r>
              <a:rPr lang="fr-FR" baseline="0" dirty="0" err="1"/>
              <a:t>indicates</a:t>
            </a:r>
            <a:r>
              <a:rPr lang="fr-FR" baseline="0" dirty="0"/>
              <a:t> the </a:t>
            </a:r>
            <a:r>
              <a:rPr lang="fr-FR" baseline="0" dirty="0" err="1"/>
              <a:t>residue</a:t>
            </a:r>
            <a:r>
              <a:rPr lang="fr-FR" baseline="0" dirty="0"/>
              <a:t> </a:t>
            </a:r>
            <a:r>
              <a:rPr lang="fr-FR" baseline="0" dirty="0" err="1"/>
              <a:t>is</a:t>
            </a:r>
            <a:r>
              <a:rPr lang="fr-FR" baseline="0" dirty="0"/>
              <a:t> </a:t>
            </a:r>
            <a:r>
              <a:rPr lang="fr-FR" baseline="0" dirty="0" err="1"/>
              <a:t>either</a:t>
            </a:r>
            <a:r>
              <a:rPr lang="fr-FR" baseline="0" dirty="0"/>
              <a:t> “</a:t>
            </a:r>
            <a:r>
              <a:rPr lang="fr-FR" baseline="0" dirty="0" err="1"/>
              <a:t>uracil</a:t>
            </a:r>
            <a:r>
              <a:rPr lang="fr-FR" baseline="0" dirty="0"/>
              <a:t>” or “thymine”.  </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80</a:t>
            </a:fld>
            <a:endParaRPr lang="fr-FR" dirty="0"/>
          </a:p>
        </p:txBody>
      </p:sp>
    </p:spTree>
    <p:extLst>
      <p:ext uri="{BB962C8B-B14F-4D97-AF65-F5344CB8AC3E}">
        <p14:creationId xmlns:p14="http://schemas.microsoft.com/office/powerpoint/2010/main" val="41403112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 how</a:t>
            </a:r>
            <a:r>
              <a:rPr lang="fr-FR" baseline="0" dirty="0"/>
              <a:t> do </a:t>
            </a:r>
            <a:r>
              <a:rPr lang="fr-FR" baseline="0" dirty="0" err="1"/>
              <a:t>we</a:t>
            </a:r>
            <a:r>
              <a:rPr lang="fr-FR" baseline="0" dirty="0"/>
              <a:t> </a:t>
            </a:r>
            <a:r>
              <a:rPr lang="fr-FR" baseline="0" dirty="0" err="1"/>
              <a:t>represent</a:t>
            </a:r>
            <a:r>
              <a:rPr lang="fr-FR" baseline="0" dirty="0"/>
              <a:t> </a:t>
            </a:r>
            <a:r>
              <a:rPr lang="fr-FR" baseline="0" dirty="0" err="1"/>
              <a:t>this</a:t>
            </a:r>
            <a:r>
              <a:rPr lang="fr-FR" baseline="0" dirty="0"/>
              <a:t> </a:t>
            </a:r>
            <a:r>
              <a:rPr lang="fr-FR" baseline="0" dirty="0" err="1"/>
              <a:t>sequence</a:t>
            </a:r>
            <a:r>
              <a:rPr lang="fr-FR" baseline="0" dirty="0"/>
              <a:t> </a:t>
            </a:r>
            <a:r>
              <a:rPr lang="fr-FR" baseline="0" dirty="0" err="1"/>
              <a:t>accurately</a:t>
            </a:r>
            <a:r>
              <a:rPr lang="fr-FR" baseline="0" dirty="0"/>
              <a:t> in a </a:t>
            </a:r>
            <a:r>
              <a:rPr lang="fr-FR" baseline="0" dirty="0" err="1"/>
              <a:t>sequence</a:t>
            </a:r>
            <a:r>
              <a:rPr lang="fr-FR" baseline="0" dirty="0"/>
              <a:t> listing? </a:t>
            </a:r>
          </a:p>
          <a:p>
            <a:endParaRPr lang="fr-FR" baseline="0" dirty="0"/>
          </a:p>
          <a:p>
            <a:r>
              <a:rPr lang="fr-FR" baseline="0" dirty="0"/>
              <a:t>All </a:t>
            </a:r>
            <a:r>
              <a:rPr lang="fr-FR" baseline="0" dirty="0" err="1"/>
              <a:t>uracil</a:t>
            </a:r>
            <a:r>
              <a:rPr lang="fr-FR" baseline="0" dirty="0"/>
              <a:t> </a:t>
            </a:r>
            <a:r>
              <a:rPr lang="fr-FR" baseline="0" dirty="0" err="1"/>
              <a:t>residues</a:t>
            </a:r>
            <a:r>
              <a:rPr lang="fr-FR" baseline="0" dirty="0"/>
              <a:t> must </a:t>
            </a:r>
            <a:r>
              <a:rPr lang="fr-FR" baseline="0" dirty="0" err="1"/>
              <a:t>be</a:t>
            </a:r>
            <a:r>
              <a:rPr lang="fr-FR" baseline="0" dirty="0"/>
              <a:t> </a:t>
            </a:r>
            <a:r>
              <a:rPr lang="fr-FR" baseline="0" dirty="0" err="1"/>
              <a:t>represented</a:t>
            </a:r>
            <a:r>
              <a:rPr lang="fr-FR" baseline="0" dirty="0"/>
              <a:t> by “t”.  The “t” for the “thymine” at position 12 </a:t>
            </a:r>
            <a:r>
              <a:rPr lang="fr-FR" baseline="0" dirty="0" err="1"/>
              <a:t>can</a:t>
            </a:r>
            <a:r>
              <a:rPr lang="fr-FR" baseline="0" dirty="0"/>
              <a:t> </a:t>
            </a:r>
            <a:r>
              <a:rPr lang="fr-FR" baseline="0" dirty="0" err="1"/>
              <a:t>remain</a:t>
            </a:r>
            <a:r>
              <a:rPr lang="fr-FR" baseline="0" dirty="0"/>
              <a:t> “t”.  </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81</a:t>
            </a:fld>
            <a:endParaRPr lang="fr-FR" dirty="0"/>
          </a:p>
        </p:txBody>
      </p:sp>
    </p:spTree>
    <p:extLst>
      <p:ext uri="{BB962C8B-B14F-4D97-AF65-F5344CB8AC3E}">
        <p14:creationId xmlns:p14="http://schemas.microsoft.com/office/powerpoint/2010/main" val="8735105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 “</a:t>
            </a:r>
            <a:r>
              <a:rPr lang="fr-FR" dirty="0" err="1"/>
              <a:t>modified_base</a:t>
            </a:r>
            <a:r>
              <a:rPr lang="fr-FR" dirty="0"/>
              <a:t>” </a:t>
            </a:r>
            <a:r>
              <a:rPr lang="fr-FR" dirty="0" err="1"/>
              <a:t>feature</a:t>
            </a:r>
            <a:r>
              <a:rPr lang="fr-FR" dirty="0"/>
              <a:t> key </a:t>
            </a:r>
            <a:r>
              <a:rPr lang="fr-FR" dirty="0" err="1"/>
              <a:t>with</a:t>
            </a:r>
            <a:r>
              <a:rPr lang="fr-FR" dirty="0"/>
              <a:t> location “12” must </a:t>
            </a:r>
            <a:r>
              <a:rPr lang="fr-FR" dirty="0" err="1"/>
              <a:t>be</a:t>
            </a:r>
            <a:r>
              <a:rPr lang="fr-FR" baseline="0" dirty="0"/>
              <a:t> </a:t>
            </a:r>
            <a:r>
              <a:rPr lang="fr-FR" baseline="0" dirty="0" err="1"/>
              <a:t>added</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82</a:t>
            </a:fld>
            <a:endParaRPr lang="fr-FR" dirty="0"/>
          </a:p>
        </p:txBody>
      </p:sp>
    </p:spTree>
    <p:extLst>
      <p:ext uri="{BB962C8B-B14F-4D97-AF65-F5344CB8AC3E}">
        <p14:creationId xmlns:p14="http://schemas.microsoft.com/office/powerpoint/2010/main" val="28007490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 qualifier “</a:t>
            </a:r>
            <a:r>
              <a:rPr lang="fr-FR" dirty="0" err="1"/>
              <a:t>mod_base</a:t>
            </a:r>
            <a:r>
              <a:rPr lang="fr-FR" dirty="0"/>
              <a:t>” </a:t>
            </a:r>
            <a:r>
              <a:rPr lang="fr-FR" dirty="0" err="1"/>
              <a:t>with</a:t>
            </a:r>
            <a:r>
              <a:rPr lang="fr-FR" baseline="0" dirty="0"/>
              <a:t> the value “OTHER”</a:t>
            </a:r>
            <a:r>
              <a:rPr lang="fr-FR" dirty="0"/>
              <a:t> must </a:t>
            </a:r>
            <a:r>
              <a:rPr lang="fr-FR" dirty="0" err="1"/>
              <a:t>be</a:t>
            </a:r>
            <a:r>
              <a:rPr lang="fr-FR" dirty="0"/>
              <a:t> </a:t>
            </a:r>
            <a:r>
              <a:rPr lang="fr-FR" dirty="0" err="1"/>
              <a:t>added</a:t>
            </a:r>
            <a:r>
              <a:rPr lang="fr-FR" dirty="0"/>
              <a:t> to the “</a:t>
            </a:r>
            <a:r>
              <a:rPr lang="fr-FR" dirty="0" err="1"/>
              <a:t>modified_base</a:t>
            </a:r>
            <a:r>
              <a:rPr lang="fr-FR" dirty="0"/>
              <a:t>” </a:t>
            </a:r>
            <a:r>
              <a:rPr lang="fr-FR" dirty="0" err="1"/>
              <a:t>feature</a:t>
            </a:r>
            <a:r>
              <a:rPr lang="fr-FR" dirty="0"/>
              <a:t> key</a:t>
            </a:r>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83</a:t>
            </a:fld>
            <a:endParaRPr lang="fr-FR" dirty="0"/>
          </a:p>
        </p:txBody>
      </p:sp>
    </p:spTree>
    <p:extLst>
      <p:ext uri="{BB962C8B-B14F-4D97-AF65-F5344CB8AC3E}">
        <p14:creationId xmlns:p14="http://schemas.microsoft.com/office/powerpoint/2010/main" val="6934650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An </a:t>
            </a:r>
            <a:r>
              <a:rPr lang="fr-FR" dirty="0" err="1"/>
              <a:t>additional</a:t>
            </a:r>
            <a:r>
              <a:rPr lang="fr-FR" dirty="0"/>
              <a:t> qualifier, “note”, must</a:t>
            </a:r>
            <a:r>
              <a:rPr lang="fr-FR" baseline="0" dirty="0"/>
              <a:t> </a:t>
            </a:r>
            <a:r>
              <a:rPr lang="fr-FR" baseline="0" dirty="0" err="1"/>
              <a:t>be</a:t>
            </a:r>
            <a:r>
              <a:rPr lang="fr-FR" baseline="0" dirty="0"/>
              <a:t> </a:t>
            </a:r>
            <a:r>
              <a:rPr lang="fr-FR" baseline="0" dirty="0" err="1"/>
              <a:t>added</a:t>
            </a:r>
            <a:r>
              <a:rPr lang="fr-FR" baseline="0" dirty="0"/>
              <a:t> to the “</a:t>
            </a:r>
            <a:r>
              <a:rPr lang="fr-FR" baseline="0" dirty="0" err="1"/>
              <a:t>modified_base</a:t>
            </a:r>
            <a:r>
              <a:rPr lang="fr-FR" baseline="0" dirty="0"/>
              <a:t>” </a:t>
            </a:r>
            <a:r>
              <a:rPr lang="fr-FR" baseline="0" dirty="0" err="1"/>
              <a:t>feature</a:t>
            </a:r>
            <a:r>
              <a:rPr lang="fr-FR" baseline="0" dirty="0"/>
              <a:t> key </a:t>
            </a:r>
            <a:r>
              <a:rPr lang="fr-FR" baseline="0" dirty="0" err="1"/>
              <a:t>with</a:t>
            </a:r>
            <a:r>
              <a:rPr lang="fr-FR" baseline="0" dirty="0"/>
              <a:t> the value “thymine”</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84</a:t>
            </a:fld>
            <a:endParaRPr lang="fr-FR" dirty="0"/>
          </a:p>
        </p:txBody>
      </p:sp>
    </p:spTree>
    <p:extLst>
      <p:ext uri="{BB962C8B-B14F-4D97-AF65-F5344CB8AC3E}">
        <p14:creationId xmlns:p14="http://schemas.microsoft.com/office/powerpoint/2010/main" val="15476460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And </a:t>
            </a:r>
            <a:r>
              <a:rPr lang="fr-FR" dirty="0" err="1"/>
              <a:t>here</a:t>
            </a:r>
            <a:r>
              <a:rPr lang="fr-FR" dirty="0"/>
              <a:t> </a:t>
            </a:r>
            <a:r>
              <a:rPr lang="fr-FR" dirty="0" err="1"/>
              <a:t>is</a:t>
            </a:r>
            <a:r>
              <a:rPr lang="fr-FR" dirty="0"/>
              <a:t> </a:t>
            </a:r>
            <a:r>
              <a:rPr lang="fr-FR" dirty="0" err="1"/>
              <a:t>what</a:t>
            </a:r>
            <a:r>
              <a:rPr lang="fr-FR" dirty="0"/>
              <a:t> </a:t>
            </a:r>
            <a:r>
              <a:rPr lang="fr-FR" dirty="0" err="1"/>
              <a:t>that</a:t>
            </a:r>
            <a:r>
              <a:rPr lang="fr-FR" dirty="0"/>
              <a:t> </a:t>
            </a:r>
            <a:r>
              <a:rPr lang="fr-FR" dirty="0" err="1"/>
              <a:t>sequence</a:t>
            </a:r>
            <a:r>
              <a:rPr lang="fr-FR" dirty="0"/>
              <a:t> </a:t>
            </a:r>
            <a:r>
              <a:rPr lang="fr-FR" dirty="0" err="1"/>
              <a:t>would</a:t>
            </a:r>
            <a:r>
              <a:rPr lang="fr-FR" dirty="0"/>
              <a:t> look</a:t>
            </a:r>
            <a:r>
              <a:rPr lang="fr-FR" baseline="0" dirty="0"/>
              <a:t> </a:t>
            </a:r>
            <a:r>
              <a:rPr lang="fr-FR" baseline="0" dirty="0" err="1"/>
              <a:t>like</a:t>
            </a:r>
            <a:r>
              <a:rPr lang="fr-FR" baseline="0" dirty="0"/>
              <a:t> in the XML </a:t>
            </a:r>
            <a:r>
              <a:rPr lang="fr-FR" baseline="0" dirty="0" err="1"/>
              <a:t>sequence</a:t>
            </a:r>
            <a:r>
              <a:rPr lang="fr-FR" baseline="0" dirty="0"/>
              <a:t> listing.  Note </a:t>
            </a:r>
            <a:r>
              <a:rPr lang="fr-FR" baseline="0" dirty="0" err="1"/>
              <a:t>that</a:t>
            </a:r>
            <a:r>
              <a:rPr lang="fr-FR" baseline="0" dirty="0"/>
              <a:t> the </a:t>
            </a:r>
            <a:r>
              <a:rPr lang="fr-FR" baseline="0" dirty="0" err="1"/>
              <a:t>molecule</a:t>
            </a:r>
            <a:r>
              <a:rPr lang="fr-FR" baseline="0" dirty="0"/>
              <a:t> type </a:t>
            </a:r>
            <a:r>
              <a:rPr lang="fr-FR" baseline="0" dirty="0" err="1"/>
              <a:t>is</a:t>
            </a:r>
            <a:r>
              <a:rPr lang="fr-FR" baseline="0" dirty="0"/>
              <a:t> RNA, and the “</a:t>
            </a:r>
            <a:r>
              <a:rPr lang="fr-FR" baseline="0" dirty="0" err="1"/>
              <a:t>modified_base</a:t>
            </a:r>
            <a:r>
              <a:rPr lang="fr-FR" baseline="0" dirty="0"/>
              <a:t>” </a:t>
            </a:r>
            <a:r>
              <a:rPr lang="fr-FR" baseline="0" dirty="0" err="1"/>
              <a:t>feature</a:t>
            </a:r>
            <a:r>
              <a:rPr lang="fr-FR" baseline="0" dirty="0"/>
              <a:t> key </a:t>
            </a:r>
            <a:r>
              <a:rPr lang="fr-FR" baseline="0" dirty="0" err="1"/>
              <a:t>with</a:t>
            </a:r>
            <a:r>
              <a:rPr lang="fr-FR" baseline="0" dirty="0"/>
              <a:t> location 12 has </a:t>
            </a:r>
            <a:r>
              <a:rPr lang="fr-FR" baseline="0" dirty="0" err="1"/>
              <a:t>two</a:t>
            </a:r>
            <a:r>
              <a:rPr lang="fr-FR" baseline="0" dirty="0"/>
              <a:t> </a:t>
            </a:r>
            <a:r>
              <a:rPr lang="fr-FR" baseline="0" dirty="0" err="1"/>
              <a:t>qualifiers</a:t>
            </a:r>
            <a:r>
              <a:rPr lang="fr-FR" baseline="0" dirty="0"/>
              <a:t> – “</a:t>
            </a:r>
            <a:r>
              <a:rPr lang="fr-FR" baseline="0" dirty="0" err="1"/>
              <a:t>mod_base</a:t>
            </a:r>
            <a:r>
              <a:rPr lang="fr-FR" baseline="0" dirty="0"/>
              <a:t>” </a:t>
            </a:r>
            <a:r>
              <a:rPr lang="fr-FR" baseline="0" dirty="0" err="1"/>
              <a:t>with</a:t>
            </a:r>
            <a:r>
              <a:rPr lang="fr-FR" baseline="0" dirty="0"/>
              <a:t> the value OTHER and “note” </a:t>
            </a:r>
            <a:r>
              <a:rPr lang="fr-FR" baseline="0" dirty="0" err="1"/>
              <a:t>with</a:t>
            </a:r>
            <a:r>
              <a:rPr lang="fr-FR" baseline="0" dirty="0"/>
              <a:t> the value “thymine”.</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85</a:t>
            </a:fld>
            <a:endParaRPr lang="fr-FR" dirty="0"/>
          </a:p>
        </p:txBody>
      </p:sp>
    </p:spTree>
    <p:extLst>
      <p:ext uri="{BB962C8B-B14F-4D97-AF65-F5344CB8AC3E}">
        <p14:creationId xmlns:p14="http://schemas.microsoft.com/office/powerpoint/2010/main" val="4385358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When</a:t>
            </a:r>
            <a:r>
              <a:rPr lang="fr-FR" dirty="0"/>
              <a:t> </a:t>
            </a:r>
            <a:r>
              <a:rPr lang="fr-FR" dirty="0" err="1"/>
              <a:t>we</a:t>
            </a:r>
            <a:r>
              <a:rPr lang="fr-FR" dirty="0"/>
              <a:t> talk</a:t>
            </a:r>
            <a:r>
              <a:rPr lang="fr-FR" baseline="0" dirty="0"/>
              <a:t> about DNA/RNA </a:t>
            </a:r>
            <a:r>
              <a:rPr lang="fr-FR" baseline="0" dirty="0" err="1"/>
              <a:t>hybrid</a:t>
            </a:r>
            <a:r>
              <a:rPr lang="fr-FR" baseline="0" dirty="0"/>
              <a:t> </a:t>
            </a:r>
            <a:r>
              <a:rPr lang="fr-FR" baseline="0" dirty="0" err="1"/>
              <a:t>molecules</a:t>
            </a:r>
            <a:r>
              <a:rPr lang="fr-FR" baseline="0" dirty="0"/>
              <a:t>, </a:t>
            </a:r>
            <a:r>
              <a:rPr lang="fr-FR" baseline="0" dirty="0" err="1"/>
              <a:t>we’re</a:t>
            </a:r>
            <a:r>
              <a:rPr lang="fr-FR" baseline="0" dirty="0"/>
              <a:t> </a:t>
            </a:r>
            <a:r>
              <a:rPr lang="fr-FR" baseline="0" dirty="0" err="1"/>
              <a:t>talking</a:t>
            </a:r>
            <a:r>
              <a:rPr lang="fr-FR" baseline="0" dirty="0"/>
              <a:t> about a situation </a:t>
            </a:r>
            <a:r>
              <a:rPr lang="fr-FR" baseline="0" dirty="0" err="1"/>
              <a:t>where</a:t>
            </a:r>
            <a:r>
              <a:rPr lang="fr-FR" baseline="0" dirty="0"/>
              <a:t> part of the </a:t>
            </a:r>
            <a:r>
              <a:rPr lang="fr-FR" baseline="0" dirty="0" err="1"/>
              <a:t>molecule</a:t>
            </a:r>
            <a:r>
              <a:rPr lang="fr-FR" baseline="0" dirty="0"/>
              <a:t> </a:t>
            </a:r>
            <a:r>
              <a:rPr lang="fr-FR" baseline="0" dirty="0" err="1"/>
              <a:t>backbone</a:t>
            </a:r>
            <a:r>
              <a:rPr lang="fr-FR" baseline="0" dirty="0"/>
              <a:t> </a:t>
            </a:r>
            <a:r>
              <a:rPr lang="fr-FR" baseline="0" dirty="0" err="1"/>
              <a:t>is</a:t>
            </a:r>
            <a:r>
              <a:rPr lang="fr-FR" baseline="0" dirty="0"/>
              <a:t> DNA and part </a:t>
            </a:r>
            <a:r>
              <a:rPr lang="fr-FR" baseline="0" dirty="0" err="1"/>
              <a:t>is</a:t>
            </a:r>
            <a:r>
              <a:rPr lang="fr-FR" baseline="0" dirty="0"/>
              <a:t> RNA.  For </a:t>
            </a:r>
            <a:r>
              <a:rPr lang="fr-FR" baseline="0" dirty="0" err="1"/>
              <a:t>these</a:t>
            </a:r>
            <a:r>
              <a:rPr lang="fr-FR" baseline="0" dirty="0"/>
              <a:t> types of </a:t>
            </a:r>
            <a:r>
              <a:rPr lang="fr-FR" baseline="0" dirty="0" err="1"/>
              <a:t>molecules</a:t>
            </a:r>
            <a:r>
              <a:rPr lang="fr-FR" baseline="0" dirty="0"/>
              <a:t>, ST.26 </a:t>
            </a:r>
            <a:r>
              <a:rPr lang="fr-FR" baseline="0" dirty="0" err="1"/>
              <a:t>paragraph</a:t>
            </a:r>
            <a:r>
              <a:rPr lang="fr-FR" baseline="0" dirty="0"/>
              <a:t> 55 </a:t>
            </a:r>
            <a:r>
              <a:rPr lang="fr-FR" baseline="0" dirty="0" err="1"/>
              <a:t>applies</a:t>
            </a:r>
            <a:r>
              <a:rPr lang="fr-FR" baseline="0" dirty="0"/>
              <a:t>.   </a:t>
            </a:r>
            <a:r>
              <a:rPr lang="fr-FR" baseline="0" dirty="0" err="1"/>
              <a:t>Paragraph</a:t>
            </a:r>
            <a:r>
              <a:rPr lang="fr-FR" baseline="0" dirty="0"/>
              <a:t> 55 </a:t>
            </a:r>
            <a:r>
              <a:rPr lang="fr-FR" baseline="0" dirty="0" err="1"/>
              <a:t>is</a:t>
            </a:r>
            <a:r>
              <a:rPr lang="fr-FR" baseline="0" dirty="0"/>
              <a:t> </a:t>
            </a:r>
            <a:r>
              <a:rPr lang="fr-FR" baseline="0" dirty="0" err="1"/>
              <a:t>wordy</a:t>
            </a:r>
            <a:r>
              <a:rPr lang="fr-FR" baseline="0" dirty="0"/>
              <a:t>, but </a:t>
            </a:r>
            <a:r>
              <a:rPr lang="fr-FR" baseline="0" dirty="0" err="1"/>
              <a:t>there</a:t>
            </a:r>
            <a:r>
              <a:rPr lang="fr-FR" baseline="0" dirty="0"/>
              <a:t> are 4 key </a:t>
            </a:r>
            <a:r>
              <a:rPr lang="fr-FR" baseline="0" dirty="0" err="1"/>
              <a:t>takeaways</a:t>
            </a:r>
            <a:r>
              <a:rPr lang="fr-FR" baseline="0" dirty="0"/>
              <a:t>: 1.  the </a:t>
            </a:r>
            <a:r>
              <a:rPr lang="fr-FR" baseline="0" dirty="0" err="1"/>
              <a:t>molecule</a:t>
            </a:r>
            <a:r>
              <a:rPr lang="fr-FR" baseline="0" dirty="0"/>
              <a:t> type must </a:t>
            </a:r>
            <a:r>
              <a:rPr lang="fr-FR" baseline="0" dirty="0" err="1"/>
              <a:t>be</a:t>
            </a:r>
            <a:r>
              <a:rPr lang="fr-FR" baseline="0" dirty="0"/>
              <a:t> DNA.  This </a:t>
            </a:r>
            <a:r>
              <a:rPr lang="fr-FR" baseline="0" dirty="0" err="1"/>
              <a:t>is</a:t>
            </a:r>
            <a:r>
              <a:rPr lang="fr-FR" baseline="0" dirty="0"/>
              <a:t> the </a:t>
            </a:r>
            <a:r>
              <a:rPr lang="fr-FR" baseline="0" dirty="0" err="1"/>
              <a:t>same</a:t>
            </a:r>
            <a:r>
              <a:rPr lang="fr-FR" baseline="0" dirty="0"/>
              <a:t> as ST.25, </a:t>
            </a:r>
            <a:r>
              <a:rPr lang="fr-FR" baseline="0" dirty="0" err="1"/>
              <a:t>so</a:t>
            </a:r>
            <a:r>
              <a:rPr lang="fr-FR" baseline="0" dirty="0"/>
              <a:t> </a:t>
            </a:r>
            <a:r>
              <a:rPr lang="fr-FR" baseline="0" dirty="0" err="1"/>
              <a:t>that</a:t>
            </a:r>
            <a:r>
              <a:rPr lang="fr-FR" baseline="0" dirty="0"/>
              <a:t> </a:t>
            </a:r>
            <a:r>
              <a:rPr lang="fr-FR" baseline="0" dirty="0" err="1"/>
              <a:t>hasn’t</a:t>
            </a:r>
            <a:r>
              <a:rPr lang="fr-FR" baseline="0" dirty="0"/>
              <a:t> </a:t>
            </a:r>
            <a:r>
              <a:rPr lang="fr-FR" baseline="0" dirty="0" err="1"/>
              <a:t>changed</a:t>
            </a:r>
            <a:r>
              <a:rPr lang="fr-FR" baseline="0" dirty="0"/>
              <a:t>; 2. the “</a:t>
            </a:r>
            <a:r>
              <a:rPr lang="fr-FR" baseline="0" dirty="0" err="1"/>
              <a:t>organism</a:t>
            </a:r>
            <a:r>
              <a:rPr lang="fr-FR" baseline="0" dirty="0"/>
              <a:t>” must </a:t>
            </a:r>
            <a:r>
              <a:rPr lang="fr-FR" baseline="0" dirty="0" err="1"/>
              <a:t>be</a:t>
            </a:r>
            <a:r>
              <a:rPr lang="fr-FR" baseline="0" dirty="0"/>
              <a:t> “</a:t>
            </a:r>
            <a:r>
              <a:rPr lang="fr-FR" baseline="0" dirty="0" err="1"/>
              <a:t>synthetic</a:t>
            </a:r>
            <a:r>
              <a:rPr lang="fr-FR" baseline="0" dirty="0"/>
              <a:t> </a:t>
            </a:r>
            <a:r>
              <a:rPr lang="fr-FR" baseline="0" dirty="0" err="1"/>
              <a:t>construct</a:t>
            </a:r>
            <a:r>
              <a:rPr lang="fr-FR" baseline="0" dirty="0"/>
              <a:t>”, 3. the </a:t>
            </a:r>
            <a:r>
              <a:rPr lang="fr-FR" baseline="0" dirty="0" err="1"/>
              <a:t>mandatory</a:t>
            </a:r>
            <a:r>
              <a:rPr lang="fr-FR" baseline="0" dirty="0"/>
              <a:t> </a:t>
            </a:r>
            <a:r>
              <a:rPr lang="fr-FR" baseline="0" dirty="0" err="1"/>
              <a:t>mol_type</a:t>
            </a:r>
            <a:r>
              <a:rPr lang="fr-FR" baseline="0" dirty="0"/>
              <a:t> qualifier must </a:t>
            </a:r>
            <a:r>
              <a:rPr lang="fr-FR" baseline="0" dirty="0" err="1"/>
              <a:t>be</a:t>
            </a:r>
            <a:r>
              <a:rPr lang="fr-FR" baseline="0" dirty="0"/>
              <a:t> “</a:t>
            </a:r>
            <a:r>
              <a:rPr lang="fr-FR" baseline="0" dirty="0" err="1"/>
              <a:t>other</a:t>
            </a:r>
            <a:r>
              <a:rPr lang="fr-FR" baseline="0" dirty="0"/>
              <a:t> DNA”; and 4.  </a:t>
            </a:r>
            <a:r>
              <a:rPr lang="fr-FR" baseline="0" dirty="0" err="1"/>
              <a:t>each</a:t>
            </a:r>
            <a:r>
              <a:rPr lang="fr-FR" baseline="0" dirty="0"/>
              <a:t> segment (</a:t>
            </a:r>
            <a:r>
              <a:rPr lang="fr-FR" baseline="0" dirty="0" err="1"/>
              <a:t>meaning</a:t>
            </a:r>
            <a:r>
              <a:rPr lang="fr-FR" baseline="0" dirty="0"/>
              <a:t> </a:t>
            </a:r>
            <a:r>
              <a:rPr lang="fr-FR" baseline="0" dirty="0" err="1"/>
              <a:t>each</a:t>
            </a:r>
            <a:r>
              <a:rPr lang="fr-FR" baseline="0" dirty="0"/>
              <a:t> </a:t>
            </a:r>
            <a:r>
              <a:rPr lang="fr-FR" baseline="0" dirty="0" err="1"/>
              <a:t>contiguous</a:t>
            </a:r>
            <a:r>
              <a:rPr lang="fr-FR" baseline="0" dirty="0"/>
              <a:t> </a:t>
            </a:r>
            <a:r>
              <a:rPr lang="fr-FR" baseline="0" dirty="0" err="1"/>
              <a:t>region</a:t>
            </a:r>
            <a:r>
              <a:rPr lang="fr-FR" baseline="0" dirty="0"/>
              <a:t> of DNA or RNA) must </a:t>
            </a:r>
            <a:r>
              <a:rPr lang="fr-FR" baseline="0" dirty="0" err="1"/>
              <a:t>be</a:t>
            </a:r>
            <a:r>
              <a:rPr lang="fr-FR" baseline="0" dirty="0"/>
              <a:t> </a:t>
            </a:r>
            <a:r>
              <a:rPr lang="fr-FR" baseline="0" dirty="0" err="1"/>
              <a:t>described</a:t>
            </a:r>
            <a:r>
              <a:rPr lang="fr-FR" baseline="0" dirty="0"/>
              <a:t> </a:t>
            </a:r>
            <a:r>
              <a:rPr lang="fr-FR" baseline="0" dirty="0" err="1"/>
              <a:t>with</a:t>
            </a:r>
            <a:r>
              <a:rPr lang="fr-FR" baseline="0" dirty="0"/>
              <a:t> a </a:t>
            </a:r>
            <a:r>
              <a:rPr lang="fr-FR" baseline="0" dirty="0" err="1"/>
              <a:t>separate</a:t>
            </a:r>
            <a:r>
              <a:rPr lang="fr-FR" baseline="0" dirty="0"/>
              <a:t> “</a:t>
            </a:r>
            <a:r>
              <a:rPr lang="fr-FR" baseline="0" dirty="0" err="1"/>
              <a:t>misc_feature</a:t>
            </a:r>
            <a:r>
              <a:rPr lang="fr-FR" baseline="0" dirty="0"/>
              <a:t>” </a:t>
            </a:r>
            <a:r>
              <a:rPr lang="fr-FR" baseline="0" dirty="0" err="1"/>
              <a:t>feature</a:t>
            </a:r>
            <a:r>
              <a:rPr lang="fr-FR" baseline="0" dirty="0"/>
              <a:t> key and a qualifier “note”.</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86</a:t>
            </a:fld>
            <a:endParaRPr lang="fr-FR" dirty="0"/>
          </a:p>
        </p:txBody>
      </p:sp>
    </p:spTree>
    <p:extLst>
      <p:ext uri="{BB962C8B-B14F-4D97-AF65-F5344CB8AC3E}">
        <p14:creationId xmlns:p14="http://schemas.microsoft.com/office/powerpoint/2010/main" val="24355416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err="1"/>
              <a:t>When</a:t>
            </a:r>
            <a:r>
              <a:rPr lang="fr-FR" dirty="0"/>
              <a:t> </a:t>
            </a:r>
            <a:r>
              <a:rPr lang="fr-FR" dirty="0" err="1"/>
              <a:t>we</a:t>
            </a:r>
            <a:r>
              <a:rPr lang="fr-FR" dirty="0"/>
              <a:t> talk</a:t>
            </a:r>
            <a:r>
              <a:rPr lang="fr-FR" baseline="0" dirty="0"/>
              <a:t> about DNA/RNA </a:t>
            </a:r>
            <a:r>
              <a:rPr lang="fr-FR" baseline="0" dirty="0" err="1"/>
              <a:t>hybrid</a:t>
            </a:r>
            <a:r>
              <a:rPr lang="fr-FR" baseline="0" dirty="0"/>
              <a:t> </a:t>
            </a:r>
            <a:r>
              <a:rPr lang="fr-FR" baseline="0" dirty="0" err="1"/>
              <a:t>molecules</a:t>
            </a:r>
            <a:r>
              <a:rPr lang="fr-FR" baseline="0" dirty="0"/>
              <a:t>, </a:t>
            </a:r>
            <a:r>
              <a:rPr lang="fr-FR" baseline="0" dirty="0" err="1"/>
              <a:t>we’re</a:t>
            </a:r>
            <a:r>
              <a:rPr lang="fr-FR" baseline="0" dirty="0"/>
              <a:t> </a:t>
            </a:r>
            <a:r>
              <a:rPr lang="fr-FR" baseline="0" dirty="0" err="1"/>
              <a:t>talking</a:t>
            </a:r>
            <a:r>
              <a:rPr lang="fr-FR" baseline="0" dirty="0"/>
              <a:t> about a situation </a:t>
            </a:r>
            <a:r>
              <a:rPr lang="fr-FR" baseline="0" dirty="0" err="1"/>
              <a:t>where</a:t>
            </a:r>
            <a:r>
              <a:rPr lang="fr-FR" baseline="0" dirty="0"/>
              <a:t> part of the </a:t>
            </a:r>
            <a:r>
              <a:rPr lang="fr-FR" baseline="0" dirty="0" err="1"/>
              <a:t>molecule</a:t>
            </a:r>
            <a:r>
              <a:rPr lang="fr-FR" baseline="0" dirty="0"/>
              <a:t> </a:t>
            </a:r>
            <a:r>
              <a:rPr lang="fr-FR" baseline="0" dirty="0" err="1"/>
              <a:t>backbone</a:t>
            </a:r>
            <a:r>
              <a:rPr lang="fr-FR" baseline="0" dirty="0"/>
              <a:t> </a:t>
            </a:r>
            <a:r>
              <a:rPr lang="fr-FR" baseline="0" dirty="0" err="1"/>
              <a:t>is</a:t>
            </a:r>
            <a:r>
              <a:rPr lang="fr-FR" baseline="0" dirty="0"/>
              <a:t> DNA and part </a:t>
            </a:r>
            <a:r>
              <a:rPr lang="fr-FR" baseline="0" dirty="0" err="1"/>
              <a:t>is</a:t>
            </a:r>
            <a:r>
              <a:rPr lang="fr-FR" baseline="0" dirty="0"/>
              <a:t> RNA.  For </a:t>
            </a:r>
            <a:r>
              <a:rPr lang="fr-FR" baseline="0" dirty="0" err="1"/>
              <a:t>these</a:t>
            </a:r>
            <a:r>
              <a:rPr lang="fr-FR" baseline="0" dirty="0"/>
              <a:t> types of </a:t>
            </a:r>
            <a:r>
              <a:rPr lang="fr-FR" baseline="0" dirty="0" err="1"/>
              <a:t>molecules</a:t>
            </a:r>
            <a:r>
              <a:rPr lang="fr-FR" baseline="0" dirty="0"/>
              <a:t>, ST.26 </a:t>
            </a:r>
            <a:r>
              <a:rPr lang="fr-FR" baseline="0" dirty="0" err="1"/>
              <a:t>paragraph</a:t>
            </a:r>
            <a:r>
              <a:rPr lang="fr-FR" baseline="0" dirty="0"/>
              <a:t> 55 </a:t>
            </a:r>
            <a:r>
              <a:rPr lang="fr-FR" baseline="0" dirty="0" err="1"/>
              <a:t>applies</a:t>
            </a:r>
            <a:r>
              <a:rPr lang="fr-FR" baseline="0" dirty="0"/>
              <a:t>.   </a:t>
            </a:r>
            <a:r>
              <a:rPr lang="fr-FR" baseline="0" dirty="0" err="1"/>
              <a:t>Paragraph</a:t>
            </a:r>
            <a:r>
              <a:rPr lang="fr-FR" baseline="0" dirty="0"/>
              <a:t> 55 </a:t>
            </a:r>
            <a:r>
              <a:rPr lang="fr-FR" baseline="0" dirty="0" err="1"/>
              <a:t>is</a:t>
            </a:r>
            <a:r>
              <a:rPr lang="fr-FR" baseline="0" dirty="0"/>
              <a:t> </a:t>
            </a:r>
            <a:r>
              <a:rPr lang="fr-FR" baseline="0" dirty="0" err="1"/>
              <a:t>wordy</a:t>
            </a:r>
            <a:r>
              <a:rPr lang="fr-FR" baseline="0" dirty="0"/>
              <a:t>, but </a:t>
            </a:r>
            <a:r>
              <a:rPr lang="fr-FR" baseline="0" dirty="0" err="1"/>
              <a:t>there</a:t>
            </a:r>
            <a:r>
              <a:rPr lang="fr-FR" baseline="0" dirty="0"/>
              <a:t> are 4 key </a:t>
            </a:r>
            <a:r>
              <a:rPr lang="fr-FR" baseline="0" dirty="0" err="1"/>
              <a:t>takeaways</a:t>
            </a:r>
            <a:r>
              <a:rPr lang="fr-FR" baseline="0" dirty="0"/>
              <a:t>: 1.  the </a:t>
            </a:r>
            <a:r>
              <a:rPr lang="fr-FR" baseline="0" dirty="0" err="1"/>
              <a:t>molecule</a:t>
            </a:r>
            <a:r>
              <a:rPr lang="fr-FR" baseline="0" dirty="0"/>
              <a:t> type must </a:t>
            </a:r>
            <a:r>
              <a:rPr lang="fr-FR" baseline="0" dirty="0" err="1"/>
              <a:t>be</a:t>
            </a:r>
            <a:r>
              <a:rPr lang="fr-FR" baseline="0" dirty="0"/>
              <a:t> DNA.  This </a:t>
            </a:r>
            <a:r>
              <a:rPr lang="fr-FR" baseline="0" dirty="0" err="1"/>
              <a:t>is</a:t>
            </a:r>
            <a:r>
              <a:rPr lang="fr-FR" baseline="0" dirty="0"/>
              <a:t> the </a:t>
            </a:r>
            <a:r>
              <a:rPr lang="fr-FR" baseline="0" dirty="0" err="1"/>
              <a:t>same</a:t>
            </a:r>
            <a:r>
              <a:rPr lang="fr-FR" baseline="0" dirty="0"/>
              <a:t> as ST.25, </a:t>
            </a:r>
            <a:r>
              <a:rPr lang="fr-FR" baseline="0" dirty="0" err="1"/>
              <a:t>so</a:t>
            </a:r>
            <a:r>
              <a:rPr lang="fr-FR" baseline="0" dirty="0"/>
              <a:t> </a:t>
            </a:r>
            <a:r>
              <a:rPr lang="fr-FR" baseline="0" dirty="0" err="1"/>
              <a:t>that</a:t>
            </a:r>
            <a:r>
              <a:rPr lang="fr-FR" baseline="0" dirty="0"/>
              <a:t> </a:t>
            </a:r>
            <a:r>
              <a:rPr lang="fr-FR" baseline="0" dirty="0" err="1"/>
              <a:t>hasn’t</a:t>
            </a:r>
            <a:r>
              <a:rPr lang="fr-FR" baseline="0" dirty="0"/>
              <a:t> </a:t>
            </a:r>
            <a:r>
              <a:rPr lang="fr-FR" baseline="0" dirty="0" err="1"/>
              <a:t>changed</a:t>
            </a:r>
            <a:r>
              <a:rPr lang="fr-FR" baseline="0" dirty="0"/>
              <a:t>; 2. the “</a:t>
            </a:r>
            <a:r>
              <a:rPr lang="fr-FR" baseline="0" dirty="0" err="1"/>
              <a:t>organism</a:t>
            </a:r>
            <a:r>
              <a:rPr lang="fr-FR" baseline="0" dirty="0"/>
              <a:t>” must </a:t>
            </a:r>
            <a:r>
              <a:rPr lang="fr-FR" baseline="0" dirty="0" err="1"/>
              <a:t>be</a:t>
            </a:r>
            <a:r>
              <a:rPr lang="fr-FR" baseline="0" dirty="0"/>
              <a:t> “</a:t>
            </a:r>
            <a:r>
              <a:rPr lang="fr-FR" baseline="0" dirty="0" err="1"/>
              <a:t>synthetic</a:t>
            </a:r>
            <a:r>
              <a:rPr lang="fr-FR" baseline="0" dirty="0"/>
              <a:t> </a:t>
            </a:r>
            <a:r>
              <a:rPr lang="fr-FR" baseline="0" dirty="0" err="1"/>
              <a:t>construct</a:t>
            </a:r>
            <a:r>
              <a:rPr lang="fr-FR" baseline="0" dirty="0"/>
              <a:t>”, 3. the </a:t>
            </a:r>
            <a:r>
              <a:rPr lang="fr-FR" baseline="0" dirty="0" err="1"/>
              <a:t>mandatory</a:t>
            </a:r>
            <a:r>
              <a:rPr lang="fr-FR" baseline="0" dirty="0"/>
              <a:t> </a:t>
            </a:r>
            <a:r>
              <a:rPr lang="fr-FR" baseline="0" dirty="0" err="1"/>
              <a:t>mol_type</a:t>
            </a:r>
            <a:r>
              <a:rPr lang="fr-FR" baseline="0" dirty="0"/>
              <a:t> qualifier must </a:t>
            </a:r>
            <a:r>
              <a:rPr lang="fr-FR" baseline="0" dirty="0" err="1"/>
              <a:t>be</a:t>
            </a:r>
            <a:r>
              <a:rPr lang="fr-FR" baseline="0" dirty="0"/>
              <a:t> “</a:t>
            </a:r>
            <a:r>
              <a:rPr lang="fr-FR" baseline="0" dirty="0" err="1"/>
              <a:t>other</a:t>
            </a:r>
            <a:r>
              <a:rPr lang="fr-FR" baseline="0" dirty="0"/>
              <a:t> DNA”; and 4.  </a:t>
            </a:r>
            <a:r>
              <a:rPr lang="fr-FR" baseline="0" dirty="0" err="1"/>
              <a:t>each</a:t>
            </a:r>
            <a:r>
              <a:rPr lang="fr-FR" baseline="0" dirty="0"/>
              <a:t> segment (</a:t>
            </a:r>
            <a:r>
              <a:rPr lang="fr-FR" baseline="0" dirty="0" err="1"/>
              <a:t>meaning</a:t>
            </a:r>
            <a:r>
              <a:rPr lang="fr-FR" baseline="0" dirty="0"/>
              <a:t> </a:t>
            </a:r>
            <a:r>
              <a:rPr lang="fr-FR" baseline="0" dirty="0" err="1"/>
              <a:t>each</a:t>
            </a:r>
            <a:r>
              <a:rPr lang="fr-FR" baseline="0" dirty="0"/>
              <a:t> </a:t>
            </a:r>
            <a:r>
              <a:rPr lang="fr-FR" baseline="0" dirty="0" err="1"/>
              <a:t>contiguous</a:t>
            </a:r>
            <a:r>
              <a:rPr lang="fr-FR" baseline="0" dirty="0"/>
              <a:t> </a:t>
            </a:r>
            <a:r>
              <a:rPr lang="fr-FR" baseline="0" dirty="0" err="1"/>
              <a:t>region</a:t>
            </a:r>
            <a:r>
              <a:rPr lang="fr-FR" baseline="0" dirty="0"/>
              <a:t> of DNA or RNA) must </a:t>
            </a:r>
            <a:r>
              <a:rPr lang="fr-FR" baseline="0" dirty="0" err="1"/>
              <a:t>be</a:t>
            </a:r>
            <a:r>
              <a:rPr lang="fr-FR" baseline="0" dirty="0"/>
              <a:t> </a:t>
            </a:r>
            <a:r>
              <a:rPr lang="fr-FR" baseline="0" dirty="0" err="1"/>
              <a:t>described</a:t>
            </a:r>
            <a:r>
              <a:rPr lang="fr-FR" baseline="0" dirty="0"/>
              <a:t> </a:t>
            </a:r>
            <a:r>
              <a:rPr lang="fr-FR" baseline="0" dirty="0" err="1"/>
              <a:t>with</a:t>
            </a:r>
            <a:r>
              <a:rPr lang="fr-FR" baseline="0" dirty="0"/>
              <a:t> a </a:t>
            </a:r>
            <a:r>
              <a:rPr lang="fr-FR" baseline="0" dirty="0" err="1"/>
              <a:t>separate</a:t>
            </a:r>
            <a:r>
              <a:rPr lang="fr-FR" baseline="0" dirty="0"/>
              <a:t> “</a:t>
            </a:r>
            <a:r>
              <a:rPr lang="fr-FR" baseline="0" dirty="0" err="1"/>
              <a:t>misc_feature</a:t>
            </a:r>
            <a:r>
              <a:rPr lang="fr-FR" baseline="0" dirty="0"/>
              <a:t>” </a:t>
            </a:r>
            <a:r>
              <a:rPr lang="fr-FR" baseline="0" dirty="0" err="1"/>
              <a:t>feature</a:t>
            </a:r>
            <a:r>
              <a:rPr lang="fr-FR" baseline="0" dirty="0"/>
              <a:t> key and a qualifier “note”.</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87</a:t>
            </a:fld>
            <a:endParaRPr lang="fr-FR" dirty="0"/>
          </a:p>
        </p:txBody>
      </p:sp>
    </p:spTree>
    <p:extLst>
      <p:ext uri="{BB962C8B-B14F-4D97-AF65-F5344CB8AC3E}">
        <p14:creationId xmlns:p14="http://schemas.microsoft.com/office/powerpoint/2010/main" val="17070314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err="1"/>
              <a:t>When</a:t>
            </a:r>
            <a:r>
              <a:rPr lang="fr-FR" dirty="0"/>
              <a:t> </a:t>
            </a:r>
            <a:r>
              <a:rPr lang="fr-FR" dirty="0" err="1"/>
              <a:t>we</a:t>
            </a:r>
            <a:r>
              <a:rPr lang="fr-FR" dirty="0"/>
              <a:t> talk</a:t>
            </a:r>
            <a:r>
              <a:rPr lang="fr-FR" baseline="0" dirty="0"/>
              <a:t> about DNA/RNA </a:t>
            </a:r>
            <a:r>
              <a:rPr lang="fr-FR" baseline="0" dirty="0" err="1"/>
              <a:t>hybrid</a:t>
            </a:r>
            <a:r>
              <a:rPr lang="fr-FR" baseline="0" dirty="0"/>
              <a:t> </a:t>
            </a:r>
            <a:r>
              <a:rPr lang="fr-FR" baseline="0" dirty="0" err="1"/>
              <a:t>molecules</a:t>
            </a:r>
            <a:r>
              <a:rPr lang="fr-FR" baseline="0" dirty="0"/>
              <a:t>, </a:t>
            </a:r>
            <a:r>
              <a:rPr lang="fr-FR" baseline="0" dirty="0" err="1"/>
              <a:t>we’re</a:t>
            </a:r>
            <a:r>
              <a:rPr lang="fr-FR" baseline="0" dirty="0"/>
              <a:t> </a:t>
            </a:r>
            <a:r>
              <a:rPr lang="fr-FR" baseline="0" dirty="0" err="1"/>
              <a:t>talking</a:t>
            </a:r>
            <a:r>
              <a:rPr lang="fr-FR" baseline="0" dirty="0"/>
              <a:t> about a situation </a:t>
            </a:r>
            <a:r>
              <a:rPr lang="fr-FR" baseline="0" dirty="0" err="1"/>
              <a:t>where</a:t>
            </a:r>
            <a:r>
              <a:rPr lang="fr-FR" baseline="0" dirty="0"/>
              <a:t> part of the </a:t>
            </a:r>
            <a:r>
              <a:rPr lang="fr-FR" baseline="0" dirty="0" err="1"/>
              <a:t>molecule</a:t>
            </a:r>
            <a:r>
              <a:rPr lang="fr-FR" baseline="0" dirty="0"/>
              <a:t> </a:t>
            </a:r>
            <a:r>
              <a:rPr lang="fr-FR" baseline="0" dirty="0" err="1"/>
              <a:t>backbone</a:t>
            </a:r>
            <a:r>
              <a:rPr lang="fr-FR" baseline="0" dirty="0"/>
              <a:t> </a:t>
            </a:r>
            <a:r>
              <a:rPr lang="fr-FR" baseline="0" dirty="0" err="1"/>
              <a:t>is</a:t>
            </a:r>
            <a:r>
              <a:rPr lang="fr-FR" baseline="0" dirty="0"/>
              <a:t> DNA and part </a:t>
            </a:r>
            <a:r>
              <a:rPr lang="fr-FR" baseline="0" dirty="0" err="1"/>
              <a:t>is</a:t>
            </a:r>
            <a:r>
              <a:rPr lang="fr-FR" baseline="0" dirty="0"/>
              <a:t> RNA.  For </a:t>
            </a:r>
            <a:r>
              <a:rPr lang="fr-FR" baseline="0" dirty="0" err="1"/>
              <a:t>these</a:t>
            </a:r>
            <a:r>
              <a:rPr lang="fr-FR" baseline="0" dirty="0"/>
              <a:t> types of </a:t>
            </a:r>
            <a:r>
              <a:rPr lang="fr-FR" baseline="0" dirty="0" err="1"/>
              <a:t>molecules</a:t>
            </a:r>
            <a:r>
              <a:rPr lang="fr-FR" baseline="0" dirty="0"/>
              <a:t>, ST.26 </a:t>
            </a:r>
            <a:r>
              <a:rPr lang="fr-FR" baseline="0" dirty="0" err="1"/>
              <a:t>paragraph</a:t>
            </a:r>
            <a:r>
              <a:rPr lang="fr-FR" baseline="0" dirty="0"/>
              <a:t> 55 </a:t>
            </a:r>
            <a:r>
              <a:rPr lang="fr-FR" baseline="0" dirty="0" err="1"/>
              <a:t>applies</a:t>
            </a:r>
            <a:r>
              <a:rPr lang="fr-FR" baseline="0" dirty="0"/>
              <a:t>.   </a:t>
            </a:r>
            <a:r>
              <a:rPr lang="fr-FR" baseline="0" dirty="0" err="1"/>
              <a:t>Paragraph</a:t>
            </a:r>
            <a:r>
              <a:rPr lang="fr-FR" baseline="0" dirty="0"/>
              <a:t> 55 </a:t>
            </a:r>
            <a:r>
              <a:rPr lang="fr-FR" baseline="0" dirty="0" err="1"/>
              <a:t>is</a:t>
            </a:r>
            <a:r>
              <a:rPr lang="fr-FR" baseline="0" dirty="0"/>
              <a:t> </a:t>
            </a:r>
            <a:r>
              <a:rPr lang="fr-FR" baseline="0" dirty="0" err="1"/>
              <a:t>wordy</a:t>
            </a:r>
            <a:r>
              <a:rPr lang="fr-FR" baseline="0" dirty="0"/>
              <a:t>, but </a:t>
            </a:r>
            <a:r>
              <a:rPr lang="fr-FR" baseline="0" dirty="0" err="1"/>
              <a:t>there</a:t>
            </a:r>
            <a:r>
              <a:rPr lang="fr-FR" baseline="0" dirty="0"/>
              <a:t> are 4 key </a:t>
            </a:r>
            <a:r>
              <a:rPr lang="fr-FR" baseline="0" dirty="0" err="1"/>
              <a:t>takeaways</a:t>
            </a:r>
            <a:r>
              <a:rPr lang="fr-FR" baseline="0" dirty="0"/>
              <a:t>: 1.  the </a:t>
            </a:r>
            <a:r>
              <a:rPr lang="fr-FR" baseline="0" dirty="0" err="1"/>
              <a:t>molecule</a:t>
            </a:r>
            <a:r>
              <a:rPr lang="fr-FR" baseline="0" dirty="0"/>
              <a:t> type must </a:t>
            </a:r>
            <a:r>
              <a:rPr lang="fr-FR" baseline="0" dirty="0" err="1"/>
              <a:t>be</a:t>
            </a:r>
            <a:r>
              <a:rPr lang="fr-FR" baseline="0" dirty="0"/>
              <a:t> DNA.  This </a:t>
            </a:r>
            <a:r>
              <a:rPr lang="fr-FR" baseline="0" dirty="0" err="1"/>
              <a:t>is</a:t>
            </a:r>
            <a:r>
              <a:rPr lang="fr-FR" baseline="0" dirty="0"/>
              <a:t> the </a:t>
            </a:r>
            <a:r>
              <a:rPr lang="fr-FR" baseline="0" dirty="0" err="1"/>
              <a:t>same</a:t>
            </a:r>
            <a:r>
              <a:rPr lang="fr-FR" baseline="0" dirty="0"/>
              <a:t> as ST.25, </a:t>
            </a:r>
            <a:r>
              <a:rPr lang="fr-FR" baseline="0" dirty="0" err="1"/>
              <a:t>so</a:t>
            </a:r>
            <a:r>
              <a:rPr lang="fr-FR" baseline="0" dirty="0"/>
              <a:t> </a:t>
            </a:r>
            <a:r>
              <a:rPr lang="fr-FR" baseline="0" dirty="0" err="1"/>
              <a:t>that</a:t>
            </a:r>
            <a:r>
              <a:rPr lang="fr-FR" baseline="0" dirty="0"/>
              <a:t> </a:t>
            </a:r>
            <a:r>
              <a:rPr lang="fr-FR" baseline="0" dirty="0" err="1"/>
              <a:t>hasn’t</a:t>
            </a:r>
            <a:r>
              <a:rPr lang="fr-FR" baseline="0" dirty="0"/>
              <a:t> </a:t>
            </a:r>
            <a:r>
              <a:rPr lang="fr-FR" baseline="0" dirty="0" err="1"/>
              <a:t>changed</a:t>
            </a:r>
            <a:r>
              <a:rPr lang="fr-FR" baseline="0" dirty="0"/>
              <a:t>; 2. the “</a:t>
            </a:r>
            <a:r>
              <a:rPr lang="fr-FR" baseline="0" dirty="0" err="1"/>
              <a:t>organism</a:t>
            </a:r>
            <a:r>
              <a:rPr lang="fr-FR" baseline="0" dirty="0"/>
              <a:t>” must </a:t>
            </a:r>
            <a:r>
              <a:rPr lang="fr-FR" baseline="0" dirty="0" err="1"/>
              <a:t>be</a:t>
            </a:r>
            <a:r>
              <a:rPr lang="fr-FR" baseline="0" dirty="0"/>
              <a:t> “</a:t>
            </a:r>
            <a:r>
              <a:rPr lang="fr-FR" baseline="0" dirty="0" err="1"/>
              <a:t>synthetic</a:t>
            </a:r>
            <a:r>
              <a:rPr lang="fr-FR" baseline="0" dirty="0"/>
              <a:t> </a:t>
            </a:r>
            <a:r>
              <a:rPr lang="fr-FR" baseline="0" dirty="0" err="1"/>
              <a:t>construct</a:t>
            </a:r>
            <a:r>
              <a:rPr lang="fr-FR" baseline="0" dirty="0"/>
              <a:t>”, 3. the </a:t>
            </a:r>
            <a:r>
              <a:rPr lang="fr-FR" baseline="0" dirty="0" err="1"/>
              <a:t>mandatory</a:t>
            </a:r>
            <a:r>
              <a:rPr lang="fr-FR" baseline="0" dirty="0"/>
              <a:t> </a:t>
            </a:r>
            <a:r>
              <a:rPr lang="fr-FR" baseline="0" dirty="0" err="1"/>
              <a:t>mol_type</a:t>
            </a:r>
            <a:r>
              <a:rPr lang="fr-FR" baseline="0" dirty="0"/>
              <a:t> qualifier must </a:t>
            </a:r>
            <a:r>
              <a:rPr lang="fr-FR" baseline="0" dirty="0" err="1"/>
              <a:t>be</a:t>
            </a:r>
            <a:r>
              <a:rPr lang="fr-FR" baseline="0" dirty="0"/>
              <a:t> “</a:t>
            </a:r>
            <a:r>
              <a:rPr lang="fr-FR" baseline="0" dirty="0" err="1"/>
              <a:t>other</a:t>
            </a:r>
            <a:r>
              <a:rPr lang="fr-FR" baseline="0" dirty="0"/>
              <a:t> DNA”; and 4.  </a:t>
            </a:r>
            <a:r>
              <a:rPr lang="fr-FR" baseline="0" dirty="0" err="1"/>
              <a:t>each</a:t>
            </a:r>
            <a:r>
              <a:rPr lang="fr-FR" baseline="0" dirty="0"/>
              <a:t> segment (</a:t>
            </a:r>
            <a:r>
              <a:rPr lang="fr-FR" baseline="0" dirty="0" err="1"/>
              <a:t>meaning</a:t>
            </a:r>
            <a:r>
              <a:rPr lang="fr-FR" baseline="0" dirty="0"/>
              <a:t> </a:t>
            </a:r>
            <a:r>
              <a:rPr lang="fr-FR" baseline="0" dirty="0" err="1"/>
              <a:t>each</a:t>
            </a:r>
            <a:r>
              <a:rPr lang="fr-FR" baseline="0" dirty="0"/>
              <a:t> </a:t>
            </a:r>
            <a:r>
              <a:rPr lang="fr-FR" baseline="0" dirty="0" err="1"/>
              <a:t>contiguous</a:t>
            </a:r>
            <a:r>
              <a:rPr lang="fr-FR" baseline="0" dirty="0"/>
              <a:t> </a:t>
            </a:r>
            <a:r>
              <a:rPr lang="fr-FR" baseline="0" dirty="0" err="1"/>
              <a:t>region</a:t>
            </a:r>
            <a:r>
              <a:rPr lang="fr-FR" baseline="0" dirty="0"/>
              <a:t> of DNA or RNA) must </a:t>
            </a:r>
            <a:r>
              <a:rPr lang="fr-FR" baseline="0" dirty="0" err="1"/>
              <a:t>be</a:t>
            </a:r>
            <a:r>
              <a:rPr lang="fr-FR" baseline="0" dirty="0"/>
              <a:t> </a:t>
            </a:r>
            <a:r>
              <a:rPr lang="fr-FR" baseline="0" dirty="0" err="1"/>
              <a:t>described</a:t>
            </a:r>
            <a:r>
              <a:rPr lang="fr-FR" baseline="0" dirty="0"/>
              <a:t> </a:t>
            </a:r>
            <a:r>
              <a:rPr lang="fr-FR" baseline="0" dirty="0" err="1"/>
              <a:t>with</a:t>
            </a:r>
            <a:r>
              <a:rPr lang="fr-FR" baseline="0" dirty="0"/>
              <a:t> a </a:t>
            </a:r>
            <a:r>
              <a:rPr lang="fr-FR" baseline="0" dirty="0" err="1"/>
              <a:t>separate</a:t>
            </a:r>
            <a:r>
              <a:rPr lang="fr-FR" baseline="0" dirty="0"/>
              <a:t> “</a:t>
            </a:r>
            <a:r>
              <a:rPr lang="fr-FR" baseline="0" dirty="0" err="1"/>
              <a:t>misc_feature</a:t>
            </a:r>
            <a:r>
              <a:rPr lang="fr-FR" baseline="0" dirty="0"/>
              <a:t>” </a:t>
            </a:r>
            <a:r>
              <a:rPr lang="fr-FR" baseline="0" dirty="0" err="1"/>
              <a:t>feature</a:t>
            </a:r>
            <a:r>
              <a:rPr lang="fr-FR" baseline="0" dirty="0"/>
              <a:t> key and a qualifier “note”.</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88</a:t>
            </a:fld>
            <a:endParaRPr lang="fr-FR" dirty="0"/>
          </a:p>
        </p:txBody>
      </p:sp>
    </p:spTree>
    <p:extLst>
      <p:ext uri="{BB962C8B-B14F-4D97-AF65-F5344CB8AC3E}">
        <p14:creationId xmlns:p14="http://schemas.microsoft.com/office/powerpoint/2010/main" val="5735311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err="1"/>
              <a:t>When</a:t>
            </a:r>
            <a:r>
              <a:rPr lang="fr-FR" dirty="0"/>
              <a:t> </a:t>
            </a:r>
            <a:r>
              <a:rPr lang="fr-FR" dirty="0" err="1"/>
              <a:t>we</a:t>
            </a:r>
            <a:r>
              <a:rPr lang="fr-FR" dirty="0"/>
              <a:t> talk</a:t>
            </a:r>
            <a:r>
              <a:rPr lang="fr-FR" baseline="0" dirty="0"/>
              <a:t> about DNA/RNA </a:t>
            </a:r>
            <a:r>
              <a:rPr lang="fr-FR" baseline="0" dirty="0" err="1"/>
              <a:t>hybrid</a:t>
            </a:r>
            <a:r>
              <a:rPr lang="fr-FR" baseline="0" dirty="0"/>
              <a:t> </a:t>
            </a:r>
            <a:r>
              <a:rPr lang="fr-FR" baseline="0" dirty="0" err="1"/>
              <a:t>molecules</a:t>
            </a:r>
            <a:r>
              <a:rPr lang="fr-FR" baseline="0" dirty="0"/>
              <a:t>, </a:t>
            </a:r>
            <a:r>
              <a:rPr lang="fr-FR" baseline="0" dirty="0" err="1"/>
              <a:t>we’re</a:t>
            </a:r>
            <a:r>
              <a:rPr lang="fr-FR" baseline="0" dirty="0"/>
              <a:t> </a:t>
            </a:r>
            <a:r>
              <a:rPr lang="fr-FR" baseline="0" dirty="0" err="1"/>
              <a:t>talking</a:t>
            </a:r>
            <a:r>
              <a:rPr lang="fr-FR" baseline="0" dirty="0"/>
              <a:t> about a situation </a:t>
            </a:r>
            <a:r>
              <a:rPr lang="fr-FR" baseline="0" dirty="0" err="1"/>
              <a:t>where</a:t>
            </a:r>
            <a:r>
              <a:rPr lang="fr-FR" baseline="0" dirty="0"/>
              <a:t> part of the </a:t>
            </a:r>
            <a:r>
              <a:rPr lang="fr-FR" baseline="0" dirty="0" err="1"/>
              <a:t>molecule</a:t>
            </a:r>
            <a:r>
              <a:rPr lang="fr-FR" baseline="0" dirty="0"/>
              <a:t> </a:t>
            </a:r>
            <a:r>
              <a:rPr lang="fr-FR" baseline="0" dirty="0" err="1"/>
              <a:t>backbone</a:t>
            </a:r>
            <a:r>
              <a:rPr lang="fr-FR" baseline="0" dirty="0"/>
              <a:t> </a:t>
            </a:r>
            <a:r>
              <a:rPr lang="fr-FR" baseline="0" dirty="0" err="1"/>
              <a:t>is</a:t>
            </a:r>
            <a:r>
              <a:rPr lang="fr-FR" baseline="0" dirty="0"/>
              <a:t> DNA and part </a:t>
            </a:r>
            <a:r>
              <a:rPr lang="fr-FR" baseline="0" dirty="0" err="1"/>
              <a:t>is</a:t>
            </a:r>
            <a:r>
              <a:rPr lang="fr-FR" baseline="0" dirty="0"/>
              <a:t> RNA.  For </a:t>
            </a:r>
            <a:r>
              <a:rPr lang="fr-FR" baseline="0" dirty="0" err="1"/>
              <a:t>these</a:t>
            </a:r>
            <a:r>
              <a:rPr lang="fr-FR" baseline="0" dirty="0"/>
              <a:t> types of </a:t>
            </a:r>
            <a:r>
              <a:rPr lang="fr-FR" baseline="0" dirty="0" err="1"/>
              <a:t>molecules</a:t>
            </a:r>
            <a:r>
              <a:rPr lang="fr-FR" baseline="0" dirty="0"/>
              <a:t>, ST.26 </a:t>
            </a:r>
            <a:r>
              <a:rPr lang="fr-FR" baseline="0" dirty="0" err="1"/>
              <a:t>paragraph</a:t>
            </a:r>
            <a:r>
              <a:rPr lang="fr-FR" baseline="0" dirty="0"/>
              <a:t> 55 </a:t>
            </a:r>
            <a:r>
              <a:rPr lang="fr-FR" baseline="0" dirty="0" err="1"/>
              <a:t>applies</a:t>
            </a:r>
            <a:r>
              <a:rPr lang="fr-FR" baseline="0" dirty="0"/>
              <a:t>.   </a:t>
            </a:r>
            <a:r>
              <a:rPr lang="fr-FR" baseline="0" dirty="0" err="1"/>
              <a:t>Paragraph</a:t>
            </a:r>
            <a:r>
              <a:rPr lang="fr-FR" baseline="0" dirty="0"/>
              <a:t> 55 </a:t>
            </a:r>
            <a:r>
              <a:rPr lang="fr-FR" baseline="0" dirty="0" err="1"/>
              <a:t>is</a:t>
            </a:r>
            <a:r>
              <a:rPr lang="fr-FR" baseline="0" dirty="0"/>
              <a:t> </a:t>
            </a:r>
            <a:r>
              <a:rPr lang="fr-FR" baseline="0" dirty="0" err="1"/>
              <a:t>wordy</a:t>
            </a:r>
            <a:r>
              <a:rPr lang="fr-FR" baseline="0" dirty="0"/>
              <a:t>, but </a:t>
            </a:r>
            <a:r>
              <a:rPr lang="fr-FR" baseline="0" dirty="0" err="1"/>
              <a:t>there</a:t>
            </a:r>
            <a:r>
              <a:rPr lang="fr-FR" baseline="0" dirty="0"/>
              <a:t> are 4 key </a:t>
            </a:r>
            <a:r>
              <a:rPr lang="fr-FR" baseline="0" dirty="0" err="1"/>
              <a:t>takeaways</a:t>
            </a:r>
            <a:r>
              <a:rPr lang="fr-FR" baseline="0" dirty="0"/>
              <a:t>: 1.  the </a:t>
            </a:r>
            <a:r>
              <a:rPr lang="fr-FR" baseline="0" dirty="0" err="1"/>
              <a:t>molecule</a:t>
            </a:r>
            <a:r>
              <a:rPr lang="fr-FR" baseline="0" dirty="0"/>
              <a:t> type must </a:t>
            </a:r>
            <a:r>
              <a:rPr lang="fr-FR" baseline="0" dirty="0" err="1"/>
              <a:t>be</a:t>
            </a:r>
            <a:r>
              <a:rPr lang="fr-FR" baseline="0" dirty="0"/>
              <a:t> DNA.  This </a:t>
            </a:r>
            <a:r>
              <a:rPr lang="fr-FR" baseline="0" dirty="0" err="1"/>
              <a:t>is</a:t>
            </a:r>
            <a:r>
              <a:rPr lang="fr-FR" baseline="0" dirty="0"/>
              <a:t> the </a:t>
            </a:r>
            <a:r>
              <a:rPr lang="fr-FR" baseline="0" dirty="0" err="1"/>
              <a:t>same</a:t>
            </a:r>
            <a:r>
              <a:rPr lang="fr-FR" baseline="0" dirty="0"/>
              <a:t> as ST.25, </a:t>
            </a:r>
            <a:r>
              <a:rPr lang="fr-FR" baseline="0" dirty="0" err="1"/>
              <a:t>so</a:t>
            </a:r>
            <a:r>
              <a:rPr lang="fr-FR" baseline="0" dirty="0"/>
              <a:t> </a:t>
            </a:r>
            <a:r>
              <a:rPr lang="fr-FR" baseline="0" dirty="0" err="1"/>
              <a:t>that</a:t>
            </a:r>
            <a:r>
              <a:rPr lang="fr-FR" baseline="0" dirty="0"/>
              <a:t> </a:t>
            </a:r>
            <a:r>
              <a:rPr lang="fr-FR" baseline="0" dirty="0" err="1"/>
              <a:t>hasn’t</a:t>
            </a:r>
            <a:r>
              <a:rPr lang="fr-FR" baseline="0" dirty="0"/>
              <a:t> </a:t>
            </a:r>
            <a:r>
              <a:rPr lang="fr-FR" baseline="0" dirty="0" err="1"/>
              <a:t>changed</a:t>
            </a:r>
            <a:r>
              <a:rPr lang="fr-FR" baseline="0" dirty="0"/>
              <a:t>; 2. the “</a:t>
            </a:r>
            <a:r>
              <a:rPr lang="fr-FR" baseline="0" dirty="0" err="1"/>
              <a:t>organism</a:t>
            </a:r>
            <a:r>
              <a:rPr lang="fr-FR" baseline="0" dirty="0"/>
              <a:t>” must </a:t>
            </a:r>
            <a:r>
              <a:rPr lang="fr-FR" baseline="0" dirty="0" err="1"/>
              <a:t>be</a:t>
            </a:r>
            <a:r>
              <a:rPr lang="fr-FR" baseline="0" dirty="0"/>
              <a:t> “</a:t>
            </a:r>
            <a:r>
              <a:rPr lang="fr-FR" baseline="0" dirty="0" err="1"/>
              <a:t>synthetic</a:t>
            </a:r>
            <a:r>
              <a:rPr lang="fr-FR" baseline="0" dirty="0"/>
              <a:t> </a:t>
            </a:r>
            <a:r>
              <a:rPr lang="fr-FR" baseline="0" dirty="0" err="1"/>
              <a:t>construct</a:t>
            </a:r>
            <a:r>
              <a:rPr lang="fr-FR" baseline="0" dirty="0"/>
              <a:t>”, 3. the </a:t>
            </a:r>
            <a:r>
              <a:rPr lang="fr-FR" baseline="0" dirty="0" err="1"/>
              <a:t>mandatory</a:t>
            </a:r>
            <a:r>
              <a:rPr lang="fr-FR" baseline="0" dirty="0"/>
              <a:t> </a:t>
            </a:r>
            <a:r>
              <a:rPr lang="fr-FR" baseline="0" dirty="0" err="1"/>
              <a:t>mol_type</a:t>
            </a:r>
            <a:r>
              <a:rPr lang="fr-FR" baseline="0" dirty="0"/>
              <a:t> qualifier must </a:t>
            </a:r>
            <a:r>
              <a:rPr lang="fr-FR" baseline="0" dirty="0" err="1"/>
              <a:t>be</a:t>
            </a:r>
            <a:r>
              <a:rPr lang="fr-FR" baseline="0" dirty="0"/>
              <a:t> “</a:t>
            </a:r>
            <a:r>
              <a:rPr lang="fr-FR" baseline="0" dirty="0" err="1"/>
              <a:t>other</a:t>
            </a:r>
            <a:r>
              <a:rPr lang="fr-FR" baseline="0" dirty="0"/>
              <a:t> DNA”; and 4.  </a:t>
            </a:r>
            <a:r>
              <a:rPr lang="fr-FR" baseline="0" dirty="0" err="1"/>
              <a:t>each</a:t>
            </a:r>
            <a:r>
              <a:rPr lang="fr-FR" baseline="0" dirty="0"/>
              <a:t> segment (</a:t>
            </a:r>
            <a:r>
              <a:rPr lang="fr-FR" baseline="0" dirty="0" err="1"/>
              <a:t>meaning</a:t>
            </a:r>
            <a:r>
              <a:rPr lang="fr-FR" baseline="0" dirty="0"/>
              <a:t> </a:t>
            </a:r>
            <a:r>
              <a:rPr lang="fr-FR" baseline="0" dirty="0" err="1"/>
              <a:t>each</a:t>
            </a:r>
            <a:r>
              <a:rPr lang="fr-FR" baseline="0" dirty="0"/>
              <a:t> </a:t>
            </a:r>
            <a:r>
              <a:rPr lang="fr-FR" baseline="0" dirty="0" err="1"/>
              <a:t>contiguous</a:t>
            </a:r>
            <a:r>
              <a:rPr lang="fr-FR" baseline="0" dirty="0"/>
              <a:t> </a:t>
            </a:r>
            <a:r>
              <a:rPr lang="fr-FR" baseline="0" dirty="0" err="1"/>
              <a:t>region</a:t>
            </a:r>
            <a:r>
              <a:rPr lang="fr-FR" baseline="0" dirty="0"/>
              <a:t> of DNA or RNA) must </a:t>
            </a:r>
            <a:r>
              <a:rPr lang="fr-FR" baseline="0" dirty="0" err="1"/>
              <a:t>be</a:t>
            </a:r>
            <a:r>
              <a:rPr lang="fr-FR" baseline="0" dirty="0"/>
              <a:t> </a:t>
            </a:r>
            <a:r>
              <a:rPr lang="fr-FR" baseline="0" dirty="0" err="1"/>
              <a:t>described</a:t>
            </a:r>
            <a:r>
              <a:rPr lang="fr-FR" baseline="0" dirty="0"/>
              <a:t> </a:t>
            </a:r>
            <a:r>
              <a:rPr lang="fr-FR" baseline="0" dirty="0" err="1"/>
              <a:t>with</a:t>
            </a:r>
            <a:r>
              <a:rPr lang="fr-FR" baseline="0" dirty="0"/>
              <a:t> a </a:t>
            </a:r>
            <a:r>
              <a:rPr lang="fr-FR" baseline="0" dirty="0" err="1"/>
              <a:t>separate</a:t>
            </a:r>
            <a:r>
              <a:rPr lang="fr-FR" baseline="0" dirty="0"/>
              <a:t> “</a:t>
            </a:r>
            <a:r>
              <a:rPr lang="fr-FR" baseline="0" dirty="0" err="1"/>
              <a:t>misc_feature</a:t>
            </a:r>
            <a:r>
              <a:rPr lang="fr-FR" baseline="0" dirty="0"/>
              <a:t>” </a:t>
            </a:r>
            <a:r>
              <a:rPr lang="fr-FR" baseline="0" dirty="0" err="1"/>
              <a:t>feature</a:t>
            </a:r>
            <a:r>
              <a:rPr lang="fr-FR" baseline="0" dirty="0"/>
              <a:t> key and a qualifier “note”.</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89</a:t>
            </a:fld>
            <a:endParaRPr lang="fr-FR" dirty="0"/>
          </a:p>
        </p:txBody>
      </p:sp>
    </p:spTree>
    <p:extLst>
      <p:ext uri="{BB962C8B-B14F-4D97-AF65-F5344CB8AC3E}">
        <p14:creationId xmlns:p14="http://schemas.microsoft.com/office/powerpoint/2010/main" val="74198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Points</a:t>
            </a:r>
            <a:r>
              <a:rPr lang="fr-FR" baseline="0" dirty="0"/>
              <a:t> to </a:t>
            </a:r>
            <a:r>
              <a:rPr lang="fr-FR" baseline="0" dirty="0" err="1"/>
              <a:t>make</a:t>
            </a:r>
            <a:r>
              <a:rPr lang="fr-FR" baseline="0" dirty="0"/>
              <a:t> – if the </a:t>
            </a:r>
            <a:r>
              <a:rPr lang="fr-FR" baseline="0" dirty="0" err="1"/>
              <a:t>modified</a:t>
            </a:r>
            <a:r>
              <a:rPr lang="fr-FR" baseline="0" dirty="0"/>
              <a:t> </a:t>
            </a:r>
            <a:r>
              <a:rPr lang="fr-FR" baseline="0" dirty="0" err="1"/>
              <a:t>residue</a:t>
            </a:r>
            <a:r>
              <a:rPr lang="fr-FR" baseline="0" dirty="0"/>
              <a:t> </a:t>
            </a:r>
            <a:r>
              <a:rPr lang="fr-FR" baseline="0" dirty="0" err="1"/>
              <a:t>is</a:t>
            </a:r>
            <a:r>
              <a:rPr lang="fr-FR" baseline="0" dirty="0"/>
              <a:t> </a:t>
            </a:r>
            <a:r>
              <a:rPr lang="fr-FR" baseline="0" dirty="0" err="1"/>
              <a:t>listed</a:t>
            </a:r>
            <a:r>
              <a:rPr lang="fr-FR" baseline="0" dirty="0"/>
              <a:t> in </a:t>
            </a:r>
            <a:r>
              <a:rPr lang="fr-FR" baseline="0" dirty="0" err="1"/>
              <a:t>Annex</a:t>
            </a:r>
            <a:r>
              <a:rPr lang="fr-FR" baseline="0" dirty="0"/>
              <a:t> I, Section 2, Table 2, </a:t>
            </a:r>
            <a:r>
              <a:rPr lang="fr-FR" baseline="0" dirty="0" err="1"/>
              <a:t>then</a:t>
            </a:r>
            <a:r>
              <a:rPr lang="fr-FR" baseline="0" dirty="0"/>
              <a:t> the </a:t>
            </a:r>
            <a:r>
              <a:rPr lang="fr-FR" baseline="0" dirty="0" err="1"/>
              <a:t>abbreviation</a:t>
            </a:r>
            <a:r>
              <a:rPr lang="fr-FR" baseline="0" dirty="0"/>
              <a:t> </a:t>
            </a:r>
            <a:r>
              <a:rPr lang="fr-FR" baseline="0" dirty="0" err="1"/>
              <a:t>can</a:t>
            </a:r>
            <a:r>
              <a:rPr lang="fr-FR" baseline="0" dirty="0"/>
              <a:t> </a:t>
            </a:r>
            <a:r>
              <a:rPr lang="fr-FR" baseline="0" dirty="0" err="1"/>
              <a:t>be</a:t>
            </a:r>
            <a:r>
              <a:rPr lang="fr-FR" baseline="0" dirty="0"/>
              <a:t> </a:t>
            </a:r>
            <a:r>
              <a:rPr lang="fr-FR" baseline="0" dirty="0" err="1"/>
              <a:t>used</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a:t>
            </a:fld>
            <a:endParaRPr lang="fr-FR" dirty="0"/>
          </a:p>
        </p:txBody>
      </p:sp>
    </p:spTree>
    <p:extLst>
      <p:ext uri="{BB962C8B-B14F-4D97-AF65-F5344CB8AC3E}">
        <p14:creationId xmlns:p14="http://schemas.microsoft.com/office/powerpoint/2010/main" val="1478757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err="1"/>
              <a:t>When</a:t>
            </a:r>
            <a:r>
              <a:rPr lang="fr-FR" dirty="0"/>
              <a:t> </a:t>
            </a:r>
            <a:r>
              <a:rPr lang="fr-FR" dirty="0" err="1"/>
              <a:t>we</a:t>
            </a:r>
            <a:r>
              <a:rPr lang="fr-FR" dirty="0"/>
              <a:t> talk</a:t>
            </a:r>
            <a:r>
              <a:rPr lang="fr-FR" baseline="0" dirty="0"/>
              <a:t> about DNA/RNA </a:t>
            </a:r>
            <a:r>
              <a:rPr lang="fr-FR" baseline="0" dirty="0" err="1"/>
              <a:t>hybrid</a:t>
            </a:r>
            <a:r>
              <a:rPr lang="fr-FR" baseline="0" dirty="0"/>
              <a:t> </a:t>
            </a:r>
            <a:r>
              <a:rPr lang="fr-FR" baseline="0" dirty="0" err="1"/>
              <a:t>molecules</a:t>
            </a:r>
            <a:r>
              <a:rPr lang="fr-FR" baseline="0" dirty="0"/>
              <a:t>, </a:t>
            </a:r>
            <a:r>
              <a:rPr lang="fr-FR" baseline="0" dirty="0" err="1"/>
              <a:t>we’re</a:t>
            </a:r>
            <a:r>
              <a:rPr lang="fr-FR" baseline="0" dirty="0"/>
              <a:t> </a:t>
            </a:r>
            <a:r>
              <a:rPr lang="fr-FR" baseline="0" dirty="0" err="1"/>
              <a:t>talking</a:t>
            </a:r>
            <a:r>
              <a:rPr lang="fr-FR" baseline="0" dirty="0"/>
              <a:t> about a situation </a:t>
            </a:r>
            <a:r>
              <a:rPr lang="fr-FR" baseline="0" dirty="0" err="1"/>
              <a:t>where</a:t>
            </a:r>
            <a:r>
              <a:rPr lang="fr-FR" baseline="0" dirty="0"/>
              <a:t> part of the </a:t>
            </a:r>
            <a:r>
              <a:rPr lang="fr-FR" baseline="0" dirty="0" err="1"/>
              <a:t>molecule</a:t>
            </a:r>
            <a:r>
              <a:rPr lang="fr-FR" baseline="0" dirty="0"/>
              <a:t> </a:t>
            </a:r>
            <a:r>
              <a:rPr lang="fr-FR" baseline="0" dirty="0" err="1"/>
              <a:t>backbone</a:t>
            </a:r>
            <a:r>
              <a:rPr lang="fr-FR" baseline="0" dirty="0"/>
              <a:t> </a:t>
            </a:r>
            <a:r>
              <a:rPr lang="fr-FR" baseline="0" dirty="0" err="1"/>
              <a:t>is</a:t>
            </a:r>
            <a:r>
              <a:rPr lang="fr-FR" baseline="0" dirty="0"/>
              <a:t> DNA and part </a:t>
            </a:r>
            <a:r>
              <a:rPr lang="fr-FR" baseline="0" dirty="0" err="1"/>
              <a:t>is</a:t>
            </a:r>
            <a:r>
              <a:rPr lang="fr-FR" baseline="0" dirty="0"/>
              <a:t> RNA.  For </a:t>
            </a:r>
            <a:r>
              <a:rPr lang="fr-FR" baseline="0" dirty="0" err="1"/>
              <a:t>these</a:t>
            </a:r>
            <a:r>
              <a:rPr lang="fr-FR" baseline="0" dirty="0"/>
              <a:t> types of </a:t>
            </a:r>
            <a:r>
              <a:rPr lang="fr-FR" baseline="0" dirty="0" err="1"/>
              <a:t>molecules</a:t>
            </a:r>
            <a:r>
              <a:rPr lang="fr-FR" baseline="0" dirty="0"/>
              <a:t>, ST.26 </a:t>
            </a:r>
            <a:r>
              <a:rPr lang="fr-FR" baseline="0" dirty="0" err="1"/>
              <a:t>paragraph</a:t>
            </a:r>
            <a:r>
              <a:rPr lang="fr-FR" baseline="0" dirty="0"/>
              <a:t> 55 </a:t>
            </a:r>
            <a:r>
              <a:rPr lang="fr-FR" baseline="0" dirty="0" err="1"/>
              <a:t>applies</a:t>
            </a:r>
            <a:r>
              <a:rPr lang="fr-FR" baseline="0" dirty="0"/>
              <a:t>.   </a:t>
            </a:r>
            <a:r>
              <a:rPr lang="fr-FR" baseline="0" dirty="0" err="1"/>
              <a:t>Paragraph</a:t>
            </a:r>
            <a:r>
              <a:rPr lang="fr-FR" baseline="0" dirty="0"/>
              <a:t> 55 </a:t>
            </a:r>
            <a:r>
              <a:rPr lang="fr-FR" baseline="0" dirty="0" err="1"/>
              <a:t>is</a:t>
            </a:r>
            <a:r>
              <a:rPr lang="fr-FR" baseline="0" dirty="0"/>
              <a:t> </a:t>
            </a:r>
            <a:r>
              <a:rPr lang="fr-FR" baseline="0" dirty="0" err="1"/>
              <a:t>wordy</a:t>
            </a:r>
            <a:r>
              <a:rPr lang="fr-FR" baseline="0" dirty="0"/>
              <a:t>, but </a:t>
            </a:r>
            <a:r>
              <a:rPr lang="fr-FR" baseline="0" dirty="0" err="1"/>
              <a:t>there</a:t>
            </a:r>
            <a:r>
              <a:rPr lang="fr-FR" baseline="0" dirty="0"/>
              <a:t> are 4 key </a:t>
            </a:r>
            <a:r>
              <a:rPr lang="fr-FR" baseline="0" dirty="0" err="1"/>
              <a:t>takeaways</a:t>
            </a:r>
            <a:r>
              <a:rPr lang="fr-FR" baseline="0" dirty="0"/>
              <a:t>: 1.  the </a:t>
            </a:r>
            <a:r>
              <a:rPr lang="fr-FR" baseline="0" dirty="0" err="1"/>
              <a:t>molecule</a:t>
            </a:r>
            <a:r>
              <a:rPr lang="fr-FR" baseline="0" dirty="0"/>
              <a:t> type must </a:t>
            </a:r>
            <a:r>
              <a:rPr lang="fr-FR" baseline="0" dirty="0" err="1"/>
              <a:t>be</a:t>
            </a:r>
            <a:r>
              <a:rPr lang="fr-FR" baseline="0" dirty="0"/>
              <a:t> DNA.  This </a:t>
            </a:r>
            <a:r>
              <a:rPr lang="fr-FR" baseline="0" dirty="0" err="1"/>
              <a:t>is</a:t>
            </a:r>
            <a:r>
              <a:rPr lang="fr-FR" baseline="0" dirty="0"/>
              <a:t> the </a:t>
            </a:r>
            <a:r>
              <a:rPr lang="fr-FR" baseline="0" dirty="0" err="1"/>
              <a:t>same</a:t>
            </a:r>
            <a:r>
              <a:rPr lang="fr-FR" baseline="0" dirty="0"/>
              <a:t> as ST.25, </a:t>
            </a:r>
            <a:r>
              <a:rPr lang="fr-FR" baseline="0" dirty="0" err="1"/>
              <a:t>so</a:t>
            </a:r>
            <a:r>
              <a:rPr lang="fr-FR" baseline="0" dirty="0"/>
              <a:t> </a:t>
            </a:r>
            <a:r>
              <a:rPr lang="fr-FR" baseline="0" dirty="0" err="1"/>
              <a:t>that</a:t>
            </a:r>
            <a:r>
              <a:rPr lang="fr-FR" baseline="0" dirty="0"/>
              <a:t> </a:t>
            </a:r>
            <a:r>
              <a:rPr lang="fr-FR" baseline="0" dirty="0" err="1"/>
              <a:t>hasn’t</a:t>
            </a:r>
            <a:r>
              <a:rPr lang="fr-FR" baseline="0" dirty="0"/>
              <a:t> </a:t>
            </a:r>
            <a:r>
              <a:rPr lang="fr-FR" baseline="0" dirty="0" err="1"/>
              <a:t>changed</a:t>
            </a:r>
            <a:r>
              <a:rPr lang="fr-FR" baseline="0" dirty="0"/>
              <a:t>; 2. the “</a:t>
            </a:r>
            <a:r>
              <a:rPr lang="fr-FR" baseline="0" dirty="0" err="1"/>
              <a:t>organism</a:t>
            </a:r>
            <a:r>
              <a:rPr lang="fr-FR" baseline="0" dirty="0"/>
              <a:t>” must </a:t>
            </a:r>
            <a:r>
              <a:rPr lang="fr-FR" baseline="0" dirty="0" err="1"/>
              <a:t>be</a:t>
            </a:r>
            <a:r>
              <a:rPr lang="fr-FR" baseline="0" dirty="0"/>
              <a:t> “</a:t>
            </a:r>
            <a:r>
              <a:rPr lang="fr-FR" baseline="0" dirty="0" err="1"/>
              <a:t>synthetic</a:t>
            </a:r>
            <a:r>
              <a:rPr lang="fr-FR" baseline="0" dirty="0"/>
              <a:t> </a:t>
            </a:r>
            <a:r>
              <a:rPr lang="fr-FR" baseline="0" dirty="0" err="1"/>
              <a:t>construct</a:t>
            </a:r>
            <a:r>
              <a:rPr lang="fr-FR" baseline="0" dirty="0"/>
              <a:t>”, 3. the </a:t>
            </a:r>
            <a:r>
              <a:rPr lang="fr-FR" baseline="0" dirty="0" err="1"/>
              <a:t>mandatory</a:t>
            </a:r>
            <a:r>
              <a:rPr lang="fr-FR" baseline="0" dirty="0"/>
              <a:t> </a:t>
            </a:r>
            <a:r>
              <a:rPr lang="fr-FR" baseline="0" dirty="0" err="1"/>
              <a:t>mol_type</a:t>
            </a:r>
            <a:r>
              <a:rPr lang="fr-FR" baseline="0" dirty="0"/>
              <a:t> qualifier must </a:t>
            </a:r>
            <a:r>
              <a:rPr lang="fr-FR" baseline="0" dirty="0" err="1"/>
              <a:t>be</a:t>
            </a:r>
            <a:r>
              <a:rPr lang="fr-FR" baseline="0" dirty="0"/>
              <a:t> “</a:t>
            </a:r>
            <a:r>
              <a:rPr lang="fr-FR" baseline="0" dirty="0" err="1"/>
              <a:t>other</a:t>
            </a:r>
            <a:r>
              <a:rPr lang="fr-FR" baseline="0" dirty="0"/>
              <a:t> DNA”; and 4.  </a:t>
            </a:r>
            <a:r>
              <a:rPr lang="fr-FR" baseline="0" dirty="0" err="1"/>
              <a:t>each</a:t>
            </a:r>
            <a:r>
              <a:rPr lang="fr-FR" baseline="0" dirty="0"/>
              <a:t> segment (</a:t>
            </a:r>
            <a:r>
              <a:rPr lang="fr-FR" baseline="0" dirty="0" err="1"/>
              <a:t>meaning</a:t>
            </a:r>
            <a:r>
              <a:rPr lang="fr-FR" baseline="0" dirty="0"/>
              <a:t> </a:t>
            </a:r>
            <a:r>
              <a:rPr lang="fr-FR" baseline="0" dirty="0" err="1"/>
              <a:t>each</a:t>
            </a:r>
            <a:r>
              <a:rPr lang="fr-FR" baseline="0" dirty="0"/>
              <a:t> </a:t>
            </a:r>
            <a:r>
              <a:rPr lang="fr-FR" baseline="0" dirty="0" err="1"/>
              <a:t>contiguous</a:t>
            </a:r>
            <a:r>
              <a:rPr lang="fr-FR" baseline="0" dirty="0"/>
              <a:t> </a:t>
            </a:r>
            <a:r>
              <a:rPr lang="fr-FR" baseline="0" dirty="0" err="1"/>
              <a:t>region</a:t>
            </a:r>
            <a:r>
              <a:rPr lang="fr-FR" baseline="0" dirty="0"/>
              <a:t> of DNA or RNA) must </a:t>
            </a:r>
            <a:r>
              <a:rPr lang="fr-FR" baseline="0" dirty="0" err="1"/>
              <a:t>be</a:t>
            </a:r>
            <a:r>
              <a:rPr lang="fr-FR" baseline="0" dirty="0"/>
              <a:t> </a:t>
            </a:r>
            <a:r>
              <a:rPr lang="fr-FR" baseline="0" dirty="0" err="1"/>
              <a:t>described</a:t>
            </a:r>
            <a:r>
              <a:rPr lang="fr-FR" baseline="0" dirty="0"/>
              <a:t> </a:t>
            </a:r>
            <a:r>
              <a:rPr lang="fr-FR" baseline="0" dirty="0" err="1"/>
              <a:t>with</a:t>
            </a:r>
            <a:r>
              <a:rPr lang="fr-FR" baseline="0" dirty="0"/>
              <a:t> a </a:t>
            </a:r>
            <a:r>
              <a:rPr lang="fr-FR" baseline="0" dirty="0" err="1"/>
              <a:t>separate</a:t>
            </a:r>
            <a:r>
              <a:rPr lang="fr-FR" baseline="0" dirty="0"/>
              <a:t> “</a:t>
            </a:r>
            <a:r>
              <a:rPr lang="fr-FR" baseline="0" dirty="0" err="1"/>
              <a:t>misc_feature</a:t>
            </a:r>
            <a:r>
              <a:rPr lang="fr-FR" baseline="0" dirty="0"/>
              <a:t>” </a:t>
            </a:r>
            <a:r>
              <a:rPr lang="fr-FR" baseline="0" dirty="0" err="1"/>
              <a:t>feature</a:t>
            </a:r>
            <a:r>
              <a:rPr lang="fr-FR" baseline="0" dirty="0"/>
              <a:t> key and a qualifier “note”.</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90</a:t>
            </a:fld>
            <a:endParaRPr lang="fr-FR" dirty="0"/>
          </a:p>
        </p:txBody>
      </p:sp>
    </p:spTree>
    <p:extLst>
      <p:ext uri="{BB962C8B-B14F-4D97-AF65-F5344CB8AC3E}">
        <p14:creationId xmlns:p14="http://schemas.microsoft.com/office/powerpoint/2010/main" val="33408259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Consider</a:t>
            </a:r>
            <a:r>
              <a:rPr lang="fr-FR" dirty="0"/>
              <a:t> the </a:t>
            </a:r>
            <a:r>
              <a:rPr lang="fr-FR" dirty="0" err="1"/>
              <a:t>following</a:t>
            </a:r>
            <a:r>
              <a:rPr lang="fr-FR" dirty="0"/>
              <a:t> </a:t>
            </a:r>
            <a:r>
              <a:rPr lang="fr-FR" dirty="0" err="1"/>
              <a:t>example</a:t>
            </a:r>
            <a:r>
              <a:rPr lang="fr-FR" baseline="0" dirty="0"/>
              <a:t> </a:t>
            </a:r>
            <a:r>
              <a:rPr lang="fr-FR" baseline="0" dirty="0" err="1"/>
              <a:t>disclosure</a:t>
            </a:r>
            <a:r>
              <a:rPr lang="fr-FR" baseline="0" dirty="0"/>
              <a:t> of a </a:t>
            </a:r>
            <a:r>
              <a:rPr lang="fr-FR" baseline="0" dirty="0" err="1"/>
              <a:t>hybrid</a:t>
            </a:r>
            <a:r>
              <a:rPr lang="fr-FR" baseline="0" dirty="0"/>
              <a:t> DNA/RNA </a:t>
            </a:r>
            <a:r>
              <a:rPr lang="fr-FR" baseline="0" dirty="0" err="1"/>
              <a:t>molecule</a:t>
            </a:r>
            <a:r>
              <a:rPr lang="fr-FR" baseline="0" dirty="0"/>
              <a:t>.  The </a:t>
            </a:r>
            <a:r>
              <a:rPr lang="fr-FR" baseline="0" dirty="0" err="1"/>
              <a:t>upper</a:t>
            </a:r>
            <a:r>
              <a:rPr lang="fr-FR" baseline="0" dirty="0"/>
              <a:t> case </a:t>
            </a:r>
            <a:r>
              <a:rPr lang="fr-FR" baseline="0" dirty="0" err="1"/>
              <a:t>residues</a:t>
            </a:r>
            <a:r>
              <a:rPr lang="fr-FR" baseline="0" dirty="0"/>
              <a:t> </a:t>
            </a:r>
            <a:r>
              <a:rPr lang="fr-FR" baseline="0" dirty="0" err="1"/>
              <a:t>represent</a:t>
            </a:r>
            <a:r>
              <a:rPr lang="fr-FR" baseline="0" dirty="0"/>
              <a:t> the DNA portions, and the </a:t>
            </a:r>
            <a:r>
              <a:rPr lang="fr-FR" baseline="0" dirty="0" err="1"/>
              <a:t>lower</a:t>
            </a:r>
            <a:r>
              <a:rPr lang="fr-FR" baseline="0" dirty="0"/>
              <a:t> case </a:t>
            </a:r>
            <a:r>
              <a:rPr lang="fr-FR" baseline="0" dirty="0" err="1"/>
              <a:t>residues</a:t>
            </a:r>
            <a:r>
              <a:rPr lang="fr-FR" baseline="0" dirty="0"/>
              <a:t> </a:t>
            </a:r>
            <a:r>
              <a:rPr lang="fr-FR" baseline="0" dirty="0" err="1"/>
              <a:t>represent</a:t>
            </a:r>
            <a:r>
              <a:rPr lang="fr-FR" baseline="0" dirty="0"/>
              <a:t> the RNA portion.   This </a:t>
            </a:r>
            <a:r>
              <a:rPr lang="fr-FR" baseline="0" dirty="0" err="1"/>
              <a:t>example</a:t>
            </a:r>
            <a:r>
              <a:rPr lang="fr-FR" baseline="0" dirty="0"/>
              <a:t> </a:t>
            </a:r>
            <a:r>
              <a:rPr lang="fr-FR" baseline="0" dirty="0" err="1"/>
              <a:t>contains</a:t>
            </a:r>
            <a:r>
              <a:rPr lang="fr-FR" baseline="0" dirty="0"/>
              <a:t> </a:t>
            </a:r>
            <a:r>
              <a:rPr lang="fr-FR" baseline="0" dirty="0" err="1"/>
              <a:t>three</a:t>
            </a:r>
            <a:r>
              <a:rPr lang="fr-FR" baseline="0" dirty="0"/>
              <a:t> distinct segments – </a:t>
            </a:r>
            <a:r>
              <a:rPr lang="fr-FR" baseline="0" dirty="0" err="1"/>
              <a:t>residues</a:t>
            </a:r>
            <a:r>
              <a:rPr lang="fr-FR" baseline="0" dirty="0"/>
              <a:t> 1-6 are a first segment of DNA, </a:t>
            </a:r>
            <a:r>
              <a:rPr lang="fr-FR" baseline="0" dirty="0" err="1"/>
              <a:t>residues</a:t>
            </a:r>
            <a:r>
              <a:rPr lang="fr-FR" baseline="0" dirty="0"/>
              <a:t> 7-26 are a second segment of RNA, and </a:t>
            </a:r>
            <a:r>
              <a:rPr lang="fr-FR" baseline="0" dirty="0" err="1"/>
              <a:t>residues</a:t>
            </a:r>
            <a:r>
              <a:rPr lang="fr-FR" baseline="0" dirty="0"/>
              <a:t> 27-32 are a </a:t>
            </a:r>
            <a:r>
              <a:rPr lang="fr-FR" baseline="0" dirty="0" err="1"/>
              <a:t>third</a:t>
            </a:r>
            <a:r>
              <a:rPr lang="fr-FR" baseline="0" dirty="0"/>
              <a:t> segment of DNA.  </a:t>
            </a:r>
          </a:p>
          <a:p>
            <a:endParaRPr lang="fr-FR" baseline="0" dirty="0"/>
          </a:p>
          <a:p>
            <a:r>
              <a:rPr lang="fr-FR" baseline="0" dirty="0"/>
              <a:t>How do </a:t>
            </a:r>
            <a:r>
              <a:rPr lang="fr-FR" baseline="0" dirty="0" err="1"/>
              <a:t>we</a:t>
            </a:r>
            <a:r>
              <a:rPr lang="fr-FR" baseline="0" dirty="0"/>
              <a:t> </a:t>
            </a:r>
            <a:r>
              <a:rPr lang="fr-FR" baseline="0" dirty="0" err="1"/>
              <a:t>accurately</a:t>
            </a:r>
            <a:r>
              <a:rPr lang="fr-FR" baseline="0" dirty="0"/>
              <a:t> </a:t>
            </a:r>
            <a:r>
              <a:rPr lang="fr-FR" baseline="0" dirty="0" err="1"/>
              <a:t>represent</a:t>
            </a:r>
            <a:r>
              <a:rPr lang="fr-FR" baseline="0" dirty="0"/>
              <a:t> </a:t>
            </a:r>
            <a:r>
              <a:rPr lang="fr-FR" baseline="0" dirty="0" err="1"/>
              <a:t>this</a:t>
            </a:r>
            <a:r>
              <a:rPr lang="fr-FR" baseline="0" dirty="0"/>
              <a:t> </a:t>
            </a:r>
            <a:r>
              <a:rPr lang="fr-FR" baseline="0" dirty="0" err="1"/>
              <a:t>sequence</a:t>
            </a:r>
            <a:r>
              <a:rPr lang="fr-FR" baseline="0" dirty="0"/>
              <a:t> in a </a:t>
            </a:r>
            <a:r>
              <a:rPr lang="fr-FR" baseline="0" dirty="0" err="1"/>
              <a:t>sequence</a:t>
            </a:r>
            <a:r>
              <a:rPr lang="fr-FR" baseline="0" dirty="0"/>
              <a:t> listing?</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91</a:t>
            </a:fld>
            <a:endParaRPr lang="fr-FR" dirty="0"/>
          </a:p>
        </p:txBody>
      </p:sp>
    </p:spTree>
    <p:extLst>
      <p:ext uri="{BB962C8B-B14F-4D97-AF65-F5344CB8AC3E}">
        <p14:creationId xmlns:p14="http://schemas.microsoft.com/office/powerpoint/2010/main" val="2750643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Following</a:t>
            </a:r>
            <a:r>
              <a:rPr lang="fr-FR" baseline="0" dirty="0"/>
              <a:t> the </a:t>
            </a:r>
            <a:r>
              <a:rPr lang="fr-FR" baseline="0" dirty="0" err="1"/>
              <a:t>rule</a:t>
            </a:r>
            <a:r>
              <a:rPr lang="fr-FR" baseline="0" dirty="0"/>
              <a:t> set </a:t>
            </a:r>
            <a:r>
              <a:rPr lang="fr-FR" baseline="0" dirty="0" err="1"/>
              <a:t>forth</a:t>
            </a:r>
            <a:r>
              <a:rPr lang="fr-FR" baseline="0" dirty="0"/>
              <a:t> in </a:t>
            </a:r>
            <a:r>
              <a:rPr lang="fr-FR" baseline="0" dirty="0" err="1"/>
              <a:t>paragraph</a:t>
            </a:r>
            <a:r>
              <a:rPr lang="fr-FR" baseline="0" dirty="0"/>
              <a:t> 55, the </a:t>
            </a:r>
            <a:r>
              <a:rPr lang="fr-FR" baseline="0" dirty="0" err="1"/>
              <a:t>molecule</a:t>
            </a:r>
            <a:r>
              <a:rPr lang="fr-FR" baseline="0" dirty="0"/>
              <a:t> type must </a:t>
            </a:r>
            <a:r>
              <a:rPr lang="fr-FR" baseline="0" dirty="0" err="1"/>
              <a:t>be</a:t>
            </a:r>
            <a:r>
              <a:rPr lang="fr-FR" baseline="0" dirty="0"/>
              <a:t> DNA.  </a:t>
            </a:r>
          </a:p>
          <a:p>
            <a:endParaRPr lang="fr-FR" baseline="0" dirty="0"/>
          </a:p>
          <a:p>
            <a:r>
              <a:rPr lang="fr-FR" baseline="0" dirty="0"/>
              <a:t>The </a:t>
            </a:r>
            <a:r>
              <a:rPr lang="fr-FR" baseline="0" dirty="0" err="1"/>
              <a:t>mandatory</a:t>
            </a:r>
            <a:r>
              <a:rPr lang="fr-FR" baseline="0" dirty="0"/>
              <a:t> </a:t>
            </a:r>
            <a:r>
              <a:rPr lang="fr-FR" baseline="0" dirty="0" err="1"/>
              <a:t>organism</a:t>
            </a:r>
            <a:r>
              <a:rPr lang="fr-FR" baseline="0" dirty="0"/>
              <a:t> qualifier value must </a:t>
            </a:r>
            <a:r>
              <a:rPr lang="fr-FR" baseline="0" dirty="0" err="1"/>
              <a:t>be</a:t>
            </a:r>
            <a:r>
              <a:rPr lang="fr-FR" baseline="0" dirty="0"/>
              <a:t> “</a:t>
            </a:r>
            <a:r>
              <a:rPr lang="fr-FR" baseline="0" dirty="0" err="1"/>
              <a:t>synthetic</a:t>
            </a:r>
            <a:r>
              <a:rPr lang="fr-FR" baseline="0" dirty="0"/>
              <a:t> </a:t>
            </a:r>
            <a:r>
              <a:rPr lang="fr-FR" baseline="0" dirty="0" err="1"/>
              <a:t>construct</a:t>
            </a:r>
            <a:r>
              <a:rPr lang="fr-FR" baseline="0" dirty="0"/>
              <a:t>”</a:t>
            </a:r>
          </a:p>
          <a:p>
            <a:r>
              <a:rPr lang="fr-FR" baseline="0" dirty="0"/>
              <a:t> </a:t>
            </a:r>
          </a:p>
          <a:p>
            <a:r>
              <a:rPr lang="fr-FR" baseline="0" dirty="0"/>
              <a:t>And the </a:t>
            </a:r>
            <a:r>
              <a:rPr lang="fr-FR" baseline="0" dirty="0" err="1"/>
              <a:t>mandatory</a:t>
            </a:r>
            <a:r>
              <a:rPr lang="fr-FR" baseline="0" dirty="0"/>
              <a:t> </a:t>
            </a:r>
            <a:r>
              <a:rPr lang="fr-FR" baseline="0" dirty="0" err="1"/>
              <a:t>mol_type</a:t>
            </a:r>
            <a:r>
              <a:rPr lang="fr-FR" baseline="0" dirty="0"/>
              <a:t> qualifier value must </a:t>
            </a:r>
            <a:r>
              <a:rPr lang="fr-FR" baseline="0" dirty="0" err="1"/>
              <a:t>be</a:t>
            </a:r>
            <a:r>
              <a:rPr lang="fr-FR" baseline="0" dirty="0"/>
              <a:t> “</a:t>
            </a:r>
            <a:r>
              <a:rPr lang="fr-FR" baseline="0" dirty="0" err="1"/>
              <a:t>other</a:t>
            </a:r>
            <a:r>
              <a:rPr lang="fr-FR" baseline="0" dirty="0"/>
              <a:t> DNA”</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92</a:t>
            </a:fld>
            <a:endParaRPr lang="fr-FR" dirty="0"/>
          </a:p>
        </p:txBody>
      </p:sp>
    </p:spTree>
    <p:extLst>
      <p:ext uri="{BB962C8B-B14F-4D97-AF65-F5344CB8AC3E}">
        <p14:creationId xmlns:p14="http://schemas.microsoft.com/office/powerpoint/2010/main" val="10435482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Again</a:t>
            </a:r>
            <a:r>
              <a:rPr lang="fr-FR" dirty="0"/>
              <a:t>, all </a:t>
            </a:r>
            <a:r>
              <a:rPr lang="fr-FR" dirty="0" err="1"/>
              <a:t>uracil</a:t>
            </a:r>
            <a:r>
              <a:rPr lang="fr-FR" dirty="0"/>
              <a:t> </a:t>
            </a:r>
            <a:r>
              <a:rPr lang="fr-FR" dirty="0" err="1"/>
              <a:t>residues</a:t>
            </a:r>
            <a:r>
              <a:rPr lang="fr-FR" dirty="0"/>
              <a:t> must </a:t>
            </a:r>
            <a:r>
              <a:rPr lang="fr-FR" dirty="0" err="1"/>
              <a:t>be</a:t>
            </a:r>
            <a:r>
              <a:rPr lang="fr-FR" baseline="0" dirty="0"/>
              <a:t> </a:t>
            </a:r>
            <a:r>
              <a:rPr lang="fr-FR" baseline="0" dirty="0" err="1"/>
              <a:t>represented</a:t>
            </a:r>
            <a:r>
              <a:rPr lang="fr-FR" baseline="0" dirty="0"/>
              <a:t> by a “t”, </a:t>
            </a:r>
            <a:r>
              <a:rPr lang="fr-FR" baseline="0" dirty="0" err="1"/>
              <a:t>so</a:t>
            </a:r>
            <a:r>
              <a:rPr lang="fr-FR" baseline="0" dirty="0"/>
              <a:t> the “u” </a:t>
            </a:r>
            <a:r>
              <a:rPr lang="fr-FR" baseline="0" dirty="0" err="1"/>
              <a:t>symbols</a:t>
            </a:r>
            <a:r>
              <a:rPr lang="fr-FR" baseline="0" dirty="0"/>
              <a:t> in the original </a:t>
            </a:r>
            <a:r>
              <a:rPr lang="fr-FR" baseline="0" dirty="0" err="1"/>
              <a:t>disclosure</a:t>
            </a:r>
            <a:r>
              <a:rPr lang="fr-FR" baseline="0" dirty="0"/>
              <a:t> must </a:t>
            </a:r>
            <a:r>
              <a:rPr lang="fr-FR" baseline="0" dirty="0" err="1"/>
              <a:t>be</a:t>
            </a:r>
            <a:r>
              <a:rPr lang="fr-FR" baseline="0" dirty="0"/>
              <a:t> </a:t>
            </a:r>
            <a:r>
              <a:rPr lang="fr-FR" baseline="0" dirty="0" err="1"/>
              <a:t>changed</a:t>
            </a:r>
            <a:r>
              <a:rPr lang="fr-FR" baseline="0" dirty="0"/>
              <a:t> to “t” in the </a:t>
            </a:r>
            <a:r>
              <a:rPr lang="fr-FR" baseline="0" dirty="0" err="1"/>
              <a:t>sequence</a:t>
            </a:r>
            <a:r>
              <a:rPr lang="fr-FR" baseline="0" dirty="0"/>
              <a:t> listing.</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93</a:t>
            </a:fld>
            <a:endParaRPr lang="fr-FR" dirty="0"/>
          </a:p>
        </p:txBody>
      </p:sp>
    </p:spTree>
    <p:extLst>
      <p:ext uri="{BB962C8B-B14F-4D97-AF65-F5344CB8AC3E}">
        <p14:creationId xmlns:p14="http://schemas.microsoft.com/office/powerpoint/2010/main" val="15392168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And </a:t>
            </a:r>
            <a:r>
              <a:rPr lang="fr-FR" dirty="0" err="1"/>
              <a:t>finally</a:t>
            </a:r>
            <a:r>
              <a:rPr lang="fr-FR" dirty="0"/>
              <a:t>, </a:t>
            </a:r>
            <a:r>
              <a:rPr lang="fr-FR" dirty="0" err="1"/>
              <a:t>each</a:t>
            </a:r>
            <a:r>
              <a:rPr lang="fr-FR" dirty="0"/>
              <a:t> of</a:t>
            </a:r>
            <a:r>
              <a:rPr lang="fr-FR" baseline="0" dirty="0"/>
              <a:t> the </a:t>
            </a:r>
            <a:r>
              <a:rPr lang="fr-FR" baseline="0" dirty="0" err="1"/>
              <a:t>three</a:t>
            </a:r>
            <a:r>
              <a:rPr lang="fr-FR" baseline="0" dirty="0"/>
              <a:t> distinct segments must </a:t>
            </a:r>
            <a:r>
              <a:rPr lang="fr-FR" baseline="0" dirty="0" err="1"/>
              <a:t>be</a:t>
            </a:r>
            <a:r>
              <a:rPr lang="fr-FR" baseline="0" dirty="0"/>
              <a:t> </a:t>
            </a:r>
            <a:r>
              <a:rPr lang="fr-FR" baseline="0" dirty="0" err="1"/>
              <a:t>individually</a:t>
            </a:r>
            <a:r>
              <a:rPr lang="fr-FR" baseline="0" dirty="0"/>
              <a:t> </a:t>
            </a:r>
            <a:r>
              <a:rPr lang="fr-FR" baseline="0" dirty="0" err="1"/>
              <a:t>described</a:t>
            </a:r>
            <a:r>
              <a:rPr lang="fr-FR" baseline="0" dirty="0"/>
              <a:t> </a:t>
            </a:r>
            <a:r>
              <a:rPr lang="fr-FR" baseline="0" dirty="0" err="1"/>
              <a:t>with</a:t>
            </a:r>
            <a:r>
              <a:rPr lang="fr-FR" baseline="0" dirty="0"/>
              <a:t> a “</a:t>
            </a:r>
            <a:r>
              <a:rPr lang="fr-FR" baseline="0" dirty="0" err="1"/>
              <a:t>misc_feature</a:t>
            </a:r>
            <a:r>
              <a:rPr lang="fr-FR" baseline="0" dirty="0"/>
              <a:t>” </a:t>
            </a:r>
            <a:r>
              <a:rPr lang="fr-FR" baseline="0" dirty="0" err="1"/>
              <a:t>feature</a:t>
            </a:r>
            <a:r>
              <a:rPr lang="fr-FR" baseline="0" dirty="0"/>
              <a:t> key.</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94</a:t>
            </a:fld>
            <a:endParaRPr lang="fr-FR" dirty="0"/>
          </a:p>
        </p:txBody>
      </p:sp>
    </p:spTree>
    <p:extLst>
      <p:ext uri="{BB962C8B-B14F-4D97-AF65-F5344CB8AC3E}">
        <p14:creationId xmlns:p14="http://schemas.microsoft.com/office/powerpoint/2010/main" val="23715275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Segment 1 must have a </a:t>
            </a:r>
            <a:r>
              <a:rPr lang="fr-FR" dirty="0" err="1"/>
              <a:t>misc_feature</a:t>
            </a:r>
            <a:r>
              <a:rPr lang="fr-FR" baseline="0" dirty="0"/>
              <a:t> key </a:t>
            </a:r>
            <a:r>
              <a:rPr lang="fr-FR" baseline="0" dirty="0" err="1"/>
              <a:t>with</a:t>
            </a:r>
            <a:r>
              <a:rPr lang="fr-FR" baseline="0" dirty="0"/>
              <a:t> location 1 to 6 and a note qualifier </a:t>
            </a:r>
            <a:r>
              <a:rPr lang="fr-FR" baseline="0" dirty="0" err="1"/>
              <a:t>indicating</a:t>
            </a:r>
            <a:r>
              <a:rPr lang="fr-FR" baseline="0" dirty="0"/>
              <a:t> </a:t>
            </a:r>
            <a:r>
              <a:rPr lang="fr-FR" baseline="0" dirty="0" err="1"/>
              <a:t>that</a:t>
            </a:r>
            <a:r>
              <a:rPr lang="fr-FR" baseline="0" dirty="0"/>
              <a:t> </a:t>
            </a:r>
            <a:r>
              <a:rPr lang="fr-FR" baseline="0" dirty="0" err="1"/>
              <a:t>it</a:t>
            </a:r>
            <a:r>
              <a:rPr lang="fr-FR" baseline="0" dirty="0"/>
              <a:t> </a:t>
            </a:r>
            <a:r>
              <a:rPr lang="fr-FR" baseline="0" dirty="0" err="1"/>
              <a:t>is</a:t>
            </a:r>
            <a:r>
              <a:rPr lang="fr-FR" baseline="0" dirty="0"/>
              <a:t> DNA</a:t>
            </a:r>
          </a:p>
          <a:p>
            <a:endParaRPr lang="fr-FR" baseline="0" dirty="0"/>
          </a:p>
          <a:p>
            <a:endParaRPr lang="fr-F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Segment 2 must have  a </a:t>
            </a:r>
            <a:r>
              <a:rPr lang="fr-FR" dirty="0" err="1"/>
              <a:t>misc_feature</a:t>
            </a:r>
            <a:r>
              <a:rPr lang="fr-FR" baseline="0" dirty="0"/>
              <a:t> key </a:t>
            </a:r>
            <a:r>
              <a:rPr lang="fr-FR" baseline="0" dirty="0" err="1"/>
              <a:t>with</a:t>
            </a:r>
            <a:r>
              <a:rPr lang="fr-FR" baseline="0" dirty="0"/>
              <a:t> location 7 to 26 and a note qualifier </a:t>
            </a:r>
            <a:r>
              <a:rPr lang="fr-FR" baseline="0" dirty="0" err="1"/>
              <a:t>indicating</a:t>
            </a:r>
            <a:r>
              <a:rPr lang="fr-FR" baseline="0" dirty="0"/>
              <a:t> </a:t>
            </a:r>
            <a:r>
              <a:rPr lang="fr-FR" baseline="0" dirty="0" err="1"/>
              <a:t>that</a:t>
            </a:r>
            <a:r>
              <a:rPr lang="fr-FR" baseline="0" dirty="0"/>
              <a:t> </a:t>
            </a:r>
            <a:r>
              <a:rPr lang="fr-FR" baseline="0" dirty="0" err="1"/>
              <a:t>it</a:t>
            </a:r>
            <a:r>
              <a:rPr lang="fr-FR" baseline="0" dirty="0"/>
              <a:t> </a:t>
            </a:r>
            <a:r>
              <a:rPr lang="fr-FR" baseline="0" dirty="0" err="1"/>
              <a:t>is</a:t>
            </a:r>
            <a:r>
              <a:rPr lang="fr-FR" baseline="0" dirty="0"/>
              <a:t> RNA</a:t>
            </a:r>
            <a:endParaRPr lang="fr-FR" dirty="0"/>
          </a:p>
          <a:p>
            <a:endParaRPr lang="fr-FR" baseline="0" dirty="0"/>
          </a:p>
          <a:p>
            <a:endParaRPr lang="fr-F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Segment 3 must have  a </a:t>
            </a:r>
            <a:r>
              <a:rPr lang="fr-FR" dirty="0" err="1"/>
              <a:t>misc_feature</a:t>
            </a:r>
            <a:r>
              <a:rPr lang="fr-FR" baseline="0" dirty="0"/>
              <a:t> key </a:t>
            </a:r>
            <a:r>
              <a:rPr lang="fr-FR" baseline="0" dirty="0" err="1"/>
              <a:t>with</a:t>
            </a:r>
            <a:r>
              <a:rPr lang="fr-FR" baseline="0" dirty="0"/>
              <a:t> location 27 to 32 and a note qualifier </a:t>
            </a:r>
            <a:r>
              <a:rPr lang="fr-FR" baseline="0" dirty="0" err="1"/>
              <a:t>indicating</a:t>
            </a:r>
            <a:r>
              <a:rPr lang="fr-FR" baseline="0" dirty="0"/>
              <a:t> </a:t>
            </a:r>
            <a:r>
              <a:rPr lang="fr-FR" baseline="0" dirty="0" err="1"/>
              <a:t>that</a:t>
            </a:r>
            <a:r>
              <a:rPr lang="fr-FR" baseline="0" dirty="0"/>
              <a:t> </a:t>
            </a:r>
            <a:r>
              <a:rPr lang="fr-FR" baseline="0" dirty="0" err="1"/>
              <a:t>it</a:t>
            </a:r>
            <a:r>
              <a:rPr lang="fr-FR" baseline="0" dirty="0"/>
              <a:t> </a:t>
            </a:r>
            <a:r>
              <a:rPr lang="fr-FR" baseline="0" dirty="0" err="1"/>
              <a:t>is</a:t>
            </a:r>
            <a:r>
              <a:rPr lang="fr-FR" baseline="0" dirty="0"/>
              <a:t> DNA</a:t>
            </a:r>
            <a:endParaRPr lang="fr-FR" dirty="0"/>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95</a:t>
            </a:fld>
            <a:endParaRPr lang="fr-FR" dirty="0"/>
          </a:p>
        </p:txBody>
      </p:sp>
    </p:spTree>
    <p:extLst>
      <p:ext uri="{BB962C8B-B14F-4D97-AF65-F5344CB8AC3E}">
        <p14:creationId xmlns:p14="http://schemas.microsoft.com/office/powerpoint/2010/main" val="11311122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a:t>
            </a:r>
            <a:r>
              <a:rPr lang="fr-FR" baseline="0" dirty="0"/>
              <a:t> </a:t>
            </a:r>
            <a:r>
              <a:rPr lang="fr-FR" baseline="0" dirty="0" err="1"/>
              <a:t>want</a:t>
            </a:r>
            <a:r>
              <a:rPr lang="fr-FR" baseline="0" dirty="0"/>
              <a:t> to show </a:t>
            </a:r>
            <a:r>
              <a:rPr lang="fr-FR" baseline="0" dirty="0" err="1"/>
              <a:t>you</a:t>
            </a:r>
            <a:r>
              <a:rPr lang="fr-FR" baseline="0" dirty="0"/>
              <a:t> </a:t>
            </a:r>
            <a:r>
              <a:rPr lang="fr-FR" baseline="0" dirty="0" err="1"/>
              <a:t>what</a:t>
            </a:r>
            <a:r>
              <a:rPr lang="fr-FR" baseline="0" dirty="0"/>
              <a:t> </a:t>
            </a:r>
            <a:r>
              <a:rPr lang="fr-FR" baseline="0" dirty="0" err="1"/>
              <a:t>this</a:t>
            </a:r>
            <a:r>
              <a:rPr lang="fr-FR" baseline="0" dirty="0"/>
              <a:t> </a:t>
            </a:r>
            <a:r>
              <a:rPr lang="fr-FR" baseline="0" dirty="0" err="1"/>
              <a:t>sequence</a:t>
            </a:r>
            <a:r>
              <a:rPr lang="fr-FR" baseline="0" dirty="0"/>
              <a:t> </a:t>
            </a:r>
            <a:r>
              <a:rPr lang="fr-FR" baseline="0" dirty="0" err="1"/>
              <a:t>will</a:t>
            </a:r>
            <a:r>
              <a:rPr lang="fr-FR" baseline="0" dirty="0"/>
              <a:t> look </a:t>
            </a:r>
            <a:r>
              <a:rPr lang="fr-FR" baseline="0" dirty="0" err="1"/>
              <a:t>like</a:t>
            </a:r>
            <a:r>
              <a:rPr lang="fr-FR" baseline="0" dirty="0"/>
              <a:t> in XML, but </a:t>
            </a:r>
            <a:r>
              <a:rPr lang="fr-FR" baseline="0" dirty="0" err="1"/>
              <a:t>it</a:t>
            </a:r>
            <a:r>
              <a:rPr lang="fr-FR" baseline="0" dirty="0"/>
              <a:t> </a:t>
            </a:r>
            <a:r>
              <a:rPr lang="fr-FR" baseline="0" dirty="0" err="1"/>
              <a:t>is</a:t>
            </a:r>
            <a:r>
              <a:rPr lang="fr-FR" baseline="0" dirty="0"/>
              <a:t> a </a:t>
            </a:r>
            <a:r>
              <a:rPr lang="fr-FR" baseline="0" dirty="0" err="1"/>
              <a:t>very</a:t>
            </a:r>
            <a:r>
              <a:rPr lang="fr-FR" baseline="0" dirty="0"/>
              <a:t> long </a:t>
            </a:r>
            <a:r>
              <a:rPr lang="fr-FR" baseline="0" dirty="0" err="1"/>
              <a:t>sequence</a:t>
            </a:r>
            <a:r>
              <a:rPr lang="fr-FR" baseline="0" dirty="0"/>
              <a:t> </a:t>
            </a:r>
            <a:r>
              <a:rPr lang="fr-FR" baseline="0" dirty="0" err="1"/>
              <a:t>so</a:t>
            </a:r>
            <a:r>
              <a:rPr lang="fr-FR" baseline="0" dirty="0"/>
              <a:t> </a:t>
            </a:r>
            <a:r>
              <a:rPr lang="fr-FR" baseline="0" dirty="0" err="1"/>
              <a:t>I’ve</a:t>
            </a:r>
            <a:r>
              <a:rPr lang="fr-FR" baseline="0" dirty="0"/>
              <a:t> </a:t>
            </a:r>
            <a:r>
              <a:rPr lang="fr-FR" baseline="0" dirty="0" err="1"/>
              <a:t>broken</a:t>
            </a:r>
            <a:r>
              <a:rPr lang="fr-FR" baseline="0" dirty="0"/>
              <a:t> </a:t>
            </a:r>
            <a:r>
              <a:rPr lang="fr-FR" baseline="0" dirty="0" err="1"/>
              <a:t>it</a:t>
            </a:r>
            <a:r>
              <a:rPr lang="fr-FR" baseline="0" dirty="0"/>
              <a:t> up </a:t>
            </a:r>
            <a:r>
              <a:rPr lang="fr-FR" baseline="0" dirty="0" err="1"/>
              <a:t>into</a:t>
            </a:r>
            <a:r>
              <a:rPr lang="fr-FR" baseline="0" dirty="0"/>
              <a:t> </a:t>
            </a:r>
            <a:r>
              <a:rPr lang="fr-FR" baseline="0" dirty="0" err="1"/>
              <a:t>two</a:t>
            </a:r>
            <a:r>
              <a:rPr lang="fr-FR" baseline="0" dirty="0"/>
              <a:t> parts.  </a:t>
            </a:r>
            <a:r>
              <a:rPr lang="fr-FR" baseline="0" dirty="0" err="1"/>
              <a:t>Shown</a:t>
            </a:r>
            <a:r>
              <a:rPr lang="fr-FR" baseline="0" dirty="0"/>
              <a:t> </a:t>
            </a:r>
            <a:r>
              <a:rPr lang="fr-FR" baseline="0" dirty="0" err="1"/>
              <a:t>here</a:t>
            </a:r>
            <a:r>
              <a:rPr lang="fr-FR" baseline="0" dirty="0"/>
              <a:t> </a:t>
            </a:r>
            <a:r>
              <a:rPr lang="fr-FR" baseline="0" dirty="0" err="1"/>
              <a:t>is</a:t>
            </a:r>
            <a:r>
              <a:rPr lang="fr-FR" baseline="0" dirty="0"/>
              <a:t> the first part of the </a:t>
            </a:r>
            <a:r>
              <a:rPr lang="fr-FR" baseline="0" dirty="0" err="1"/>
              <a:t>sequence</a:t>
            </a:r>
            <a:r>
              <a:rPr lang="fr-FR" baseline="0" dirty="0"/>
              <a:t>, and </a:t>
            </a:r>
            <a:r>
              <a:rPr lang="fr-FR" baseline="0" dirty="0" err="1"/>
              <a:t>you</a:t>
            </a:r>
            <a:r>
              <a:rPr lang="fr-FR" baseline="0" dirty="0"/>
              <a:t> </a:t>
            </a:r>
            <a:r>
              <a:rPr lang="fr-FR" baseline="0" dirty="0" err="1"/>
              <a:t>can</a:t>
            </a:r>
            <a:r>
              <a:rPr lang="fr-FR" baseline="0" dirty="0"/>
              <a:t> </a:t>
            </a:r>
            <a:r>
              <a:rPr lang="fr-FR" baseline="0" dirty="0" err="1"/>
              <a:t>see</a:t>
            </a:r>
            <a:r>
              <a:rPr lang="fr-FR" baseline="0" dirty="0"/>
              <a:t> the </a:t>
            </a:r>
            <a:r>
              <a:rPr lang="fr-FR" baseline="0" dirty="0" err="1"/>
              <a:t>molecule</a:t>
            </a:r>
            <a:r>
              <a:rPr lang="fr-FR" baseline="0" dirty="0"/>
              <a:t> type </a:t>
            </a:r>
            <a:r>
              <a:rPr lang="fr-FR" baseline="0" dirty="0" err="1"/>
              <a:t>highlighted</a:t>
            </a:r>
            <a:r>
              <a:rPr lang="fr-FR" baseline="0" dirty="0"/>
              <a:t> in </a:t>
            </a:r>
            <a:r>
              <a:rPr lang="fr-FR" baseline="0" dirty="0" err="1"/>
              <a:t>yellow</a:t>
            </a:r>
            <a:r>
              <a:rPr lang="fr-FR" baseline="0" dirty="0"/>
              <a:t> </a:t>
            </a:r>
            <a:r>
              <a:rPr lang="fr-FR" baseline="0" dirty="0" err="1"/>
              <a:t>is</a:t>
            </a:r>
            <a:r>
              <a:rPr lang="fr-FR" baseline="0" dirty="0"/>
              <a:t> DNA.  The </a:t>
            </a:r>
            <a:r>
              <a:rPr lang="fr-FR" baseline="0" dirty="0" err="1"/>
              <a:t>mandatory</a:t>
            </a:r>
            <a:r>
              <a:rPr lang="fr-FR" baseline="0" dirty="0"/>
              <a:t> </a:t>
            </a:r>
            <a:r>
              <a:rPr lang="fr-FR" baseline="0" dirty="0" err="1"/>
              <a:t>mol_type</a:t>
            </a:r>
            <a:r>
              <a:rPr lang="fr-FR" baseline="0" dirty="0"/>
              <a:t> qualifier value </a:t>
            </a:r>
            <a:r>
              <a:rPr lang="fr-FR" baseline="0" dirty="0" err="1"/>
              <a:t>is</a:t>
            </a:r>
            <a:r>
              <a:rPr lang="fr-FR" baseline="0" dirty="0"/>
              <a:t> “</a:t>
            </a:r>
            <a:r>
              <a:rPr lang="fr-FR" baseline="0" dirty="0" err="1"/>
              <a:t>other</a:t>
            </a:r>
            <a:r>
              <a:rPr lang="fr-FR" baseline="0" dirty="0"/>
              <a:t> DNA” , and the “</a:t>
            </a:r>
            <a:r>
              <a:rPr lang="fr-FR" baseline="0" dirty="0" err="1"/>
              <a:t>organism</a:t>
            </a:r>
            <a:r>
              <a:rPr lang="fr-FR" baseline="0" dirty="0"/>
              <a:t>” </a:t>
            </a:r>
            <a:r>
              <a:rPr lang="fr-FR" baseline="0" dirty="0" err="1"/>
              <a:t>is</a:t>
            </a:r>
            <a:r>
              <a:rPr lang="fr-FR" baseline="0" dirty="0"/>
              <a:t> “</a:t>
            </a:r>
            <a:r>
              <a:rPr lang="fr-FR" baseline="0" dirty="0" err="1"/>
              <a:t>synthetic</a:t>
            </a:r>
            <a:r>
              <a:rPr lang="fr-FR" baseline="0" dirty="0"/>
              <a:t> </a:t>
            </a:r>
            <a:r>
              <a:rPr lang="fr-FR" baseline="0" dirty="0" err="1"/>
              <a:t>construct</a:t>
            </a:r>
            <a:r>
              <a:rPr lang="fr-FR" baseline="0" dirty="0"/>
              <a:t>”.</a:t>
            </a:r>
          </a:p>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96</a:t>
            </a:fld>
            <a:endParaRPr lang="fr-FR" dirty="0"/>
          </a:p>
        </p:txBody>
      </p:sp>
    </p:spTree>
    <p:extLst>
      <p:ext uri="{BB962C8B-B14F-4D97-AF65-F5344CB8AC3E}">
        <p14:creationId xmlns:p14="http://schemas.microsoft.com/office/powerpoint/2010/main" val="438945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second part of the </a:t>
            </a:r>
            <a:r>
              <a:rPr lang="fr-FR" dirty="0" err="1"/>
              <a:t>sequence</a:t>
            </a:r>
            <a:r>
              <a:rPr lang="fr-FR" dirty="0"/>
              <a:t> shows the </a:t>
            </a:r>
            <a:r>
              <a:rPr lang="fr-FR" dirty="0" err="1"/>
              <a:t>feature</a:t>
            </a:r>
            <a:r>
              <a:rPr lang="fr-FR" dirty="0"/>
              <a:t> table.  As </a:t>
            </a:r>
            <a:r>
              <a:rPr lang="fr-FR" dirty="0" err="1"/>
              <a:t>you</a:t>
            </a:r>
            <a:r>
              <a:rPr lang="fr-FR" dirty="0"/>
              <a:t> </a:t>
            </a:r>
            <a:r>
              <a:rPr lang="fr-FR" dirty="0" err="1"/>
              <a:t>can</a:t>
            </a:r>
            <a:r>
              <a:rPr lang="fr-FR" dirty="0"/>
              <a:t> </a:t>
            </a:r>
            <a:r>
              <a:rPr lang="fr-FR" dirty="0" err="1"/>
              <a:t>see</a:t>
            </a:r>
            <a:r>
              <a:rPr lang="fr-FR" dirty="0"/>
              <a:t>, </a:t>
            </a:r>
            <a:r>
              <a:rPr lang="fr-FR" dirty="0" err="1"/>
              <a:t>there</a:t>
            </a:r>
            <a:r>
              <a:rPr lang="fr-FR" baseline="0" dirty="0"/>
              <a:t> </a:t>
            </a:r>
            <a:r>
              <a:rPr lang="fr-FR" baseline="0" dirty="0" err="1"/>
              <a:t>is</a:t>
            </a:r>
            <a:r>
              <a:rPr lang="fr-FR" baseline="0" dirty="0"/>
              <a:t> a </a:t>
            </a:r>
            <a:r>
              <a:rPr lang="fr-FR" baseline="0" dirty="0" err="1"/>
              <a:t>separate</a:t>
            </a:r>
            <a:r>
              <a:rPr lang="fr-FR" baseline="0" dirty="0"/>
              <a:t> </a:t>
            </a:r>
            <a:r>
              <a:rPr lang="fr-FR" baseline="0" dirty="0" err="1"/>
              <a:t>misc_feature</a:t>
            </a:r>
            <a:r>
              <a:rPr lang="fr-FR" baseline="0" dirty="0"/>
              <a:t> key for </a:t>
            </a:r>
            <a:r>
              <a:rPr lang="fr-FR" baseline="0" dirty="0" err="1"/>
              <a:t>each</a:t>
            </a:r>
            <a:r>
              <a:rPr lang="fr-FR" baseline="0" dirty="0"/>
              <a:t> segment of the </a:t>
            </a:r>
            <a:r>
              <a:rPr lang="fr-FR" baseline="0" dirty="0" err="1"/>
              <a:t>sequence</a:t>
            </a:r>
            <a:r>
              <a:rPr lang="fr-FR" baseline="0" dirty="0"/>
              <a:t>.   Segments 1 and 3 have a </a:t>
            </a:r>
            <a:r>
              <a:rPr lang="fr-FR" baseline="0" dirty="0" err="1"/>
              <a:t>misc_feature</a:t>
            </a:r>
            <a:r>
              <a:rPr lang="fr-FR" baseline="0" dirty="0"/>
              <a:t> key and a note qualifier </a:t>
            </a:r>
            <a:r>
              <a:rPr lang="fr-FR" baseline="0" dirty="0" err="1"/>
              <a:t>indicating</a:t>
            </a:r>
            <a:r>
              <a:rPr lang="fr-FR" baseline="0" dirty="0"/>
              <a:t> </a:t>
            </a:r>
            <a:r>
              <a:rPr lang="fr-FR" baseline="0" dirty="0" err="1"/>
              <a:t>that</a:t>
            </a:r>
            <a:r>
              <a:rPr lang="fr-FR" baseline="0" dirty="0"/>
              <a:t> </a:t>
            </a:r>
            <a:r>
              <a:rPr lang="fr-FR" baseline="0" dirty="0" err="1"/>
              <a:t>these</a:t>
            </a:r>
            <a:r>
              <a:rPr lang="fr-FR" baseline="0" dirty="0"/>
              <a:t> are DNA segments; segment 2 has a </a:t>
            </a:r>
            <a:r>
              <a:rPr lang="fr-FR" baseline="0" dirty="0" err="1"/>
              <a:t>misc_feature</a:t>
            </a:r>
            <a:r>
              <a:rPr lang="fr-FR" baseline="0" dirty="0"/>
              <a:t> key and a note qualifier </a:t>
            </a:r>
            <a:r>
              <a:rPr lang="fr-FR" baseline="0" dirty="0" err="1"/>
              <a:t>indicating</a:t>
            </a:r>
            <a:r>
              <a:rPr lang="fr-FR" baseline="0" dirty="0"/>
              <a:t> </a:t>
            </a:r>
            <a:r>
              <a:rPr lang="fr-FR" baseline="0" dirty="0" err="1"/>
              <a:t>this</a:t>
            </a:r>
            <a:r>
              <a:rPr lang="fr-FR" baseline="0" dirty="0"/>
              <a:t> segment </a:t>
            </a:r>
            <a:r>
              <a:rPr lang="fr-FR" baseline="0" dirty="0" err="1"/>
              <a:t>is</a:t>
            </a:r>
            <a:r>
              <a:rPr lang="fr-FR" baseline="0" dirty="0"/>
              <a:t> RNA.</a:t>
            </a:r>
          </a:p>
          <a:p>
            <a:endParaRPr lang="fr-FR" baseline="0" dirty="0"/>
          </a:p>
          <a:p>
            <a:r>
              <a:rPr lang="fr-FR" baseline="0" dirty="0"/>
              <a:t>That </a:t>
            </a:r>
            <a:r>
              <a:rPr lang="fr-FR" baseline="0" dirty="0" err="1"/>
              <a:t>brings</a:t>
            </a:r>
            <a:r>
              <a:rPr lang="fr-FR" baseline="0" dirty="0"/>
              <a:t> us to the end of </a:t>
            </a:r>
            <a:r>
              <a:rPr lang="fr-FR" baseline="0" dirty="0" err="1"/>
              <a:t>this</a:t>
            </a:r>
            <a:r>
              <a:rPr lang="fr-FR" baseline="0" dirty="0"/>
              <a:t> portion of the talk.  </a:t>
            </a:r>
            <a:r>
              <a:rPr lang="fr-FR" baseline="0" dirty="0" err="1"/>
              <a:t>I’ll</a:t>
            </a:r>
            <a:r>
              <a:rPr lang="fr-FR" baseline="0" dirty="0"/>
              <a:t> pause </a:t>
            </a:r>
            <a:r>
              <a:rPr lang="fr-FR" baseline="0" dirty="0" err="1"/>
              <a:t>here</a:t>
            </a:r>
            <a:r>
              <a:rPr lang="fr-FR" baseline="0" dirty="0"/>
              <a:t> for </a:t>
            </a:r>
            <a:r>
              <a:rPr lang="fr-FR" baseline="0" dirty="0" err="1"/>
              <a:t>any</a:t>
            </a:r>
            <a:r>
              <a:rPr lang="fr-FR" baseline="0" dirty="0"/>
              <a:t> questions.</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97</a:t>
            </a:fld>
            <a:endParaRPr lang="fr-FR" dirty="0"/>
          </a:p>
        </p:txBody>
      </p:sp>
    </p:spTree>
    <p:extLst>
      <p:ext uri="{BB962C8B-B14F-4D97-AF65-F5344CB8AC3E}">
        <p14:creationId xmlns:p14="http://schemas.microsoft.com/office/powerpoint/2010/main" val="6686670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071DA5-201E-42B5-8C65-53A979E70993}" type="slidenum">
              <a:rPr lang="fr-FR" smtClean="0"/>
              <a:t>98</a:t>
            </a:fld>
            <a:endParaRPr lang="fr-FR" dirty="0"/>
          </a:p>
        </p:txBody>
      </p:sp>
    </p:spTree>
    <p:extLst>
      <p:ext uri="{BB962C8B-B14F-4D97-AF65-F5344CB8AC3E}">
        <p14:creationId xmlns:p14="http://schemas.microsoft.com/office/powerpoint/2010/main" val="39994994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Point out </a:t>
            </a:r>
            <a:r>
              <a:rPr lang="fr-FR" dirty="0" err="1"/>
              <a:t>where</a:t>
            </a:r>
            <a:r>
              <a:rPr lang="fr-FR" dirty="0"/>
              <a:t> in the Standard </a:t>
            </a:r>
            <a:r>
              <a:rPr lang="fr-FR" dirty="0" err="1"/>
              <a:t>nucleotide</a:t>
            </a:r>
            <a:r>
              <a:rPr lang="fr-FR" dirty="0"/>
              <a:t> </a:t>
            </a:r>
            <a:r>
              <a:rPr lang="fr-FR" dirty="0" err="1"/>
              <a:t>analogs</a:t>
            </a:r>
            <a:r>
              <a:rPr lang="fr-FR" dirty="0"/>
              <a:t> are </a:t>
            </a:r>
            <a:r>
              <a:rPr lang="fr-FR" dirty="0" err="1"/>
              <a:t>covered</a:t>
            </a:r>
            <a:r>
              <a:rPr lang="fr-FR" dirty="0"/>
              <a:t> (</a:t>
            </a:r>
            <a:r>
              <a:rPr lang="fr-FR" dirty="0" err="1"/>
              <a:t>pgh</a:t>
            </a:r>
            <a:r>
              <a:rPr lang="fr-FR" dirty="0"/>
              <a:t>. 3(g)(2))</a:t>
            </a:r>
          </a:p>
          <a:p>
            <a:pPr marL="171450" indent="-171450">
              <a:buFontTx/>
              <a:buChar char="-"/>
            </a:pPr>
            <a:r>
              <a:rPr lang="fr-FR" dirty="0" err="1"/>
              <a:t>Examples</a:t>
            </a:r>
            <a:r>
              <a:rPr lang="fr-FR" dirty="0"/>
              <a:t> of </a:t>
            </a:r>
            <a:r>
              <a:rPr lang="fr-FR" dirty="0" err="1"/>
              <a:t>nucleotide</a:t>
            </a:r>
            <a:r>
              <a:rPr lang="fr-FR" dirty="0"/>
              <a:t> </a:t>
            </a:r>
            <a:r>
              <a:rPr lang="fr-FR" dirty="0" err="1"/>
              <a:t>analogs</a:t>
            </a:r>
            <a:endParaRPr lang="fr-FR" dirty="0"/>
          </a:p>
          <a:p>
            <a:pPr marL="171450" indent="-171450">
              <a:buFontTx/>
              <a:buChar char="-"/>
            </a:pPr>
            <a:r>
              <a:rPr lang="fr-FR" dirty="0" err="1"/>
              <a:t>Emphasize</a:t>
            </a:r>
            <a:r>
              <a:rPr lang="fr-FR" baseline="0" dirty="0"/>
              <a:t> </a:t>
            </a:r>
            <a:r>
              <a:rPr lang="fr-FR" baseline="0" dirty="0" err="1"/>
              <a:t>that</a:t>
            </a:r>
            <a:r>
              <a:rPr lang="fr-FR" baseline="0" dirty="0"/>
              <a:t> a </a:t>
            </a:r>
            <a:r>
              <a:rPr lang="fr-FR" baseline="0" dirty="0" err="1"/>
              <a:t>nucleotide</a:t>
            </a:r>
            <a:r>
              <a:rPr lang="fr-FR" baseline="0" dirty="0"/>
              <a:t> </a:t>
            </a:r>
            <a:r>
              <a:rPr lang="fr-FR" baseline="0" dirty="0" err="1"/>
              <a:t>analog</a:t>
            </a:r>
            <a:r>
              <a:rPr lang="fr-FR" baseline="0" dirty="0"/>
              <a:t> has an alternative </a:t>
            </a:r>
            <a:r>
              <a:rPr lang="fr-FR" baseline="0" dirty="0" err="1"/>
              <a:t>backbone</a:t>
            </a:r>
            <a:r>
              <a:rPr lang="fr-FR" baseline="0" dirty="0"/>
              <a:t> </a:t>
            </a:r>
            <a:r>
              <a:rPr lang="fr-FR" baseline="0" dirty="0" err="1"/>
              <a:t>joined</a:t>
            </a:r>
            <a:r>
              <a:rPr lang="fr-FR" baseline="0" dirty="0"/>
              <a:t> to a </a:t>
            </a:r>
            <a:r>
              <a:rPr lang="fr-FR" baseline="0" dirty="0" err="1"/>
              <a:t>nucleobase</a:t>
            </a:r>
            <a:endParaRPr lang="fr-FR" baseline="0" dirty="0"/>
          </a:p>
          <a:p>
            <a:pPr marL="171450" indent="-171450">
              <a:buFontTx/>
              <a:buChar char="-"/>
            </a:pPr>
            <a:r>
              <a:rPr lang="fr-FR" baseline="0" dirty="0" err="1"/>
              <a:t>Nucleotide</a:t>
            </a:r>
            <a:r>
              <a:rPr lang="fr-FR" baseline="0" dirty="0"/>
              <a:t> </a:t>
            </a:r>
            <a:r>
              <a:rPr lang="fr-FR" baseline="0" dirty="0" err="1"/>
              <a:t>analogs</a:t>
            </a:r>
            <a:r>
              <a:rPr lang="fr-FR" baseline="0" dirty="0"/>
              <a:t> do not have 5’ and 3’ ends, </a:t>
            </a:r>
            <a:r>
              <a:rPr lang="fr-FR" baseline="0" dirty="0" err="1"/>
              <a:t>so</a:t>
            </a:r>
            <a:r>
              <a:rPr lang="fr-FR" baseline="0" dirty="0"/>
              <a:t> </a:t>
            </a:r>
            <a:r>
              <a:rPr lang="fr-FR" baseline="0" dirty="0" err="1"/>
              <a:t>they</a:t>
            </a:r>
            <a:r>
              <a:rPr lang="fr-FR" baseline="0" dirty="0"/>
              <a:t> must </a:t>
            </a:r>
            <a:r>
              <a:rPr lang="fr-FR" baseline="0" dirty="0" err="1"/>
              <a:t>be</a:t>
            </a:r>
            <a:r>
              <a:rPr lang="fr-FR" baseline="0" dirty="0"/>
              <a:t> </a:t>
            </a:r>
            <a:r>
              <a:rPr lang="fr-FR" baseline="0" dirty="0" err="1"/>
              <a:t>represented</a:t>
            </a:r>
            <a:r>
              <a:rPr lang="fr-FR" baseline="0" dirty="0"/>
              <a:t> in the direction </a:t>
            </a:r>
            <a:r>
              <a:rPr lang="fr-FR" baseline="0" dirty="0" err="1"/>
              <a:t>that</a:t>
            </a:r>
            <a:r>
              <a:rPr lang="fr-FR" baseline="0" dirty="0"/>
              <a:t> </a:t>
            </a:r>
            <a:r>
              <a:rPr lang="fr-FR" baseline="0" dirty="0" err="1"/>
              <a:t>mimics</a:t>
            </a:r>
            <a:r>
              <a:rPr lang="fr-FR" baseline="0" dirty="0"/>
              <a:t> 5’ to 3’.</a:t>
            </a:r>
          </a:p>
          <a:p>
            <a:pPr marL="171450" indent="-171450">
              <a:buFontTx/>
              <a:buChar char="-"/>
            </a:pPr>
            <a:r>
              <a:rPr lang="fr-FR" baseline="0" dirty="0"/>
              <a:t>Mention </a:t>
            </a:r>
            <a:r>
              <a:rPr lang="fr-FR" baseline="0" dirty="0" err="1"/>
              <a:t>that</a:t>
            </a:r>
            <a:r>
              <a:rPr lang="fr-FR" baseline="0" dirty="0"/>
              <a:t> peptide </a:t>
            </a:r>
            <a:r>
              <a:rPr lang="fr-FR" baseline="0" dirty="0" err="1"/>
              <a:t>nucleic</a:t>
            </a:r>
            <a:r>
              <a:rPr lang="fr-FR" baseline="0" dirty="0"/>
              <a:t> </a:t>
            </a:r>
            <a:r>
              <a:rPr lang="fr-FR" baseline="0" dirty="0" err="1"/>
              <a:t>acids</a:t>
            </a:r>
            <a:r>
              <a:rPr lang="fr-FR" baseline="0" dirty="0"/>
              <a:t> must </a:t>
            </a:r>
            <a:r>
              <a:rPr lang="fr-FR" baseline="0" dirty="0" err="1"/>
              <a:t>be</a:t>
            </a:r>
            <a:r>
              <a:rPr lang="fr-FR" baseline="0" dirty="0"/>
              <a:t> </a:t>
            </a:r>
            <a:r>
              <a:rPr lang="fr-FR" baseline="0" dirty="0" err="1"/>
              <a:t>represented</a:t>
            </a:r>
            <a:r>
              <a:rPr lang="fr-FR" baseline="0" dirty="0"/>
              <a:t> as </a:t>
            </a:r>
            <a:r>
              <a:rPr lang="fr-FR" baseline="0" dirty="0" err="1"/>
              <a:t>nucleotide</a:t>
            </a:r>
            <a:r>
              <a:rPr lang="fr-FR" baseline="0" dirty="0"/>
              <a:t> </a:t>
            </a:r>
            <a:r>
              <a:rPr lang="fr-FR" baseline="0" dirty="0" err="1"/>
              <a:t>sequences</a:t>
            </a:r>
            <a:r>
              <a:rPr lang="fr-FR" baseline="0" dirty="0"/>
              <a:t> </a:t>
            </a:r>
            <a:r>
              <a:rPr lang="fr-FR" baseline="0" dirty="0" err="1"/>
              <a:t>despite</a:t>
            </a:r>
            <a:r>
              <a:rPr lang="fr-FR" baseline="0" dirty="0"/>
              <a:t> the </a:t>
            </a:r>
            <a:r>
              <a:rPr lang="fr-FR" baseline="0" dirty="0" err="1"/>
              <a:t>fact</a:t>
            </a:r>
            <a:r>
              <a:rPr lang="fr-FR" baseline="0" dirty="0"/>
              <a:t> </a:t>
            </a:r>
            <a:r>
              <a:rPr lang="fr-FR" baseline="0" dirty="0" err="1"/>
              <a:t>that</a:t>
            </a:r>
            <a:r>
              <a:rPr lang="fr-FR" baseline="0" dirty="0"/>
              <a:t> the </a:t>
            </a:r>
            <a:r>
              <a:rPr lang="fr-FR" baseline="0" dirty="0" err="1"/>
              <a:t>backbone</a:t>
            </a:r>
            <a:r>
              <a:rPr lang="fr-FR" baseline="0" dirty="0"/>
              <a:t> </a:t>
            </a:r>
            <a:r>
              <a:rPr lang="fr-FR" baseline="0" dirty="0" err="1"/>
              <a:t>is</a:t>
            </a:r>
            <a:r>
              <a:rPr lang="fr-FR" baseline="0" dirty="0"/>
              <a:t> a string of </a:t>
            </a:r>
            <a:r>
              <a:rPr lang="fr-FR" baseline="0" dirty="0" err="1"/>
              <a:t>amino</a:t>
            </a:r>
            <a:r>
              <a:rPr lang="fr-FR" baseline="0" dirty="0"/>
              <a:t> </a:t>
            </a:r>
            <a:r>
              <a:rPr lang="fr-FR" baseline="0" dirty="0" err="1"/>
              <a:t>acids</a:t>
            </a:r>
            <a:r>
              <a:rPr lang="fr-FR" baseline="0" dirty="0"/>
              <a:t>. (ST.26 </a:t>
            </a:r>
            <a:r>
              <a:rPr lang="fr-FR" baseline="0" dirty="0" err="1"/>
              <a:t>pgh</a:t>
            </a:r>
            <a:r>
              <a:rPr lang="fr-FR" baseline="0" dirty="0"/>
              <a:t>. 3(a))</a:t>
            </a:r>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fr-FR" smtClean="0"/>
              <a:pPr>
                <a:defRPr/>
              </a:pPr>
              <a:t>99</a:t>
            </a:fld>
            <a:endParaRPr lang="fr-FR" dirty="0"/>
          </a:p>
        </p:txBody>
      </p:sp>
    </p:spTree>
    <p:extLst>
      <p:ext uri="{BB962C8B-B14F-4D97-AF65-F5344CB8AC3E}">
        <p14:creationId xmlns:p14="http://schemas.microsoft.com/office/powerpoint/2010/main" val="2683647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D690177-8038-4EE7-A46F-724625924145}" type="slidenum">
              <a:rPr lang="en-US" altLang="en-US"/>
              <a:pPr/>
              <a:t>‹#›</a:t>
            </a:fld>
            <a:endParaRPr lang="en-US" altLang="en-US"/>
          </a:p>
        </p:txBody>
      </p:sp>
    </p:spTree>
    <p:extLst>
      <p:ext uri="{BB962C8B-B14F-4D97-AF65-F5344CB8AC3E}">
        <p14:creationId xmlns:p14="http://schemas.microsoft.com/office/powerpoint/2010/main" val="160106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9B3BA55-497A-4078-A4FB-D4D4DAC0AF2B}" type="slidenum">
              <a:rPr lang="en-US" altLang="en-US"/>
              <a:pPr/>
              <a:t>‹#›</a:t>
            </a:fld>
            <a:endParaRPr lang="en-US" altLang="en-US"/>
          </a:p>
        </p:txBody>
      </p:sp>
    </p:spTree>
    <p:extLst>
      <p:ext uri="{BB962C8B-B14F-4D97-AF65-F5344CB8AC3E}">
        <p14:creationId xmlns:p14="http://schemas.microsoft.com/office/powerpoint/2010/main" val="131932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9D45D16-791D-4804-9E79-832D46BAB047}" type="slidenum">
              <a:rPr lang="en-US" altLang="en-US"/>
              <a:pPr/>
              <a:t>‹#›</a:t>
            </a:fld>
            <a:endParaRPr lang="en-US" altLang="en-US"/>
          </a:p>
        </p:txBody>
      </p:sp>
    </p:spTree>
    <p:extLst>
      <p:ext uri="{BB962C8B-B14F-4D97-AF65-F5344CB8AC3E}">
        <p14:creationId xmlns:p14="http://schemas.microsoft.com/office/powerpoint/2010/main" val="123220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p:cNvSpPr>
            <a:spLocks noGrp="1"/>
          </p:cNvSpPr>
          <p:nvPr>
            <p:ph type="sldNum" sz="quarter" idx="10"/>
          </p:nvPr>
        </p:nvSpPr>
        <p:spPr/>
        <p:txBody>
          <a:bodyPr/>
          <a:lstStyle>
            <a:lvl1pPr>
              <a:defRPr/>
            </a:lvl1pPr>
          </a:lstStyle>
          <a:p>
            <a:fld id="{B1131158-07CB-48D7-9DC5-39566C7B6E14}" type="slidenum">
              <a:rPr lang="en-US" altLang="en-US"/>
              <a:pPr/>
              <a:t>‹#›</a:t>
            </a:fld>
            <a:endParaRPr lang="en-US" altLang="en-US"/>
          </a:p>
        </p:txBody>
      </p:sp>
    </p:spTree>
    <p:extLst>
      <p:ext uri="{BB962C8B-B14F-4D97-AF65-F5344CB8AC3E}">
        <p14:creationId xmlns:p14="http://schemas.microsoft.com/office/powerpoint/2010/main" val="161822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CB774F5-67A1-42D0-857A-92EFA013BBC5}" type="slidenum">
              <a:rPr lang="en-US" altLang="en-US"/>
              <a:pPr/>
              <a:t>‹#›</a:t>
            </a:fld>
            <a:endParaRPr lang="en-US" altLang="en-US"/>
          </a:p>
        </p:txBody>
      </p:sp>
    </p:spTree>
    <p:extLst>
      <p:ext uri="{BB962C8B-B14F-4D97-AF65-F5344CB8AC3E}">
        <p14:creationId xmlns:p14="http://schemas.microsoft.com/office/powerpoint/2010/main" val="183204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5F0A4F9-07C8-43BA-A681-446AB5058E81}" type="slidenum">
              <a:rPr lang="en-US" altLang="en-US"/>
              <a:pPr/>
              <a:t>‹#›</a:t>
            </a:fld>
            <a:endParaRPr lang="en-US" altLang="en-US"/>
          </a:p>
        </p:txBody>
      </p:sp>
    </p:spTree>
    <p:extLst>
      <p:ext uri="{BB962C8B-B14F-4D97-AF65-F5344CB8AC3E}">
        <p14:creationId xmlns:p14="http://schemas.microsoft.com/office/powerpoint/2010/main" val="351763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A32E086-2B13-4013-935D-51EAD8AA9677}" type="slidenum">
              <a:rPr lang="en-US" altLang="en-US"/>
              <a:pPr/>
              <a:t>‹#›</a:t>
            </a:fld>
            <a:endParaRPr lang="en-US" altLang="en-US"/>
          </a:p>
        </p:txBody>
      </p:sp>
    </p:spTree>
    <p:extLst>
      <p:ext uri="{BB962C8B-B14F-4D97-AF65-F5344CB8AC3E}">
        <p14:creationId xmlns:p14="http://schemas.microsoft.com/office/powerpoint/2010/main" val="392618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05333EF-117F-4F93-B913-95A2E326E149}" type="slidenum">
              <a:rPr lang="en-US" altLang="en-US"/>
              <a:pPr/>
              <a:t>‹#›</a:t>
            </a:fld>
            <a:endParaRPr lang="en-US" altLang="en-US"/>
          </a:p>
        </p:txBody>
      </p:sp>
    </p:spTree>
    <p:extLst>
      <p:ext uri="{BB962C8B-B14F-4D97-AF65-F5344CB8AC3E}">
        <p14:creationId xmlns:p14="http://schemas.microsoft.com/office/powerpoint/2010/main" val="315813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DF53D823-8BCE-4ACC-B46C-70C99DDD3EE2}" type="slidenum">
              <a:rPr lang="en-US" altLang="en-US"/>
              <a:pPr/>
              <a:t>‹#›</a:t>
            </a:fld>
            <a:endParaRPr lang="en-US" altLang="en-US"/>
          </a:p>
        </p:txBody>
      </p:sp>
    </p:spTree>
    <p:extLst>
      <p:ext uri="{BB962C8B-B14F-4D97-AF65-F5344CB8AC3E}">
        <p14:creationId xmlns:p14="http://schemas.microsoft.com/office/powerpoint/2010/main" val="34226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CC444644-BB06-42BA-8FA9-272EF9D58CD2}" type="slidenum">
              <a:rPr lang="en-US" altLang="en-US"/>
              <a:pPr/>
              <a:t>‹#›</a:t>
            </a:fld>
            <a:endParaRPr lang="en-US" altLang="en-US"/>
          </a:p>
        </p:txBody>
      </p:sp>
    </p:spTree>
    <p:extLst>
      <p:ext uri="{BB962C8B-B14F-4D97-AF65-F5344CB8AC3E}">
        <p14:creationId xmlns:p14="http://schemas.microsoft.com/office/powerpoint/2010/main" val="378523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3752FE5A-6E85-4AE9-AEDF-40922F378113}" type="slidenum">
              <a:rPr lang="en-US" altLang="en-US"/>
              <a:pPr/>
              <a:t>‹#›</a:t>
            </a:fld>
            <a:endParaRPr lang="en-US" altLang="en-US"/>
          </a:p>
        </p:txBody>
      </p:sp>
      <p:sp>
        <p:nvSpPr>
          <p:cNvPr id="9" name="fc" descr="WIPO PUBLIC"/>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WIPO PUBLIC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Blip>
          <a:blip r:embed="rId14"/>
        </a:buBlip>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4"/>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4"/>
        </a:buBlip>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4"/>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4.xml"/><Relationship Id="rId7" Type="http://schemas.openxmlformats.org/officeDocument/2006/relationships/notesSlide" Target="../notesSlides/notesSlide10.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8.png"/></Relationships>
</file>

<file path=ppt/slides/_rels/slide100.xml.rels><?xml version="1.0" encoding="UTF-8" standalone="yes"?>
<Relationships xmlns="http://schemas.openxmlformats.org/package/2006/relationships"><Relationship Id="rId8" Type="http://schemas.openxmlformats.org/officeDocument/2006/relationships/tags" Target="../tags/tag712.xml"/><Relationship Id="rId3" Type="http://schemas.openxmlformats.org/officeDocument/2006/relationships/tags" Target="../tags/tag707.xml"/><Relationship Id="rId7" Type="http://schemas.openxmlformats.org/officeDocument/2006/relationships/tags" Target="../tags/tag711.xml"/><Relationship Id="rId2" Type="http://schemas.openxmlformats.org/officeDocument/2006/relationships/tags" Target="../tags/tag706.xml"/><Relationship Id="rId1" Type="http://schemas.openxmlformats.org/officeDocument/2006/relationships/tags" Target="../tags/tag705.xml"/><Relationship Id="rId6" Type="http://schemas.openxmlformats.org/officeDocument/2006/relationships/tags" Target="../tags/tag710.xml"/><Relationship Id="rId5" Type="http://schemas.openxmlformats.org/officeDocument/2006/relationships/tags" Target="../tags/tag709.xml"/><Relationship Id="rId10" Type="http://schemas.openxmlformats.org/officeDocument/2006/relationships/notesSlide" Target="../notesSlides/notesSlide100.xml"/><Relationship Id="rId4" Type="http://schemas.openxmlformats.org/officeDocument/2006/relationships/tags" Target="../tags/tag708.xml"/><Relationship Id="rId9"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tags" Target="../tags/tag720.xml"/><Relationship Id="rId3" Type="http://schemas.openxmlformats.org/officeDocument/2006/relationships/tags" Target="../tags/tag715.xml"/><Relationship Id="rId7" Type="http://schemas.openxmlformats.org/officeDocument/2006/relationships/tags" Target="../tags/tag719.xml"/><Relationship Id="rId2" Type="http://schemas.openxmlformats.org/officeDocument/2006/relationships/tags" Target="../tags/tag714.xml"/><Relationship Id="rId1" Type="http://schemas.openxmlformats.org/officeDocument/2006/relationships/tags" Target="../tags/tag713.xml"/><Relationship Id="rId6" Type="http://schemas.openxmlformats.org/officeDocument/2006/relationships/tags" Target="../tags/tag718.xml"/><Relationship Id="rId5" Type="http://schemas.openxmlformats.org/officeDocument/2006/relationships/tags" Target="../tags/tag717.xml"/><Relationship Id="rId10" Type="http://schemas.openxmlformats.org/officeDocument/2006/relationships/notesSlide" Target="../notesSlides/notesSlide101.xml"/><Relationship Id="rId4" Type="http://schemas.openxmlformats.org/officeDocument/2006/relationships/tags" Target="../tags/tag716.xml"/><Relationship Id="rId9"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8" Type="http://schemas.openxmlformats.org/officeDocument/2006/relationships/tags" Target="../tags/tag728.xml"/><Relationship Id="rId3" Type="http://schemas.openxmlformats.org/officeDocument/2006/relationships/tags" Target="../tags/tag723.xml"/><Relationship Id="rId7" Type="http://schemas.openxmlformats.org/officeDocument/2006/relationships/tags" Target="../tags/tag727.xml"/><Relationship Id="rId12" Type="http://schemas.openxmlformats.org/officeDocument/2006/relationships/notesSlide" Target="../notesSlides/notesSlide102.xml"/><Relationship Id="rId2" Type="http://schemas.openxmlformats.org/officeDocument/2006/relationships/tags" Target="../tags/tag722.xml"/><Relationship Id="rId1" Type="http://schemas.openxmlformats.org/officeDocument/2006/relationships/tags" Target="../tags/tag721.xml"/><Relationship Id="rId6" Type="http://schemas.openxmlformats.org/officeDocument/2006/relationships/tags" Target="../tags/tag726.xml"/><Relationship Id="rId11" Type="http://schemas.openxmlformats.org/officeDocument/2006/relationships/slideLayout" Target="../slideLayouts/slideLayout7.xml"/><Relationship Id="rId5" Type="http://schemas.openxmlformats.org/officeDocument/2006/relationships/tags" Target="../tags/tag725.xml"/><Relationship Id="rId10" Type="http://schemas.openxmlformats.org/officeDocument/2006/relationships/tags" Target="../tags/tag730.xml"/><Relationship Id="rId4" Type="http://schemas.openxmlformats.org/officeDocument/2006/relationships/tags" Target="../tags/tag724.xml"/><Relationship Id="rId9" Type="http://schemas.openxmlformats.org/officeDocument/2006/relationships/tags" Target="../tags/tag729.xml"/></Relationships>
</file>

<file path=ppt/slides/_rels/slide103.xml.rels><?xml version="1.0" encoding="UTF-8" standalone="yes"?>
<Relationships xmlns="http://schemas.openxmlformats.org/package/2006/relationships"><Relationship Id="rId3" Type="http://schemas.openxmlformats.org/officeDocument/2006/relationships/tags" Target="../tags/tag733.xml"/><Relationship Id="rId7" Type="http://schemas.openxmlformats.org/officeDocument/2006/relationships/image" Target="../media/image33.png"/><Relationship Id="rId2" Type="http://schemas.openxmlformats.org/officeDocument/2006/relationships/tags" Target="../tags/tag732.xml"/><Relationship Id="rId1" Type="http://schemas.openxmlformats.org/officeDocument/2006/relationships/tags" Target="../tags/tag731.xml"/><Relationship Id="rId6" Type="http://schemas.openxmlformats.org/officeDocument/2006/relationships/notesSlide" Target="../notesSlides/notesSlide103.xml"/><Relationship Id="rId5" Type="http://schemas.openxmlformats.org/officeDocument/2006/relationships/slideLayout" Target="../slideLayouts/slideLayout7.xml"/><Relationship Id="rId4" Type="http://schemas.openxmlformats.org/officeDocument/2006/relationships/tags" Target="../tags/tag734.xml"/></Relationships>
</file>

<file path=ppt/slides/_rels/slide104.xml.rels><?xml version="1.0" encoding="UTF-8" standalone="yes"?>
<Relationships xmlns="http://schemas.openxmlformats.org/package/2006/relationships"><Relationship Id="rId3" Type="http://schemas.openxmlformats.org/officeDocument/2006/relationships/tags" Target="../tags/tag737.xml"/><Relationship Id="rId2" Type="http://schemas.openxmlformats.org/officeDocument/2006/relationships/tags" Target="../tags/tag736.xml"/><Relationship Id="rId1" Type="http://schemas.openxmlformats.org/officeDocument/2006/relationships/tags" Target="../tags/tag735.xml"/><Relationship Id="rId6" Type="http://schemas.openxmlformats.org/officeDocument/2006/relationships/image" Target="../media/image2.jpeg"/><Relationship Id="rId5" Type="http://schemas.openxmlformats.org/officeDocument/2006/relationships/notesSlide" Target="../notesSlides/notesSlide104.xml"/><Relationship Id="rId4"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40.xml"/><Relationship Id="rId7" Type="http://schemas.openxmlformats.org/officeDocument/2006/relationships/tags" Target="../tags/tag744.xml"/><Relationship Id="rId2" Type="http://schemas.openxmlformats.org/officeDocument/2006/relationships/tags" Target="../tags/tag739.xml"/><Relationship Id="rId1" Type="http://schemas.openxmlformats.org/officeDocument/2006/relationships/tags" Target="../tags/tag738.xml"/><Relationship Id="rId6" Type="http://schemas.openxmlformats.org/officeDocument/2006/relationships/tags" Target="../tags/tag743.xml"/><Relationship Id="rId5" Type="http://schemas.openxmlformats.org/officeDocument/2006/relationships/tags" Target="../tags/tag742.xml"/><Relationship Id="rId4" Type="http://schemas.openxmlformats.org/officeDocument/2006/relationships/tags" Target="../tags/tag741.xml"/><Relationship Id="rId9"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8" Type="http://schemas.openxmlformats.org/officeDocument/2006/relationships/tags" Target="../tags/tag752.xml"/><Relationship Id="rId3" Type="http://schemas.openxmlformats.org/officeDocument/2006/relationships/tags" Target="../tags/tag747.xml"/><Relationship Id="rId7" Type="http://schemas.openxmlformats.org/officeDocument/2006/relationships/tags" Target="../tags/tag751.xml"/><Relationship Id="rId2" Type="http://schemas.openxmlformats.org/officeDocument/2006/relationships/tags" Target="../tags/tag746.xml"/><Relationship Id="rId1" Type="http://schemas.openxmlformats.org/officeDocument/2006/relationships/tags" Target="../tags/tag745.xml"/><Relationship Id="rId6" Type="http://schemas.openxmlformats.org/officeDocument/2006/relationships/tags" Target="../tags/tag750.xml"/><Relationship Id="rId5" Type="http://schemas.openxmlformats.org/officeDocument/2006/relationships/tags" Target="../tags/tag749.xml"/><Relationship Id="rId10" Type="http://schemas.openxmlformats.org/officeDocument/2006/relationships/notesSlide" Target="../notesSlides/notesSlide106.xml"/><Relationship Id="rId4" Type="http://schemas.openxmlformats.org/officeDocument/2006/relationships/tags" Target="../tags/tag748.xml"/><Relationship Id="rId9"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tags" Target="../tags/tag755.xml"/><Relationship Id="rId7" Type="http://schemas.openxmlformats.org/officeDocument/2006/relationships/image" Target="../media/image34.png"/><Relationship Id="rId2" Type="http://schemas.openxmlformats.org/officeDocument/2006/relationships/tags" Target="../tags/tag754.xml"/><Relationship Id="rId1" Type="http://schemas.openxmlformats.org/officeDocument/2006/relationships/tags" Target="../tags/tag753.xml"/><Relationship Id="rId6" Type="http://schemas.openxmlformats.org/officeDocument/2006/relationships/notesSlide" Target="../notesSlides/notesSlide107.xml"/><Relationship Id="rId5" Type="http://schemas.openxmlformats.org/officeDocument/2006/relationships/slideLayout" Target="../slideLayouts/slideLayout7.xml"/><Relationship Id="rId4" Type="http://schemas.openxmlformats.org/officeDocument/2006/relationships/tags" Target="../tags/tag756.xml"/></Relationships>
</file>

<file path=ppt/slides/_rels/slide108.xml.rels><?xml version="1.0" encoding="UTF-8" standalone="yes"?>
<Relationships xmlns="http://schemas.openxmlformats.org/package/2006/relationships"><Relationship Id="rId3" Type="http://schemas.openxmlformats.org/officeDocument/2006/relationships/tags" Target="../tags/tag759.xml"/><Relationship Id="rId2" Type="http://schemas.openxmlformats.org/officeDocument/2006/relationships/tags" Target="../tags/tag758.xml"/><Relationship Id="rId1" Type="http://schemas.openxmlformats.org/officeDocument/2006/relationships/tags" Target="../tags/tag757.xml"/><Relationship Id="rId6" Type="http://schemas.openxmlformats.org/officeDocument/2006/relationships/image" Target="../media/image2.jpeg"/><Relationship Id="rId5" Type="http://schemas.openxmlformats.org/officeDocument/2006/relationships/notesSlide" Target="../notesSlides/notesSlide108.xml"/><Relationship Id="rId4"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8" Type="http://schemas.openxmlformats.org/officeDocument/2006/relationships/tags" Target="../tags/tag767.xml"/><Relationship Id="rId13" Type="http://schemas.openxmlformats.org/officeDocument/2006/relationships/tags" Target="../tags/tag772.xml"/><Relationship Id="rId3" Type="http://schemas.openxmlformats.org/officeDocument/2006/relationships/tags" Target="../tags/tag762.xml"/><Relationship Id="rId7" Type="http://schemas.openxmlformats.org/officeDocument/2006/relationships/tags" Target="../tags/tag766.xml"/><Relationship Id="rId12" Type="http://schemas.openxmlformats.org/officeDocument/2006/relationships/tags" Target="../tags/tag771.xml"/><Relationship Id="rId2" Type="http://schemas.openxmlformats.org/officeDocument/2006/relationships/tags" Target="../tags/tag761.xml"/><Relationship Id="rId1" Type="http://schemas.openxmlformats.org/officeDocument/2006/relationships/tags" Target="../tags/tag760.xml"/><Relationship Id="rId6" Type="http://schemas.openxmlformats.org/officeDocument/2006/relationships/tags" Target="../tags/tag765.xml"/><Relationship Id="rId11" Type="http://schemas.openxmlformats.org/officeDocument/2006/relationships/tags" Target="../tags/tag770.xml"/><Relationship Id="rId5" Type="http://schemas.openxmlformats.org/officeDocument/2006/relationships/tags" Target="../tags/tag764.xml"/><Relationship Id="rId15" Type="http://schemas.openxmlformats.org/officeDocument/2006/relationships/notesSlide" Target="../notesSlides/notesSlide109.xml"/><Relationship Id="rId10" Type="http://schemas.openxmlformats.org/officeDocument/2006/relationships/tags" Target="../tags/tag769.xml"/><Relationship Id="rId4" Type="http://schemas.openxmlformats.org/officeDocument/2006/relationships/tags" Target="../tags/tag763.xml"/><Relationship Id="rId9" Type="http://schemas.openxmlformats.org/officeDocument/2006/relationships/tags" Target="../tags/tag768.xml"/><Relationship Id="rId1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39.xml"/><Relationship Id="rId7"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image" Target="../media/image9.png"/><Relationship Id="rId4" Type="http://schemas.openxmlformats.org/officeDocument/2006/relationships/tags" Target="../tags/tag40.xml"/><Relationship Id="rId9" Type="http://schemas.openxmlformats.org/officeDocument/2006/relationships/image" Target="../media/image2.jpeg"/></Relationships>
</file>

<file path=ppt/slides/_rels/slide110.xml.rels><?xml version="1.0" encoding="UTF-8" standalone="yes"?>
<Relationships xmlns="http://schemas.openxmlformats.org/package/2006/relationships"><Relationship Id="rId8" Type="http://schemas.openxmlformats.org/officeDocument/2006/relationships/tags" Target="../tags/tag780.xml"/><Relationship Id="rId13" Type="http://schemas.openxmlformats.org/officeDocument/2006/relationships/tags" Target="../tags/tag785.xml"/><Relationship Id="rId18" Type="http://schemas.openxmlformats.org/officeDocument/2006/relationships/tags" Target="../tags/tag790.xml"/><Relationship Id="rId3" Type="http://schemas.openxmlformats.org/officeDocument/2006/relationships/tags" Target="../tags/tag775.xml"/><Relationship Id="rId7" Type="http://schemas.openxmlformats.org/officeDocument/2006/relationships/tags" Target="../tags/tag779.xml"/><Relationship Id="rId12" Type="http://schemas.openxmlformats.org/officeDocument/2006/relationships/tags" Target="../tags/tag784.xml"/><Relationship Id="rId17" Type="http://schemas.openxmlformats.org/officeDocument/2006/relationships/tags" Target="../tags/tag789.xml"/><Relationship Id="rId2" Type="http://schemas.openxmlformats.org/officeDocument/2006/relationships/tags" Target="../tags/tag774.xml"/><Relationship Id="rId16" Type="http://schemas.openxmlformats.org/officeDocument/2006/relationships/tags" Target="../tags/tag788.xml"/><Relationship Id="rId20" Type="http://schemas.openxmlformats.org/officeDocument/2006/relationships/notesSlide" Target="../notesSlides/notesSlide110.xml"/><Relationship Id="rId1" Type="http://schemas.openxmlformats.org/officeDocument/2006/relationships/tags" Target="../tags/tag773.xml"/><Relationship Id="rId6" Type="http://schemas.openxmlformats.org/officeDocument/2006/relationships/tags" Target="../tags/tag778.xml"/><Relationship Id="rId11" Type="http://schemas.openxmlformats.org/officeDocument/2006/relationships/tags" Target="../tags/tag783.xml"/><Relationship Id="rId5" Type="http://schemas.openxmlformats.org/officeDocument/2006/relationships/tags" Target="../tags/tag777.xml"/><Relationship Id="rId15" Type="http://schemas.openxmlformats.org/officeDocument/2006/relationships/tags" Target="../tags/tag787.xml"/><Relationship Id="rId10" Type="http://schemas.openxmlformats.org/officeDocument/2006/relationships/tags" Target="../tags/tag782.xml"/><Relationship Id="rId19" Type="http://schemas.openxmlformats.org/officeDocument/2006/relationships/slideLayout" Target="../slideLayouts/slideLayout7.xml"/><Relationship Id="rId4" Type="http://schemas.openxmlformats.org/officeDocument/2006/relationships/tags" Target="../tags/tag776.xml"/><Relationship Id="rId9" Type="http://schemas.openxmlformats.org/officeDocument/2006/relationships/tags" Target="../tags/tag781.xml"/><Relationship Id="rId14" Type="http://schemas.openxmlformats.org/officeDocument/2006/relationships/tags" Target="../tags/tag786.xml"/></Relationships>
</file>

<file path=ppt/slides/_rels/slide111.xml.rels><?xml version="1.0" encoding="UTF-8" standalone="yes"?>
<Relationships xmlns="http://schemas.openxmlformats.org/package/2006/relationships"><Relationship Id="rId8" Type="http://schemas.openxmlformats.org/officeDocument/2006/relationships/tags" Target="../tags/tag798.xml"/><Relationship Id="rId13" Type="http://schemas.openxmlformats.org/officeDocument/2006/relationships/tags" Target="../tags/tag803.xml"/><Relationship Id="rId3" Type="http://schemas.openxmlformats.org/officeDocument/2006/relationships/tags" Target="../tags/tag793.xml"/><Relationship Id="rId7" Type="http://schemas.openxmlformats.org/officeDocument/2006/relationships/tags" Target="../tags/tag797.xml"/><Relationship Id="rId12" Type="http://schemas.openxmlformats.org/officeDocument/2006/relationships/tags" Target="../tags/tag802.xml"/><Relationship Id="rId2" Type="http://schemas.openxmlformats.org/officeDocument/2006/relationships/tags" Target="../tags/tag792.xml"/><Relationship Id="rId16" Type="http://schemas.openxmlformats.org/officeDocument/2006/relationships/notesSlide" Target="../notesSlides/notesSlide111.xml"/><Relationship Id="rId1" Type="http://schemas.openxmlformats.org/officeDocument/2006/relationships/tags" Target="../tags/tag791.xml"/><Relationship Id="rId6" Type="http://schemas.openxmlformats.org/officeDocument/2006/relationships/tags" Target="../tags/tag796.xml"/><Relationship Id="rId11" Type="http://schemas.openxmlformats.org/officeDocument/2006/relationships/tags" Target="../tags/tag801.xml"/><Relationship Id="rId5" Type="http://schemas.openxmlformats.org/officeDocument/2006/relationships/tags" Target="../tags/tag795.xml"/><Relationship Id="rId15" Type="http://schemas.openxmlformats.org/officeDocument/2006/relationships/slideLayout" Target="../slideLayouts/slideLayout7.xml"/><Relationship Id="rId10" Type="http://schemas.openxmlformats.org/officeDocument/2006/relationships/tags" Target="../tags/tag800.xml"/><Relationship Id="rId4" Type="http://schemas.openxmlformats.org/officeDocument/2006/relationships/tags" Target="../tags/tag794.xml"/><Relationship Id="rId9" Type="http://schemas.openxmlformats.org/officeDocument/2006/relationships/tags" Target="../tags/tag799.xml"/><Relationship Id="rId14" Type="http://schemas.openxmlformats.org/officeDocument/2006/relationships/tags" Target="../tags/tag804.xml"/></Relationships>
</file>

<file path=ppt/slides/_rels/slide112.xml.rels><?xml version="1.0" encoding="UTF-8" standalone="yes"?>
<Relationships xmlns="http://schemas.openxmlformats.org/package/2006/relationships"><Relationship Id="rId8" Type="http://schemas.openxmlformats.org/officeDocument/2006/relationships/notesSlide" Target="../notesSlides/notesSlide112.xml"/><Relationship Id="rId3" Type="http://schemas.openxmlformats.org/officeDocument/2006/relationships/tags" Target="../tags/tag807.xml"/><Relationship Id="rId7" Type="http://schemas.openxmlformats.org/officeDocument/2006/relationships/slideLayout" Target="../slideLayouts/slideLayout7.xml"/><Relationship Id="rId2" Type="http://schemas.openxmlformats.org/officeDocument/2006/relationships/tags" Target="../tags/tag806.xml"/><Relationship Id="rId1" Type="http://schemas.openxmlformats.org/officeDocument/2006/relationships/tags" Target="../tags/tag805.xml"/><Relationship Id="rId6" Type="http://schemas.openxmlformats.org/officeDocument/2006/relationships/tags" Target="../tags/tag810.xml"/><Relationship Id="rId5" Type="http://schemas.openxmlformats.org/officeDocument/2006/relationships/tags" Target="../tags/tag809.xml"/><Relationship Id="rId4" Type="http://schemas.openxmlformats.org/officeDocument/2006/relationships/tags" Target="../tags/tag808.xml"/><Relationship Id="rId9" Type="http://schemas.openxmlformats.org/officeDocument/2006/relationships/image" Target="../media/image35.png"/></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2.xml"/><Relationship Id="rId1" Type="http://schemas.openxmlformats.org/officeDocument/2006/relationships/tags" Target="../tags/tag811.xml"/><Relationship Id="rId4"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3" Type="http://schemas.openxmlformats.org/officeDocument/2006/relationships/tags" Target="../tags/tag815.xml"/><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image" Target="../media/image2.jpeg"/><Relationship Id="rId5" Type="http://schemas.openxmlformats.org/officeDocument/2006/relationships/notesSlide" Target="../notesSlides/notesSlide114.xml"/><Relationship Id="rId4"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8" Type="http://schemas.openxmlformats.org/officeDocument/2006/relationships/notesSlide" Target="../notesSlides/notesSlide115.xml"/><Relationship Id="rId3" Type="http://schemas.openxmlformats.org/officeDocument/2006/relationships/tags" Target="../tags/tag818.xml"/><Relationship Id="rId7" Type="http://schemas.openxmlformats.org/officeDocument/2006/relationships/slideLayout" Target="../slideLayouts/slideLayout7.xml"/><Relationship Id="rId2" Type="http://schemas.openxmlformats.org/officeDocument/2006/relationships/tags" Target="../tags/tag817.xml"/><Relationship Id="rId1" Type="http://schemas.openxmlformats.org/officeDocument/2006/relationships/tags" Target="../tags/tag816.xml"/><Relationship Id="rId6" Type="http://schemas.openxmlformats.org/officeDocument/2006/relationships/tags" Target="../tags/tag821.xml"/><Relationship Id="rId5" Type="http://schemas.openxmlformats.org/officeDocument/2006/relationships/tags" Target="../tags/tag820.xml"/><Relationship Id="rId4" Type="http://schemas.openxmlformats.org/officeDocument/2006/relationships/tags" Target="../tags/tag819.xml"/><Relationship Id="rId9" Type="http://schemas.openxmlformats.org/officeDocument/2006/relationships/image" Target="../media/image36.png"/></Relationships>
</file>

<file path=ppt/slides/_rels/slide116.xml.rels><?xml version="1.0" encoding="UTF-8" standalone="yes"?>
<Relationships xmlns="http://schemas.openxmlformats.org/package/2006/relationships"><Relationship Id="rId8" Type="http://schemas.openxmlformats.org/officeDocument/2006/relationships/tags" Target="../tags/tag829.xml"/><Relationship Id="rId13" Type="http://schemas.openxmlformats.org/officeDocument/2006/relationships/tags" Target="../tags/tag834.xml"/><Relationship Id="rId3" Type="http://schemas.openxmlformats.org/officeDocument/2006/relationships/tags" Target="../tags/tag824.xml"/><Relationship Id="rId7" Type="http://schemas.openxmlformats.org/officeDocument/2006/relationships/tags" Target="../tags/tag828.xml"/><Relationship Id="rId12" Type="http://schemas.openxmlformats.org/officeDocument/2006/relationships/tags" Target="../tags/tag833.xml"/><Relationship Id="rId2" Type="http://schemas.openxmlformats.org/officeDocument/2006/relationships/tags" Target="../tags/tag823.xml"/><Relationship Id="rId1" Type="http://schemas.openxmlformats.org/officeDocument/2006/relationships/tags" Target="../tags/tag822.xml"/><Relationship Id="rId6" Type="http://schemas.openxmlformats.org/officeDocument/2006/relationships/tags" Target="../tags/tag827.xml"/><Relationship Id="rId11" Type="http://schemas.openxmlformats.org/officeDocument/2006/relationships/tags" Target="../tags/tag832.xml"/><Relationship Id="rId5" Type="http://schemas.openxmlformats.org/officeDocument/2006/relationships/tags" Target="../tags/tag826.xml"/><Relationship Id="rId15" Type="http://schemas.openxmlformats.org/officeDocument/2006/relationships/notesSlide" Target="../notesSlides/notesSlide116.xml"/><Relationship Id="rId10" Type="http://schemas.openxmlformats.org/officeDocument/2006/relationships/tags" Target="../tags/tag831.xml"/><Relationship Id="rId4" Type="http://schemas.openxmlformats.org/officeDocument/2006/relationships/tags" Target="../tags/tag825.xml"/><Relationship Id="rId9" Type="http://schemas.openxmlformats.org/officeDocument/2006/relationships/tags" Target="../tags/tag830.xml"/><Relationship Id="rId14"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837.xml"/><Relationship Id="rId7" Type="http://schemas.openxmlformats.org/officeDocument/2006/relationships/notesSlide" Target="../notesSlides/notesSlide117.xml"/><Relationship Id="rId2" Type="http://schemas.openxmlformats.org/officeDocument/2006/relationships/tags" Target="../tags/tag836.xml"/><Relationship Id="rId1" Type="http://schemas.openxmlformats.org/officeDocument/2006/relationships/tags" Target="../tags/tag835.xml"/><Relationship Id="rId6" Type="http://schemas.openxmlformats.org/officeDocument/2006/relationships/slideLayout" Target="../slideLayouts/slideLayout7.xml"/><Relationship Id="rId5" Type="http://schemas.openxmlformats.org/officeDocument/2006/relationships/tags" Target="../tags/tag839.xml"/><Relationship Id="rId4" Type="http://schemas.openxmlformats.org/officeDocument/2006/relationships/tags" Target="../tags/tag838.xml"/></Relationships>
</file>

<file path=ppt/slides/_rels/slide118.xml.rels><?xml version="1.0" encoding="UTF-8" standalone="yes"?>
<Relationships xmlns="http://schemas.openxmlformats.org/package/2006/relationships"><Relationship Id="rId3" Type="http://schemas.openxmlformats.org/officeDocument/2006/relationships/tags" Target="../tags/tag842.xml"/><Relationship Id="rId2" Type="http://schemas.openxmlformats.org/officeDocument/2006/relationships/tags" Target="../tags/tag841.xml"/><Relationship Id="rId1" Type="http://schemas.openxmlformats.org/officeDocument/2006/relationships/tags" Target="../tags/tag840.xml"/><Relationship Id="rId6" Type="http://schemas.openxmlformats.org/officeDocument/2006/relationships/image" Target="../media/image2.jpeg"/><Relationship Id="rId5" Type="http://schemas.openxmlformats.org/officeDocument/2006/relationships/notesSlide" Target="../notesSlides/notesSlide118.xml"/><Relationship Id="rId4"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845.xml"/><Relationship Id="rId7" Type="http://schemas.openxmlformats.org/officeDocument/2006/relationships/notesSlide" Target="../notesSlides/notesSlide119.xml"/><Relationship Id="rId2" Type="http://schemas.openxmlformats.org/officeDocument/2006/relationships/tags" Target="../tags/tag844.xml"/><Relationship Id="rId1" Type="http://schemas.openxmlformats.org/officeDocument/2006/relationships/tags" Target="../tags/tag843.xml"/><Relationship Id="rId6" Type="http://schemas.openxmlformats.org/officeDocument/2006/relationships/slideLayout" Target="../slideLayouts/slideLayout7.xml"/><Relationship Id="rId5" Type="http://schemas.openxmlformats.org/officeDocument/2006/relationships/tags" Target="../tags/tag847.xml"/><Relationship Id="rId4" Type="http://schemas.openxmlformats.org/officeDocument/2006/relationships/tags" Target="../tags/tag846.xml"/></Relationships>
</file>

<file path=ppt/slides/_rels/slide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jpe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tags" Target="../tags/tag855.xml"/><Relationship Id="rId3" Type="http://schemas.openxmlformats.org/officeDocument/2006/relationships/tags" Target="../tags/tag850.xml"/><Relationship Id="rId7" Type="http://schemas.openxmlformats.org/officeDocument/2006/relationships/tags" Target="../tags/tag854.xml"/><Relationship Id="rId12" Type="http://schemas.openxmlformats.org/officeDocument/2006/relationships/notesSlide" Target="../notesSlides/notesSlide120.xml"/><Relationship Id="rId2" Type="http://schemas.openxmlformats.org/officeDocument/2006/relationships/tags" Target="../tags/tag849.xml"/><Relationship Id="rId1" Type="http://schemas.openxmlformats.org/officeDocument/2006/relationships/tags" Target="../tags/tag848.xml"/><Relationship Id="rId6" Type="http://schemas.openxmlformats.org/officeDocument/2006/relationships/tags" Target="../tags/tag853.xml"/><Relationship Id="rId11" Type="http://schemas.openxmlformats.org/officeDocument/2006/relationships/slideLayout" Target="../slideLayouts/slideLayout7.xml"/><Relationship Id="rId5" Type="http://schemas.openxmlformats.org/officeDocument/2006/relationships/tags" Target="../tags/tag852.xml"/><Relationship Id="rId10" Type="http://schemas.openxmlformats.org/officeDocument/2006/relationships/tags" Target="../tags/tag857.xml"/><Relationship Id="rId4" Type="http://schemas.openxmlformats.org/officeDocument/2006/relationships/tags" Target="../tags/tag851.xml"/><Relationship Id="rId9" Type="http://schemas.openxmlformats.org/officeDocument/2006/relationships/tags" Target="../tags/tag856.xml"/></Relationships>
</file>

<file path=ppt/slides/_rels/slide1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860.xml"/><Relationship Id="rId7" Type="http://schemas.openxmlformats.org/officeDocument/2006/relationships/notesSlide" Target="../notesSlides/notesSlide121.xml"/><Relationship Id="rId2" Type="http://schemas.openxmlformats.org/officeDocument/2006/relationships/tags" Target="../tags/tag859.xml"/><Relationship Id="rId1" Type="http://schemas.openxmlformats.org/officeDocument/2006/relationships/tags" Target="../tags/tag858.xml"/><Relationship Id="rId6" Type="http://schemas.openxmlformats.org/officeDocument/2006/relationships/slideLayout" Target="../slideLayouts/slideLayout7.xml"/><Relationship Id="rId5" Type="http://schemas.openxmlformats.org/officeDocument/2006/relationships/tags" Target="../tags/tag862.xml"/><Relationship Id="rId4" Type="http://schemas.openxmlformats.org/officeDocument/2006/relationships/tags" Target="../tags/tag861.xml"/></Relationships>
</file>

<file path=ppt/slides/_rels/slide122.xml.rels><?xml version="1.0" encoding="UTF-8" standalone="yes"?>
<Relationships xmlns="http://schemas.openxmlformats.org/package/2006/relationships"><Relationship Id="rId3" Type="http://schemas.openxmlformats.org/officeDocument/2006/relationships/tags" Target="../tags/tag865.xml"/><Relationship Id="rId7" Type="http://schemas.openxmlformats.org/officeDocument/2006/relationships/notesSlide" Target="../notesSlides/notesSlide122.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slideLayout" Target="../slideLayouts/slideLayout7.xml"/><Relationship Id="rId5" Type="http://schemas.openxmlformats.org/officeDocument/2006/relationships/tags" Target="../tags/tag867.xml"/><Relationship Id="rId4" Type="http://schemas.openxmlformats.org/officeDocument/2006/relationships/tags" Target="../tags/tag866.xml"/></Relationships>
</file>

<file path=ppt/slides/_rels/slide123.xml.rels><?xml version="1.0" encoding="UTF-8" standalone="yes"?>
<Relationships xmlns="http://schemas.openxmlformats.org/package/2006/relationships"><Relationship Id="rId8" Type="http://schemas.openxmlformats.org/officeDocument/2006/relationships/tags" Target="../tags/tag875.xml"/><Relationship Id="rId3" Type="http://schemas.openxmlformats.org/officeDocument/2006/relationships/tags" Target="../tags/tag870.xml"/><Relationship Id="rId7" Type="http://schemas.openxmlformats.org/officeDocument/2006/relationships/tags" Target="../tags/tag874.xml"/><Relationship Id="rId2" Type="http://schemas.openxmlformats.org/officeDocument/2006/relationships/tags" Target="../tags/tag869.xml"/><Relationship Id="rId1" Type="http://schemas.openxmlformats.org/officeDocument/2006/relationships/tags" Target="../tags/tag868.xml"/><Relationship Id="rId6" Type="http://schemas.openxmlformats.org/officeDocument/2006/relationships/tags" Target="../tags/tag873.xml"/><Relationship Id="rId5" Type="http://schemas.openxmlformats.org/officeDocument/2006/relationships/tags" Target="../tags/tag872.xml"/><Relationship Id="rId10" Type="http://schemas.openxmlformats.org/officeDocument/2006/relationships/notesSlide" Target="../notesSlides/notesSlide123.xml"/><Relationship Id="rId4" Type="http://schemas.openxmlformats.org/officeDocument/2006/relationships/tags" Target="../tags/tag871.xml"/><Relationship Id="rId9"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8" Type="http://schemas.openxmlformats.org/officeDocument/2006/relationships/notesSlide" Target="../notesSlides/notesSlide124.xml"/><Relationship Id="rId3" Type="http://schemas.openxmlformats.org/officeDocument/2006/relationships/tags" Target="../tags/tag878.xml"/><Relationship Id="rId7" Type="http://schemas.openxmlformats.org/officeDocument/2006/relationships/slideLayout" Target="../slideLayouts/slideLayout7.xml"/><Relationship Id="rId2" Type="http://schemas.openxmlformats.org/officeDocument/2006/relationships/tags" Target="../tags/tag877.xml"/><Relationship Id="rId1" Type="http://schemas.openxmlformats.org/officeDocument/2006/relationships/tags" Target="../tags/tag876.xml"/><Relationship Id="rId6" Type="http://schemas.openxmlformats.org/officeDocument/2006/relationships/tags" Target="../tags/tag881.xml"/><Relationship Id="rId5" Type="http://schemas.openxmlformats.org/officeDocument/2006/relationships/tags" Target="../tags/tag880.xml"/><Relationship Id="rId4" Type="http://schemas.openxmlformats.org/officeDocument/2006/relationships/tags" Target="../tags/tag879.xml"/></Relationships>
</file>

<file path=ppt/slides/_rels/slide125.xml.rels><?xml version="1.0" encoding="UTF-8" standalone="yes"?>
<Relationships xmlns="http://schemas.openxmlformats.org/package/2006/relationships"><Relationship Id="rId8" Type="http://schemas.openxmlformats.org/officeDocument/2006/relationships/tags" Target="../tags/tag889.xml"/><Relationship Id="rId3" Type="http://schemas.openxmlformats.org/officeDocument/2006/relationships/tags" Target="../tags/tag884.xml"/><Relationship Id="rId7" Type="http://schemas.openxmlformats.org/officeDocument/2006/relationships/tags" Target="../tags/tag888.xml"/><Relationship Id="rId2" Type="http://schemas.openxmlformats.org/officeDocument/2006/relationships/tags" Target="../tags/tag883.xml"/><Relationship Id="rId1" Type="http://schemas.openxmlformats.org/officeDocument/2006/relationships/tags" Target="../tags/tag882.xml"/><Relationship Id="rId6" Type="http://schemas.openxmlformats.org/officeDocument/2006/relationships/tags" Target="../tags/tag887.xml"/><Relationship Id="rId11" Type="http://schemas.openxmlformats.org/officeDocument/2006/relationships/notesSlide" Target="../notesSlides/notesSlide125.xml"/><Relationship Id="rId5" Type="http://schemas.openxmlformats.org/officeDocument/2006/relationships/tags" Target="../tags/tag886.xml"/><Relationship Id="rId10" Type="http://schemas.openxmlformats.org/officeDocument/2006/relationships/slideLayout" Target="../slideLayouts/slideLayout7.xml"/><Relationship Id="rId4" Type="http://schemas.openxmlformats.org/officeDocument/2006/relationships/tags" Target="../tags/tag885.xml"/><Relationship Id="rId9" Type="http://schemas.openxmlformats.org/officeDocument/2006/relationships/tags" Target="../tags/tag890.xml"/></Relationships>
</file>

<file path=ppt/slides/_rels/slide12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93.xml"/><Relationship Id="rId7" Type="http://schemas.openxmlformats.org/officeDocument/2006/relationships/tags" Target="../tags/tag897.xml"/><Relationship Id="rId2" Type="http://schemas.openxmlformats.org/officeDocument/2006/relationships/tags" Target="../tags/tag892.xml"/><Relationship Id="rId1" Type="http://schemas.openxmlformats.org/officeDocument/2006/relationships/tags" Target="../tags/tag891.xml"/><Relationship Id="rId6" Type="http://schemas.openxmlformats.org/officeDocument/2006/relationships/tags" Target="../tags/tag896.xml"/><Relationship Id="rId5" Type="http://schemas.openxmlformats.org/officeDocument/2006/relationships/tags" Target="../tags/tag895.xml"/><Relationship Id="rId4" Type="http://schemas.openxmlformats.org/officeDocument/2006/relationships/tags" Target="../tags/tag894.xml"/><Relationship Id="rId9"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8" Type="http://schemas.openxmlformats.org/officeDocument/2006/relationships/notesSlide" Target="../notesSlides/notesSlide127.xml"/><Relationship Id="rId3" Type="http://schemas.openxmlformats.org/officeDocument/2006/relationships/tags" Target="../tags/tag900.xml"/><Relationship Id="rId7" Type="http://schemas.openxmlformats.org/officeDocument/2006/relationships/slideLayout" Target="../slideLayouts/slideLayout7.xml"/><Relationship Id="rId2" Type="http://schemas.openxmlformats.org/officeDocument/2006/relationships/tags" Target="../tags/tag899.xml"/><Relationship Id="rId1" Type="http://schemas.openxmlformats.org/officeDocument/2006/relationships/tags" Target="../tags/tag898.xml"/><Relationship Id="rId6" Type="http://schemas.openxmlformats.org/officeDocument/2006/relationships/tags" Target="../tags/tag903.xml"/><Relationship Id="rId5" Type="http://schemas.openxmlformats.org/officeDocument/2006/relationships/tags" Target="../tags/tag902.xml"/><Relationship Id="rId4" Type="http://schemas.openxmlformats.org/officeDocument/2006/relationships/tags" Target="../tags/tag901.xml"/></Relationships>
</file>

<file path=ppt/slides/_rels/slide128.xml.rels><?xml version="1.0" encoding="UTF-8" standalone="yes"?>
<Relationships xmlns="http://schemas.openxmlformats.org/package/2006/relationships"><Relationship Id="rId3" Type="http://schemas.openxmlformats.org/officeDocument/2006/relationships/tags" Target="../tags/tag906.xml"/><Relationship Id="rId2" Type="http://schemas.openxmlformats.org/officeDocument/2006/relationships/tags" Target="../tags/tag905.xml"/><Relationship Id="rId1" Type="http://schemas.openxmlformats.org/officeDocument/2006/relationships/tags" Target="../tags/tag904.xml"/><Relationship Id="rId6" Type="http://schemas.openxmlformats.org/officeDocument/2006/relationships/notesSlide" Target="../notesSlides/notesSlide128.xml"/><Relationship Id="rId5" Type="http://schemas.openxmlformats.org/officeDocument/2006/relationships/slideLayout" Target="../slideLayouts/slideLayout7.xml"/><Relationship Id="rId4" Type="http://schemas.openxmlformats.org/officeDocument/2006/relationships/tags" Target="../tags/tag907.xml"/></Relationships>
</file>

<file path=ppt/slides/_rels/slide129.xml.rels><?xml version="1.0" encoding="UTF-8" standalone="yes"?>
<Relationships xmlns="http://schemas.openxmlformats.org/package/2006/relationships"><Relationship Id="rId8" Type="http://schemas.openxmlformats.org/officeDocument/2006/relationships/notesSlide" Target="../notesSlides/notesSlide129.xml"/><Relationship Id="rId3" Type="http://schemas.openxmlformats.org/officeDocument/2006/relationships/tags" Target="../tags/tag910.xml"/><Relationship Id="rId7" Type="http://schemas.openxmlformats.org/officeDocument/2006/relationships/slideLayout" Target="../slideLayouts/slideLayout7.xml"/><Relationship Id="rId2" Type="http://schemas.openxmlformats.org/officeDocument/2006/relationships/tags" Target="../tags/tag909.xml"/><Relationship Id="rId1" Type="http://schemas.openxmlformats.org/officeDocument/2006/relationships/tags" Target="../tags/tag908.xml"/><Relationship Id="rId6" Type="http://schemas.openxmlformats.org/officeDocument/2006/relationships/tags" Target="../tags/tag913.xml"/><Relationship Id="rId5" Type="http://schemas.openxmlformats.org/officeDocument/2006/relationships/tags" Target="../tags/tag912.xml"/><Relationship Id="rId4" Type="http://schemas.openxmlformats.org/officeDocument/2006/relationships/tags" Target="../tags/tag911.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49.xml"/></Relationships>
</file>

<file path=ppt/slides/_rels/slide13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16.xml"/><Relationship Id="rId7" Type="http://schemas.openxmlformats.org/officeDocument/2006/relationships/tags" Target="../tags/tag920.xml"/><Relationship Id="rId2" Type="http://schemas.openxmlformats.org/officeDocument/2006/relationships/tags" Target="../tags/tag915.xml"/><Relationship Id="rId1" Type="http://schemas.openxmlformats.org/officeDocument/2006/relationships/tags" Target="../tags/tag914.xml"/><Relationship Id="rId6" Type="http://schemas.openxmlformats.org/officeDocument/2006/relationships/tags" Target="../tags/tag919.xml"/><Relationship Id="rId5" Type="http://schemas.openxmlformats.org/officeDocument/2006/relationships/tags" Target="../tags/tag918.xml"/><Relationship Id="rId10" Type="http://schemas.openxmlformats.org/officeDocument/2006/relationships/image" Target="../media/image37.png"/><Relationship Id="rId4" Type="http://schemas.openxmlformats.org/officeDocument/2006/relationships/tags" Target="../tags/tag917.xml"/><Relationship Id="rId9"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8" Type="http://schemas.openxmlformats.org/officeDocument/2006/relationships/tags" Target="../tags/tag928.xml"/><Relationship Id="rId3" Type="http://schemas.openxmlformats.org/officeDocument/2006/relationships/tags" Target="../tags/tag923.xml"/><Relationship Id="rId7" Type="http://schemas.openxmlformats.org/officeDocument/2006/relationships/tags" Target="../tags/tag927.xml"/><Relationship Id="rId12" Type="http://schemas.openxmlformats.org/officeDocument/2006/relationships/image" Target="../media/image37.png"/><Relationship Id="rId2" Type="http://schemas.openxmlformats.org/officeDocument/2006/relationships/tags" Target="../tags/tag922.xml"/><Relationship Id="rId1" Type="http://schemas.openxmlformats.org/officeDocument/2006/relationships/tags" Target="../tags/tag921.xml"/><Relationship Id="rId6" Type="http://schemas.openxmlformats.org/officeDocument/2006/relationships/tags" Target="../tags/tag926.xml"/><Relationship Id="rId11" Type="http://schemas.openxmlformats.org/officeDocument/2006/relationships/notesSlide" Target="../notesSlides/notesSlide131.xml"/><Relationship Id="rId5" Type="http://schemas.openxmlformats.org/officeDocument/2006/relationships/tags" Target="../tags/tag925.xml"/><Relationship Id="rId10" Type="http://schemas.openxmlformats.org/officeDocument/2006/relationships/slideLayout" Target="../slideLayouts/slideLayout7.xml"/><Relationship Id="rId4" Type="http://schemas.openxmlformats.org/officeDocument/2006/relationships/tags" Target="../tags/tag924.xml"/><Relationship Id="rId9" Type="http://schemas.openxmlformats.org/officeDocument/2006/relationships/tags" Target="../tags/tag929.xml"/></Relationships>
</file>

<file path=ppt/slides/_rels/slide13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32.xml"/><Relationship Id="rId7" Type="http://schemas.openxmlformats.org/officeDocument/2006/relationships/tags" Target="../tags/tag936.xml"/><Relationship Id="rId2" Type="http://schemas.openxmlformats.org/officeDocument/2006/relationships/tags" Target="../tags/tag931.xml"/><Relationship Id="rId1" Type="http://schemas.openxmlformats.org/officeDocument/2006/relationships/tags" Target="../tags/tag930.xml"/><Relationship Id="rId6" Type="http://schemas.openxmlformats.org/officeDocument/2006/relationships/tags" Target="../tags/tag935.xml"/><Relationship Id="rId5" Type="http://schemas.openxmlformats.org/officeDocument/2006/relationships/tags" Target="../tags/tag934.xml"/><Relationship Id="rId4" Type="http://schemas.openxmlformats.org/officeDocument/2006/relationships/tags" Target="../tags/tag933.xml"/><Relationship Id="rId9"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8" Type="http://schemas.openxmlformats.org/officeDocument/2006/relationships/tags" Target="../tags/tag944.xml"/><Relationship Id="rId3" Type="http://schemas.openxmlformats.org/officeDocument/2006/relationships/tags" Target="../tags/tag939.xml"/><Relationship Id="rId7" Type="http://schemas.openxmlformats.org/officeDocument/2006/relationships/tags" Target="../tags/tag943.xml"/><Relationship Id="rId2" Type="http://schemas.openxmlformats.org/officeDocument/2006/relationships/tags" Target="../tags/tag938.xml"/><Relationship Id="rId1" Type="http://schemas.openxmlformats.org/officeDocument/2006/relationships/tags" Target="../tags/tag937.xml"/><Relationship Id="rId6" Type="http://schemas.openxmlformats.org/officeDocument/2006/relationships/tags" Target="../tags/tag942.xml"/><Relationship Id="rId11" Type="http://schemas.openxmlformats.org/officeDocument/2006/relationships/notesSlide" Target="../notesSlides/notesSlide133.xml"/><Relationship Id="rId5" Type="http://schemas.openxmlformats.org/officeDocument/2006/relationships/tags" Target="../tags/tag941.xml"/><Relationship Id="rId10" Type="http://schemas.openxmlformats.org/officeDocument/2006/relationships/slideLayout" Target="../slideLayouts/slideLayout7.xml"/><Relationship Id="rId4" Type="http://schemas.openxmlformats.org/officeDocument/2006/relationships/tags" Target="../tags/tag940.xml"/><Relationship Id="rId9" Type="http://schemas.openxmlformats.org/officeDocument/2006/relationships/tags" Target="../tags/tag945.xml"/></Relationships>
</file>

<file path=ppt/slides/_rels/slide134.xml.rels><?xml version="1.0" encoding="UTF-8" standalone="yes"?>
<Relationships xmlns="http://schemas.openxmlformats.org/package/2006/relationships"><Relationship Id="rId8" Type="http://schemas.openxmlformats.org/officeDocument/2006/relationships/tags" Target="../tags/tag953.xml"/><Relationship Id="rId3" Type="http://schemas.openxmlformats.org/officeDocument/2006/relationships/tags" Target="../tags/tag948.xml"/><Relationship Id="rId7" Type="http://schemas.openxmlformats.org/officeDocument/2006/relationships/tags" Target="../tags/tag952.xml"/><Relationship Id="rId2" Type="http://schemas.openxmlformats.org/officeDocument/2006/relationships/tags" Target="../tags/tag947.xml"/><Relationship Id="rId1" Type="http://schemas.openxmlformats.org/officeDocument/2006/relationships/tags" Target="../tags/tag946.xml"/><Relationship Id="rId6" Type="http://schemas.openxmlformats.org/officeDocument/2006/relationships/tags" Target="../tags/tag951.xml"/><Relationship Id="rId5" Type="http://schemas.openxmlformats.org/officeDocument/2006/relationships/tags" Target="../tags/tag950.xml"/><Relationship Id="rId10" Type="http://schemas.openxmlformats.org/officeDocument/2006/relationships/notesSlide" Target="../notesSlides/notesSlide134.xml"/><Relationship Id="rId4" Type="http://schemas.openxmlformats.org/officeDocument/2006/relationships/tags" Target="../tags/tag949.xml"/><Relationship Id="rId9"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8" Type="http://schemas.openxmlformats.org/officeDocument/2006/relationships/tags" Target="../tags/tag961.xml"/><Relationship Id="rId3" Type="http://schemas.openxmlformats.org/officeDocument/2006/relationships/tags" Target="../tags/tag956.xml"/><Relationship Id="rId7" Type="http://schemas.openxmlformats.org/officeDocument/2006/relationships/tags" Target="../tags/tag960.xml"/><Relationship Id="rId2" Type="http://schemas.openxmlformats.org/officeDocument/2006/relationships/tags" Target="../tags/tag955.xml"/><Relationship Id="rId1" Type="http://schemas.openxmlformats.org/officeDocument/2006/relationships/tags" Target="../tags/tag954.xml"/><Relationship Id="rId6" Type="http://schemas.openxmlformats.org/officeDocument/2006/relationships/tags" Target="../tags/tag959.xml"/><Relationship Id="rId11" Type="http://schemas.openxmlformats.org/officeDocument/2006/relationships/notesSlide" Target="../notesSlides/notesSlide135.xml"/><Relationship Id="rId5" Type="http://schemas.openxmlformats.org/officeDocument/2006/relationships/tags" Target="../tags/tag958.xml"/><Relationship Id="rId10" Type="http://schemas.openxmlformats.org/officeDocument/2006/relationships/slideLayout" Target="../slideLayouts/slideLayout7.xml"/><Relationship Id="rId4" Type="http://schemas.openxmlformats.org/officeDocument/2006/relationships/tags" Target="../tags/tag957.xml"/><Relationship Id="rId9" Type="http://schemas.openxmlformats.org/officeDocument/2006/relationships/tags" Target="../tags/tag962.xm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4.xml"/><Relationship Id="rId1" Type="http://schemas.openxmlformats.org/officeDocument/2006/relationships/tags" Target="../tags/tag963.xml"/><Relationship Id="rId4" Type="http://schemas.openxmlformats.org/officeDocument/2006/relationships/notesSlide" Target="../notesSlides/notesSlide136.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jpe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55.xml"/><Relationship Id="rId7" Type="http://schemas.openxmlformats.org/officeDocument/2006/relationships/notesSlide" Target="../notesSlides/notesSlide1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7.xml"/><Relationship Id="rId5" Type="http://schemas.openxmlformats.org/officeDocument/2006/relationships/tags" Target="../tags/tag57.xml"/><Relationship Id="rId4" Type="http://schemas.openxmlformats.org/officeDocument/2006/relationships/tags" Target="../tags/tag56.xml"/></Relationships>
</file>

<file path=ppt/slides/_rels/slide16.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2.jpe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notesSlide" Target="../notesSlides/notesSlide16.xml"/><Relationship Id="rId5" Type="http://schemas.openxmlformats.org/officeDocument/2006/relationships/tags" Target="../tags/tag62.xml"/><Relationship Id="rId10" Type="http://schemas.openxmlformats.org/officeDocument/2006/relationships/slideLayout" Target="../slideLayouts/slideLayout7.xml"/><Relationship Id="rId4" Type="http://schemas.openxmlformats.org/officeDocument/2006/relationships/tags" Target="../tags/tag61.xml"/><Relationship Id="rId9" Type="http://schemas.openxmlformats.org/officeDocument/2006/relationships/tags" Target="../tags/tag66.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69.xml"/><Relationship Id="rId7"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10" Type="http://schemas.openxmlformats.org/officeDocument/2006/relationships/image" Target="../media/image10.png"/><Relationship Id="rId4" Type="http://schemas.openxmlformats.org/officeDocument/2006/relationships/tags" Target="../tags/tag70.xml"/><Relationship Id="rId9"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2.jpe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notesSlide" Target="../notesSlides/notesSlide18.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slideLayout" Target="../slideLayouts/slideLayout7.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10.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2.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notesSlide" Target="../notesSlides/notesSlide19.xml"/><Relationship Id="rId5" Type="http://schemas.openxmlformats.org/officeDocument/2006/relationships/tags" Target="../tags/tag87.xml"/><Relationship Id="rId10" Type="http://schemas.openxmlformats.org/officeDocument/2006/relationships/slideLayout" Target="../slideLayouts/slideLayout7.xml"/><Relationship Id="rId4" Type="http://schemas.openxmlformats.org/officeDocument/2006/relationships/tags" Target="../tags/tag86.xml"/><Relationship Id="rId9"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2.jpe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notesSlide" Target="../notesSlides/notesSlide20.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slideLayout" Target="../slideLayouts/slideLayout7.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notesSlide" Target="../notesSlides/notesSlide21.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image" Target="../media/image11.png"/><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slideLayout" Target="../slideLayouts/slideLayout7.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6" Type="http://schemas.openxmlformats.org/officeDocument/2006/relationships/image" Target="../media/image10.pn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image" Target="../media/image2.jpeg"/><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notesSlide" Target="../notesSlides/notesSlide23.xm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image" Target="../media/image10.png"/><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image" Target="../media/image10.png"/><Relationship Id="rId2" Type="http://schemas.openxmlformats.org/officeDocument/2006/relationships/tags" Target="../tags/tag137.xml"/><Relationship Id="rId16" Type="http://schemas.openxmlformats.org/officeDocument/2006/relationships/image" Target="../media/image2.jpeg"/><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notesSlide" Target="../notesSlides/notesSlide24.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2.jpeg"/><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2.jpe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tags" Target="../tags/tag155.xml"/></Relationships>
</file>

<file path=ppt/slides/_rels/slide2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2.jpeg"/><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2.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28.xml"/><Relationship Id="rId5" Type="http://schemas.openxmlformats.org/officeDocument/2006/relationships/slideLayout" Target="../slideLayouts/slideLayout7.xml"/><Relationship Id="rId4" Type="http://schemas.openxmlformats.org/officeDocument/2006/relationships/tags" Target="../tags/tag162.xml"/></Relationships>
</file>

<file path=ppt/slides/_rels/slide29.xml.rels><?xml version="1.0" encoding="UTF-8" standalone="yes"?>
<Relationships xmlns="http://schemas.openxmlformats.org/package/2006/relationships"><Relationship Id="rId8" Type="http://schemas.openxmlformats.org/officeDocument/2006/relationships/tags" Target="../tags/tag170.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image" Target="../media/image2.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notesSlide" Target="../notesSlides/notesSlide29.xml"/><Relationship Id="rId5" Type="http://schemas.openxmlformats.org/officeDocument/2006/relationships/tags" Target="../tags/tag167.xml"/><Relationship Id="rId10" Type="http://schemas.openxmlformats.org/officeDocument/2006/relationships/slideLayout" Target="../slideLayouts/slideLayout7.xml"/><Relationship Id="rId4" Type="http://schemas.openxmlformats.org/officeDocument/2006/relationships/tags" Target="../tags/tag166.xml"/><Relationship Id="rId9" Type="http://schemas.openxmlformats.org/officeDocument/2006/relationships/tags" Target="../tags/tag17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10" Type="http://schemas.openxmlformats.org/officeDocument/2006/relationships/notesSlide" Target="../notesSlides/notesSlide30.xml"/><Relationship Id="rId4" Type="http://schemas.openxmlformats.org/officeDocument/2006/relationships/tags" Target="../tags/tag175.xml"/><Relationship Id="rId9"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tags" Target="../tags/tag187.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notesSlide" Target="../notesSlides/notesSlide31.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slideLayout" Target="../slideLayouts/slideLayout7.xml"/><Relationship Id="rId5" Type="http://schemas.openxmlformats.org/officeDocument/2006/relationships/tags" Target="../tags/tag184.xml"/><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s>
</file>

<file path=ppt/slides/_rels/slide32.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notesSlide" Target="../notesSlides/notesSlide32.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slideLayout" Target="../slideLayouts/slideLayout7.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s>
</file>

<file path=ppt/slides/_rels/slide33.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slideLayout" Target="../slideLayouts/slideLayout7.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17.xml"/><Relationship Id="rId7" Type="http://schemas.openxmlformats.org/officeDocument/2006/relationships/notesSlide" Target="../notesSlides/notesSlide35.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slideLayout" Target="../slideLayouts/slideLayout7.xml"/><Relationship Id="rId5" Type="http://schemas.openxmlformats.org/officeDocument/2006/relationships/tags" Target="../tags/tag219.xml"/><Relationship Id="rId4" Type="http://schemas.openxmlformats.org/officeDocument/2006/relationships/tags" Target="../tags/tag218.xml"/></Relationships>
</file>

<file path=ppt/slides/_rels/slide36.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notesSlide" Target="../notesSlides/notesSlide36.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slideLayout" Target="../slideLayouts/slideLayout7.xml"/><Relationship Id="rId5" Type="http://schemas.openxmlformats.org/officeDocument/2006/relationships/tags" Target="../tags/tag224.xml"/><Relationship Id="rId4" Type="http://schemas.openxmlformats.org/officeDocument/2006/relationships/tags" Target="../tags/tag223.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3" Type="http://schemas.openxmlformats.org/officeDocument/2006/relationships/tags" Target="../tags/tag227.xml"/><Relationship Id="rId7" Type="http://schemas.openxmlformats.org/officeDocument/2006/relationships/slideLayout" Target="../slideLayouts/slideLayout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9" Type="http://schemas.openxmlformats.org/officeDocument/2006/relationships/image" Target="../media/image2.jpeg"/></Relationships>
</file>

<file path=ppt/slides/_rels/slide3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33.xml"/><Relationship Id="rId7" Type="http://schemas.openxmlformats.org/officeDocument/2006/relationships/notesSlide" Target="../notesSlides/notesSlide38.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Layout" Target="../slideLayouts/slideLayout7.xml"/><Relationship Id="rId5" Type="http://schemas.openxmlformats.org/officeDocument/2006/relationships/tags" Target="../tags/tag235.xml"/><Relationship Id="rId4" Type="http://schemas.openxmlformats.org/officeDocument/2006/relationships/tags" Target="../tags/tag234.xml"/></Relationships>
</file>

<file path=ppt/slides/_rels/slide3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38.xml"/><Relationship Id="rId7" Type="http://schemas.openxmlformats.org/officeDocument/2006/relationships/notesSlide" Target="../notesSlides/notesSlide39.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slideLayout" Target="../slideLayouts/slideLayout7.xml"/><Relationship Id="rId5" Type="http://schemas.openxmlformats.org/officeDocument/2006/relationships/tags" Target="../tags/tag240.xml"/><Relationship Id="rId4" Type="http://schemas.openxmlformats.org/officeDocument/2006/relationships/tags" Target="../tags/tag239.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12.png"/><Relationship Id="rId5" Type="http://schemas.openxmlformats.org/officeDocument/2006/relationships/notesSlide" Target="../notesSlides/notesSlide40.xml"/><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image" Target="../media/image2.jpeg"/><Relationship Id="rId4" Type="http://schemas.openxmlformats.org/officeDocument/2006/relationships/tags" Target="../tags/tag247.xml"/><Relationship Id="rId9"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notesSlide" Target="../notesSlides/notesSlide42.xml"/><Relationship Id="rId5" Type="http://schemas.openxmlformats.org/officeDocument/2006/relationships/slideLayout" Target="../slideLayouts/slideLayout7.xml"/><Relationship Id="rId4" Type="http://schemas.openxmlformats.org/officeDocument/2006/relationships/tags" Target="../tags/tag25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6.xml"/><Relationship Id="rId1" Type="http://schemas.openxmlformats.org/officeDocument/2006/relationships/tags" Target="../tags/tag255.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2.jpe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notesSlide" Target="../notesSlides/notesSlide45.xml"/><Relationship Id="rId5" Type="http://schemas.openxmlformats.org/officeDocument/2006/relationships/slideLayout" Target="../slideLayouts/slideLayout7.xml"/><Relationship Id="rId4" Type="http://schemas.openxmlformats.org/officeDocument/2006/relationships/tags" Target="../tags/tag262.xml"/></Relationships>
</file>

<file path=ppt/slides/_rels/slide4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65.xml"/><Relationship Id="rId7" Type="http://schemas.openxmlformats.org/officeDocument/2006/relationships/notesSlide" Target="../notesSlides/notesSlide46.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slideLayout" Target="../slideLayouts/slideLayout7.xml"/><Relationship Id="rId5" Type="http://schemas.openxmlformats.org/officeDocument/2006/relationships/tags" Target="../tags/tag267.xml"/><Relationship Id="rId4" Type="http://schemas.openxmlformats.org/officeDocument/2006/relationships/tags" Target="../tags/tag266.xml"/><Relationship Id="rId9" Type="http://schemas.openxmlformats.org/officeDocument/2006/relationships/image" Target="../media/image13.png"/></Relationships>
</file>

<file path=ppt/slides/_rels/slide4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70.xml"/><Relationship Id="rId7" Type="http://schemas.openxmlformats.org/officeDocument/2006/relationships/notesSlide" Target="../notesSlides/notesSlide47.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Layout" Target="../slideLayouts/slideLayout7.xml"/><Relationship Id="rId5" Type="http://schemas.openxmlformats.org/officeDocument/2006/relationships/tags" Target="../tags/tag272.xml"/><Relationship Id="rId4" Type="http://schemas.openxmlformats.org/officeDocument/2006/relationships/tags" Target="../tags/tag271.xml"/><Relationship Id="rId9" Type="http://schemas.openxmlformats.org/officeDocument/2006/relationships/image" Target="../media/image13.png"/></Relationships>
</file>

<file path=ppt/slides/_rels/slide4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75.xml"/><Relationship Id="rId7" Type="http://schemas.openxmlformats.org/officeDocument/2006/relationships/notesSlide" Target="../notesSlides/notesSlide48.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slideLayout" Target="../slideLayouts/slideLayout7.xml"/><Relationship Id="rId5" Type="http://schemas.openxmlformats.org/officeDocument/2006/relationships/tags" Target="../tags/tag277.xml"/><Relationship Id="rId4" Type="http://schemas.openxmlformats.org/officeDocument/2006/relationships/tags" Target="../tags/tag276.xml"/><Relationship Id="rId9"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80.xml"/><Relationship Id="rId7" Type="http://schemas.openxmlformats.org/officeDocument/2006/relationships/notesSlide" Target="../notesSlides/notesSlide49.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slideLayout" Target="../slideLayouts/slideLayout7.xml"/><Relationship Id="rId5" Type="http://schemas.openxmlformats.org/officeDocument/2006/relationships/tags" Target="../tags/tag282.xml"/><Relationship Id="rId4" Type="http://schemas.openxmlformats.org/officeDocument/2006/relationships/tags" Target="../tags/tag281.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85.xml"/><Relationship Id="rId7" Type="http://schemas.openxmlformats.org/officeDocument/2006/relationships/image" Target="../media/image2.jpeg"/><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notesSlide" Target="../notesSlides/notesSlide50.xml"/><Relationship Id="rId5" Type="http://schemas.openxmlformats.org/officeDocument/2006/relationships/slideLayout" Target="../slideLayouts/slideLayout7.xml"/><Relationship Id="rId4" Type="http://schemas.openxmlformats.org/officeDocument/2006/relationships/tags" Target="../tags/tag286.xml"/></Relationships>
</file>

<file path=ppt/slides/_rels/slide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89.xml"/><Relationship Id="rId7" Type="http://schemas.openxmlformats.org/officeDocument/2006/relationships/notesSlide" Target="../notesSlides/notesSlide51.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slideLayout" Target="../slideLayouts/slideLayout7.xml"/><Relationship Id="rId5" Type="http://schemas.openxmlformats.org/officeDocument/2006/relationships/tags" Target="../tags/tag291.xml"/><Relationship Id="rId4" Type="http://schemas.openxmlformats.org/officeDocument/2006/relationships/tags" Target="../tags/tag290.xml"/><Relationship Id="rId9"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2.jpeg"/><Relationship Id="rId5" Type="http://schemas.openxmlformats.org/officeDocument/2006/relationships/notesSlide" Target="../notesSlides/notesSlide52.xml"/><Relationship Id="rId4"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97.xml"/><Relationship Id="rId7" Type="http://schemas.openxmlformats.org/officeDocument/2006/relationships/notesSlide" Target="../notesSlides/notesSlide53.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slideLayout" Target="../slideLayouts/slideLayout7.xml"/><Relationship Id="rId5" Type="http://schemas.openxmlformats.org/officeDocument/2006/relationships/tags" Target="../tags/tag299.xml"/><Relationship Id="rId4" Type="http://schemas.openxmlformats.org/officeDocument/2006/relationships/tags" Target="../tags/tag298.xml"/><Relationship Id="rId9" Type="http://schemas.openxmlformats.org/officeDocument/2006/relationships/image" Target="../media/image17.png"/></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02.xml"/><Relationship Id="rId7" Type="http://schemas.openxmlformats.org/officeDocument/2006/relationships/tags" Target="../tags/tag306.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image" Target="../media/image18.png"/><Relationship Id="rId5" Type="http://schemas.openxmlformats.org/officeDocument/2006/relationships/tags" Target="../tags/tag304.xml"/><Relationship Id="rId10" Type="http://schemas.openxmlformats.org/officeDocument/2006/relationships/image" Target="../media/image2.jpeg"/><Relationship Id="rId4" Type="http://schemas.openxmlformats.org/officeDocument/2006/relationships/tags" Target="../tags/tag303.xml"/><Relationship Id="rId9"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09.xml"/><Relationship Id="rId7" Type="http://schemas.openxmlformats.org/officeDocument/2006/relationships/image" Target="../media/image2.jpeg"/><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notesSlide" Target="../notesSlides/notesSlide55.xml"/><Relationship Id="rId5" Type="http://schemas.openxmlformats.org/officeDocument/2006/relationships/slideLayout" Target="../slideLayouts/slideLayout7.xml"/><Relationship Id="rId4" Type="http://schemas.openxmlformats.org/officeDocument/2006/relationships/tags" Target="../tags/tag310.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image" Target="../media/image20.png"/><Relationship Id="rId5" Type="http://schemas.openxmlformats.org/officeDocument/2006/relationships/tags" Target="../tags/tag315.xml"/><Relationship Id="rId10" Type="http://schemas.openxmlformats.org/officeDocument/2006/relationships/image" Target="../media/image2.jpeg"/><Relationship Id="rId4" Type="http://schemas.openxmlformats.org/officeDocument/2006/relationships/tags" Target="../tags/tag314.xml"/><Relationship Id="rId9"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20.xml"/><Relationship Id="rId7" Type="http://schemas.openxmlformats.org/officeDocument/2006/relationships/notesSlide" Target="../notesSlides/notesSlide57.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slideLayout" Target="../slideLayouts/slideLayout7.xml"/><Relationship Id="rId5" Type="http://schemas.openxmlformats.org/officeDocument/2006/relationships/tags" Target="../tags/tag322.xml"/><Relationship Id="rId4" Type="http://schemas.openxmlformats.org/officeDocument/2006/relationships/tags" Target="../tags/tag321.xml"/><Relationship Id="rId9" Type="http://schemas.openxmlformats.org/officeDocument/2006/relationships/image" Target="../media/image21.png"/></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58.xml"/><Relationship Id="rId3" Type="http://schemas.openxmlformats.org/officeDocument/2006/relationships/tags" Target="../tags/tag325.xml"/><Relationship Id="rId7" Type="http://schemas.openxmlformats.org/officeDocument/2006/relationships/slideLayout" Target="../slideLayouts/slideLayout7.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5" Type="http://schemas.openxmlformats.org/officeDocument/2006/relationships/tags" Target="../tags/tag327.xml"/><Relationship Id="rId10" Type="http://schemas.openxmlformats.org/officeDocument/2006/relationships/image" Target="../media/image22.png"/><Relationship Id="rId4" Type="http://schemas.openxmlformats.org/officeDocument/2006/relationships/tags" Target="../tags/tag326.xml"/><Relationship Id="rId9" Type="http://schemas.openxmlformats.org/officeDocument/2006/relationships/image" Target="../media/image2.jpeg"/></Relationships>
</file>

<file path=ppt/slides/_rels/slide59.xml.rels><?xml version="1.0" encoding="UTF-8" standalone="yes"?>
<Relationships xmlns="http://schemas.openxmlformats.org/package/2006/relationships"><Relationship Id="rId8" Type="http://schemas.openxmlformats.org/officeDocument/2006/relationships/tags" Target="../tags/tag336.xml"/><Relationship Id="rId13" Type="http://schemas.openxmlformats.org/officeDocument/2006/relationships/image" Target="../media/image2.jpeg"/><Relationship Id="rId3" Type="http://schemas.openxmlformats.org/officeDocument/2006/relationships/tags" Target="../tags/tag331.xml"/><Relationship Id="rId7" Type="http://schemas.openxmlformats.org/officeDocument/2006/relationships/tags" Target="../tags/tag335.xml"/><Relationship Id="rId12" Type="http://schemas.openxmlformats.org/officeDocument/2006/relationships/notesSlide" Target="../notesSlides/notesSlide59.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slideLayout" Target="../slideLayouts/slideLayout7.xml"/><Relationship Id="rId5" Type="http://schemas.openxmlformats.org/officeDocument/2006/relationships/tags" Target="../tags/tag333.xml"/><Relationship Id="rId10" Type="http://schemas.openxmlformats.org/officeDocument/2006/relationships/tags" Target="../tags/tag338.xml"/><Relationship Id="rId4" Type="http://schemas.openxmlformats.org/officeDocument/2006/relationships/tags" Target="../tags/tag332.xml"/><Relationship Id="rId9" Type="http://schemas.openxmlformats.org/officeDocument/2006/relationships/tags" Target="../tags/tag337.xml"/><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7.xml"/><Relationship Id="rId7" Type="http://schemas.openxmlformats.org/officeDocument/2006/relationships/notesSlide" Target="../notesSlides/notesSlide6.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5.png"/></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41.xml"/><Relationship Id="rId7" Type="http://schemas.openxmlformats.org/officeDocument/2006/relationships/tags" Target="../tags/tag345.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image" Target="../media/image23.png"/><Relationship Id="rId5" Type="http://schemas.openxmlformats.org/officeDocument/2006/relationships/tags" Target="../tags/tag343.xml"/><Relationship Id="rId10" Type="http://schemas.openxmlformats.org/officeDocument/2006/relationships/image" Target="../media/image2.jpeg"/><Relationship Id="rId4" Type="http://schemas.openxmlformats.org/officeDocument/2006/relationships/tags" Target="../tags/tag342.xml"/><Relationship Id="rId9"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61.xml"/><Relationship Id="rId3" Type="http://schemas.openxmlformats.org/officeDocument/2006/relationships/tags" Target="../tags/tag348.xml"/><Relationship Id="rId7" Type="http://schemas.openxmlformats.org/officeDocument/2006/relationships/slideLayout" Target="../slideLayouts/slideLayout7.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9" Type="http://schemas.openxmlformats.org/officeDocument/2006/relationships/image" Target="../media/image2.jpeg"/></Relationships>
</file>

<file path=ppt/slides/_rels/slide62.xml.rels><?xml version="1.0" encoding="UTF-8" standalone="yes"?>
<Relationships xmlns="http://schemas.openxmlformats.org/package/2006/relationships"><Relationship Id="rId8" Type="http://schemas.openxmlformats.org/officeDocument/2006/relationships/notesSlide" Target="../notesSlides/notesSlide62.xml"/><Relationship Id="rId3" Type="http://schemas.openxmlformats.org/officeDocument/2006/relationships/tags" Target="../tags/tag354.xml"/><Relationship Id="rId7" Type="http://schemas.openxmlformats.org/officeDocument/2006/relationships/slideLayout" Target="../slideLayouts/slideLayout7.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5" Type="http://schemas.openxmlformats.org/officeDocument/2006/relationships/tags" Target="../tags/tag356.xml"/><Relationship Id="rId10" Type="http://schemas.openxmlformats.org/officeDocument/2006/relationships/image" Target="../media/image24.png"/><Relationship Id="rId4" Type="http://schemas.openxmlformats.org/officeDocument/2006/relationships/tags" Target="../tags/tag355.xml"/><Relationship Id="rId9" Type="http://schemas.openxmlformats.org/officeDocument/2006/relationships/image" Target="../media/image2.jpeg"/></Relationships>
</file>

<file path=ppt/slides/_rels/slide63.xml.rels><?xml version="1.0" encoding="UTF-8" standalone="yes"?>
<Relationships xmlns="http://schemas.openxmlformats.org/package/2006/relationships"><Relationship Id="rId8" Type="http://schemas.openxmlformats.org/officeDocument/2006/relationships/tags" Target="../tags/tag365.xml"/><Relationship Id="rId3" Type="http://schemas.openxmlformats.org/officeDocument/2006/relationships/tags" Target="../tags/tag360.xml"/><Relationship Id="rId7" Type="http://schemas.openxmlformats.org/officeDocument/2006/relationships/tags" Target="../tags/tag364.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11" Type="http://schemas.openxmlformats.org/officeDocument/2006/relationships/image" Target="../media/image25.png"/><Relationship Id="rId5" Type="http://schemas.openxmlformats.org/officeDocument/2006/relationships/tags" Target="../tags/tag362.xml"/><Relationship Id="rId10" Type="http://schemas.openxmlformats.org/officeDocument/2006/relationships/notesSlide" Target="../notesSlides/notesSlide63.xml"/><Relationship Id="rId4" Type="http://schemas.openxmlformats.org/officeDocument/2006/relationships/tags" Target="../tags/tag361.xml"/><Relationship Id="rId9"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tags" Target="../tags/tag368.xml"/><Relationship Id="rId7" Type="http://schemas.openxmlformats.org/officeDocument/2006/relationships/image" Target="../media/image2.jpeg"/><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notesSlide" Target="../notesSlides/notesSlide64.xml"/><Relationship Id="rId5" Type="http://schemas.openxmlformats.org/officeDocument/2006/relationships/slideLayout" Target="../slideLayouts/slideLayout7.xml"/><Relationship Id="rId4" Type="http://schemas.openxmlformats.org/officeDocument/2006/relationships/tags" Target="../tags/tag369.xml"/></Relationships>
</file>

<file path=ppt/slides/_rels/slide65.xml.rels><?xml version="1.0" encoding="UTF-8" standalone="yes"?>
<Relationships xmlns="http://schemas.openxmlformats.org/package/2006/relationships"><Relationship Id="rId3" Type="http://schemas.openxmlformats.org/officeDocument/2006/relationships/tags" Target="../tags/tag372.xml"/><Relationship Id="rId7" Type="http://schemas.openxmlformats.org/officeDocument/2006/relationships/image" Target="../media/image2.jpeg"/><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notesSlide" Target="../notesSlides/notesSlide65.xml"/><Relationship Id="rId5" Type="http://schemas.openxmlformats.org/officeDocument/2006/relationships/slideLayout" Target="../slideLayouts/slideLayout7.xml"/><Relationship Id="rId4" Type="http://schemas.openxmlformats.org/officeDocument/2006/relationships/tags" Target="../tags/tag373.xml"/></Relationships>
</file>

<file path=ppt/slides/_rels/slide66.xml.rels><?xml version="1.0" encoding="UTF-8" standalone="yes"?>
<Relationships xmlns="http://schemas.openxmlformats.org/package/2006/relationships"><Relationship Id="rId3" Type="http://schemas.openxmlformats.org/officeDocument/2006/relationships/tags" Target="../tags/tag376.xml"/><Relationship Id="rId7" Type="http://schemas.openxmlformats.org/officeDocument/2006/relationships/image" Target="../media/image2.jpeg"/><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notesSlide" Target="../notesSlides/notesSlide66.xml"/><Relationship Id="rId5" Type="http://schemas.openxmlformats.org/officeDocument/2006/relationships/slideLayout" Target="../slideLayouts/slideLayout7.xml"/><Relationship Id="rId4" Type="http://schemas.openxmlformats.org/officeDocument/2006/relationships/tags" Target="../tags/tag377.xml"/></Relationships>
</file>

<file path=ppt/slides/_rels/slide67.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image" Target="../media/image2.jpeg"/><Relationship Id="rId5" Type="http://schemas.openxmlformats.org/officeDocument/2006/relationships/notesSlide" Target="../notesSlides/notesSlide67.xml"/><Relationship Id="rId4"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tags" Target="../tags/tag388.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26.png"/><Relationship Id="rId5" Type="http://schemas.openxmlformats.org/officeDocument/2006/relationships/tags" Target="../tags/tag385.xml"/><Relationship Id="rId10" Type="http://schemas.openxmlformats.org/officeDocument/2006/relationships/notesSlide" Target="../notesSlides/notesSlide68.xml"/><Relationship Id="rId4" Type="http://schemas.openxmlformats.org/officeDocument/2006/relationships/tags" Target="../tags/tag384.xml"/><Relationship Id="rId9"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91.xml"/><Relationship Id="rId7" Type="http://schemas.openxmlformats.org/officeDocument/2006/relationships/notesSlide" Target="../notesSlides/notesSlide69.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slideLayout" Target="../slideLayouts/slideLayout7.xml"/><Relationship Id="rId5" Type="http://schemas.openxmlformats.org/officeDocument/2006/relationships/tags" Target="../tags/tag393.xml"/><Relationship Id="rId4" Type="http://schemas.openxmlformats.org/officeDocument/2006/relationships/tags" Target="../tags/tag39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2.xml"/><Relationship Id="rId7" Type="http://schemas.openxmlformats.org/officeDocument/2006/relationships/notesSlide" Target="../notesSlides/notesSlide7.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7.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96.xml"/><Relationship Id="rId7" Type="http://schemas.openxmlformats.org/officeDocument/2006/relationships/notesSlide" Target="../notesSlides/notesSlide70.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slideLayout" Target="../slideLayouts/slideLayout7.xml"/><Relationship Id="rId5" Type="http://schemas.openxmlformats.org/officeDocument/2006/relationships/tags" Target="../tags/tag398.xml"/><Relationship Id="rId4" Type="http://schemas.openxmlformats.org/officeDocument/2006/relationships/tags" Target="../tags/tag397.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71.xml"/><Relationship Id="rId3" Type="http://schemas.openxmlformats.org/officeDocument/2006/relationships/tags" Target="../tags/tag401.xml"/><Relationship Id="rId7" Type="http://schemas.openxmlformats.org/officeDocument/2006/relationships/slideLayout" Target="../slideLayouts/slideLayout7.xml"/><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tags" Target="../tags/tag404.xml"/><Relationship Id="rId5" Type="http://schemas.openxmlformats.org/officeDocument/2006/relationships/tags" Target="../tags/tag403.xml"/><Relationship Id="rId4" Type="http://schemas.openxmlformats.org/officeDocument/2006/relationships/tags" Target="../tags/tag402.xml"/><Relationship Id="rId9" Type="http://schemas.openxmlformats.org/officeDocument/2006/relationships/image" Target="../media/image2.jpeg"/></Relationships>
</file>

<file path=ppt/slides/_rels/slide72.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image" Target="../media/image2.jpeg"/><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notesSlide" Target="../notesSlides/notesSlide72.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slideLayout" Target="../slideLayouts/slideLayout7.xml"/><Relationship Id="rId5" Type="http://schemas.openxmlformats.org/officeDocument/2006/relationships/tags" Target="../tags/tag409.xml"/><Relationship Id="rId10" Type="http://schemas.openxmlformats.org/officeDocument/2006/relationships/tags" Target="../tags/tag414.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image" Target="../media/image28.png"/></Relationships>
</file>

<file path=ppt/slides/_rels/slide73.xml.rels><?xml version="1.0" encoding="UTF-8" standalone="yes"?>
<Relationships xmlns="http://schemas.openxmlformats.org/package/2006/relationships"><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image" Target="../media/image2.jpeg"/><Relationship Id="rId5" Type="http://schemas.openxmlformats.org/officeDocument/2006/relationships/notesSlide" Target="../notesSlides/notesSlide73.xml"/><Relationship Id="rId4"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tags" Target="../tags/tag425.xml"/><Relationship Id="rId3" Type="http://schemas.openxmlformats.org/officeDocument/2006/relationships/tags" Target="../tags/tag420.xml"/><Relationship Id="rId7" Type="http://schemas.openxmlformats.org/officeDocument/2006/relationships/tags" Target="../tags/tag424.xml"/><Relationship Id="rId12" Type="http://schemas.openxmlformats.org/officeDocument/2006/relationships/image" Target="../media/image29.png"/><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image" Target="../media/image2.jpeg"/><Relationship Id="rId5" Type="http://schemas.openxmlformats.org/officeDocument/2006/relationships/tags" Target="../tags/tag422.xml"/><Relationship Id="rId10" Type="http://schemas.openxmlformats.org/officeDocument/2006/relationships/notesSlide" Target="../notesSlides/notesSlide74.xml"/><Relationship Id="rId4" Type="http://schemas.openxmlformats.org/officeDocument/2006/relationships/tags" Target="../tags/tag421.xml"/><Relationship Id="rId9"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7.xml"/><Relationship Id="rId1" Type="http://schemas.openxmlformats.org/officeDocument/2006/relationships/tags" Target="../tags/tag426.xml"/><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9.xml"/><Relationship Id="rId1" Type="http://schemas.openxmlformats.org/officeDocument/2006/relationships/tags" Target="../tags/tag428.xml"/><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tags" Target="../tags/tag432.xml"/><Relationship Id="rId7" Type="http://schemas.openxmlformats.org/officeDocument/2006/relationships/image" Target="../media/image2.jpeg"/><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notesSlide" Target="../notesSlides/notesSlide77.xml"/><Relationship Id="rId5" Type="http://schemas.openxmlformats.org/officeDocument/2006/relationships/slideLayout" Target="../slideLayouts/slideLayout7.xml"/><Relationship Id="rId4" Type="http://schemas.openxmlformats.org/officeDocument/2006/relationships/tags" Target="../tags/tag433.xml"/></Relationships>
</file>

<file path=ppt/slides/_rels/slide78.xml.rels><?xml version="1.0" encoding="UTF-8" standalone="yes"?>
<Relationships xmlns="http://schemas.openxmlformats.org/package/2006/relationships"><Relationship Id="rId8" Type="http://schemas.openxmlformats.org/officeDocument/2006/relationships/tags" Target="../tags/tag441.xml"/><Relationship Id="rId13" Type="http://schemas.openxmlformats.org/officeDocument/2006/relationships/tags" Target="../tags/tag446.xml"/><Relationship Id="rId18" Type="http://schemas.openxmlformats.org/officeDocument/2006/relationships/tags" Target="../tags/tag451.xml"/><Relationship Id="rId26" Type="http://schemas.openxmlformats.org/officeDocument/2006/relationships/tags" Target="../tags/tag459.xml"/><Relationship Id="rId3" Type="http://schemas.openxmlformats.org/officeDocument/2006/relationships/tags" Target="../tags/tag436.xml"/><Relationship Id="rId21" Type="http://schemas.openxmlformats.org/officeDocument/2006/relationships/tags" Target="../tags/tag454.xml"/><Relationship Id="rId7" Type="http://schemas.openxmlformats.org/officeDocument/2006/relationships/tags" Target="../tags/tag440.xml"/><Relationship Id="rId12" Type="http://schemas.openxmlformats.org/officeDocument/2006/relationships/tags" Target="../tags/tag445.xml"/><Relationship Id="rId17" Type="http://schemas.openxmlformats.org/officeDocument/2006/relationships/tags" Target="../tags/tag450.xml"/><Relationship Id="rId25" Type="http://schemas.openxmlformats.org/officeDocument/2006/relationships/tags" Target="../tags/tag458.xml"/><Relationship Id="rId2" Type="http://schemas.openxmlformats.org/officeDocument/2006/relationships/tags" Target="../tags/tag435.xml"/><Relationship Id="rId16" Type="http://schemas.openxmlformats.org/officeDocument/2006/relationships/tags" Target="../tags/tag449.xml"/><Relationship Id="rId20" Type="http://schemas.openxmlformats.org/officeDocument/2006/relationships/tags" Target="../tags/tag453.xml"/><Relationship Id="rId29" Type="http://schemas.openxmlformats.org/officeDocument/2006/relationships/notesSlide" Target="../notesSlides/notesSlide78.xml"/><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tags" Target="../tags/tag444.xml"/><Relationship Id="rId24" Type="http://schemas.openxmlformats.org/officeDocument/2006/relationships/tags" Target="../tags/tag457.xml"/><Relationship Id="rId5" Type="http://schemas.openxmlformats.org/officeDocument/2006/relationships/tags" Target="../tags/tag438.xml"/><Relationship Id="rId15" Type="http://schemas.openxmlformats.org/officeDocument/2006/relationships/tags" Target="../tags/tag448.xml"/><Relationship Id="rId23" Type="http://schemas.openxmlformats.org/officeDocument/2006/relationships/tags" Target="../tags/tag456.xml"/><Relationship Id="rId28" Type="http://schemas.openxmlformats.org/officeDocument/2006/relationships/slideLayout" Target="../slideLayouts/slideLayout7.xml"/><Relationship Id="rId10" Type="http://schemas.openxmlformats.org/officeDocument/2006/relationships/tags" Target="../tags/tag443.xml"/><Relationship Id="rId19" Type="http://schemas.openxmlformats.org/officeDocument/2006/relationships/tags" Target="../tags/tag452.xml"/><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tags" Target="../tags/tag447.xml"/><Relationship Id="rId22" Type="http://schemas.openxmlformats.org/officeDocument/2006/relationships/tags" Target="../tags/tag455.xml"/><Relationship Id="rId27" Type="http://schemas.openxmlformats.org/officeDocument/2006/relationships/tags" Target="../tags/tag460.xml"/><Relationship Id="rId30" Type="http://schemas.openxmlformats.org/officeDocument/2006/relationships/image" Target="../media/image2.jpeg"/></Relationships>
</file>

<file path=ppt/slides/_rels/slide7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63.xml"/><Relationship Id="rId7" Type="http://schemas.openxmlformats.org/officeDocument/2006/relationships/notesSlide" Target="../notesSlides/notesSlide79.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slideLayout" Target="../slideLayouts/slideLayout7.xml"/><Relationship Id="rId5" Type="http://schemas.openxmlformats.org/officeDocument/2006/relationships/tags" Target="../tags/tag465.xml"/><Relationship Id="rId4" Type="http://schemas.openxmlformats.org/officeDocument/2006/relationships/tags" Target="../tags/tag464.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tags" Target="../tags/tag473.xml"/><Relationship Id="rId3" Type="http://schemas.openxmlformats.org/officeDocument/2006/relationships/tags" Target="../tags/tag468.xml"/><Relationship Id="rId7" Type="http://schemas.openxmlformats.org/officeDocument/2006/relationships/tags" Target="../tags/tag472.xml"/><Relationship Id="rId12" Type="http://schemas.openxmlformats.org/officeDocument/2006/relationships/image" Target="../media/image2.jpeg"/><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notesSlide" Target="../notesSlides/notesSlide80.xml"/><Relationship Id="rId5" Type="http://schemas.openxmlformats.org/officeDocument/2006/relationships/tags" Target="../tags/tag470.xml"/><Relationship Id="rId10" Type="http://schemas.openxmlformats.org/officeDocument/2006/relationships/slideLayout" Target="../slideLayouts/slideLayout7.xml"/><Relationship Id="rId4" Type="http://schemas.openxmlformats.org/officeDocument/2006/relationships/tags" Target="../tags/tag469.xml"/><Relationship Id="rId9" Type="http://schemas.openxmlformats.org/officeDocument/2006/relationships/tags" Target="../tags/tag474.xml"/></Relationships>
</file>

<file path=ppt/slides/_rels/slide81.xml.rels><?xml version="1.0" encoding="UTF-8" standalone="yes"?>
<Relationships xmlns="http://schemas.openxmlformats.org/package/2006/relationships"><Relationship Id="rId8" Type="http://schemas.openxmlformats.org/officeDocument/2006/relationships/notesSlide" Target="../notesSlides/notesSlide81.xml"/><Relationship Id="rId3" Type="http://schemas.openxmlformats.org/officeDocument/2006/relationships/tags" Target="../tags/tag477.xml"/><Relationship Id="rId7" Type="http://schemas.openxmlformats.org/officeDocument/2006/relationships/slideLayout" Target="../slideLayouts/slideLayout7.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s>
</file>

<file path=ppt/slides/_rels/slide82.xml.rels><?xml version="1.0" encoding="UTF-8" standalone="yes"?>
<Relationships xmlns="http://schemas.openxmlformats.org/package/2006/relationships"><Relationship Id="rId8" Type="http://schemas.openxmlformats.org/officeDocument/2006/relationships/tags" Target="../tags/tag488.xml"/><Relationship Id="rId3" Type="http://schemas.openxmlformats.org/officeDocument/2006/relationships/tags" Target="../tags/tag483.xml"/><Relationship Id="rId7" Type="http://schemas.openxmlformats.org/officeDocument/2006/relationships/tags" Target="../tags/tag487.xml"/><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notesSlide" Target="../notesSlides/notesSlide82.xml"/><Relationship Id="rId5" Type="http://schemas.openxmlformats.org/officeDocument/2006/relationships/tags" Target="../tags/tag485.xml"/><Relationship Id="rId10" Type="http://schemas.openxmlformats.org/officeDocument/2006/relationships/slideLayout" Target="../slideLayouts/slideLayout7.xml"/><Relationship Id="rId4" Type="http://schemas.openxmlformats.org/officeDocument/2006/relationships/tags" Target="../tags/tag484.xml"/><Relationship Id="rId9" Type="http://schemas.openxmlformats.org/officeDocument/2006/relationships/tags" Target="../tags/tag489.xml"/></Relationships>
</file>

<file path=ppt/slides/_rels/slide83.xml.rels><?xml version="1.0" encoding="UTF-8" standalone="yes"?>
<Relationships xmlns="http://schemas.openxmlformats.org/package/2006/relationships"><Relationship Id="rId8" Type="http://schemas.openxmlformats.org/officeDocument/2006/relationships/tags" Target="../tags/tag497.xml"/><Relationship Id="rId3" Type="http://schemas.openxmlformats.org/officeDocument/2006/relationships/tags" Target="../tags/tag492.xml"/><Relationship Id="rId7" Type="http://schemas.openxmlformats.org/officeDocument/2006/relationships/tags" Target="../tags/tag496.xml"/><Relationship Id="rId2" Type="http://schemas.openxmlformats.org/officeDocument/2006/relationships/tags" Target="../tags/tag491.xml"/><Relationship Id="rId1" Type="http://schemas.openxmlformats.org/officeDocument/2006/relationships/tags" Target="../tags/tag490.xml"/><Relationship Id="rId6" Type="http://schemas.openxmlformats.org/officeDocument/2006/relationships/tags" Target="../tags/tag495.xml"/><Relationship Id="rId11" Type="http://schemas.openxmlformats.org/officeDocument/2006/relationships/notesSlide" Target="../notesSlides/notesSlide83.xml"/><Relationship Id="rId5" Type="http://schemas.openxmlformats.org/officeDocument/2006/relationships/tags" Target="../tags/tag494.xml"/><Relationship Id="rId10" Type="http://schemas.openxmlformats.org/officeDocument/2006/relationships/slideLayout" Target="../slideLayouts/slideLayout7.xml"/><Relationship Id="rId4" Type="http://schemas.openxmlformats.org/officeDocument/2006/relationships/tags" Target="../tags/tag493.xml"/><Relationship Id="rId9" Type="http://schemas.openxmlformats.org/officeDocument/2006/relationships/tags" Target="../tags/tag498.xml"/></Relationships>
</file>

<file path=ppt/slides/_rels/slide84.xml.rels><?xml version="1.0" encoding="UTF-8" standalone="yes"?>
<Relationships xmlns="http://schemas.openxmlformats.org/package/2006/relationships"><Relationship Id="rId8" Type="http://schemas.openxmlformats.org/officeDocument/2006/relationships/tags" Target="../tags/tag506.xml"/><Relationship Id="rId13" Type="http://schemas.openxmlformats.org/officeDocument/2006/relationships/notesSlide" Target="../notesSlides/notesSlide84.xml"/><Relationship Id="rId3" Type="http://schemas.openxmlformats.org/officeDocument/2006/relationships/tags" Target="../tags/tag501.xml"/><Relationship Id="rId7" Type="http://schemas.openxmlformats.org/officeDocument/2006/relationships/tags" Target="../tags/tag505.xml"/><Relationship Id="rId12" Type="http://schemas.openxmlformats.org/officeDocument/2006/relationships/slideLayout" Target="../slideLayouts/slideLayout7.xml"/><Relationship Id="rId2" Type="http://schemas.openxmlformats.org/officeDocument/2006/relationships/tags" Target="../tags/tag500.xml"/><Relationship Id="rId1" Type="http://schemas.openxmlformats.org/officeDocument/2006/relationships/tags" Target="../tags/tag499.xml"/><Relationship Id="rId6" Type="http://schemas.openxmlformats.org/officeDocument/2006/relationships/tags" Target="../tags/tag504.xml"/><Relationship Id="rId11" Type="http://schemas.openxmlformats.org/officeDocument/2006/relationships/tags" Target="../tags/tag509.xml"/><Relationship Id="rId5" Type="http://schemas.openxmlformats.org/officeDocument/2006/relationships/tags" Target="../tags/tag503.xml"/><Relationship Id="rId10" Type="http://schemas.openxmlformats.org/officeDocument/2006/relationships/tags" Target="../tags/tag508.xml"/><Relationship Id="rId4" Type="http://schemas.openxmlformats.org/officeDocument/2006/relationships/tags" Target="../tags/tag502.xml"/><Relationship Id="rId9" Type="http://schemas.openxmlformats.org/officeDocument/2006/relationships/tags" Target="../tags/tag507.xml"/></Relationships>
</file>

<file path=ppt/slides/_rels/slide85.xml.rels><?xml version="1.0" encoding="UTF-8" standalone="yes"?>
<Relationships xmlns="http://schemas.openxmlformats.org/package/2006/relationships"><Relationship Id="rId3" Type="http://schemas.openxmlformats.org/officeDocument/2006/relationships/tags" Target="../tags/tag512.xml"/><Relationship Id="rId2" Type="http://schemas.openxmlformats.org/officeDocument/2006/relationships/tags" Target="../tags/tag511.xml"/><Relationship Id="rId1" Type="http://schemas.openxmlformats.org/officeDocument/2006/relationships/tags" Target="../tags/tag510.xml"/><Relationship Id="rId6" Type="http://schemas.openxmlformats.org/officeDocument/2006/relationships/image" Target="../media/image30.png"/><Relationship Id="rId5" Type="http://schemas.openxmlformats.org/officeDocument/2006/relationships/notesSlide" Target="../notesSlides/notesSlide85.xml"/><Relationship Id="rId4"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tags" Target="../tags/tag520.xml"/><Relationship Id="rId13" Type="http://schemas.openxmlformats.org/officeDocument/2006/relationships/tags" Target="../tags/tag525.xml"/><Relationship Id="rId18" Type="http://schemas.openxmlformats.org/officeDocument/2006/relationships/tags" Target="../tags/tag530.xml"/><Relationship Id="rId26" Type="http://schemas.openxmlformats.org/officeDocument/2006/relationships/slideLayout" Target="../slideLayouts/slideLayout7.xml"/><Relationship Id="rId3" Type="http://schemas.openxmlformats.org/officeDocument/2006/relationships/tags" Target="../tags/tag515.xml"/><Relationship Id="rId21" Type="http://schemas.openxmlformats.org/officeDocument/2006/relationships/tags" Target="../tags/tag533.xml"/><Relationship Id="rId7" Type="http://schemas.openxmlformats.org/officeDocument/2006/relationships/tags" Target="../tags/tag519.xml"/><Relationship Id="rId12" Type="http://schemas.openxmlformats.org/officeDocument/2006/relationships/tags" Target="../tags/tag524.xml"/><Relationship Id="rId17" Type="http://schemas.openxmlformats.org/officeDocument/2006/relationships/tags" Target="../tags/tag529.xml"/><Relationship Id="rId25" Type="http://schemas.openxmlformats.org/officeDocument/2006/relationships/tags" Target="../tags/tag537.xml"/><Relationship Id="rId2" Type="http://schemas.openxmlformats.org/officeDocument/2006/relationships/tags" Target="../tags/tag514.xml"/><Relationship Id="rId16" Type="http://schemas.openxmlformats.org/officeDocument/2006/relationships/tags" Target="../tags/tag528.xml"/><Relationship Id="rId20" Type="http://schemas.openxmlformats.org/officeDocument/2006/relationships/tags" Target="../tags/tag532.xml"/><Relationship Id="rId1" Type="http://schemas.openxmlformats.org/officeDocument/2006/relationships/tags" Target="../tags/tag513.xml"/><Relationship Id="rId6" Type="http://schemas.openxmlformats.org/officeDocument/2006/relationships/tags" Target="../tags/tag518.xml"/><Relationship Id="rId11" Type="http://schemas.openxmlformats.org/officeDocument/2006/relationships/tags" Target="../tags/tag523.xml"/><Relationship Id="rId24" Type="http://schemas.openxmlformats.org/officeDocument/2006/relationships/tags" Target="../tags/tag536.xml"/><Relationship Id="rId5" Type="http://schemas.openxmlformats.org/officeDocument/2006/relationships/tags" Target="../tags/tag517.xml"/><Relationship Id="rId15" Type="http://schemas.openxmlformats.org/officeDocument/2006/relationships/tags" Target="../tags/tag527.xml"/><Relationship Id="rId23" Type="http://schemas.openxmlformats.org/officeDocument/2006/relationships/tags" Target="../tags/tag535.xml"/><Relationship Id="rId28" Type="http://schemas.openxmlformats.org/officeDocument/2006/relationships/image" Target="../media/image2.jpeg"/><Relationship Id="rId10" Type="http://schemas.openxmlformats.org/officeDocument/2006/relationships/tags" Target="../tags/tag522.xml"/><Relationship Id="rId19" Type="http://schemas.openxmlformats.org/officeDocument/2006/relationships/tags" Target="../tags/tag531.xml"/><Relationship Id="rId4" Type="http://schemas.openxmlformats.org/officeDocument/2006/relationships/tags" Target="../tags/tag516.xml"/><Relationship Id="rId9" Type="http://schemas.openxmlformats.org/officeDocument/2006/relationships/tags" Target="../tags/tag521.xml"/><Relationship Id="rId14" Type="http://schemas.openxmlformats.org/officeDocument/2006/relationships/tags" Target="../tags/tag526.xml"/><Relationship Id="rId22" Type="http://schemas.openxmlformats.org/officeDocument/2006/relationships/tags" Target="../tags/tag534.xml"/><Relationship Id="rId27"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8" Type="http://schemas.openxmlformats.org/officeDocument/2006/relationships/tags" Target="../tags/tag545.xml"/><Relationship Id="rId13" Type="http://schemas.openxmlformats.org/officeDocument/2006/relationships/tags" Target="../tags/tag550.xml"/><Relationship Id="rId18" Type="http://schemas.openxmlformats.org/officeDocument/2006/relationships/tags" Target="../tags/tag555.xml"/><Relationship Id="rId26" Type="http://schemas.openxmlformats.org/officeDocument/2006/relationships/tags" Target="../tags/tag563.xml"/><Relationship Id="rId3" Type="http://schemas.openxmlformats.org/officeDocument/2006/relationships/tags" Target="../tags/tag540.xml"/><Relationship Id="rId21" Type="http://schemas.openxmlformats.org/officeDocument/2006/relationships/tags" Target="../tags/tag558.xml"/><Relationship Id="rId7" Type="http://schemas.openxmlformats.org/officeDocument/2006/relationships/tags" Target="../tags/tag544.xml"/><Relationship Id="rId12" Type="http://schemas.openxmlformats.org/officeDocument/2006/relationships/tags" Target="../tags/tag549.xml"/><Relationship Id="rId17" Type="http://schemas.openxmlformats.org/officeDocument/2006/relationships/tags" Target="../tags/tag554.xml"/><Relationship Id="rId25" Type="http://schemas.openxmlformats.org/officeDocument/2006/relationships/tags" Target="../tags/tag562.xml"/><Relationship Id="rId2" Type="http://schemas.openxmlformats.org/officeDocument/2006/relationships/tags" Target="../tags/tag539.xml"/><Relationship Id="rId16" Type="http://schemas.openxmlformats.org/officeDocument/2006/relationships/tags" Target="../tags/tag553.xml"/><Relationship Id="rId20" Type="http://schemas.openxmlformats.org/officeDocument/2006/relationships/tags" Target="../tags/tag557.xml"/><Relationship Id="rId29" Type="http://schemas.openxmlformats.org/officeDocument/2006/relationships/slideLayout" Target="../slideLayouts/slideLayout7.xml"/><Relationship Id="rId1" Type="http://schemas.openxmlformats.org/officeDocument/2006/relationships/tags" Target="../tags/tag538.xml"/><Relationship Id="rId6" Type="http://schemas.openxmlformats.org/officeDocument/2006/relationships/tags" Target="../tags/tag543.xml"/><Relationship Id="rId11" Type="http://schemas.openxmlformats.org/officeDocument/2006/relationships/tags" Target="../tags/tag548.xml"/><Relationship Id="rId24" Type="http://schemas.openxmlformats.org/officeDocument/2006/relationships/tags" Target="../tags/tag561.xml"/><Relationship Id="rId5" Type="http://schemas.openxmlformats.org/officeDocument/2006/relationships/tags" Target="../tags/tag542.xml"/><Relationship Id="rId15" Type="http://schemas.openxmlformats.org/officeDocument/2006/relationships/tags" Target="../tags/tag552.xml"/><Relationship Id="rId23" Type="http://schemas.openxmlformats.org/officeDocument/2006/relationships/tags" Target="../tags/tag560.xml"/><Relationship Id="rId28" Type="http://schemas.openxmlformats.org/officeDocument/2006/relationships/tags" Target="../tags/tag565.xml"/><Relationship Id="rId10" Type="http://schemas.openxmlformats.org/officeDocument/2006/relationships/tags" Target="../tags/tag547.xml"/><Relationship Id="rId19" Type="http://schemas.openxmlformats.org/officeDocument/2006/relationships/tags" Target="../tags/tag556.xml"/><Relationship Id="rId31" Type="http://schemas.openxmlformats.org/officeDocument/2006/relationships/image" Target="../media/image2.jpeg"/><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tags" Target="../tags/tag551.xml"/><Relationship Id="rId22" Type="http://schemas.openxmlformats.org/officeDocument/2006/relationships/tags" Target="../tags/tag559.xml"/><Relationship Id="rId27" Type="http://schemas.openxmlformats.org/officeDocument/2006/relationships/tags" Target="../tags/tag564.xml"/><Relationship Id="rId30"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8" Type="http://schemas.openxmlformats.org/officeDocument/2006/relationships/tags" Target="../tags/tag573.xml"/><Relationship Id="rId13" Type="http://schemas.openxmlformats.org/officeDocument/2006/relationships/tags" Target="../tags/tag578.xml"/><Relationship Id="rId18" Type="http://schemas.openxmlformats.org/officeDocument/2006/relationships/tags" Target="../tags/tag583.xml"/><Relationship Id="rId26" Type="http://schemas.openxmlformats.org/officeDocument/2006/relationships/tags" Target="../tags/tag591.xml"/><Relationship Id="rId3" Type="http://schemas.openxmlformats.org/officeDocument/2006/relationships/tags" Target="../tags/tag568.xml"/><Relationship Id="rId21" Type="http://schemas.openxmlformats.org/officeDocument/2006/relationships/tags" Target="../tags/tag586.xml"/><Relationship Id="rId7" Type="http://schemas.openxmlformats.org/officeDocument/2006/relationships/tags" Target="../tags/tag572.xml"/><Relationship Id="rId12" Type="http://schemas.openxmlformats.org/officeDocument/2006/relationships/tags" Target="../tags/tag577.xml"/><Relationship Id="rId17" Type="http://schemas.openxmlformats.org/officeDocument/2006/relationships/tags" Target="../tags/tag582.xml"/><Relationship Id="rId25" Type="http://schemas.openxmlformats.org/officeDocument/2006/relationships/tags" Target="../tags/tag590.xml"/><Relationship Id="rId2" Type="http://schemas.openxmlformats.org/officeDocument/2006/relationships/tags" Target="../tags/tag567.xml"/><Relationship Id="rId16" Type="http://schemas.openxmlformats.org/officeDocument/2006/relationships/tags" Target="../tags/tag581.xml"/><Relationship Id="rId20" Type="http://schemas.openxmlformats.org/officeDocument/2006/relationships/tags" Target="../tags/tag585.xml"/><Relationship Id="rId29" Type="http://schemas.openxmlformats.org/officeDocument/2006/relationships/notesSlide" Target="../notesSlides/notesSlide88.xml"/><Relationship Id="rId1" Type="http://schemas.openxmlformats.org/officeDocument/2006/relationships/tags" Target="../tags/tag566.xml"/><Relationship Id="rId6" Type="http://schemas.openxmlformats.org/officeDocument/2006/relationships/tags" Target="../tags/tag571.xml"/><Relationship Id="rId11" Type="http://schemas.openxmlformats.org/officeDocument/2006/relationships/tags" Target="../tags/tag576.xml"/><Relationship Id="rId24" Type="http://schemas.openxmlformats.org/officeDocument/2006/relationships/tags" Target="../tags/tag589.xml"/><Relationship Id="rId5" Type="http://schemas.openxmlformats.org/officeDocument/2006/relationships/tags" Target="../tags/tag570.xml"/><Relationship Id="rId15" Type="http://schemas.openxmlformats.org/officeDocument/2006/relationships/tags" Target="../tags/tag580.xml"/><Relationship Id="rId23" Type="http://schemas.openxmlformats.org/officeDocument/2006/relationships/tags" Target="../tags/tag588.xml"/><Relationship Id="rId28" Type="http://schemas.openxmlformats.org/officeDocument/2006/relationships/slideLayout" Target="../slideLayouts/slideLayout7.xml"/><Relationship Id="rId10" Type="http://schemas.openxmlformats.org/officeDocument/2006/relationships/tags" Target="../tags/tag575.xml"/><Relationship Id="rId19" Type="http://schemas.openxmlformats.org/officeDocument/2006/relationships/tags" Target="../tags/tag584.xml"/><Relationship Id="rId4" Type="http://schemas.openxmlformats.org/officeDocument/2006/relationships/tags" Target="../tags/tag569.xml"/><Relationship Id="rId9" Type="http://schemas.openxmlformats.org/officeDocument/2006/relationships/tags" Target="../tags/tag574.xml"/><Relationship Id="rId14" Type="http://schemas.openxmlformats.org/officeDocument/2006/relationships/tags" Target="../tags/tag579.xml"/><Relationship Id="rId22" Type="http://schemas.openxmlformats.org/officeDocument/2006/relationships/tags" Target="../tags/tag587.xml"/><Relationship Id="rId27" Type="http://schemas.openxmlformats.org/officeDocument/2006/relationships/tags" Target="../tags/tag592.xml"/><Relationship Id="rId30" Type="http://schemas.openxmlformats.org/officeDocument/2006/relationships/image" Target="../media/image2.jpeg"/></Relationships>
</file>

<file path=ppt/slides/_rels/slide89.xml.rels><?xml version="1.0" encoding="UTF-8" standalone="yes"?>
<Relationships xmlns="http://schemas.openxmlformats.org/package/2006/relationships"><Relationship Id="rId8" Type="http://schemas.openxmlformats.org/officeDocument/2006/relationships/tags" Target="../tags/tag600.xml"/><Relationship Id="rId13" Type="http://schemas.openxmlformats.org/officeDocument/2006/relationships/tags" Target="../tags/tag605.xml"/><Relationship Id="rId18" Type="http://schemas.openxmlformats.org/officeDocument/2006/relationships/tags" Target="../tags/tag610.xml"/><Relationship Id="rId26" Type="http://schemas.openxmlformats.org/officeDocument/2006/relationships/tags" Target="../tags/tag618.xml"/><Relationship Id="rId3" Type="http://schemas.openxmlformats.org/officeDocument/2006/relationships/tags" Target="../tags/tag595.xml"/><Relationship Id="rId21" Type="http://schemas.openxmlformats.org/officeDocument/2006/relationships/tags" Target="../tags/tag613.xml"/><Relationship Id="rId7" Type="http://schemas.openxmlformats.org/officeDocument/2006/relationships/tags" Target="../tags/tag599.xml"/><Relationship Id="rId12" Type="http://schemas.openxmlformats.org/officeDocument/2006/relationships/tags" Target="../tags/tag604.xml"/><Relationship Id="rId17" Type="http://schemas.openxmlformats.org/officeDocument/2006/relationships/tags" Target="../tags/tag609.xml"/><Relationship Id="rId25" Type="http://schemas.openxmlformats.org/officeDocument/2006/relationships/tags" Target="../tags/tag617.xml"/><Relationship Id="rId2" Type="http://schemas.openxmlformats.org/officeDocument/2006/relationships/tags" Target="../tags/tag594.xml"/><Relationship Id="rId16" Type="http://schemas.openxmlformats.org/officeDocument/2006/relationships/tags" Target="../tags/tag608.xml"/><Relationship Id="rId20" Type="http://schemas.openxmlformats.org/officeDocument/2006/relationships/tags" Target="../tags/tag612.xml"/><Relationship Id="rId29" Type="http://schemas.openxmlformats.org/officeDocument/2006/relationships/notesSlide" Target="../notesSlides/notesSlide89.xml"/><Relationship Id="rId1" Type="http://schemas.openxmlformats.org/officeDocument/2006/relationships/tags" Target="../tags/tag593.xml"/><Relationship Id="rId6" Type="http://schemas.openxmlformats.org/officeDocument/2006/relationships/tags" Target="../tags/tag598.xml"/><Relationship Id="rId11" Type="http://schemas.openxmlformats.org/officeDocument/2006/relationships/tags" Target="../tags/tag603.xml"/><Relationship Id="rId24" Type="http://schemas.openxmlformats.org/officeDocument/2006/relationships/tags" Target="../tags/tag616.xml"/><Relationship Id="rId5" Type="http://schemas.openxmlformats.org/officeDocument/2006/relationships/tags" Target="../tags/tag597.xml"/><Relationship Id="rId15" Type="http://schemas.openxmlformats.org/officeDocument/2006/relationships/tags" Target="../tags/tag607.xml"/><Relationship Id="rId23" Type="http://schemas.openxmlformats.org/officeDocument/2006/relationships/tags" Target="../tags/tag615.xml"/><Relationship Id="rId28" Type="http://schemas.openxmlformats.org/officeDocument/2006/relationships/slideLayout" Target="../slideLayouts/slideLayout7.xml"/><Relationship Id="rId10" Type="http://schemas.openxmlformats.org/officeDocument/2006/relationships/tags" Target="../tags/tag602.xml"/><Relationship Id="rId19" Type="http://schemas.openxmlformats.org/officeDocument/2006/relationships/tags" Target="../tags/tag611.xml"/><Relationship Id="rId4" Type="http://schemas.openxmlformats.org/officeDocument/2006/relationships/tags" Target="../tags/tag596.xml"/><Relationship Id="rId9" Type="http://schemas.openxmlformats.org/officeDocument/2006/relationships/tags" Target="../tags/tag601.xml"/><Relationship Id="rId14" Type="http://schemas.openxmlformats.org/officeDocument/2006/relationships/tags" Target="../tags/tag606.xml"/><Relationship Id="rId22" Type="http://schemas.openxmlformats.org/officeDocument/2006/relationships/tags" Target="../tags/tag614.xml"/><Relationship Id="rId27" Type="http://schemas.openxmlformats.org/officeDocument/2006/relationships/tags" Target="../tags/tag619.xml"/><Relationship Id="rId30"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0.xml"/><Relationship Id="rId7" Type="http://schemas.openxmlformats.org/officeDocument/2006/relationships/image" Target="../media/image2.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31.xml"/></Relationships>
</file>

<file path=ppt/slides/_rels/slide90.xml.rels><?xml version="1.0" encoding="UTF-8" standalone="yes"?>
<Relationships xmlns="http://schemas.openxmlformats.org/package/2006/relationships"><Relationship Id="rId8" Type="http://schemas.openxmlformats.org/officeDocument/2006/relationships/tags" Target="../tags/tag627.xml"/><Relationship Id="rId13" Type="http://schemas.openxmlformats.org/officeDocument/2006/relationships/tags" Target="../tags/tag632.xml"/><Relationship Id="rId18" Type="http://schemas.openxmlformats.org/officeDocument/2006/relationships/tags" Target="../tags/tag637.xml"/><Relationship Id="rId26" Type="http://schemas.openxmlformats.org/officeDocument/2006/relationships/tags" Target="../tags/tag645.xml"/><Relationship Id="rId3" Type="http://schemas.openxmlformats.org/officeDocument/2006/relationships/tags" Target="../tags/tag622.xml"/><Relationship Id="rId21" Type="http://schemas.openxmlformats.org/officeDocument/2006/relationships/tags" Target="../tags/tag640.xml"/><Relationship Id="rId7" Type="http://schemas.openxmlformats.org/officeDocument/2006/relationships/tags" Target="../tags/tag626.xml"/><Relationship Id="rId12" Type="http://schemas.openxmlformats.org/officeDocument/2006/relationships/tags" Target="../tags/tag631.xml"/><Relationship Id="rId17" Type="http://schemas.openxmlformats.org/officeDocument/2006/relationships/tags" Target="../tags/tag636.xml"/><Relationship Id="rId25" Type="http://schemas.openxmlformats.org/officeDocument/2006/relationships/tags" Target="../tags/tag644.xml"/><Relationship Id="rId2" Type="http://schemas.openxmlformats.org/officeDocument/2006/relationships/tags" Target="../tags/tag621.xml"/><Relationship Id="rId16" Type="http://schemas.openxmlformats.org/officeDocument/2006/relationships/tags" Target="../tags/tag635.xml"/><Relationship Id="rId20" Type="http://schemas.openxmlformats.org/officeDocument/2006/relationships/tags" Target="../tags/tag639.xml"/><Relationship Id="rId29" Type="http://schemas.openxmlformats.org/officeDocument/2006/relationships/slideLayout" Target="../slideLayouts/slideLayout7.xml"/><Relationship Id="rId1" Type="http://schemas.openxmlformats.org/officeDocument/2006/relationships/tags" Target="../tags/tag620.xml"/><Relationship Id="rId6" Type="http://schemas.openxmlformats.org/officeDocument/2006/relationships/tags" Target="../tags/tag625.xml"/><Relationship Id="rId11" Type="http://schemas.openxmlformats.org/officeDocument/2006/relationships/tags" Target="../tags/tag630.xml"/><Relationship Id="rId24" Type="http://schemas.openxmlformats.org/officeDocument/2006/relationships/tags" Target="../tags/tag643.xml"/><Relationship Id="rId5" Type="http://schemas.openxmlformats.org/officeDocument/2006/relationships/tags" Target="../tags/tag624.xml"/><Relationship Id="rId15" Type="http://schemas.openxmlformats.org/officeDocument/2006/relationships/tags" Target="../tags/tag634.xml"/><Relationship Id="rId23" Type="http://schemas.openxmlformats.org/officeDocument/2006/relationships/tags" Target="../tags/tag642.xml"/><Relationship Id="rId28" Type="http://schemas.openxmlformats.org/officeDocument/2006/relationships/tags" Target="../tags/tag647.xml"/><Relationship Id="rId10" Type="http://schemas.openxmlformats.org/officeDocument/2006/relationships/tags" Target="../tags/tag629.xml"/><Relationship Id="rId19" Type="http://schemas.openxmlformats.org/officeDocument/2006/relationships/tags" Target="../tags/tag638.xml"/><Relationship Id="rId31" Type="http://schemas.openxmlformats.org/officeDocument/2006/relationships/image" Target="../media/image2.jpeg"/><Relationship Id="rId4" Type="http://schemas.openxmlformats.org/officeDocument/2006/relationships/tags" Target="../tags/tag623.xml"/><Relationship Id="rId9" Type="http://schemas.openxmlformats.org/officeDocument/2006/relationships/tags" Target="../tags/tag628.xml"/><Relationship Id="rId14" Type="http://schemas.openxmlformats.org/officeDocument/2006/relationships/tags" Target="../tags/tag633.xml"/><Relationship Id="rId22" Type="http://schemas.openxmlformats.org/officeDocument/2006/relationships/tags" Target="../tags/tag641.xml"/><Relationship Id="rId27" Type="http://schemas.openxmlformats.org/officeDocument/2006/relationships/tags" Target="../tags/tag646.xml"/><Relationship Id="rId30"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650.xml"/><Relationship Id="rId7" Type="http://schemas.openxmlformats.org/officeDocument/2006/relationships/notesSlide" Target="../notesSlides/notesSlide91.xml"/><Relationship Id="rId2" Type="http://schemas.openxmlformats.org/officeDocument/2006/relationships/tags" Target="../tags/tag649.xml"/><Relationship Id="rId1" Type="http://schemas.openxmlformats.org/officeDocument/2006/relationships/tags" Target="../tags/tag648.xml"/><Relationship Id="rId6" Type="http://schemas.openxmlformats.org/officeDocument/2006/relationships/slideLayout" Target="../slideLayouts/slideLayout7.xml"/><Relationship Id="rId5" Type="http://schemas.openxmlformats.org/officeDocument/2006/relationships/tags" Target="../tags/tag652.xml"/><Relationship Id="rId4" Type="http://schemas.openxmlformats.org/officeDocument/2006/relationships/tags" Target="../tags/tag651.xml"/></Relationships>
</file>

<file path=ppt/slides/_rels/slide92.xml.rels><?xml version="1.0" encoding="UTF-8" standalone="yes"?>
<Relationships xmlns="http://schemas.openxmlformats.org/package/2006/relationships"><Relationship Id="rId8" Type="http://schemas.openxmlformats.org/officeDocument/2006/relationships/tags" Target="../tags/tag660.xml"/><Relationship Id="rId3" Type="http://schemas.openxmlformats.org/officeDocument/2006/relationships/tags" Target="../tags/tag655.xml"/><Relationship Id="rId7" Type="http://schemas.openxmlformats.org/officeDocument/2006/relationships/tags" Target="../tags/tag659.xml"/><Relationship Id="rId2" Type="http://schemas.openxmlformats.org/officeDocument/2006/relationships/tags" Target="../tags/tag654.xml"/><Relationship Id="rId1" Type="http://schemas.openxmlformats.org/officeDocument/2006/relationships/tags" Target="../tags/tag653.xml"/><Relationship Id="rId6" Type="http://schemas.openxmlformats.org/officeDocument/2006/relationships/tags" Target="../tags/tag658.xml"/><Relationship Id="rId11" Type="http://schemas.openxmlformats.org/officeDocument/2006/relationships/image" Target="../media/image2.jpeg"/><Relationship Id="rId5" Type="http://schemas.openxmlformats.org/officeDocument/2006/relationships/tags" Target="../tags/tag657.xml"/><Relationship Id="rId10" Type="http://schemas.openxmlformats.org/officeDocument/2006/relationships/notesSlide" Target="../notesSlides/notesSlide92.xml"/><Relationship Id="rId4" Type="http://schemas.openxmlformats.org/officeDocument/2006/relationships/tags" Target="../tags/tag656.xml"/><Relationship Id="rId9"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63.xml"/><Relationship Id="rId7" Type="http://schemas.openxmlformats.org/officeDocument/2006/relationships/tags" Target="../tags/tag667.xml"/><Relationship Id="rId2" Type="http://schemas.openxmlformats.org/officeDocument/2006/relationships/tags" Target="../tags/tag662.xml"/><Relationship Id="rId1" Type="http://schemas.openxmlformats.org/officeDocument/2006/relationships/tags" Target="../tags/tag661.xml"/><Relationship Id="rId6" Type="http://schemas.openxmlformats.org/officeDocument/2006/relationships/tags" Target="../tags/tag666.xml"/><Relationship Id="rId5" Type="http://schemas.openxmlformats.org/officeDocument/2006/relationships/tags" Target="../tags/tag665.xml"/><Relationship Id="rId10" Type="http://schemas.openxmlformats.org/officeDocument/2006/relationships/image" Target="../media/image2.jpeg"/><Relationship Id="rId4" Type="http://schemas.openxmlformats.org/officeDocument/2006/relationships/tags" Target="../tags/tag664.xml"/><Relationship Id="rId9"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8" Type="http://schemas.openxmlformats.org/officeDocument/2006/relationships/tags" Target="../tags/tag675.xml"/><Relationship Id="rId3" Type="http://schemas.openxmlformats.org/officeDocument/2006/relationships/tags" Target="../tags/tag670.xml"/><Relationship Id="rId7" Type="http://schemas.openxmlformats.org/officeDocument/2006/relationships/tags" Target="../tags/tag674.xml"/><Relationship Id="rId2" Type="http://schemas.openxmlformats.org/officeDocument/2006/relationships/tags" Target="../tags/tag669.xml"/><Relationship Id="rId1" Type="http://schemas.openxmlformats.org/officeDocument/2006/relationships/tags" Target="../tags/tag668.xml"/><Relationship Id="rId6" Type="http://schemas.openxmlformats.org/officeDocument/2006/relationships/tags" Target="../tags/tag673.xml"/><Relationship Id="rId11" Type="http://schemas.openxmlformats.org/officeDocument/2006/relationships/image" Target="../media/image2.jpeg"/><Relationship Id="rId5" Type="http://schemas.openxmlformats.org/officeDocument/2006/relationships/tags" Target="../tags/tag672.xml"/><Relationship Id="rId10" Type="http://schemas.openxmlformats.org/officeDocument/2006/relationships/notesSlide" Target="../notesSlides/notesSlide94.xml"/><Relationship Id="rId4" Type="http://schemas.openxmlformats.org/officeDocument/2006/relationships/tags" Target="../tags/tag671.xml"/><Relationship Id="rId9"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tags" Target="../tags/tag683.xml"/><Relationship Id="rId13" Type="http://schemas.openxmlformats.org/officeDocument/2006/relationships/image" Target="../media/image2.jpeg"/><Relationship Id="rId3" Type="http://schemas.openxmlformats.org/officeDocument/2006/relationships/tags" Target="../tags/tag678.xml"/><Relationship Id="rId7" Type="http://schemas.openxmlformats.org/officeDocument/2006/relationships/tags" Target="../tags/tag682.xml"/><Relationship Id="rId12" Type="http://schemas.openxmlformats.org/officeDocument/2006/relationships/notesSlide" Target="../notesSlides/notesSlide95.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tags" Target="../tags/tag681.xml"/><Relationship Id="rId11" Type="http://schemas.openxmlformats.org/officeDocument/2006/relationships/slideLayout" Target="../slideLayouts/slideLayout7.xml"/><Relationship Id="rId5" Type="http://schemas.openxmlformats.org/officeDocument/2006/relationships/tags" Target="../tags/tag680.xml"/><Relationship Id="rId10" Type="http://schemas.openxmlformats.org/officeDocument/2006/relationships/tags" Target="../tags/tag685.xml"/><Relationship Id="rId4" Type="http://schemas.openxmlformats.org/officeDocument/2006/relationships/tags" Target="../tags/tag679.xml"/><Relationship Id="rId9" Type="http://schemas.openxmlformats.org/officeDocument/2006/relationships/tags" Target="../tags/tag684.xml"/></Relationships>
</file>

<file path=ppt/slides/_rels/slide96.xml.rels><?xml version="1.0" encoding="UTF-8" standalone="yes"?>
<Relationships xmlns="http://schemas.openxmlformats.org/package/2006/relationships"><Relationship Id="rId3" Type="http://schemas.openxmlformats.org/officeDocument/2006/relationships/tags" Target="../tags/tag688.xml"/><Relationship Id="rId2" Type="http://schemas.openxmlformats.org/officeDocument/2006/relationships/tags" Target="../tags/tag687.xml"/><Relationship Id="rId1" Type="http://schemas.openxmlformats.org/officeDocument/2006/relationships/tags" Target="../tags/tag686.xml"/><Relationship Id="rId6" Type="http://schemas.openxmlformats.org/officeDocument/2006/relationships/image" Target="../media/image31.png"/><Relationship Id="rId5" Type="http://schemas.openxmlformats.org/officeDocument/2006/relationships/notesSlide" Target="../notesSlides/notesSlide96.xml"/><Relationship Id="rId4"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8" Type="http://schemas.openxmlformats.org/officeDocument/2006/relationships/tags" Target="../tags/tag696.xml"/><Relationship Id="rId13" Type="http://schemas.openxmlformats.org/officeDocument/2006/relationships/notesSlide" Target="../notesSlides/notesSlide97.xml"/><Relationship Id="rId3" Type="http://schemas.openxmlformats.org/officeDocument/2006/relationships/tags" Target="../tags/tag691.xml"/><Relationship Id="rId7" Type="http://schemas.openxmlformats.org/officeDocument/2006/relationships/tags" Target="../tags/tag695.xml"/><Relationship Id="rId12" Type="http://schemas.openxmlformats.org/officeDocument/2006/relationships/slideLayout" Target="../slideLayouts/slideLayout7.xml"/><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tags" Target="../tags/tag694.xml"/><Relationship Id="rId11" Type="http://schemas.openxmlformats.org/officeDocument/2006/relationships/tags" Target="../tags/tag699.xml"/><Relationship Id="rId5" Type="http://schemas.openxmlformats.org/officeDocument/2006/relationships/tags" Target="../tags/tag693.xml"/><Relationship Id="rId10" Type="http://schemas.openxmlformats.org/officeDocument/2006/relationships/tags" Target="../tags/tag698.xml"/><Relationship Id="rId4" Type="http://schemas.openxmlformats.org/officeDocument/2006/relationships/tags" Target="../tags/tag692.xml"/><Relationship Id="rId9" Type="http://schemas.openxmlformats.org/officeDocument/2006/relationships/tags" Target="../tags/tag697.xml"/><Relationship Id="rId14" Type="http://schemas.openxmlformats.org/officeDocument/2006/relationships/image" Target="../media/image32.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1.xml"/><Relationship Id="rId1" Type="http://schemas.openxmlformats.org/officeDocument/2006/relationships/tags" Target="../tags/tag700.xml"/><Relationship Id="rId4"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tags" Target="../tags/tag704.xml"/><Relationship Id="rId2" Type="http://schemas.openxmlformats.org/officeDocument/2006/relationships/tags" Target="../tags/tag703.xml"/><Relationship Id="rId1" Type="http://schemas.openxmlformats.org/officeDocument/2006/relationships/tags" Target="../tags/tag702.xml"/><Relationship Id="rId6" Type="http://schemas.openxmlformats.org/officeDocument/2006/relationships/image" Target="../media/image2.jpeg"/><Relationship Id="rId5" Type="http://schemas.openxmlformats.org/officeDocument/2006/relationships/notesSlide" Target="../notesSlides/notesSlide9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custDataLst>
              <p:tags r:id="rId1"/>
            </p:custDataLst>
          </p:nvPr>
        </p:nvSpPr>
        <p:spPr>
          <a:xfrm>
            <a:off x="914398" y="3810001"/>
            <a:ext cx="7906073" cy="746548"/>
          </a:xfrm>
          <a:noFill/>
        </p:spPr>
        <p:txBody>
          <a:bodyPr/>
          <a:lstStyle/>
          <a:p>
            <a:r>
              <a:rPr lang="fr-FR" sz="3000" b="1" dirty="0">
                <a:solidFill>
                  <a:srgbClr val="00408C"/>
                </a:solidFill>
                <a:ea typeface="ヒラギノ角ゴ Pro W3" pitchFamily="1" charset="-128"/>
              </a:rPr>
              <a:t>Norme ST.26 de l’OMPI</a:t>
            </a:r>
          </a:p>
          <a:p>
            <a:r>
              <a:rPr lang="fr-FR" sz="3000" b="1" dirty="0">
                <a:solidFill>
                  <a:srgbClr val="00408C"/>
                </a:solidFill>
                <a:ea typeface="ヒラギノ角ゴ Pro W3" pitchFamily="1" charset="-128"/>
              </a:rPr>
              <a:t>PERFECTIONNEMENT</a:t>
            </a:r>
          </a:p>
          <a:p>
            <a:endParaRPr lang="fr-FR" sz="1400" b="1" dirty="0">
              <a:solidFill>
                <a:srgbClr val="00408C"/>
              </a:solidFill>
              <a:ea typeface="ヒラギノ角ゴ Pro W3" pitchFamily="1" charset="-128"/>
            </a:endParaRPr>
          </a:p>
          <a:p>
            <a:r>
              <a:rPr lang="fr-FR" sz="1800" dirty="0">
                <a:solidFill>
                  <a:srgbClr val="00408C"/>
                </a:solidFill>
                <a:ea typeface="ヒラギノ角ゴ Pro W3" pitchFamily="1" charset="-128"/>
              </a:rPr>
              <a:t> Webinaire de formation</a:t>
            </a:r>
          </a:p>
        </p:txBody>
      </p:sp>
      <p:sp>
        <p:nvSpPr>
          <p:cNvPr id="5" name="Rectangle 6"/>
          <p:cNvSpPr>
            <a:spLocks noChangeArrowheads="1"/>
          </p:cNvSpPr>
          <p:nvPr>
            <p:custDataLst>
              <p:tags r:id="rId2"/>
            </p:custDataLst>
          </p:nvPr>
        </p:nvSpPr>
        <p:spPr bwMode="auto">
          <a:xfrm>
            <a:off x="533398" y="3887147"/>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FR" dirty="0"/>
          </a:p>
        </p:txBody>
      </p:sp>
      <p:sp>
        <p:nvSpPr>
          <p:cNvPr id="2" name="Rectangle 1"/>
          <p:cNvSpPr/>
          <p:nvPr>
            <p:custDataLst>
              <p:tags r:id="rId3"/>
            </p:custDataLst>
          </p:nvPr>
        </p:nvSpPr>
        <p:spPr>
          <a:xfrm>
            <a:off x="541808" y="5524088"/>
            <a:ext cx="8134648" cy="1061829"/>
          </a:xfrm>
          <a:prstGeom prst="rect">
            <a:avLst/>
          </a:prstGeom>
        </p:spPr>
        <p:txBody>
          <a:bodyPr wrap="square">
            <a:spAutoFit/>
          </a:bodyPr>
          <a:lstStyle/>
          <a:p>
            <a:r>
              <a:rPr lang="fr-FR" sz="1400" i="1" dirty="0"/>
              <a:t>Note : ce module est un module de suivi et présuppose que les participants ont déjà assisté au webinaire sur les Principes fondamentaux de la norme ST.26. </a:t>
            </a:r>
          </a:p>
          <a:p>
            <a:r>
              <a:rPr lang="fr-FR" sz="1400" i="1" dirty="0"/>
              <a:t>Le cours sur les Principes fondamentaux de la norme ST.26 est disponible ici : https://www.wipo.int/meetings/fr/details.jsp?meeting_id=62848</a:t>
            </a:r>
          </a:p>
        </p:txBody>
      </p:sp>
    </p:spTree>
    <p:extLst>
      <p:ext uri="{BB962C8B-B14F-4D97-AF65-F5344CB8AC3E}">
        <p14:creationId xmlns:p14="http://schemas.microsoft.com/office/powerpoint/2010/main" val="351779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10</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10</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“modified_base”</a:t>
            </a:r>
          </a:p>
        </p:txBody>
      </p:sp>
      <p:sp>
        <p:nvSpPr>
          <p:cNvPr id="5" name="Content Placeholder 2"/>
          <p:cNvSpPr txBox="1">
            <a:spLocks/>
          </p:cNvSpPr>
          <p:nvPr>
            <p:custDataLst>
              <p:tags r:id="rId4"/>
            </p:custDataLst>
          </p:nvPr>
        </p:nvSpPr>
        <p:spPr>
          <a:xfrm>
            <a:off x="395536" y="1856929"/>
            <a:ext cx="8229600" cy="517133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pPr>
              <a:spcBef>
                <a:spcPts val="0"/>
              </a:spcBef>
            </a:pPr>
            <a:r>
              <a:rPr lang="fr-FR" sz="1800" dirty="0"/>
              <a:t>Exemple : séquence de nucléotides avec xanthine à la position 22</a:t>
            </a:r>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marL="0" indent="0">
              <a:spcBef>
                <a:spcPts val="0"/>
              </a:spcBef>
              <a:buNone/>
            </a:pPr>
            <a:endParaRPr lang="fr-FR" sz="1800" kern="0" dirty="0"/>
          </a:p>
          <a:p>
            <a:pPr marL="0" indent="0">
              <a:spcBef>
                <a:spcPts val="0"/>
              </a:spcBef>
              <a:buNone/>
            </a:pPr>
            <a:endParaRPr lang="fr-FR" sz="1800" kern="0" dirty="0"/>
          </a:p>
          <a:p>
            <a:pPr>
              <a:spcBef>
                <a:spcPts val="0"/>
              </a:spcBef>
            </a:pPr>
            <a:r>
              <a:rPr lang="fr-FR" sz="1800" dirty="0"/>
              <a:t>“Xanthine” NE FIGURE PAS dans le tableau 2 de l’annexe I, section 2;  aussi la valeur du qualificateur obligatoire “</a:t>
            </a:r>
            <a:r>
              <a:rPr lang="fr-FR" sz="1800" dirty="0" err="1"/>
              <a:t>mod_base</a:t>
            </a:r>
            <a:r>
              <a:rPr lang="fr-FR" sz="1800" dirty="0"/>
              <a:t>” </a:t>
            </a:r>
            <a:r>
              <a:rPr lang="fr-FR" sz="1800" dirty="0" err="1"/>
              <a:t>doit-elle</a:t>
            </a:r>
            <a:r>
              <a:rPr lang="fr-FR" sz="1800" dirty="0"/>
              <a:t> être “OTHER” et le qualificateur supplémentaire “note” doit apparaître avec pour valeur “xanthine”.</a:t>
            </a:r>
          </a:p>
        </p:txBody>
      </p:sp>
      <p:pic>
        <p:nvPicPr>
          <p:cNvPr id="8" name="Picture 7"/>
          <p:cNvPicPr>
            <a:picLocks noChangeAspect="1"/>
          </p:cNvPicPr>
          <p:nvPr>
            <p:custDataLst>
              <p:tags r:id="rId5"/>
            </p:custDataLst>
          </p:nvPr>
        </p:nvPicPr>
        <p:blipFill>
          <a:blip r:embed="rId9"/>
          <a:stretch>
            <a:fillRect/>
          </a:stretch>
        </p:blipFill>
        <p:spPr>
          <a:xfrm>
            <a:off x="1331640" y="2256681"/>
            <a:ext cx="5832648" cy="2828331"/>
          </a:xfrm>
          <a:prstGeom prst="rect">
            <a:avLst/>
          </a:prstGeom>
        </p:spPr>
      </p:pic>
    </p:spTree>
    <p:extLst>
      <p:ext uri="{BB962C8B-B14F-4D97-AF65-F5344CB8AC3E}">
        <p14:creationId xmlns:p14="http://schemas.microsoft.com/office/powerpoint/2010/main" val="8835646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bwMode="auto">
          <a:xfrm>
            <a:off x="304800" y="1570037"/>
            <a:ext cx="8534400" cy="2091777"/>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100</a:t>
            </a:fld>
            <a:endParaRPr lang="fr-FR" dirty="0"/>
          </a:p>
        </p:txBody>
      </p:sp>
      <p:sp>
        <p:nvSpPr>
          <p:cNvPr id="7"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100</a:t>
            </a:fld>
            <a:endParaRPr lang="fr-FR" dirty="0"/>
          </a:p>
        </p:txBody>
      </p:sp>
      <p:sp>
        <p:nvSpPr>
          <p:cNvPr id="8"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100</a:t>
            </a:fld>
            <a:endParaRPr lang="fr-FR" dirty="0"/>
          </a:p>
        </p:txBody>
      </p:sp>
      <p:sp>
        <p:nvSpPr>
          <p:cNvPr id="9"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Analogues nucléotidiques</a:t>
            </a:r>
          </a:p>
        </p:txBody>
      </p:sp>
      <p:sp>
        <p:nvSpPr>
          <p:cNvPr id="10" name="TextBox 9"/>
          <p:cNvSpPr txBox="1"/>
          <p:nvPr>
            <p:custDataLst>
              <p:tags r:id="rId6"/>
            </p:custDataLst>
          </p:nvPr>
        </p:nvSpPr>
        <p:spPr>
          <a:xfrm>
            <a:off x="467544" y="1702273"/>
            <a:ext cx="7661185" cy="1754326"/>
          </a:xfrm>
          <a:prstGeom prst="rect">
            <a:avLst/>
          </a:prstGeom>
          <a:noFill/>
        </p:spPr>
        <p:txBody>
          <a:bodyPr wrap="square" rtlCol="0">
            <a:spAutoFit/>
          </a:bodyPr>
          <a:lstStyle/>
          <a:p>
            <a:r>
              <a:rPr lang="fr-FR" sz="1800" dirty="0"/>
              <a:t>Une demande de brevet divulgue la séquence d’un acide nucléique à glycol (ANG) suivante :</a:t>
            </a:r>
          </a:p>
          <a:p>
            <a:r>
              <a:rPr lang="fr-FR" sz="1800" dirty="0">
                <a:latin typeface="Courier New" panose="02070309020205020404" pitchFamily="49" charset="0"/>
                <a:cs typeface="Courier New" panose="02070309020205020404" pitchFamily="49" charset="0"/>
              </a:rPr>
              <a:t>         PO</a:t>
            </a:r>
            <a:r>
              <a:rPr lang="fr-FR" sz="1800" baseline="-25000" dirty="0">
                <a:latin typeface="Courier New" panose="02070309020205020404" pitchFamily="49" charset="0"/>
                <a:cs typeface="Courier New" panose="02070309020205020404" pitchFamily="49" charset="0"/>
              </a:rPr>
              <a:t>4</a:t>
            </a:r>
            <a:r>
              <a:rPr lang="fr-FR" sz="1800" dirty="0">
                <a:latin typeface="Courier New" panose="02070309020205020404" pitchFamily="49" charset="0"/>
                <a:cs typeface="Courier New" panose="02070309020205020404" pitchFamily="49" charset="0"/>
              </a:rPr>
              <a:t>-tagttcattgactaaggctccccattgact-OH</a:t>
            </a:r>
          </a:p>
          <a:p>
            <a:r>
              <a:rPr lang="fr-FR" sz="1800" dirty="0"/>
              <a:t>où l’extrémité gauche de la séquence PO</a:t>
            </a:r>
            <a:r>
              <a:rPr lang="fr-FR" sz="1800" baseline="-25000" dirty="0"/>
              <a:t>4</a:t>
            </a:r>
            <a:r>
              <a:rPr lang="fr-FR" sz="1800" dirty="0"/>
              <a:t> reproduit le côté 5’ d’une séquence d’ADN.</a:t>
            </a:r>
          </a:p>
        </p:txBody>
      </p:sp>
      <p:sp>
        <p:nvSpPr>
          <p:cNvPr id="11" name="TextBox 10"/>
          <p:cNvSpPr txBox="1"/>
          <p:nvPr>
            <p:custDataLst>
              <p:tags r:id="rId7"/>
            </p:custDataLst>
          </p:nvPr>
        </p:nvSpPr>
        <p:spPr>
          <a:xfrm>
            <a:off x="938116" y="3751402"/>
            <a:ext cx="6712094" cy="923330"/>
          </a:xfrm>
          <a:prstGeom prst="rect">
            <a:avLst/>
          </a:prstGeom>
          <a:noFill/>
        </p:spPr>
        <p:txBody>
          <a:bodyPr wrap="none" rtlCol="0">
            <a:spAutoFit/>
          </a:bodyPr>
          <a:lstStyle/>
          <a:p>
            <a:r>
              <a:rPr lang="fr-FR" sz="1800" dirty="0"/>
              <a:t>Cette séquence </a:t>
            </a:r>
            <a:r>
              <a:rPr lang="fr-FR" sz="1800" u="sng" dirty="0"/>
              <a:t>doit</a:t>
            </a:r>
            <a:r>
              <a:rPr lang="fr-FR" sz="1800" dirty="0"/>
              <a:t> être incluse dans un listage des séquences</a:t>
            </a:r>
          </a:p>
          <a:p>
            <a:endParaRPr lang="fr-FR" dirty="0"/>
          </a:p>
        </p:txBody>
      </p:sp>
      <p:sp>
        <p:nvSpPr>
          <p:cNvPr id="12" name="TextBox 11"/>
          <p:cNvSpPr txBox="1"/>
          <p:nvPr>
            <p:custDataLst>
              <p:tags r:id="rId8"/>
            </p:custDataLst>
          </p:nvPr>
        </p:nvSpPr>
        <p:spPr>
          <a:xfrm>
            <a:off x="391279" y="3661814"/>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3699697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bwMode="auto">
          <a:xfrm>
            <a:off x="354054" y="1602209"/>
            <a:ext cx="8485146" cy="1832124"/>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101</a:t>
            </a:fld>
            <a:endParaRPr lang="fr-FR" dirty="0"/>
          </a:p>
        </p:txBody>
      </p:sp>
      <p:sp>
        <p:nvSpPr>
          <p:cNvPr id="3"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101</a:t>
            </a:fld>
            <a:endParaRPr lang="fr-FR" dirty="0"/>
          </a:p>
        </p:txBody>
      </p:sp>
      <p:sp>
        <p:nvSpPr>
          <p:cNvPr id="4"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Analogues nucléotidiques</a:t>
            </a:r>
          </a:p>
        </p:txBody>
      </p:sp>
      <p:sp>
        <p:nvSpPr>
          <p:cNvPr id="5" name="TextBox 4"/>
          <p:cNvSpPr txBox="1"/>
          <p:nvPr>
            <p:custDataLst>
              <p:tags r:id="rId5"/>
            </p:custDataLst>
          </p:nvPr>
        </p:nvSpPr>
        <p:spPr>
          <a:xfrm>
            <a:off x="561387" y="1668884"/>
            <a:ext cx="8021225" cy="1754326"/>
          </a:xfrm>
          <a:prstGeom prst="rect">
            <a:avLst/>
          </a:prstGeom>
          <a:noFill/>
        </p:spPr>
        <p:txBody>
          <a:bodyPr wrap="square" rtlCol="0">
            <a:spAutoFit/>
          </a:bodyPr>
          <a:lstStyle/>
          <a:p>
            <a:r>
              <a:rPr lang="fr-FR" sz="1800" dirty="0"/>
              <a:t>Une demande de brevet divulgue la séquence d’un acide nucléique à glycol (ANG) suivante :</a:t>
            </a:r>
          </a:p>
          <a:p>
            <a:r>
              <a:rPr lang="fr-FR" sz="1800" dirty="0">
                <a:latin typeface="Courier New" panose="02070309020205020404" pitchFamily="49" charset="0"/>
                <a:cs typeface="Courier New" panose="02070309020205020404" pitchFamily="49" charset="0"/>
              </a:rPr>
              <a:t>         PO</a:t>
            </a:r>
            <a:r>
              <a:rPr lang="fr-FR" sz="1800" baseline="-25000" dirty="0">
                <a:latin typeface="Courier New" panose="02070309020205020404" pitchFamily="49" charset="0"/>
                <a:cs typeface="Courier New" panose="02070309020205020404" pitchFamily="49" charset="0"/>
              </a:rPr>
              <a:t>4</a:t>
            </a:r>
            <a:r>
              <a:rPr lang="fr-FR" sz="1800" dirty="0">
                <a:latin typeface="Courier New" panose="02070309020205020404" pitchFamily="49" charset="0"/>
                <a:cs typeface="Courier New" panose="02070309020205020404" pitchFamily="49" charset="0"/>
              </a:rPr>
              <a:t>-tagttcattgactaaggctccccattgact-OH</a:t>
            </a:r>
          </a:p>
          <a:p>
            <a:r>
              <a:rPr lang="fr-FR" sz="1800" dirty="0"/>
              <a:t>où l’extrémité gauche de la séquence PO</a:t>
            </a:r>
            <a:r>
              <a:rPr lang="fr-FR" sz="1800" baseline="-25000" dirty="0"/>
              <a:t>4</a:t>
            </a:r>
            <a:r>
              <a:rPr lang="fr-FR" sz="1800" dirty="0"/>
              <a:t> reproduit le côté 5’ d’une séquence d’ADN.</a:t>
            </a:r>
          </a:p>
        </p:txBody>
      </p:sp>
      <p:sp>
        <p:nvSpPr>
          <p:cNvPr id="6" name="TextBox 5"/>
          <p:cNvSpPr txBox="1"/>
          <p:nvPr>
            <p:custDataLst>
              <p:tags r:id="rId6"/>
            </p:custDataLst>
          </p:nvPr>
        </p:nvSpPr>
        <p:spPr>
          <a:xfrm>
            <a:off x="899592" y="3501008"/>
            <a:ext cx="7939608" cy="1615827"/>
          </a:xfrm>
          <a:prstGeom prst="rect">
            <a:avLst/>
          </a:prstGeom>
          <a:noFill/>
        </p:spPr>
        <p:txBody>
          <a:bodyPr wrap="square" rtlCol="0">
            <a:spAutoFit/>
          </a:bodyPr>
          <a:lstStyle/>
          <a:p>
            <a:r>
              <a:rPr lang="fr-FR" sz="1800" dirty="0"/>
              <a:t>Cette séquence </a:t>
            </a:r>
            <a:r>
              <a:rPr lang="fr-FR" sz="1800" u="sng" dirty="0"/>
              <a:t>doit</a:t>
            </a:r>
            <a:r>
              <a:rPr lang="fr-FR" sz="1800" dirty="0"/>
              <a:t> être incluse dans un listage des séquences</a:t>
            </a:r>
          </a:p>
          <a:p>
            <a:r>
              <a:rPr lang="fr-FR" sz="1800" dirty="0"/>
              <a:t>où l’extrémité gauche de la séquence PO</a:t>
            </a:r>
            <a:r>
              <a:rPr lang="fr-FR" sz="1800" baseline="-25000" dirty="0"/>
              <a:t>4</a:t>
            </a:r>
            <a:r>
              <a:rPr lang="fr-FR" sz="1800" dirty="0"/>
              <a:t> reproduit le côté 5’ de sorte que la séquence doit être représentée dans le sens indiqué</a:t>
            </a:r>
          </a:p>
          <a:p>
            <a:endParaRPr lang="fr-FR" dirty="0"/>
          </a:p>
        </p:txBody>
      </p:sp>
      <p:sp>
        <p:nvSpPr>
          <p:cNvPr id="7" name="TextBox 6"/>
          <p:cNvSpPr txBox="1"/>
          <p:nvPr>
            <p:custDataLst>
              <p:tags r:id="rId7"/>
            </p:custDataLst>
          </p:nvPr>
        </p:nvSpPr>
        <p:spPr>
          <a:xfrm>
            <a:off x="395536" y="3356992"/>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8" name="TextBox 7"/>
          <p:cNvSpPr txBox="1"/>
          <p:nvPr>
            <p:custDataLst>
              <p:tags r:id="rId8"/>
            </p:custDataLst>
          </p:nvPr>
        </p:nvSpPr>
        <p:spPr>
          <a:xfrm>
            <a:off x="354054" y="3854951"/>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42297530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bwMode="auto">
          <a:xfrm>
            <a:off x="300225" y="1581731"/>
            <a:ext cx="8588168" cy="1775261"/>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102</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102</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102</a:t>
            </a:fld>
            <a:endParaRPr lang="fr-FR" dirty="0"/>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Analogues nucléotidiques</a:t>
            </a:r>
          </a:p>
        </p:txBody>
      </p:sp>
      <p:sp>
        <p:nvSpPr>
          <p:cNvPr id="7" name="TextBox 6"/>
          <p:cNvSpPr txBox="1"/>
          <p:nvPr>
            <p:custDataLst>
              <p:tags r:id="rId6"/>
            </p:custDataLst>
          </p:nvPr>
        </p:nvSpPr>
        <p:spPr>
          <a:xfrm>
            <a:off x="560407" y="1581731"/>
            <a:ext cx="8327985" cy="1754326"/>
          </a:xfrm>
          <a:prstGeom prst="rect">
            <a:avLst/>
          </a:prstGeom>
          <a:noFill/>
        </p:spPr>
        <p:txBody>
          <a:bodyPr wrap="square" rtlCol="0">
            <a:spAutoFit/>
          </a:bodyPr>
          <a:lstStyle/>
          <a:p>
            <a:r>
              <a:rPr lang="fr-FR" sz="1800" dirty="0"/>
              <a:t>Une demande de brevet divulgue la séquence d’un acide nucléique à glycol (ANG) suivante :</a:t>
            </a:r>
          </a:p>
          <a:p>
            <a:r>
              <a:rPr lang="fr-FR" sz="1800" dirty="0">
                <a:latin typeface="Courier New" panose="02070309020205020404" pitchFamily="49" charset="0"/>
                <a:cs typeface="Courier New" panose="02070309020205020404" pitchFamily="49" charset="0"/>
              </a:rPr>
              <a:t>         PO</a:t>
            </a:r>
            <a:r>
              <a:rPr lang="fr-FR" sz="1800" baseline="-25000" dirty="0">
                <a:latin typeface="Courier New" panose="02070309020205020404" pitchFamily="49" charset="0"/>
                <a:cs typeface="Courier New" panose="02070309020205020404" pitchFamily="49" charset="0"/>
              </a:rPr>
              <a:t>4</a:t>
            </a:r>
            <a:r>
              <a:rPr lang="fr-FR" sz="1800" dirty="0">
                <a:latin typeface="Courier New" panose="02070309020205020404" pitchFamily="49" charset="0"/>
                <a:cs typeface="Courier New" panose="02070309020205020404" pitchFamily="49" charset="0"/>
              </a:rPr>
              <a:t>-tagttcattgactaaggctccccattgact-OH</a:t>
            </a:r>
          </a:p>
          <a:p>
            <a:r>
              <a:rPr lang="fr-FR" sz="1800" dirty="0"/>
              <a:t>où l’extrémité gauche de la séquence PO</a:t>
            </a:r>
            <a:r>
              <a:rPr lang="fr-FR" sz="1800" baseline="-25000" dirty="0"/>
              <a:t>4</a:t>
            </a:r>
            <a:r>
              <a:rPr lang="fr-FR" sz="1800" dirty="0"/>
              <a:t> reproduit le côté 5’ d’une séquence d’ADN.</a:t>
            </a:r>
          </a:p>
        </p:txBody>
      </p:sp>
      <p:sp>
        <p:nvSpPr>
          <p:cNvPr id="8" name="TextBox 7"/>
          <p:cNvSpPr txBox="1"/>
          <p:nvPr>
            <p:custDataLst>
              <p:tags r:id="rId7"/>
            </p:custDataLst>
          </p:nvPr>
        </p:nvSpPr>
        <p:spPr>
          <a:xfrm>
            <a:off x="899593" y="3501009"/>
            <a:ext cx="7939607" cy="3554819"/>
          </a:xfrm>
          <a:prstGeom prst="rect">
            <a:avLst/>
          </a:prstGeom>
          <a:noFill/>
        </p:spPr>
        <p:txBody>
          <a:bodyPr wrap="square" rtlCol="0">
            <a:spAutoFit/>
          </a:bodyPr>
          <a:lstStyle/>
          <a:p>
            <a:r>
              <a:rPr lang="fr-FR" sz="1800" dirty="0"/>
              <a:t>Cette séquence </a:t>
            </a:r>
            <a:r>
              <a:rPr lang="fr-FR" sz="1800" u="sng" dirty="0"/>
              <a:t>doit</a:t>
            </a:r>
            <a:r>
              <a:rPr lang="fr-FR" sz="1800" dirty="0"/>
              <a:t> être incluse dans un listage des séquences</a:t>
            </a:r>
          </a:p>
          <a:p>
            <a:r>
              <a:rPr lang="fr-FR" sz="1800" dirty="0"/>
              <a:t>où l’extrémité gauche de la séquence PO</a:t>
            </a:r>
            <a:r>
              <a:rPr lang="fr-FR" sz="1800" baseline="-25000" dirty="0"/>
              <a:t>4</a:t>
            </a:r>
            <a:r>
              <a:rPr lang="fr-FR" sz="1800" dirty="0"/>
              <a:t> reproduit le côté 5’ de sorte que la séquence doit être représentée dans le sens indiqué</a:t>
            </a:r>
          </a:p>
          <a:p>
            <a:r>
              <a:rPr lang="fr-FR" sz="1800" dirty="0"/>
              <a:t>L’intégralité de la séquence doit être annotée au moyen de la clé de caractérisation “</a:t>
            </a:r>
            <a:r>
              <a:rPr lang="fr-FR" sz="1800" dirty="0" err="1"/>
              <a:t>modified_base</a:t>
            </a:r>
            <a:r>
              <a:rPr lang="fr-FR" sz="1800" dirty="0"/>
              <a:t>”, comporter un qualificateur “</a:t>
            </a:r>
            <a:r>
              <a:rPr lang="fr-FR" sz="1800" dirty="0" err="1"/>
              <a:t>mod_base</a:t>
            </a:r>
            <a:r>
              <a:rPr lang="fr-FR" sz="1800" dirty="0"/>
              <a:t>” qui prend la valeur “OTHER” et un qualificateur «note qui comprend le nom complet non abrégé des nucléotides modifiés, tels que “glycol </a:t>
            </a:r>
            <a:r>
              <a:rPr lang="fr-FR" sz="1800" dirty="0" err="1"/>
              <a:t>nucleic</a:t>
            </a:r>
            <a:r>
              <a:rPr lang="fr-FR" sz="1800" dirty="0"/>
              <a:t> </a:t>
            </a:r>
            <a:r>
              <a:rPr lang="fr-FR" sz="1800" dirty="0" err="1"/>
              <a:t>acids</a:t>
            </a:r>
            <a:r>
              <a:rPr lang="fr-FR" sz="1800" dirty="0"/>
              <a:t>” (acides nucléiques à glycol)</a:t>
            </a:r>
          </a:p>
          <a:p>
            <a:endParaRPr lang="fr-FR" sz="1800" dirty="0"/>
          </a:p>
          <a:p>
            <a:endParaRPr lang="fr-FR" dirty="0"/>
          </a:p>
        </p:txBody>
      </p:sp>
      <p:sp>
        <p:nvSpPr>
          <p:cNvPr id="9" name="TextBox 8"/>
          <p:cNvSpPr txBox="1"/>
          <p:nvPr>
            <p:custDataLst>
              <p:tags r:id="rId8"/>
            </p:custDataLst>
          </p:nvPr>
        </p:nvSpPr>
        <p:spPr>
          <a:xfrm>
            <a:off x="395536" y="3356992"/>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0" name="TextBox 9"/>
          <p:cNvSpPr txBox="1"/>
          <p:nvPr>
            <p:custDataLst>
              <p:tags r:id="rId9"/>
            </p:custDataLst>
          </p:nvPr>
        </p:nvSpPr>
        <p:spPr>
          <a:xfrm>
            <a:off x="354054" y="3854951"/>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1" name="TextBox 10"/>
          <p:cNvSpPr txBox="1"/>
          <p:nvPr>
            <p:custDataLst>
              <p:tags r:id="rId10"/>
            </p:custDataLst>
          </p:nvPr>
        </p:nvSpPr>
        <p:spPr>
          <a:xfrm>
            <a:off x="333314" y="460726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8081773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103</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Analogues nucléotidiques</a:t>
            </a:r>
          </a:p>
        </p:txBody>
      </p:sp>
      <p:sp>
        <p:nvSpPr>
          <p:cNvPr id="5" name="TextBox 4"/>
          <p:cNvSpPr txBox="1"/>
          <p:nvPr>
            <p:custDataLst>
              <p:tags r:id="rId3"/>
            </p:custDataLst>
          </p:nvPr>
        </p:nvSpPr>
        <p:spPr>
          <a:xfrm>
            <a:off x="179512" y="5949280"/>
            <a:ext cx="4406976" cy="461665"/>
          </a:xfrm>
          <a:prstGeom prst="rect">
            <a:avLst/>
          </a:prstGeom>
          <a:noFill/>
        </p:spPr>
        <p:txBody>
          <a:bodyPr wrap="none" rtlCol="0">
            <a:spAutoFit/>
          </a:bodyPr>
          <a:lstStyle/>
          <a:p>
            <a:pPr>
              <a:spcBef>
                <a:spcPts val="0"/>
              </a:spcBef>
            </a:pPr>
            <a:r>
              <a:rPr lang="fr-FR" sz="1200" i="1" dirty="0"/>
              <a:t>Note : une analyse détaillée de cet exemple figure </a:t>
            </a:r>
          </a:p>
          <a:p>
            <a:pPr>
              <a:spcBef>
                <a:spcPts val="0"/>
              </a:spcBef>
            </a:pPr>
            <a:r>
              <a:rPr lang="fr-FR" sz="1200" i="1" dirty="0"/>
              <a:t>dans la norme ST.26 de l’OMPI, annexe VI, exemple 3.g)-4.</a:t>
            </a:r>
          </a:p>
        </p:txBody>
      </p:sp>
      <p:pic>
        <p:nvPicPr>
          <p:cNvPr id="6" name="Picture 5"/>
          <p:cNvPicPr>
            <a:picLocks noChangeAspect="1"/>
          </p:cNvPicPr>
          <p:nvPr>
            <p:custDataLst>
              <p:tags r:id="rId4"/>
            </p:custDataLst>
          </p:nvPr>
        </p:nvPicPr>
        <p:blipFill>
          <a:blip r:embed="rId7"/>
          <a:stretch>
            <a:fillRect/>
          </a:stretch>
        </p:blipFill>
        <p:spPr>
          <a:xfrm>
            <a:off x="147637" y="1857375"/>
            <a:ext cx="8848725" cy="3143250"/>
          </a:xfrm>
          <a:prstGeom prst="rect">
            <a:avLst/>
          </a:prstGeom>
        </p:spPr>
      </p:pic>
    </p:spTree>
    <p:extLst>
      <p:ext uri="{BB962C8B-B14F-4D97-AF65-F5344CB8AC3E}">
        <p14:creationId xmlns:p14="http://schemas.microsoft.com/office/powerpoint/2010/main" val="39789595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104</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Acides aminés D</a:t>
            </a:r>
          </a:p>
        </p:txBody>
      </p:sp>
      <p:sp>
        <p:nvSpPr>
          <p:cNvPr id="4" name="Content Placeholder 2"/>
          <p:cNvSpPr txBox="1">
            <a:spLocks/>
          </p:cNvSpPr>
          <p:nvPr>
            <p:custDataLst>
              <p:tags r:id="rId3"/>
            </p:custDataLst>
          </p:nvPr>
        </p:nvSpPr>
        <p:spPr>
          <a:xfrm>
            <a:off x="609600" y="1853208"/>
            <a:ext cx="8229600" cy="4744144"/>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sz="1800" dirty="0"/>
              <a:t>Les séquences d’acides aminés qui contiennent un ou plusieurs acides aminés D sont soumises aux règles de la norme ST.26</a:t>
            </a:r>
          </a:p>
          <a:p>
            <a:r>
              <a:rPr lang="fr-FR" sz="1800" dirty="0"/>
              <a:t>Les acides aminés sont inclus dans la définition d’un “acide aminé” au paragraphe 3.a) de la norme ST.26 :</a:t>
            </a:r>
          </a:p>
          <a:p>
            <a:pPr marL="0" indent="0">
              <a:spcBef>
                <a:spcPts val="0"/>
              </a:spcBef>
              <a:buNone/>
            </a:pPr>
            <a:endParaRPr lang="fr-FR" sz="1800" kern="0" dirty="0"/>
          </a:p>
          <a:p>
            <a:pPr marL="0" indent="0" algn="just">
              <a:buNone/>
            </a:pPr>
            <a:r>
              <a:rPr lang="fr-FR" sz="1600" i="1" dirty="0"/>
              <a:t>“acide aminé” désigne tout acide aminé pouvant être représenté à l’aide des symboles indiqués dans l’annexe I (voir section 3, tableau 3).  Ces acides aminés comprennent notamment les acides aminés D et les acides aminés contenant des chaînes latérales modifiées ou synthétiques.”</a:t>
            </a:r>
          </a:p>
          <a:p>
            <a:pPr marL="0" indent="0" algn="just">
              <a:spcBef>
                <a:spcPts val="0"/>
              </a:spcBef>
              <a:buNone/>
            </a:pPr>
            <a:endParaRPr lang="fr-FR" sz="1800" kern="0" dirty="0"/>
          </a:p>
          <a:p>
            <a:r>
              <a:rPr lang="fr-FR" sz="1800" dirty="0"/>
              <a:t>Les acides aminés D doivent être représentés dans la séquence sous la forme d’un symbole d’acide aminé L non modifié, chaque fois que possible</a:t>
            </a:r>
          </a:p>
          <a:p>
            <a:pPr marL="0" indent="0">
              <a:buNone/>
            </a:pPr>
            <a:endParaRPr lang="fr-FR" sz="1800" kern="0" dirty="0"/>
          </a:p>
          <a:p>
            <a:r>
              <a:rPr lang="fr-FR" sz="1800" dirty="0"/>
              <a:t>doivent être décrits dans le tableau de caractéristiques comme un acide aminé modifié</a:t>
            </a:r>
          </a:p>
          <a:p>
            <a:pPr marL="0" indent="0">
              <a:buNone/>
            </a:pPr>
            <a:endParaRPr lang="fr-FR" sz="1800" kern="0" dirty="0"/>
          </a:p>
        </p:txBody>
      </p:sp>
    </p:spTree>
    <p:extLst>
      <p:ext uri="{BB962C8B-B14F-4D97-AF65-F5344CB8AC3E}">
        <p14:creationId xmlns:p14="http://schemas.microsoft.com/office/powerpoint/2010/main" val="35097435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bwMode="auto">
          <a:xfrm>
            <a:off x="251520" y="1844824"/>
            <a:ext cx="8424936" cy="1080120"/>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105</a:t>
            </a:fld>
            <a:endParaRPr lang="fr-FR" dirty="0"/>
          </a:p>
        </p:txBody>
      </p:sp>
      <p:sp>
        <p:nvSpPr>
          <p:cNvPr id="3"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105</a:t>
            </a:fld>
            <a:endParaRPr lang="fr-FR" dirty="0"/>
          </a:p>
        </p:txBody>
      </p:sp>
      <p:sp>
        <p:nvSpPr>
          <p:cNvPr id="4"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Acides aminés D</a:t>
            </a:r>
          </a:p>
        </p:txBody>
      </p:sp>
      <p:sp>
        <p:nvSpPr>
          <p:cNvPr id="5" name="TextBox 4"/>
          <p:cNvSpPr txBox="1"/>
          <p:nvPr>
            <p:custDataLst>
              <p:tags r:id="rId5"/>
            </p:custDataLst>
          </p:nvPr>
        </p:nvSpPr>
        <p:spPr>
          <a:xfrm>
            <a:off x="1290700" y="1996342"/>
            <a:ext cx="5724709" cy="784830"/>
          </a:xfrm>
          <a:prstGeom prst="rect">
            <a:avLst/>
          </a:prstGeom>
          <a:noFill/>
        </p:spPr>
        <p:txBody>
          <a:bodyPr wrap="none" rtlCol="0">
            <a:spAutoFit/>
          </a:bodyPr>
          <a:lstStyle/>
          <a:p>
            <a:pPr algn="ctr"/>
            <a:r>
              <a:rPr lang="fr-FR" sz="1800" dirty="0"/>
              <a:t>Une demande de brevet décrit la séquence suivante :</a:t>
            </a:r>
          </a:p>
          <a:p>
            <a:pPr algn="ctr"/>
            <a:r>
              <a:rPr lang="fr-FR" sz="1800" dirty="0"/>
              <a:t>D-Ala-D-Glu-Lys-Leu-Gly-D-Met</a:t>
            </a:r>
          </a:p>
        </p:txBody>
      </p:sp>
      <p:sp>
        <p:nvSpPr>
          <p:cNvPr id="6" name="TextBox 5"/>
          <p:cNvSpPr txBox="1"/>
          <p:nvPr>
            <p:custDataLst>
              <p:tags r:id="rId6"/>
            </p:custDataLst>
          </p:nvPr>
        </p:nvSpPr>
        <p:spPr>
          <a:xfrm>
            <a:off x="899592" y="3501008"/>
            <a:ext cx="7776864" cy="923330"/>
          </a:xfrm>
          <a:prstGeom prst="rect">
            <a:avLst/>
          </a:prstGeom>
          <a:noFill/>
        </p:spPr>
        <p:txBody>
          <a:bodyPr wrap="square" rtlCol="0">
            <a:spAutoFit/>
          </a:bodyPr>
          <a:lstStyle/>
          <a:p>
            <a:r>
              <a:rPr lang="fr-FR" sz="1800" dirty="0"/>
              <a:t>Cette séquence </a:t>
            </a:r>
            <a:r>
              <a:rPr lang="fr-FR" sz="1800" u="sng" dirty="0"/>
              <a:t>doit</a:t>
            </a:r>
            <a:r>
              <a:rPr lang="fr-FR" sz="1800" dirty="0"/>
              <a:t> être incluse dans un listage des séquences.</a:t>
            </a:r>
          </a:p>
          <a:p>
            <a:endParaRPr lang="fr-FR" dirty="0"/>
          </a:p>
        </p:txBody>
      </p:sp>
      <p:sp>
        <p:nvSpPr>
          <p:cNvPr id="7" name="TextBox 6"/>
          <p:cNvSpPr txBox="1"/>
          <p:nvPr>
            <p:custDataLst>
              <p:tags r:id="rId7"/>
            </p:custDataLst>
          </p:nvPr>
        </p:nvSpPr>
        <p:spPr>
          <a:xfrm>
            <a:off x="395536" y="3356992"/>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25465117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bwMode="auto">
          <a:xfrm>
            <a:off x="395536" y="1828209"/>
            <a:ext cx="8617718" cy="1401316"/>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106</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Acides aminés D</a:t>
            </a:r>
          </a:p>
        </p:txBody>
      </p:sp>
      <p:sp>
        <p:nvSpPr>
          <p:cNvPr id="5" name="TextBox 4"/>
          <p:cNvSpPr txBox="1"/>
          <p:nvPr>
            <p:custDataLst>
              <p:tags r:id="rId4"/>
            </p:custDataLst>
          </p:nvPr>
        </p:nvSpPr>
        <p:spPr>
          <a:xfrm>
            <a:off x="1290700" y="1996342"/>
            <a:ext cx="5724709" cy="784830"/>
          </a:xfrm>
          <a:prstGeom prst="rect">
            <a:avLst/>
          </a:prstGeom>
          <a:noFill/>
        </p:spPr>
        <p:txBody>
          <a:bodyPr wrap="none" rtlCol="0">
            <a:spAutoFit/>
          </a:bodyPr>
          <a:lstStyle/>
          <a:p>
            <a:pPr algn="ctr"/>
            <a:r>
              <a:rPr lang="fr-FR" sz="1800" dirty="0"/>
              <a:t>Une demande de brevet décrit la séquence suivante :</a:t>
            </a:r>
          </a:p>
          <a:p>
            <a:pPr algn="ctr"/>
            <a:r>
              <a:rPr lang="fr-FR" sz="1800" dirty="0"/>
              <a:t>D-Ala-D-Glu-Lys-Leu-Gly-D-Met</a:t>
            </a:r>
          </a:p>
        </p:txBody>
      </p:sp>
      <p:sp>
        <p:nvSpPr>
          <p:cNvPr id="6" name="TextBox 5"/>
          <p:cNvSpPr txBox="1"/>
          <p:nvPr>
            <p:custDataLst>
              <p:tags r:id="rId5"/>
            </p:custDataLst>
          </p:nvPr>
        </p:nvSpPr>
        <p:spPr>
          <a:xfrm>
            <a:off x="899592" y="3501008"/>
            <a:ext cx="7776864" cy="2585323"/>
          </a:xfrm>
          <a:prstGeom prst="rect">
            <a:avLst/>
          </a:prstGeom>
          <a:noFill/>
        </p:spPr>
        <p:txBody>
          <a:bodyPr wrap="square" rtlCol="0">
            <a:spAutoFit/>
          </a:bodyPr>
          <a:lstStyle/>
          <a:p>
            <a:r>
              <a:rPr lang="fr-FR" sz="1800" dirty="0"/>
              <a:t>Cette séquence </a:t>
            </a:r>
            <a:r>
              <a:rPr lang="fr-FR" sz="1800" u="sng" dirty="0"/>
              <a:t>doit</a:t>
            </a:r>
            <a:r>
              <a:rPr lang="fr-FR" sz="1800" dirty="0"/>
              <a:t> être incluse dans un listage des séquences.</a:t>
            </a:r>
          </a:p>
          <a:p>
            <a:r>
              <a:rPr lang="fr-FR" sz="1800" dirty="0"/>
              <a:t>Elle devrait être représentée sous la forme : AGKLGM</a:t>
            </a:r>
          </a:p>
          <a:p>
            <a:r>
              <a:rPr lang="fr-FR" sz="1800" dirty="0"/>
              <a:t>L’alanine à la position 1, l’acide glutamique à la position 2 et la méthionine à la position 6 doivent être chacun annotés au moyen d’une clé de caractérisation “SITE” et d’un qualificateur “NOTE” avec le nom complet non abrégé de l’acide aminé correspondant.</a:t>
            </a:r>
          </a:p>
          <a:p>
            <a:endParaRPr lang="fr-FR" dirty="0"/>
          </a:p>
        </p:txBody>
      </p:sp>
      <p:sp>
        <p:nvSpPr>
          <p:cNvPr id="7" name="TextBox 6"/>
          <p:cNvSpPr txBox="1"/>
          <p:nvPr>
            <p:custDataLst>
              <p:tags r:id="rId6"/>
            </p:custDataLst>
          </p:nvPr>
        </p:nvSpPr>
        <p:spPr>
          <a:xfrm>
            <a:off x="395536" y="3356992"/>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8" name="TextBox 7"/>
          <p:cNvSpPr txBox="1"/>
          <p:nvPr>
            <p:custDataLst>
              <p:tags r:id="rId7"/>
            </p:custDataLst>
          </p:nvPr>
        </p:nvSpPr>
        <p:spPr>
          <a:xfrm>
            <a:off x="395536" y="3806026"/>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0" name="TextBox 9"/>
          <p:cNvSpPr txBox="1"/>
          <p:nvPr>
            <p:custDataLst>
              <p:tags r:id="rId8"/>
            </p:custDataLst>
          </p:nvPr>
        </p:nvSpPr>
        <p:spPr>
          <a:xfrm>
            <a:off x="395536" y="4303985"/>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40626475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107</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Acides aminés D</a:t>
            </a:r>
          </a:p>
        </p:txBody>
      </p:sp>
      <p:sp>
        <p:nvSpPr>
          <p:cNvPr id="4" name="TextBox 3"/>
          <p:cNvSpPr txBox="1"/>
          <p:nvPr>
            <p:custDataLst>
              <p:tags r:id="rId3"/>
            </p:custDataLst>
          </p:nvPr>
        </p:nvSpPr>
        <p:spPr>
          <a:xfrm>
            <a:off x="251520" y="5949280"/>
            <a:ext cx="8269202" cy="461665"/>
          </a:xfrm>
          <a:prstGeom prst="rect">
            <a:avLst/>
          </a:prstGeom>
          <a:noFill/>
        </p:spPr>
        <p:txBody>
          <a:bodyPr wrap="square" rtlCol="0">
            <a:spAutoFit/>
          </a:bodyPr>
          <a:lstStyle/>
          <a:p>
            <a:pPr>
              <a:spcBef>
                <a:spcPts val="0"/>
              </a:spcBef>
            </a:pPr>
            <a:r>
              <a:rPr lang="fr-FR" sz="1200" i="1" dirty="0"/>
              <a:t>Note : une analyse détaillée d’un exemple similaire figure </a:t>
            </a:r>
          </a:p>
          <a:p>
            <a:pPr>
              <a:spcBef>
                <a:spcPts val="0"/>
              </a:spcBef>
            </a:pPr>
            <a:r>
              <a:rPr lang="fr-FR" sz="1200" i="1" dirty="0"/>
              <a:t>dans la norme ST.26 de l’OMPI, annexe VI, exemple 3.a)-1</a:t>
            </a:r>
          </a:p>
        </p:txBody>
      </p:sp>
      <p:pic>
        <p:nvPicPr>
          <p:cNvPr id="6" name="Picture 5"/>
          <p:cNvPicPr>
            <a:picLocks noChangeAspect="1"/>
          </p:cNvPicPr>
          <p:nvPr>
            <p:custDataLst>
              <p:tags r:id="rId4"/>
            </p:custDataLst>
          </p:nvPr>
        </p:nvPicPr>
        <p:blipFill>
          <a:blip r:embed="rId7"/>
          <a:stretch>
            <a:fillRect/>
          </a:stretch>
        </p:blipFill>
        <p:spPr>
          <a:xfrm>
            <a:off x="1804987" y="1390997"/>
            <a:ext cx="5534025" cy="4486275"/>
          </a:xfrm>
          <a:prstGeom prst="rect">
            <a:avLst/>
          </a:prstGeom>
        </p:spPr>
      </p:pic>
    </p:spTree>
    <p:extLst>
      <p:ext uri="{BB962C8B-B14F-4D97-AF65-F5344CB8AC3E}">
        <p14:creationId xmlns:p14="http://schemas.microsoft.com/office/powerpoint/2010/main" val="27727993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108</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Séquences ramifiées</a:t>
            </a:r>
          </a:p>
        </p:txBody>
      </p:sp>
      <p:sp>
        <p:nvSpPr>
          <p:cNvPr id="4" name="Content Placeholder 2"/>
          <p:cNvSpPr txBox="1">
            <a:spLocks/>
          </p:cNvSpPr>
          <p:nvPr>
            <p:custDataLst>
              <p:tags r:id="rId3"/>
            </p:custDataLst>
          </p:nvPr>
        </p:nvSpPr>
        <p:spPr>
          <a:xfrm>
            <a:off x="609600" y="1853208"/>
            <a:ext cx="7994848" cy="4744144"/>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sz="1800" dirty="0"/>
              <a:t>Les séquences d’acides nucléiques ramifiées et les séquences d’acides aminés ramifiées sont soumises aux règles de la norme ST.26 </a:t>
            </a:r>
          </a:p>
          <a:p>
            <a:r>
              <a:rPr lang="fr-FR" sz="1800" dirty="0"/>
              <a:t>Les régions linéaires de séquences ramifiées contenant au moins 10 nucléotides définis de manière spécifique ou au moins 4 acides aminés définis de manière spécifique doivent être incluses dans un listage de séquences.  (Norme ST.26 de l’OMPI, paragraphe 7)</a:t>
            </a:r>
          </a:p>
          <a:p>
            <a:r>
              <a:rPr lang="fr-FR" sz="1800" dirty="0"/>
              <a:t>Chaque région linéaire d’une séquence ramifiée qui satisfait à l’exigence de longueur minimale doit être incluse en tant que séquence distincte et disposer de son propre numéro d’identification de séquence</a:t>
            </a:r>
          </a:p>
          <a:p>
            <a:r>
              <a:rPr lang="fr-FR" sz="1800" dirty="0"/>
              <a:t>Il convient de prendre en compte le nombre de résidus définis de manière spécifique dans chaque région linéaire et non le nombre total de résidus définis de manière spécifique dans la structure</a:t>
            </a:r>
          </a:p>
          <a:p>
            <a:pPr marL="0" indent="0">
              <a:spcBef>
                <a:spcPts val="0"/>
              </a:spcBef>
              <a:buNone/>
            </a:pPr>
            <a:endParaRPr lang="fr-FR" sz="1800" kern="0" dirty="0"/>
          </a:p>
          <a:p>
            <a:pPr marL="0" indent="0" algn="just">
              <a:buNone/>
            </a:pPr>
            <a:endParaRPr lang="fr-FR" sz="1800" kern="0" dirty="0"/>
          </a:p>
        </p:txBody>
      </p:sp>
    </p:spTree>
    <p:extLst>
      <p:ext uri="{BB962C8B-B14F-4D97-AF65-F5344CB8AC3E}">
        <p14:creationId xmlns:p14="http://schemas.microsoft.com/office/powerpoint/2010/main" val="36532149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bwMode="auto">
          <a:xfrm>
            <a:off x="251520" y="1564085"/>
            <a:ext cx="8587680" cy="2443358"/>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109</a:t>
            </a:fld>
            <a:endParaRPr lang="fr-FR" dirty="0"/>
          </a:p>
        </p:txBody>
      </p:sp>
      <p:sp>
        <p:nvSpPr>
          <p:cNvPr id="3"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Séquences ramifiées</a:t>
            </a:r>
          </a:p>
        </p:txBody>
      </p:sp>
      <p:sp>
        <p:nvSpPr>
          <p:cNvPr id="4"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109</a:t>
            </a:fld>
            <a:endParaRPr lang="fr-FR" dirty="0"/>
          </a:p>
        </p:txBody>
      </p:sp>
      <p:sp>
        <p:nvSpPr>
          <p:cNvPr id="5"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Séquences ramifiées</a:t>
            </a:r>
          </a:p>
        </p:txBody>
      </p:sp>
      <p:sp>
        <p:nvSpPr>
          <p:cNvPr id="6" name="TextBox 5"/>
          <p:cNvSpPr txBox="1"/>
          <p:nvPr>
            <p:custDataLst>
              <p:tags r:id="rId6"/>
            </p:custDataLst>
          </p:nvPr>
        </p:nvSpPr>
        <p:spPr>
          <a:xfrm>
            <a:off x="1882124" y="2074055"/>
            <a:ext cx="4731680" cy="369332"/>
          </a:xfrm>
          <a:prstGeom prst="rect">
            <a:avLst/>
          </a:prstGeom>
          <a:noFill/>
        </p:spPr>
        <p:txBody>
          <a:bodyPr wrap="none" rtlCol="0">
            <a:spAutoFit/>
          </a:bodyPr>
          <a:lstStyle/>
          <a:p>
            <a:r>
              <a:rPr lang="fr-FR" sz="1800" dirty="0"/>
              <a:t>NH</a:t>
            </a:r>
            <a:r>
              <a:rPr lang="fr-FR" sz="1800" baseline="-25000" dirty="0"/>
              <a:t>2</a:t>
            </a:r>
            <a:r>
              <a:rPr lang="fr-FR" sz="1800" dirty="0"/>
              <a:t>-Asp-Gly-Ser-Ala-Lys-Lys-Lys-Lys-CO</a:t>
            </a:r>
            <a:r>
              <a:rPr lang="fr-FR" sz="1800" baseline="-25000" dirty="0"/>
              <a:t>2</a:t>
            </a:r>
            <a:r>
              <a:rPr lang="fr-FR" sz="1800" dirty="0"/>
              <a:t>H</a:t>
            </a:r>
          </a:p>
        </p:txBody>
      </p:sp>
      <p:sp>
        <p:nvSpPr>
          <p:cNvPr id="7" name="TextBox 6"/>
          <p:cNvSpPr txBox="1"/>
          <p:nvPr>
            <p:custDataLst>
              <p:tags r:id="rId7"/>
            </p:custDataLst>
          </p:nvPr>
        </p:nvSpPr>
        <p:spPr>
          <a:xfrm>
            <a:off x="1514422" y="2626715"/>
            <a:ext cx="2693366" cy="369332"/>
          </a:xfrm>
          <a:prstGeom prst="rect">
            <a:avLst/>
          </a:prstGeom>
          <a:noFill/>
        </p:spPr>
        <p:txBody>
          <a:bodyPr wrap="none" rtlCol="0">
            <a:spAutoFit/>
          </a:bodyPr>
          <a:lstStyle/>
          <a:p>
            <a:r>
              <a:rPr lang="fr-FR" sz="1800" dirty="0"/>
              <a:t>NH</a:t>
            </a:r>
            <a:r>
              <a:rPr lang="fr-FR" sz="1800" baseline="-25000" dirty="0"/>
              <a:t>2</a:t>
            </a:r>
            <a:r>
              <a:rPr lang="fr-FR" sz="1800" dirty="0"/>
              <a:t>-Ala-Ala-Ser-His-Gly</a:t>
            </a:r>
          </a:p>
        </p:txBody>
      </p:sp>
      <p:cxnSp>
        <p:nvCxnSpPr>
          <p:cNvPr id="8" name="Straight Connector 7"/>
          <p:cNvCxnSpPr>
            <a:endCxn id="6" idx="2"/>
          </p:cNvCxnSpPr>
          <p:nvPr>
            <p:custDataLst>
              <p:tags r:id="rId8"/>
            </p:custDataLst>
          </p:nvPr>
        </p:nvCxnSpPr>
        <p:spPr bwMode="auto">
          <a:xfrm flipV="1">
            <a:off x="4067944" y="2443387"/>
            <a:ext cx="180020" cy="265536"/>
          </a:xfrm>
          <a:prstGeom prst="line">
            <a:avLst/>
          </a:prstGeom>
          <a:noFill/>
          <a:ln w="222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custDataLst>
              <p:tags r:id="rId9"/>
            </p:custDataLst>
          </p:nvPr>
        </p:nvSpPr>
        <p:spPr>
          <a:xfrm>
            <a:off x="584684" y="1582912"/>
            <a:ext cx="7326560" cy="738664"/>
          </a:xfrm>
          <a:prstGeom prst="rect">
            <a:avLst/>
          </a:prstGeom>
        </p:spPr>
        <p:txBody>
          <a:bodyPr wrap="square">
            <a:spAutoFit/>
          </a:bodyPr>
          <a:lstStyle/>
          <a:p>
            <a:r>
              <a:rPr lang="fr-FR" sz="1800" dirty="0"/>
              <a:t>Une demande de brevet décrit un peptide au moyen de la séquence suivante</a:t>
            </a:r>
            <a:r>
              <a:rPr lang="fr-FR" dirty="0"/>
              <a:t> :</a:t>
            </a:r>
          </a:p>
        </p:txBody>
      </p:sp>
      <p:sp>
        <p:nvSpPr>
          <p:cNvPr id="10" name="Rectangle 9"/>
          <p:cNvSpPr/>
          <p:nvPr>
            <p:custDataLst>
              <p:tags r:id="rId10"/>
            </p:custDataLst>
          </p:nvPr>
        </p:nvSpPr>
        <p:spPr>
          <a:xfrm>
            <a:off x="609600" y="3179375"/>
            <a:ext cx="7326560" cy="646331"/>
          </a:xfrm>
          <a:prstGeom prst="rect">
            <a:avLst/>
          </a:prstGeom>
        </p:spPr>
        <p:txBody>
          <a:bodyPr wrap="square">
            <a:spAutoFit/>
          </a:bodyPr>
          <a:lstStyle/>
          <a:p>
            <a:r>
              <a:rPr lang="fr-FR" sz="1800" dirty="0"/>
              <a:t>Où         indique une liaison amide entre la terminaison carboxyle de la glycine et la chaîne latérale de la lysine</a:t>
            </a:r>
          </a:p>
        </p:txBody>
      </p:sp>
      <p:cxnSp>
        <p:nvCxnSpPr>
          <p:cNvPr id="11" name="Straight Connector 10"/>
          <p:cNvCxnSpPr/>
          <p:nvPr>
            <p:custDataLst>
              <p:tags r:id="rId11"/>
            </p:custDataLst>
          </p:nvPr>
        </p:nvCxnSpPr>
        <p:spPr bwMode="auto">
          <a:xfrm flipV="1">
            <a:off x="1078437" y="3356992"/>
            <a:ext cx="407878" cy="1"/>
          </a:xfrm>
          <a:prstGeom prst="line">
            <a:avLst/>
          </a:prstGeom>
          <a:noFill/>
          <a:ln w="222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custDataLst>
              <p:tags r:id="rId12"/>
            </p:custDataLst>
          </p:nvPr>
        </p:nvSpPr>
        <p:spPr>
          <a:xfrm>
            <a:off x="584684" y="4104726"/>
            <a:ext cx="7776864" cy="1477328"/>
          </a:xfrm>
          <a:prstGeom prst="rect">
            <a:avLst/>
          </a:prstGeom>
          <a:noFill/>
        </p:spPr>
        <p:txBody>
          <a:bodyPr wrap="square" rtlCol="0">
            <a:spAutoFit/>
          </a:bodyPr>
          <a:lstStyle/>
          <a:p>
            <a:r>
              <a:rPr lang="fr-FR" sz="1800" dirty="0"/>
              <a:t>Les deux régions linéaires contiennent plus de 4 acides aminés définis de manière spécifique, de sorte que toutes deux doivent être incluses dans le listage des séquences.</a:t>
            </a:r>
          </a:p>
          <a:p>
            <a:endParaRPr lang="fr-FR" dirty="0"/>
          </a:p>
        </p:txBody>
      </p:sp>
      <p:sp>
        <p:nvSpPr>
          <p:cNvPr id="14" name="TextBox 13"/>
          <p:cNvSpPr txBox="1"/>
          <p:nvPr>
            <p:custDataLst>
              <p:tags r:id="rId13"/>
            </p:custDataLst>
          </p:nvPr>
        </p:nvSpPr>
        <p:spPr>
          <a:xfrm>
            <a:off x="143122" y="400744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15126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11</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11</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11</a:t>
            </a:fld>
            <a:endParaRPr lang="fr-FR" dirty="0"/>
          </a:p>
        </p:txBody>
      </p:sp>
      <p:sp>
        <p:nvSpPr>
          <p:cNvPr id="5" name="Title 1"/>
          <p:cNvSpPr txBox="1">
            <a:spLocks/>
          </p:cNvSpPr>
          <p:nvPr>
            <p:custDataLst>
              <p:tags r:id="rId4"/>
            </p:custDataLst>
          </p:nvPr>
        </p:nvSpPr>
        <p:spPr>
          <a:xfrm>
            <a:off x="609600" y="28416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“modified_base”</a:t>
            </a:r>
          </a:p>
        </p:txBody>
      </p:sp>
      <p:sp>
        <p:nvSpPr>
          <p:cNvPr id="6" name="Content Placeholder 2"/>
          <p:cNvSpPr txBox="1">
            <a:spLocks/>
          </p:cNvSpPr>
          <p:nvPr>
            <p:custDataLst>
              <p:tags r:id="rId5"/>
            </p:custDataLst>
          </p:nvPr>
        </p:nvSpPr>
        <p:spPr>
          <a:xfrm>
            <a:off x="395536" y="1714054"/>
            <a:ext cx="8229600" cy="5171330"/>
          </a:xfrm>
          <a:prstGeom prst="rect">
            <a:avLst/>
          </a:prstGeom>
        </p:spPr>
        <p:txBody>
          <a:bodyPr/>
          <a:lstStyle>
            <a:lvl1pPr marL="342900" indent="-342900" algn="l" rtl="0" eaLnBrk="1" fontAlgn="base" hangingPunct="1">
              <a:spcBef>
                <a:spcPct val="20000"/>
              </a:spcBef>
              <a:spcAft>
                <a:spcPct val="0"/>
              </a:spcAft>
              <a:buBlip>
                <a:blip r:embed="rId9"/>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9"/>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9"/>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9"/>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9"/>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9"/>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9"/>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9"/>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9"/>
              </a:buBlip>
              <a:defRPr sz="2400">
                <a:solidFill>
                  <a:schemeClr val="tx1"/>
                </a:solidFill>
                <a:latin typeface="+mn-lt"/>
                <a:cs typeface="+mn-cs"/>
              </a:defRPr>
            </a:lvl9pPr>
          </a:lstStyle>
          <a:p>
            <a:pPr>
              <a:spcBef>
                <a:spcPts val="0"/>
              </a:spcBef>
            </a:pPr>
            <a:r>
              <a:rPr lang="fr-FR" sz="1800" dirty="0"/>
              <a:t>“</a:t>
            </a:r>
            <a:r>
              <a:rPr lang="fr-FR" sz="1800" dirty="0" err="1"/>
              <a:t>modified_base</a:t>
            </a:r>
            <a:r>
              <a:rPr lang="fr-FR" sz="1800" dirty="0"/>
              <a:t>” peut également être utilisée pour décrire un site abasique :</a:t>
            </a:r>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r>
              <a:rPr lang="fr-FR" sz="1800" dirty="0"/>
              <a:t>Le site abasique peut être représenté par un “n” dans la séquence et décrit plus précisément au moyen d’une clé de caractérisation “</a:t>
            </a:r>
            <a:r>
              <a:rPr lang="fr-FR" sz="1800" dirty="0" err="1"/>
              <a:t>modified_base</a:t>
            </a:r>
            <a:r>
              <a:rPr lang="fr-FR" sz="1800" dirty="0"/>
              <a:t>” assortie d’un qualificateur “</a:t>
            </a:r>
            <a:r>
              <a:rPr lang="fr-FR" sz="1800" dirty="0" err="1"/>
              <a:t>mod_base</a:t>
            </a:r>
            <a:r>
              <a:rPr lang="fr-FR" sz="1800" dirty="0"/>
              <a:t>” ayant pour valeur “OTHER” et d’un qualificateur supplémentaire de type “note” dont la valeur est “site abasique”.</a:t>
            </a:r>
          </a:p>
          <a:p>
            <a:pPr marL="0" indent="0">
              <a:spcBef>
                <a:spcPts val="0"/>
              </a:spcBef>
              <a:buNone/>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marL="0" indent="0">
              <a:spcBef>
                <a:spcPts val="0"/>
              </a:spcBef>
              <a:buNone/>
            </a:pPr>
            <a:endParaRPr lang="fr-FR" sz="1800" kern="0" dirty="0"/>
          </a:p>
          <a:p>
            <a:pPr marL="0" indent="0">
              <a:spcBef>
                <a:spcPts val="0"/>
              </a:spcBef>
              <a:buNone/>
            </a:pPr>
            <a:endParaRPr lang="fr-FR" sz="1800" kern="0" dirty="0"/>
          </a:p>
        </p:txBody>
      </p:sp>
      <p:pic>
        <p:nvPicPr>
          <p:cNvPr id="8" name="Picture 7"/>
          <p:cNvPicPr>
            <a:picLocks noChangeAspect="1"/>
          </p:cNvPicPr>
          <p:nvPr>
            <p:custDataLst>
              <p:tags r:id="rId6"/>
            </p:custDataLst>
          </p:nvPr>
        </p:nvPicPr>
        <p:blipFill>
          <a:blip r:embed="rId10"/>
          <a:stretch>
            <a:fillRect/>
          </a:stretch>
        </p:blipFill>
        <p:spPr>
          <a:xfrm>
            <a:off x="1331640" y="2132856"/>
            <a:ext cx="5843956" cy="2880320"/>
          </a:xfrm>
          <a:prstGeom prst="rect">
            <a:avLst/>
          </a:prstGeom>
        </p:spPr>
      </p:pic>
    </p:spTree>
    <p:extLst>
      <p:ext uri="{BB962C8B-B14F-4D97-AF65-F5344CB8AC3E}">
        <p14:creationId xmlns:p14="http://schemas.microsoft.com/office/powerpoint/2010/main" val="10654198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custDataLst>
              <p:tags r:id="rId1"/>
            </p:custDataLst>
          </p:nvPr>
        </p:nvSpPr>
        <p:spPr bwMode="auto">
          <a:xfrm>
            <a:off x="251520" y="1564085"/>
            <a:ext cx="8352928" cy="2443358"/>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110</a:t>
            </a:fld>
            <a:endParaRPr lang="fr-FR" dirty="0"/>
          </a:p>
        </p:txBody>
      </p:sp>
      <p:sp>
        <p:nvSpPr>
          <p:cNvPr id="3"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Séquences ramifiées</a:t>
            </a:r>
          </a:p>
        </p:txBody>
      </p:sp>
      <p:sp>
        <p:nvSpPr>
          <p:cNvPr id="4" name="TextBox 3"/>
          <p:cNvSpPr txBox="1"/>
          <p:nvPr>
            <p:custDataLst>
              <p:tags r:id="rId4"/>
            </p:custDataLst>
          </p:nvPr>
        </p:nvSpPr>
        <p:spPr>
          <a:xfrm>
            <a:off x="1882124" y="2074055"/>
            <a:ext cx="4731680" cy="369332"/>
          </a:xfrm>
          <a:prstGeom prst="rect">
            <a:avLst/>
          </a:prstGeom>
          <a:noFill/>
        </p:spPr>
        <p:txBody>
          <a:bodyPr wrap="none" rtlCol="0">
            <a:spAutoFit/>
          </a:bodyPr>
          <a:lstStyle/>
          <a:p>
            <a:r>
              <a:rPr lang="fr-FR" sz="1800" dirty="0"/>
              <a:t>NH</a:t>
            </a:r>
            <a:r>
              <a:rPr lang="fr-FR" sz="1800" baseline="-25000" dirty="0"/>
              <a:t>2</a:t>
            </a:r>
            <a:r>
              <a:rPr lang="fr-FR" sz="1800" dirty="0"/>
              <a:t>-Asp-Gly-Ser-Ala-Lys-Lys-Lys-Lys-CO</a:t>
            </a:r>
            <a:r>
              <a:rPr lang="fr-FR" sz="1800" baseline="-25000" dirty="0"/>
              <a:t>2</a:t>
            </a:r>
            <a:r>
              <a:rPr lang="fr-FR" sz="1800" dirty="0"/>
              <a:t>H</a:t>
            </a:r>
          </a:p>
        </p:txBody>
      </p:sp>
      <p:sp>
        <p:nvSpPr>
          <p:cNvPr id="5" name="TextBox 4"/>
          <p:cNvSpPr txBox="1"/>
          <p:nvPr>
            <p:custDataLst>
              <p:tags r:id="rId5"/>
            </p:custDataLst>
          </p:nvPr>
        </p:nvSpPr>
        <p:spPr>
          <a:xfrm>
            <a:off x="1514422" y="2626715"/>
            <a:ext cx="2693366" cy="369332"/>
          </a:xfrm>
          <a:prstGeom prst="rect">
            <a:avLst/>
          </a:prstGeom>
          <a:noFill/>
        </p:spPr>
        <p:txBody>
          <a:bodyPr wrap="none" rtlCol="0">
            <a:spAutoFit/>
          </a:bodyPr>
          <a:lstStyle/>
          <a:p>
            <a:r>
              <a:rPr lang="fr-FR" sz="1800" dirty="0"/>
              <a:t>NH</a:t>
            </a:r>
            <a:r>
              <a:rPr lang="fr-FR" sz="1800" baseline="-25000" dirty="0"/>
              <a:t>2</a:t>
            </a:r>
            <a:r>
              <a:rPr lang="fr-FR" sz="1800" dirty="0"/>
              <a:t>-Ala-Ala-Ser-His-Gly</a:t>
            </a:r>
          </a:p>
        </p:txBody>
      </p:sp>
      <p:cxnSp>
        <p:nvCxnSpPr>
          <p:cNvPr id="7" name="Straight Connector 6"/>
          <p:cNvCxnSpPr>
            <a:endCxn id="4" idx="2"/>
          </p:cNvCxnSpPr>
          <p:nvPr>
            <p:custDataLst>
              <p:tags r:id="rId6"/>
            </p:custDataLst>
          </p:nvPr>
        </p:nvCxnSpPr>
        <p:spPr bwMode="auto">
          <a:xfrm flipV="1">
            <a:off x="4067944" y="2443387"/>
            <a:ext cx="180020" cy="265533"/>
          </a:xfrm>
          <a:prstGeom prst="line">
            <a:avLst/>
          </a:prstGeom>
          <a:noFill/>
          <a:ln w="222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custDataLst>
              <p:tags r:id="rId7"/>
            </p:custDataLst>
          </p:nvPr>
        </p:nvSpPr>
        <p:spPr>
          <a:xfrm>
            <a:off x="584684" y="1582912"/>
            <a:ext cx="7326560" cy="738664"/>
          </a:xfrm>
          <a:prstGeom prst="rect">
            <a:avLst/>
          </a:prstGeom>
        </p:spPr>
        <p:txBody>
          <a:bodyPr wrap="square">
            <a:spAutoFit/>
          </a:bodyPr>
          <a:lstStyle/>
          <a:p>
            <a:r>
              <a:rPr lang="fr-FR" sz="1800" dirty="0"/>
              <a:t>Une demande de brevet décrit un peptide au moyen de la séquence suivante</a:t>
            </a:r>
            <a:r>
              <a:rPr lang="fr-FR" dirty="0"/>
              <a:t> :</a:t>
            </a:r>
          </a:p>
        </p:txBody>
      </p:sp>
      <p:sp>
        <p:nvSpPr>
          <p:cNvPr id="15" name="Rectangle 14"/>
          <p:cNvSpPr/>
          <p:nvPr>
            <p:custDataLst>
              <p:tags r:id="rId8"/>
            </p:custDataLst>
          </p:nvPr>
        </p:nvSpPr>
        <p:spPr>
          <a:xfrm>
            <a:off x="609600" y="3179375"/>
            <a:ext cx="7326560" cy="646331"/>
          </a:xfrm>
          <a:prstGeom prst="rect">
            <a:avLst/>
          </a:prstGeom>
        </p:spPr>
        <p:txBody>
          <a:bodyPr wrap="square">
            <a:spAutoFit/>
          </a:bodyPr>
          <a:lstStyle/>
          <a:p>
            <a:r>
              <a:rPr lang="fr-FR" sz="1800" dirty="0"/>
              <a:t>Où        indique une liaison amide entre la terminaison carboxyle de la glycine et la chaîne latérale de la lysine</a:t>
            </a:r>
          </a:p>
        </p:txBody>
      </p:sp>
      <p:cxnSp>
        <p:nvCxnSpPr>
          <p:cNvPr id="16" name="Straight Connector 15"/>
          <p:cNvCxnSpPr/>
          <p:nvPr>
            <p:custDataLst>
              <p:tags r:id="rId9"/>
            </p:custDataLst>
          </p:nvPr>
        </p:nvCxnSpPr>
        <p:spPr bwMode="auto">
          <a:xfrm flipV="1">
            <a:off x="1043608" y="3356992"/>
            <a:ext cx="407878" cy="1"/>
          </a:xfrm>
          <a:prstGeom prst="line">
            <a:avLst/>
          </a:prstGeom>
          <a:noFill/>
          <a:ln w="222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custDataLst>
              <p:tags r:id="rId10"/>
            </p:custDataLst>
          </p:nvPr>
        </p:nvSpPr>
        <p:spPr>
          <a:xfrm>
            <a:off x="584684" y="4104726"/>
            <a:ext cx="7776864" cy="2169825"/>
          </a:xfrm>
          <a:prstGeom prst="rect">
            <a:avLst/>
          </a:prstGeom>
          <a:noFill/>
        </p:spPr>
        <p:txBody>
          <a:bodyPr wrap="square" rtlCol="0">
            <a:spAutoFit/>
          </a:bodyPr>
          <a:lstStyle/>
          <a:p>
            <a:r>
              <a:rPr lang="fr-FR" sz="1800" dirty="0"/>
              <a:t>Les deux régions linéaires contiennent plus de 4 acides aminés définis de manière spécifique, de sorte que toutes deux doivent être incluses dans le listage des séquences.</a:t>
            </a:r>
          </a:p>
          <a:p>
            <a:r>
              <a:rPr lang="fr-FR" sz="1800" dirty="0"/>
              <a:t>Chaque région linéaire doit apparaître en tant que séquence distincte et disposer de son propre numéro d’identification de séquence.</a:t>
            </a:r>
          </a:p>
          <a:p>
            <a:endParaRPr lang="fr-FR" dirty="0"/>
          </a:p>
        </p:txBody>
      </p:sp>
      <p:sp>
        <p:nvSpPr>
          <p:cNvPr id="21" name="TextBox 20"/>
          <p:cNvSpPr txBox="1"/>
          <p:nvPr>
            <p:custDataLst>
              <p:tags r:id="rId11"/>
            </p:custDataLst>
          </p:nvPr>
        </p:nvSpPr>
        <p:spPr>
          <a:xfrm>
            <a:off x="143122" y="4932371"/>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22" name="TextBox 21"/>
          <p:cNvSpPr txBox="1"/>
          <p:nvPr>
            <p:custDataLst>
              <p:tags r:id="rId12"/>
            </p:custDataLst>
          </p:nvPr>
        </p:nvSpPr>
        <p:spPr>
          <a:xfrm>
            <a:off x="143122" y="400744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24" name="Oval 23"/>
          <p:cNvSpPr/>
          <p:nvPr>
            <p:custDataLst>
              <p:tags r:id="rId13"/>
            </p:custDataLst>
          </p:nvPr>
        </p:nvSpPr>
        <p:spPr bwMode="auto">
          <a:xfrm>
            <a:off x="2349799" y="2038209"/>
            <a:ext cx="3643471" cy="466695"/>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5" name="Oval 24"/>
          <p:cNvSpPr/>
          <p:nvPr>
            <p:custDataLst>
              <p:tags r:id="rId14"/>
            </p:custDataLst>
          </p:nvPr>
        </p:nvSpPr>
        <p:spPr bwMode="auto">
          <a:xfrm>
            <a:off x="2032656" y="2629833"/>
            <a:ext cx="2084060" cy="427731"/>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cxnSp>
        <p:nvCxnSpPr>
          <p:cNvPr id="27" name="Straight Connector 26"/>
          <p:cNvCxnSpPr/>
          <p:nvPr>
            <p:custDataLst>
              <p:tags r:id="rId15"/>
            </p:custDataLst>
          </p:nvPr>
        </p:nvCxnSpPr>
        <p:spPr bwMode="auto">
          <a:xfrm>
            <a:off x="5580112" y="2423291"/>
            <a:ext cx="504056" cy="18332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custDataLst>
              <p:tags r:id="rId16"/>
            </p:custDataLst>
          </p:nvPr>
        </p:nvSpPr>
        <p:spPr>
          <a:xfrm>
            <a:off x="5993271" y="2494190"/>
            <a:ext cx="356188" cy="461665"/>
          </a:xfrm>
          <a:prstGeom prst="rect">
            <a:avLst/>
          </a:prstGeom>
          <a:noFill/>
        </p:spPr>
        <p:txBody>
          <a:bodyPr wrap="none" rtlCol="0">
            <a:spAutoFit/>
          </a:bodyPr>
          <a:lstStyle/>
          <a:p>
            <a:r>
              <a:rPr lang="fr-FR" b="1" dirty="0">
                <a:solidFill>
                  <a:srgbClr val="FF0000"/>
                </a:solidFill>
              </a:rPr>
              <a:t>1</a:t>
            </a:r>
          </a:p>
        </p:txBody>
      </p:sp>
      <p:cxnSp>
        <p:nvCxnSpPr>
          <p:cNvPr id="30" name="Straight Connector 29"/>
          <p:cNvCxnSpPr/>
          <p:nvPr>
            <p:custDataLst>
              <p:tags r:id="rId17"/>
            </p:custDataLst>
          </p:nvPr>
        </p:nvCxnSpPr>
        <p:spPr bwMode="auto">
          <a:xfrm>
            <a:off x="4153903" y="2830139"/>
            <a:ext cx="400369"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custDataLst>
              <p:tags r:id="rId18"/>
            </p:custDataLst>
          </p:nvPr>
        </p:nvSpPr>
        <p:spPr>
          <a:xfrm>
            <a:off x="4572000" y="2606619"/>
            <a:ext cx="356188" cy="461665"/>
          </a:xfrm>
          <a:prstGeom prst="rect">
            <a:avLst/>
          </a:prstGeom>
          <a:noFill/>
        </p:spPr>
        <p:txBody>
          <a:bodyPr wrap="none" rtlCol="0">
            <a:spAutoFit/>
          </a:bodyPr>
          <a:lstStyle/>
          <a:p>
            <a:r>
              <a:rPr lang="fr-FR" b="1" dirty="0">
                <a:solidFill>
                  <a:srgbClr val="FF0000"/>
                </a:solidFill>
              </a:rPr>
              <a:t>2</a:t>
            </a:r>
          </a:p>
        </p:txBody>
      </p:sp>
    </p:spTree>
    <p:extLst>
      <p:ext uri="{BB962C8B-B14F-4D97-AF65-F5344CB8AC3E}">
        <p14:creationId xmlns:p14="http://schemas.microsoft.com/office/powerpoint/2010/main" val="13536524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bwMode="auto">
          <a:xfrm>
            <a:off x="251520" y="1564085"/>
            <a:ext cx="8110028" cy="2261621"/>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111</a:t>
            </a:fld>
            <a:endParaRPr lang="fr-FR" dirty="0"/>
          </a:p>
        </p:txBody>
      </p:sp>
      <p:sp>
        <p:nvSpPr>
          <p:cNvPr id="3"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111</a:t>
            </a:fld>
            <a:endParaRPr lang="fr-FR" dirty="0"/>
          </a:p>
        </p:txBody>
      </p:sp>
      <p:sp>
        <p:nvSpPr>
          <p:cNvPr id="4"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Séquences ramifiées</a:t>
            </a:r>
          </a:p>
        </p:txBody>
      </p:sp>
      <p:sp>
        <p:nvSpPr>
          <p:cNvPr id="5" name="TextBox 4"/>
          <p:cNvSpPr txBox="1"/>
          <p:nvPr>
            <p:custDataLst>
              <p:tags r:id="rId5"/>
            </p:custDataLst>
          </p:nvPr>
        </p:nvSpPr>
        <p:spPr>
          <a:xfrm>
            <a:off x="1882124" y="2074055"/>
            <a:ext cx="4731680" cy="369332"/>
          </a:xfrm>
          <a:prstGeom prst="rect">
            <a:avLst/>
          </a:prstGeom>
          <a:noFill/>
        </p:spPr>
        <p:txBody>
          <a:bodyPr wrap="none" rtlCol="0">
            <a:spAutoFit/>
          </a:bodyPr>
          <a:lstStyle/>
          <a:p>
            <a:r>
              <a:rPr lang="fr-FR" sz="1800" dirty="0"/>
              <a:t>NH</a:t>
            </a:r>
            <a:r>
              <a:rPr lang="fr-FR" sz="1800" baseline="-25000" dirty="0"/>
              <a:t>2</a:t>
            </a:r>
            <a:r>
              <a:rPr lang="fr-FR" sz="1800" dirty="0"/>
              <a:t>-Asp-Gly-Ser-Ala-Lys-Lys-Lys-Lys-CO</a:t>
            </a:r>
            <a:r>
              <a:rPr lang="fr-FR" sz="1800" baseline="-25000" dirty="0"/>
              <a:t>2</a:t>
            </a:r>
            <a:r>
              <a:rPr lang="fr-FR" sz="1800" dirty="0"/>
              <a:t>H</a:t>
            </a:r>
          </a:p>
        </p:txBody>
      </p:sp>
      <p:sp>
        <p:nvSpPr>
          <p:cNvPr id="6" name="TextBox 5"/>
          <p:cNvSpPr txBox="1"/>
          <p:nvPr>
            <p:custDataLst>
              <p:tags r:id="rId6"/>
            </p:custDataLst>
          </p:nvPr>
        </p:nvSpPr>
        <p:spPr>
          <a:xfrm>
            <a:off x="1514422" y="2626715"/>
            <a:ext cx="2693366" cy="369332"/>
          </a:xfrm>
          <a:prstGeom prst="rect">
            <a:avLst/>
          </a:prstGeom>
          <a:noFill/>
        </p:spPr>
        <p:txBody>
          <a:bodyPr wrap="none" rtlCol="0">
            <a:spAutoFit/>
          </a:bodyPr>
          <a:lstStyle/>
          <a:p>
            <a:r>
              <a:rPr lang="fr-FR" sz="1800" dirty="0"/>
              <a:t>NH</a:t>
            </a:r>
            <a:r>
              <a:rPr lang="fr-FR" sz="1800" baseline="-25000" dirty="0"/>
              <a:t>2</a:t>
            </a:r>
            <a:r>
              <a:rPr lang="fr-FR" sz="1800" dirty="0"/>
              <a:t>-Ala-Ala-Ser-His-Gly</a:t>
            </a:r>
          </a:p>
        </p:txBody>
      </p:sp>
      <p:cxnSp>
        <p:nvCxnSpPr>
          <p:cNvPr id="7" name="Straight Connector 6"/>
          <p:cNvCxnSpPr>
            <a:endCxn id="5" idx="2"/>
          </p:cNvCxnSpPr>
          <p:nvPr>
            <p:custDataLst>
              <p:tags r:id="rId7"/>
            </p:custDataLst>
          </p:nvPr>
        </p:nvCxnSpPr>
        <p:spPr bwMode="auto">
          <a:xfrm flipV="1">
            <a:off x="4067944" y="2443387"/>
            <a:ext cx="180020" cy="265533"/>
          </a:xfrm>
          <a:prstGeom prst="line">
            <a:avLst/>
          </a:prstGeom>
          <a:noFill/>
          <a:ln w="222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custDataLst>
              <p:tags r:id="rId8"/>
            </p:custDataLst>
          </p:nvPr>
        </p:nvSpPr>
        <p:spPr>
          <a:xfrm>
            <a:off x="584684" y="1582912"/>
            <a:ext cx="7326560" cy="738664"/>
          </a:xfrm>
          <a:prstGeom prst="rect">
            <a:avLst/>
          </a:prstGeom>
        </p:spPr>
        <p:txBody>
          <a:bodyPr wrap="square">
            <a:spAutoFit/>
          </a:bodyPr>
          <a:lstStyle/>
          <a:p>
            <a:r>
              <a:rPr lang="fr-FR" sz="1800" dirty="0"/>
              <a:t>Une demande de brevet décrit un peptide au moyen de la séquence suivante</a:t>
            </a:r>
            <a:r>
              <a:rPr lang="fr-FR" dirty="0"/>
              <a:t> :</a:t>
            </a:r>
          </a:p>
        </p:txBody>
      </p:sp>
      <p:sp>
        <p:nvSpPr>
          <p:cNvPr id="9" name="Rectangle 8"/>
          <p:cNvSpPr/>
          <p:nvPr>
            <p:custDataLst>
              <p:tags r:id="rId9"/>
            </p:custDataLst>
          </p:nvPr>
        </p:nvSpPr>
        <p:spPr>
          <a:xfrm>
            <a:off x="609600" y="3179375"/>
            <a:ext cx="7326560" cy="646331"/>
          </a:xfrm>
          <a:prstGeom prst="rect">
            <a:avLst/>
          </a:prstGeom>
        </p:spPr>
        <p:txBody>
          <a:bodyPr wrap="square">
            <a:spAutoFit/>
          </a:bodyPr>
          <a:lstStyle/>
          <a:p>
            <a:r>
              <a:rPr lang="fr-FR" sz="1800" dirty="0"/>
              <a:t>Où        indique une liaison amide entre la terminaison carboxyle de la glycine et la chaîne latérale de la lysine</a:t>
            </a:r>
          </a:p>
        </p:txBody>
      </p:sp>
      <p:cxnSp>
        <p:nvCxnSpPr>
          <p:cNvPr id="10" name="Straight Connector 9"/>
          <p:cNvCxnSpPr/>
          <p:nvPr>
            <p:custDataLst>
              <p:tags r:id="rId10"/>
            </p:custDataLst>
          </p:nvPr>
        </p:nvCxnSpPr>
        <p:spPr bwMode="auto">
          <a:xfrm flipV="1">
            <a:off x="1052008" y="3378759"/>
            <a:ext cx="407878" cy="1"/>
          </a:xfrm>
          <a:prstGeom prst="line">
            <a:avLst/>
          </a:prstGeom>
          <a:noFill/>
          <a:ln w="222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custDataLst>
              <p:tags r:id="rId11"/>
            </p:custDataLst>
          </p:nvPr>
        </p:nvSpPr>
        <p:spPr>
          <a:xfrm>
            <a:off x="584684" y="4104726"/>
            <a:ext cx="7776864" cy="2862322"/>
          </a:xfrm>
          <a:prstGeom prst="rect">
            <a:avLst/>
          </a:prstGeom>
          <a:noFill/>
        </p:spPr>
        <p:txBody>
          <a:bodyPr wrap="square" rtlCol="0">
            <a:spAutoFit/>
          </a:bodyPr>
          <a:lstStyle/>
          <a:p>
            <a:r>
              <a:rPr lang="fr-FR" sz="1800" dirty="0"/>
              <a:t>Les deux régions linéaires contiennent plus de 4 acides aminés définis de manière spécifique, de sorte que toutes deux doivent être incluses dans le listage des séquences.</a:t>
            </a:r>
          </a:p>
          <a:p>
            <a:r>
              <a:rPr lang="fr-FR" sz="1800" dirty="0"/>
              <a:t>Chaque région linéaire doit apparaître en tant que séquence distincte et disposer de son propre numéro d’identification de séquence.</a:t>
            </a:r>
          </a:p>
          <a:p>
            <a:r>
              <a:rPr lang="fr-FR" sz="1800" dirty="0"/>
              <a:t>Les deux séquences devraient être annotées pour indiquer l’emplacement et la nature de la </a:t>
            </a:r>
            <a:r>
              <a:rPr lang="fr-FR" sz="1800"/>
              <a:t>liaison amide.</a:t>
            </a:r>
            <a:endParaRPr lang="fr-FR" sz="1800" dirty="0"/>
          </a:p>
          <a:p>
            <a:endParaRPr lang="fr-FR" dirty="0"/>
          </a:p>
        </p:txBody>
      </p:sp>
      <p:sp>
        <p:nvSpPr>
          <p:cNvPr id="12" name="TextBox 11"/>
          <p:cNvSpPr txBox="1"/>
          <p:nvPr>
            <p:custDataLst>
              <p:tags r:id="rId12"/>
            </p:custDataLst>
          </p:nvPr>
        </p:nvSpPr>
        <p:spPr>
          <a:xfrm>
            <a:off x="143122" y="4911132"/>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3" name="TextBox 12"/>
          <p:cNvSpPr txBox="1"/>
          <p:nvPr>
            <p:custDataLst>
              <p:tags r:id="rId13"/>
            </p:custDataLst>
          </p:nvPr>
        </p:nvSpPr>
        <p:spPr>
          <a:xfrm>
            <a:off x="143122" y="400744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4" name="TextBox 13"/>
          <p:cNvSpPr txBox="1"/>
          <p:nvPr>
            <p:custDataLst>
              <p:tags r:id="rId14"/>
            </p:custDataLst>
          </p:nvPr>
        </p:nvSpPr>
        <p:spPr>
          <a:xfrm>
            <a:off x="143122" y="5599968"/>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36004963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112</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Séquences ramifiées</a:t>
            </a:r>
          </a:p>
        </p:txBody>
      </p:sp>
      <p:sp>
        <p:nvSpPr>
          <p:cNvPr id="7" name="TextBox 6"/>
          <p:cNvSpPr txBox="1"/>
          <p:nvPr>
            <p:custDataLst>
              <p:tags r:id="rId3"/>
            </p:custDataLst>
          </p:nvPr>
        </p:nvSpPr>
        <p:spPr>
          <a:xfrm>
            <a:off x="755576" y="2276872"/>
            <a:ext cx="356188" cy="461665"/>
          </a:xfrm>
          <a:prstGeom prst="rect">
            <a:avLst/>
          </a:prstGeom>
          <a:noFill/>
        </p:spPr>
        <p:txBody>
          <a:bodyPr wrap="none" rtlCol="0">
            <a:spAutoFit/>
          </a:bodyPr>
          <a:lstStyle/>
          <a:p>
            <a:r>
              <a:rPr lang="fr-FR" b="1" dirty="0">
                <a:solidFill>
                  <a:srgbClr val="FF0000"/>
                </a:solidFill>
              </a:rPr>
              <a:t>1</a:t>
            </a:r>
          </a:p>
        </p:txBody>
      </p:sp>
      <p:sp>
        <p:nvSpPr>
          <p:cNvPr id="8" name="TextBox 7"/>
          <p:cNvSpPr txBox="1"/>
          <p:nvPr>
            <p:custDataLst>
              <p:tags r:id="rId4"/>
            </p:custDataLst>
          </p:nvPr>
        </p:nvSpPr>
        <p:spPr>
          <a:xfrm>
            <a:off x="755576" y="4653136"/>
            <a:ext cx="356188" cy="461665"/>
          </a:xfrm>
          <a:prstGeom prst="rect">
            <a:avLst/>
          </a:prstGeom>
          <a:noFill/>
        </p:spPr>
        <p:txBody>
          <a:bodyPr wrap="none" rtlCol="0">
            <a:spAutoFit/>
          </a:bodyPr>
          <a:lstStyle/>
          <a:p>
            <a:r>
              <a:rPr lang="fr-FR" b="1" dirty="0">
                <a:solidFill>
                  <a:srgbClr val="FF0000"/>
                </a:solidFill>
              </a:rPr>
              <a:t>2</a:t>
            </a:r>
          </a:p>
        </p:txBody>
      </p:sp>
      <p:sp>
        <p:nvSpPr>
          <p:cNvPr id="9" name="TextBox 8"/>
          <p:cNvSpPr txBox="1"/>
          <p:nvPr>
            <p:custDataLst>
              <p:tags r:id="rId5"/>
            </p:custDataLst>
          </p:nvPr>
        </p:nvSpPr>
        <p:spPr>
          <a:xfrm>
            <a:off x="107504" y="6093296"/>
            <a:ext cx="4752528" cy="461665"/>
          </a:xfrm>
          <a:prstGeom prst="rect">
            <a:avLst/>
          </a:prstGeom>
          <a:noFill/>
        </p:spPr>
        <p:txBody>
          <a:bodyPr wrap="square" rtlCol="0">
            <a:spAutoFit/>
          </a:bodyPr>
          <a:lstStyle/>
          <a:p>
            <a:r>
              <a:rPr lang="fr-FR" sz="1200" i="1" dirty="0"/>
              <a:t>Note : une analyse détaillée d’un exemple similaire figure dans la norme ST.26 de l’OMPI, annexe VI, exemple 7.b)-3</a:t>
            </a:r>
          </a:p>
        </p:txBody>
      </p:sp>
      <p:pic>
        <p:nvPicPr>
          <p:cNvPr id="10" name="Picture 9"/>
          <p:cNvPicPr>
            <a:picLocks noChangeAspect="1"/>
          </p:cNvPicPr>
          <p:nvPr>
            <p:custDataLst>
              <p:tags r:id="rId6"/>
            </p:custDataLst>
          </p:nvPr>
        </p:nvPicPr>
        <p:blipFill>
          <a:blip r:embed="rId9"/>
          <a:stretch>
            <a:fillRect/>
          </a:stretch>
        </p:blipFill>
        <p:spPr>
          <a:xfrm>
            <a:off x="1331640" y="1454745"/>
            <a:ext cx="6505575" cy="4562475"/>
          </a:xfrm>
          <a:prstGeom prst="rect">
            <a:avLst/>
          </a:prstGeom>
        </p:spPr>
      </p:pic>
    </p:spTree>
    <p:extLst>
      <p:ext uri="{BB962C8B-B14F-4D97-AF65-F5344CB8AC3E}">
        <p14:creationId xmlns:p14="http://schemas.microsoft.com/office/powerpoint/2010/main" val="14122607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113</a:t>
            </a:fld>
            <a:endParaRPr lang="fr-FR" dirty="0"/>
          </a:p>
        </p:txBody>
      </p:sp>
      <p:sp>
        <p:nvSpPr>
          <p:cNvPr id="4" name="Title 1"/>
          <p:cNvSpPr txBox="1">
            <a:spLocks/>
          </p:cNvSpPr>
          <p:nvPr>
            <p:custDataLst>
              <p:tags r:id="rId2"/>
            </p:custDataLst>
          </p:nvPr>
        </p:nvSpPr>
        <p:spPr>
          <a:xfrm>
            <a:off x="1403648" y="2564904"/>
            <a:ext cx="6120680" cy="1872208"/>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fr-FR" sz="4800" dirty="0"/>
              <a:t>Variantes de séquence</a:t>
            </a:r>
          </a:p>
        </p:txBody>
      </p:sp>
    </p:spTree>
    <p:extLst>
      <p:ext uri="{BB962C8B-B14F-4D97-AF65-F5344CB8AC3E}">
        <p14:creationId xmlns:p14="http://schemas.microsoft.com/office/powerpoint/2010/main" val="4027130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114</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p:txBody>
      </p:sp>
      <p:sp>
        <p:nvSpPr>
          <p:cNvPr id="4" name="Content Placeholder 2"/>
          <p:cNvSpPr txBox="1">
            <a:spLocks/>
          </p:cNvSpPr>
          <p:nvPr>
            <p:custDataLst>
              <p:tags r:id="rId3"/>
            </p:custDataLst>
          </p:nvPr>
        </p:nvSpPr>
        <p:spPr>
          <a:xfrm>
            <a:off x="519673" y="1340768"/>
            <a:ext cx="7994848" cy="4744144"/>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sz="2000" dirty="0"/>
              <a:t>Le paragraphe 3.m) de la norme ST.26 définit une “</a:t>
            </a:r>
            <a:r>
              <a:rPr lang="fr-FR" sz="2000" b="1" i="1" dirty="0"/>
              <a:t>séquence variante</a:t>
            </a:r>
            <a:r>
              <a:rPr lang="fr-FR" sz="2000" dirty="0"/>
              <a:t>” comme</a:t>
            </a:r>
          </a:p>
          <a:p>
            <a:pPr marL="0" indent="0">
              <a:spcBef>
                <a:spcPts val="0"/>
              </a:spcBef>
              <a:buNone/>
            </a:pPr>
            <a:endParaRPr lang="fr-FR" sz="1800" kern="0" dirty="0"/>
          </a:p>
          <a:p>
            <a:pPr marL="0" indent="0" algn="just">
              <a:buNone/>
            </a:pPr>
            <a:r>
              <a:rPr lang="fr-FR" sz="1800" dirty="0"/>
              <a:t>“</a:t>
            </a:r>
            <a:r>
              <a:rPr lang="fr-FR" sz="1800" i="1" dirty="0"/>
              <a:t>une séquence de nucléotides ou d’acides aminés qui présente </a:t>
            </a:r>
            <a:r>
              <a:rPr lang="fr-FR" sz="1800" b="1" i="1" dirty="0"/>
              <a:t>une ou plusieurs différences par rapport à une séquence primaire</a:t>
            </a:r>
            <a:r>
              <a:rPr lang="fr-FR" sz="1800" i="1" dirty="0"/>
              <a:t>.  Ces différences peuvent être des résidus alternatifs (voir les paragraphes 15 et 27), des résidus modifiés (voir les paragraphes 3.g), 3.h), 16 et 29), des suppressions, des adjonctions ou des remplacements. Voir les paragraphes 93 à 95</a:t>
            </a:r>
            <a:r>
              <a:rPr lang="fr-FR" sz="1800" dirty="0"/>
              <a:t>.”</a:t>
            </a:r>
          </a:p>
          <a:p>
            <a:endParaRPr lang="fr-FR" sz="1800" kern="0" dirty="0"/>
          </a:p>
          <a:p>
            <a:r>
              <a:rPr lang="fr-FR" sz="2000" dirty="0"/>
              <a:t>La manière dont une séquence variante est divulguée déterminera la façon dont elle doit être représentée dans le listage des séquences.</a:t>
            </a:r>
          </a:p>
          <a:p>
            <a:pPr marL="0" indent="0">
              <a:buNone/>
            </a:pPr>
            <a:endParaRPr lang="fr-FR" sz="2000" kern="0" dirty="0"/>
          </a:p>
          <a:p>
            <a:r>
              <a:rPr lang="fr-FR" sz="2000" dirty="0"/>
              <a:t>Les paragraphes 93 à 95 de la norme ST.26 indiquent comment les variantes doivent être représentées.</a:t>
            </a:r>
          </a:p>
          <a:p>
            <a:pPr marL="0" indent="0" algn="just">
              <a:buNone/>
            </a:pPr>
            <a:endParaRPr lang="fr-FR" sz="1800" kern="0" dirty="0"/>
          </a:p>
        </p:txBody>
      </p:sp>
    </p:spTree>
    <p:extLst>
      <p:ext uri="{BB962C8B-B14F-4D97-AF65-F5344CB8AC3E}">
        <p14:creationId xmlns:p14="http://schemas.microsoft.com/office/powerpoint/2010/main" val="18717622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115</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93</a:t>
            </a:r>
          </a:p>
        </p:txBody>
      </p:sp>
      <p:sp>
        <p:nvSpPr>
          <p:cNvPr id="4" name="TextBox 3"/>
          <p:cNvSpPr txBox="1"/>
          <p:nvPr>
            <p:custDataLst>
              <p:tags r:id="rId3"/>
            </p:custDataLst>
          </p:nvPr>
        </p:nvSpPr>
        <p:spPr>
          <a:xfrm>
            <a:off x="421668" y="1796623"/>
            <a:ext cx="8254788" cy="1200329"/>
          </a:xfrm>
          <a:prstGeom prst="rect">
            <a:avLst/>
          </a:prstGeom>
          <a:noFill/>
        </p:spPr>
        <p:txBody>
          <a:bodyPr wrap="square" rtlCol="0">
            <a:spAutoFit/>
          </a:bodyPr>
          <a:lstStyle/>
          <a:p>
            <a:r>
              <a:rPr lang="fr-FR" sz="1800" i="1" dirty="0"/>
              <a:t>Paragraphe 93 : Toute séquence primaire et toute variante de cette séquence, </a:t>
            </a:r>
            <a:r>
              <a:rPr lang="fr-FR" sz="1800" i="1" u="sng" dirty="0"/>
              <a:t>chacune d’elles étant divulguée par énumération de ses résidus</a:t>
            </a:r>
            <a:r>
              <a:rPr lang="fr-FR" sz="1800" i="1" dirty="0"/>
              <a:t> et visée par le paragraphe 7, doit figurer dans le listage des séquences et doit disposer de son propre numéro d’identification de séquence.</a:t>
            </a:r>
          </a:p>
        </p:txBody>
      </p:sp>
      <p:sp>
        <p:nvSpPr>
          <p:cNvPr id="5" name="TextBox 4"/>
          <p:cNvSpPr txBox="1"/>
          <p:nvPr>
            <p:custDataLst>
              <p:tags r:id="rId4"/>
            </p:custDataLst>
          </p:nvPr>
        </p:nvSpPr>
        <p:spPr>
          <a:xfrm>
            <a:off x="1763688" y="3861048"/>
            <a:ext cx="6624736" cy="923330"/>
          </a:xfrm>
          <a:prstGeom prst="rect">
            <a:avLst/>
          </a:prstGeom>
          <a:noFill/>
        </p:spPr>
        <p:txBody>
          <a:bodyPr wrap="square" rtlCol="0">
            <a:spAutoFit/>
          </a:bodyPr>
          <a:lstStyle/>
          <a:p>
            <a:r>
              <a:rPr lang="fr-FR" sz="1800" dirty="0"/>
              <a:t>Si chaque variante est citée séparément, alors chaque variante </a:t>
            </a:r>
            <a:r>
              <a:rPr lang="fr-FR" sz="1800" u="sng" dirty="0"/>
              <a:t>doit</a:t>
            </a:r>
            <a:r>
              <a:rPr lang="fr-FR" sz="1800" dirty="0"/>
              <a:t> disposer de son propre numéro d’identification de séquence!</a:t>
            </a:r>
          </a:p>
        </p:txBody>
      </p:sp>
      <p:sp>
        <p:nvSpPr>
          <p:cNvPr id="6" name="AutoShape 2" descr="Light Bulb Clipart Png, Transparent Png - vhv"/>
          <p:cNvSpPr>
            <a:spLocks noChangeAspect="1" noChangeArrowheads="1"/>
          </p:cNvSpPr>
          <p:nvPr>
            <p:custDataLst>
              <p:tags r:id="rId5"/>
            </p:custDataLst>
          </p:nvPr>
        </p:nvSpPr>
        <p:spPr bwMode="auto">
          <a:xfrm rot="10336101" flipV="1">
            <a:off x="155575" y="160338"/>
            <a:ext cx="304800" cy="266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7" name="Picture 6"/>
          <p:cNvPicPr>
            <a:picLocks noChangeAspect="1"/>
          </p:cNvPicPr>
          <p:nvPr>
            <p:custDataLst>
              <p:tags r:id="rId6"/>
            </p:custDataLst>
          </p:nvPr>
        </p:nvPicPr>
        <p:blipFill rotWithShape="1">
          <a:blip r:embed="rId9"/>
          <a:srcRect l="14402" t="6206" r="13589" b="11072"/>
          <a:stretch/>
        </p:blipFill>
        <p:spPr>
          <a:xfrm>
            <a:off x="609194" y="3501008"/>
            <a:ext cx="1080121" cy="1224136"/>
          </a:xfrm>
          <a:prstGeom prst="rect">
            <a:avLst/>
          </a:prstGeom>
        </p:spPr>
      </p:pic>
    </p:spTree>
    <p:extLst>
      <p:ext uri="{BB962C8B-B14F-4D97-AF65-F5344CB8AC3E}">
        <p14:creationId xmlns:p14="http://schemas.microsoft.com/office/powerpoint/2010/main" val="32492943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116</a:t>
            </a:fld>
            <a:endParaRPr lang="fr-FR" dirty="0"/>
          </a:p>
        </p:txBody>
      </p:sp>
      <p:sp>
        <p:nvSpPr>
          <p:cNvPr id="3" name="Rectangle 2"/>
          <p:cNvSpPr/>
          <p:nvPr>
            <p:custDataLst>
              <p:tags r:id="rId2"/>
            </p:custDataLst>
          </p:nvPr>
        </p:nvSpPr>
        <p:spPr bwMode="auto">
          <a:xfrm>
            <a:off x="395536" y="1976647"/>
            <a:ext cx="8352928" cy="2829653"/>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4" name="TextBox 3"/>
          <p:cNvSpPr txBox="1"/>
          <p:nvPr>
            <p:custDataLst>
              <p:tags r:id="rId3"/>
            </p:custDataLst>
          </p:nvPr>
        </p:nvSpPr>
        <p:spPr>
          <a:xfrm>
            <a:off x="395536" y="2051700"/>
            <a:ext cx="8280920" cy="2754600"/>
          </a:xfrm>
          <a:prstGeom prst="rect">
            <a:avLst/>
          </a:prstGeom>
          <a:noFill/>
        </p:spPr>
        <p:txBody>
          <a:bodyPr wrap="square" rtlCol="0">
            <a:spAutoFit/>
          </a:bodyPr>
          <a:lstStyle/>
          <a:p>
            <a:pPr>
              <a:spcAft>
                <a:spcPts val="600"/>
              </a:spcAft>
            </a:pPr>
            <a:r>
              <a:rPr lang="fr-FR" sz="1600" dirty="0"/>
              <a:t>Une demande de brevet comprend une figure présentant l’alignement séquentiel multiple suivant : </a:t>
            </a:r>
          </a:p>
          <a:p>
            <a:pPr>
              <a:spcBef>
                <a:spcPts val="0"/>
              </a:spcBef>
            </a:pPr>
            <a:r>
              <a:rPr lang="fr-FR" sz="1600" dirty="0">
                <a:latin typeface="Courier New" panose="02070309020205020404" pitchFamily="49" charset="0"/>
                <a:cs typeface="Courier New" panose="02070309020205020404" pitchFamily="49" charset="0"/>
              </a:rPr>
              <a:t>Consensus			LEG</a:t>
            </a:r>
            <a:r>
              <a:rPr lang="fr-FR" sz="1600" b="1" dirty="0">
                <a:latin typeface="Courier New" panose="02070309020205020404" pitchFamily="49" charset="0"/>
                <a:cs typeface="Courier New" panose="02070309020205020404" pitchFamily="49" charset="0"/>
              </a:rPr>
              <a:t>n</a:t>
            </a:r>
            <a:r>
              <a:rPr lang="fr-FR" sz="1600" dirty="0">
                <a:latin typeface="Courier New" panose="02070309020205020404" pitchFamily="49" charset="0"/>
                <a:cs typeface="Courier New" panose="02070309020205020404" pitchFamily="49" charset="0"/>
              </a:rPr>
              <a:t>EQFINA</a:t>
            </a:r>
            <a:r>
              <a:rPr lang="fr-FR" sz="1600" b="1" dirty="0">
                <a:latin typeface="Courier New" panose="02070309020205020404" pitchFamily="49" charset="0"/>
                <a:cs typeface="Courier New" panose="02070309020205020404" pitchFamily="49" charset="0"/>
              </a:rPr>
              <a:t>ak</a:t>
            </a:r>
            <a:r>
              <a:rPr lang="fr-FR" sz="1600" dirty="0">
                <a:latin typeface="Courier New" panose="02070309020205020404" pitchFamily="49" charset="0"/>
                <a:cs typeface="Courier New" panose="02070309020205020404" pitchFamily="49" charset="0"/>
              </a:rPr>
              <a:t>IIRHP</a:t>
            </a:r>
            <a:r>
              <a:rPr lang="fr-FR" sz="1600" b="1" dirty="0">
                <a:latin typeface="Courier New" panose="02070309020205020404" pitchFamily="49" charset="0"/>
                <a:cs typeface="Courier New" panose="02070309020205020404" pitchFamily="49" charset="0"/>
              </a:rPr>
              <a:t>k</a:t>
            </a:r>
            <a:r>
              <a:rPr lang="fr-FR" sz="1600" dirty="0">
                <a:latin typeface="Courier New" panose="02070309020205020404" pitchFamily="49" charset="0"/>
                <a:cs typeface="Courier New" panose="02070309020205020404" pitchFamily="49" charset="0"/>
              </a:rPr>
              <a:t>Y</a:t>
            </a:r>
            <a:r>
              <a:rPr lang="fr-FR" sz="1600" b="1" dirty="0">
                <a:latin typeface="Courier New" panose="02070309020205020404" pitchFamily="49" charset="0"/>
                <a:cs typeface="Courier New" panose="02070309020205020404" pitchFamily="49" charset="0"/>
              </a:rPr>
              <a:t>nrk</a:t>
            </a:r>
            <a:r>
              <a:rPr lang="fr-FR" sz="1600" dirty="0">
                <a:latin typeface="Courier New" panose="02070309020205020404" pitchFamily="49" charset="0"/>
                <a:cs typeface="Courier New" panose="02070309020205020404" pitchFamily="49" charset="0"/>
              </a:rPr>
              <a:t>Tl</a:t>
            </a:r>
            <a:r>
              <a:rPr lang="fr-FR" sz="1600" b="1" dirty="0">
                <a:latin typeface="Courier New" panose="02070309020205020404" pitchFamily="49" charset="0"/>
                <a:cs typeface="Courier New" panose="02070309020205020404" pitchFamily="49" charset="0"/>
              </a:rPr>
              <a:t>n</a:t>
            </a:r>
            <a:r>
              <a:rPr lang="fr-FR" sz="1600" dirty="0">
                <a:latin typeface="Courier New" panose="02070309020205020404" pitchFamily="49" charset="0"/>
                <a:cs typeface="Courier New" panose="02070309020205020404" pitchFamily="49" charset="0"/>
              </a:rPr>
              <a:t>NDI</a:t>
            </a:r>
            <a:r>
              <a:rPr lang="fr-FR" sz="1600" b="1" dirty="0">
                <a:latin typeface="Courier New" panose="02070309020205020404" pitchFamily="49" charset="0"/>
                <a:cs typeface="Courier New" panose="02070309020205020404" pitchFamily="49" charset="0"/>
              </a:rPr>
              <a:t>m</a:t>
            </a:r>
            <a:r>
              <a:rPr lang="fr-FR" sz="1600" dirty="0">
                <a:latin typeface="Courier New" panose="02070309020205020404" pitchFamily="49" charset="0"/>
                <a:cs typeface="Courier New" panose="02070309020205020404" pitchFamily="49" charset="0"/>
              </a:rPr>
              <a:t>LIK</a:t>
            </a:r>
          </a:p>
          <a:p>
            <a:pPr>
              <a:spcBef>
                <a:spcPts val="0"/>
              </a:spcBef>
            </a:pPr>
            <a:r>
              <a:rPr lang="fr-FR" sz="1600" dirty="0">
                <a:latin typeface="Courier New" panose="02070309020205020404" pitchFamily="49" charset="0"/>
                <a:cs typeface="Courier New" panose="02070309020205020404" pitchFamily="49" charset="0"/>
              </a:rPr>
              <a:t>Homo sapiens			LEGNEQFINAAKIIRHPQYDRKTLNNDIMLIK</a:t>
            </a:r>
          </a:p>
          <a:p>
            <a:pPr>
              <a:spcBef>
                <a:spcPts val="0"/>
              </a:spcBef>
            </a:pPr>
            <a:r>
              <a:rPr lang="fr-FR" sz="1600" dirty="0">
                <a:latin typeface="Courier New" panose="02070309020205020404" pitchFamily="49" charset="0"/>
                <a:cs typeface="Courier New" panose="02070309020205020404" pitchFamily="49" charset="0"/>
              </a:rPr>
              <a:t>Pongo abelii			LEGNEQFINAAKIIRHPQYDRKTVNNDIMLIK</a:t>
            </a:r>
          </a:p>
          <a:p>
            <a:pPr>
              <a:spcBef>
                <a:spcPts val="0"/>
              </a:spcBef>
            </a:pPr>
            <a:r>
              <a:rPr lang="fr-FR" sz="1600" dirty="0">
                <a:latin typeface="Courier New" panose="02070309020205020404" pitchFamily="49" charset="0"/>
                <a:cs typeface="Courier New" panose="02070309020205020404" pitchFamily="49" charset="0"/>
              </a:rPr>
              <a:t>Pan paniscus			LEGNEQFINAAKIIRHPKYNRITLNNDIMLIK</a:t>
            </a:r>
          </a:p>
          <a:p>
            <a:pPr>
              <a:spcBef>
                <a:spcPts val="0"/>
              </a:spcBef>
            </a:pPr>
            <a:r>
              <a:rPr lang="fr-FR" sz="1600" dirty="0">
                <a:latin typeface="Courier New" panose="02070309020205020404" pitchFamily="49" charset="0"/>
                <a:cs typeface="Courier New" panose="02070309020205020404" pitchFamily="49" charset="0"/>
              </a:rPr>
              <a:t>Rhinopithecus bieti		LEGNEQFINATKIIRHPKYNGNTLNNDIMLIK</a:t>
            </a:r>
          </a:p>
          <a:p>
            <a:pPr>
              <a:spcBef>
                <a:spcPts val="0"/>
              </a:spcBef>
            </a:pPr>
            <a:r>
              <a:rPr lang="fr-FR" sz="1600" dirty="0">
                <a:latin typeface="Courier New" panose="02070309020205020404" pitchFamily="49" charset="0"/>
                <a:cs typeface="Courier New" panose="02070309020205020404" pitchFamily="49" charset="0"/>
              </a:rPr>
              <a:t>Rhinopithecus roxellana	LEGNEQFINATQIIRHPKYNGNTLNNDIMLIK</a:t>
            </a:r>
          </a:p>
          <a:p>
            <a:r>
              <a:rPr lang="fr-FR" sz="1600" dirty="0"/>
              <a:t>Les lettres minuscules représentent les résidus d’acides aminés prédominants parmi les séquences alignées. </a:t>
            </a:r>
          </a:p>
        </p:txBody>
      </p:sp>
      <p:sp>
        <p:nvSpPr>
          <p:cNvPr id="5" name="Rectangle 4"/>
          <p:cNvSpPr/>
          <p:nvPr>
            <p:custDataLst>
              <p:tags r:id="rId4"/>
            </p:custDataLst>
          </p:nvPr>
        </p:nvSpPr>
        <p:spPr bwMode="auto">
          <a:xfrm>
            <a:off x="4494221" y="2564904"/>
            <a:ext cx="184582" cy="1512168"/>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6" name="Rectangle 5"/>
          <p:cNvSpPr/>
          <p:nvPr>
            <p:custDataLst>
              <p:tags r:id="rId5"/>
            </p:custDataLst>
          </p:nvPr>
        </p:nvSpPr>
        <p:spPr bwMode="auto">
          <a:xfrm>
            <a:off x="5318189" y="2574851"/>
            <a:ext cx="285232" cy="1502221"/>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7" name="Rectangle 6"/>
          <p:cNvSpPr/>
          <p:nvPr>
            <p:custDataLst>
              <p:tags r:id="rId6"/>
            </p:custDataLst>
          </p:nvPr>
        </p:nvSpPr>
        <p:spPr bwMode="auto">
          <a:xfrm>
            <a:off x="6227376" y="2564904"/>
            <a:ext cx="83833" cy="1512168"/>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8" name="Rectangle 7"/>
          <p:cNvSpPr/>
          <p:nvPr>
            <p:custDataLst>
              <p:tags r:id="rId7"/>
            </p:custDataLst>
          </p:nvPr>
        </p:nvSpPr>
        <p:spPr bwMode="auto">
          <a:xfrm>
            <a:off x="7073711" y="2582325"/>
            <a:ext cx="162585" cy="1494747"/>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9" name="Rectangle 8"/>
          <p:cNvSpPr/>
          <p:nvPr>
            <p:custDataLst>
              <p:tags r:id="rId8"/>
            </p:custDataLst>
          </p:nvPr>
        </p:nvSpPr>
        <p:spPr bwMode="auto">
          <a:xfrm>
            <a:off x="7548755" y="2592085"/>
            <a:ext cx="119589" cy="1484987"/>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0" name="Rectangle 9"/>
          <p:cNvSpPr/>
          <p:nvPr>
            <p:custDataLst>
              <p:tags r:id="rId9"/>
            </p:custDataLst>
          </p:nvPr>
        </p:nvSpPr>
        <p:spPr bwMode="auto">
          <a:xfrm>
            <a:off x="6432201" y="2572800"/>
            <a:ext cx="372048" cy="1504272"/>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1" name="TextBox 10"/>
          <p:cNvSpPr txBox="1"/>
          <p:nvPr>
            <p:custDataLst>
              <p:tags r:id="rId10"/>
            </p:custDataLst>
          </p:nvPr>
        </p:nvSpPr>
        <p:spPr>
          <a:xfrm>
            <a:off x="609600" y="4881354"/>
            <a:ext cx="8254788" cy="923330"/>
          </a:xfrm>
          <a:prstGeom prst="rect">
            <a:avLst/>
          </a:prstGeom>
          <a:noFill/>
        </p:spPr>
        <p:txBody>
          <a:bodyPr wrap="square" rtlCol="0">
            <a:spAutoFit/>
          </a:bodyPr>
          <a:lstStyle/>
          <a:p>
            <a:r>
              <a:rPr lang="fr-FR" sz="1800" dirty="0"/>
              <a:t>Chacune des 6 séquences citées doit apparaître dans le listage des séquences en tant que séquence distincte et disposer de son propre numéro d’identification de séquence.</a:t>
            </a:r>
          </a:p>
        </p:txBody>
      </p:sp>
      <p:sp>
        <p:nvSpPr>
          <p:cNvPr id="12" name="TextBox 11"/>
          <p:cNvSpPr txBox="1"/>
          <p:nvPr>
            <p:custDataLst>
              <p:tags r:id="rId11"/>
            </p:custDataLst>
          </p:nvPr>
        </p:nvSpPr>
        <p:spPr>
          <a:xfrm>
            <a:off x="128158" y="4881354"/>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3" name="Title 1"/>
          <p:cNvSpPr txBox="1">
            <a:spLocks/>
          </p:cNvSpPr>
          <p:nvPr>
            <p:custDataLst>
              <p:tags r:id="rId1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93</a:t>
            </a:r>
          </a:p>
          <a:p>
            <a:endParaRPr lang="fr-FR" kern="0" dirty="0"/>
          </a:p>
        </p:txBody>
      </p:sp>
      <p:sp>
        <p:nvSpPr>
          <p:cNvPr id="14" name="TextBox 13"/>
          <p:cNvSpPr txBox="1"/>
          <p:nvPr>
            <p:custDataLst>
              <p:tags r:id="rId13"/>
            </p:custDataLst>
          </p:nvPr>
        </p:nvSpPr>
        <p:spPr>
          <a:xfrm>
            <a:off x="237032" y="6093296"/>
            <a:ext cx="4105932" cy="461665"/>
          </a:xfrm>
          <a:prstGeom prst="rect">
            <a:avLst/>
          </a:prstGeom>
          <a:noFill/>
        </p:spPr>
        <p:txBody>
          <a:bodyPr wrap="none" rtlCol="0">
            <a:spAutoFit/>
          </a:bodyPr>
          <a:lstStyle/>
          <a:p>
            <a:pPr>
              <a:spcBef>
                <a:spcPts val="0"/>
              </a:spcBef>
            </a:pPr>
            <a:r>
              <a:rPr lang="fr-FR" sz="1200" i="1" dirty="0"/>
              <a:t>Note : une analyse détaillée d’un exemple similaire figure </a:t>
            </a:r>
          </a:p>
          <a:p>
            <a:pPr>
              <a:spcBef>
                <a:spcPts val="0"/>
              </a:spcBef>
            </a:pPr>
            <a:r>
              <a:rPr lang="fr-FR" sz="1200" i="1" dirty="0"/>
              <a:t>dans la norme ST.26 de l’OMPI, annexe VI, exemple 93-3</a:t>
            </a:r>
          </a:p>
        </p:txBody>
      </p:sp>
    </p:spTree>
    <p:extLst>
      <p:ext uri="{BB962C8B-B14F-4D97-AF65-F5344CB8AC3E}">
        <p14:creationId xmlns:p14="http://schemas.microsoft.com/office/powerpoint/2010/main" val="42809819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117</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Annotation appropriée</a:t>
            </a:r>
          </a:p>
        </p:txBody>
      </p:sp>
      <p:sp>
        <p:nvSpPr>
          <p:cNvPr id="5" name="Content Placeholder 2"/>
          <p:cNvSpPr txBox="1">
            <a:spLocks/>
          </p:cNvSpPr>
          <p:nvPr>
            <p:custDataLst>
              <p:tags r:id="rId3"/>
            </p:custDataLst>
          </p:nvPr>
        </p:nvSpPr>
        <p:spPr>
          <a:xfrm>
            <a:off x="585366" y="1628800"/>
            <a:ext cx="7994848" cy="4744144"/>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La clé de caractérisation pour annoter une variante dépend du type de molécule et de la nature de la variante :</a:t>
            </a:r>
          </a:p>
          <a:p>
            <a:pPr marL="0" indent="0" algn="just">
              <a:buNone/>
            </a:pPr>
            <a:endParaRPr lang="fr-FR" sz="1800" kern="0" dirty="0"/>
          </a:p>
        </p:txBody>
      </p:sp>
      <p:sp>
        <p:nvSpPr>
          <p:cNvPr id="6" name="Rectangle 5"/>
          <p:cNvSpPr/>
          <p:nvPr>
            <p:custDataLst>
              <p:tags r:id="rId4"/>
            </p:custDataLst>
          </p:nvPr>
        </p:nvSpPr>
        <p:spPr>
          <a:xfrm>
            <a:off x="2483768" y="6060054"/>
            <a:ext cx="3194641" cy="276999"/>
          </a:xfrm>
          <a:prstGeom prst="rect">
            <a:avLst/>
          </a:prstGeom>
        </p:spPr>
        <p:txBody>
          <a:bodyPr wrap="square">
            <a:spAutoFit/>
          </a:bodyPr>
          <a:lstStyle/>
          <a:p>
            <a:pPr>
              <a:spcBef>
                <a:spcPts val="0"/>
              </a:spcBef>
            </a:pPr>
            <a:r>
              <a:rPr lang="fr-FR" sz="1200" i="1" dirty="0"/>
              <a:t>Norme ST.26 de l’OMPI, paragraphe 96</a:t>
            </a:r>
          </a:p>
        </p:txBody>
      </p:sp>
      <p:graphicFrame>
        <p:nvGraphicFramePr>
          <p:cNvPr id="8" name="Tableau 7">
            <a:extLst>
              <a:ext uri="{FF2B5EF4-FFF2-40B4-BE49-F238E27FC236}">
                <a16:creationId xmlns:a16="http://schemas.microsoft.com/office/drawing/2014/main" id="{C60093F9-68A8-4548-9E72-EB0D41086C79}"/>
              </a:ext>
            </a:extLst>
          </p:cNvPr>
          <p:cNvGraphicFramePr>
            <a:graphicFrameLocks noGrp="1"/>
          </p:cNvGraphicFramePr>
          <p:nvPr>
            <p:custDataLst>
              <p:tags r:id="rId5"/>
            </p:custDataLst>
          </p:nvPr>
        </p:nvGraphicFramePr>
        <p:xfrm>
          <a:off x="746356" y="2365136"/>
          <a:ext cx="7778825" cy="3694916"/>
        </p:xfrm>
        <a:graphic>
          <a:graphicData uri="http://schemas.openxmlformats.org/drawingml/2006/table">
            <a:tbl>
              <a:tblPr firstRow="1" firstCol="1" lastRow="1" lastCol="1" bandRow="1" bandCol="1"/>
              <a:tblGrid>
                <a:gridCol w="1473765">
                  <a:extLst>
                    <a:ext uri="{9D8B030D-6E8A-4147-A177-3AD203B41FA5}">
                      <a16:colId xmlns:a16="http://schemas.microsoft.com/office/drawing/2014/main" val="348203395"/>
                    </a:ext>
                  </a:extLst>
                </a:gridCol>
                <a:gridCol w="1823593">
                  <a:extLst>
                    <a:ext uri="{9D8B030D-6E8A-4147-A177-3AD203B41FA5}">
                      <a16:colId xmlns:a16="http://schemas.microsoft.com/office/drawing/2014/main" val="1748781423"/>
                    </a:ext>
                  </a:extLst>
                </a:gridCol>
                <a:gridCol w="1300380">
                  <a:extLst>
                    <a:ext uri="{9D8B030D-6E8A-4147-A177-3AD203B41FA5}">
                      <a16:colId xmlns:a16="http://schemas.microsoft.com/office/drawing/2014/main" val="2837398640"/>
                    </a:ext>
                  </a:extLst>
                </a:gridCol>
                <a:gridCol w="3181087">
                  <a:extLst>
                    <a:ext uri="{9D8B030D-6E8A-4147-A177-3AD203B41FA5}">
                      <a16:colId xmlns:a16="http://schemas.microsoft.com/office/drawing/2014/main" val="2113859652"/>
                    </a:ext>
                  </a:extLst>
                </a:gridCol>
              </a:tblGrid>
              <a:tr h="434696">
                <a:tc>
                  <a:txBody>
                    <a:bodyPr/>
                    <a:lstStyle/>
                    <a:p>
                      <a:pPr algn="ctr" eaLnBrk="0"/>
                      <a:r>
                        <a:rPr lang="fr-FR" sz="1400" b="1" dirty="0">
                          <a:effectLst/>
                          <a:latin typeface="Arial" panose="020B0604020202020204" pitchFamily="34" charset="0"/>
                          <a:ea typeface="SimSun" panose="02010600030101010101" pitchFamily="2" charset="-122"/>
                        </a:rPr>
                        <a:t>Type de séquence</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r>
                        <a:rPr lang="fr-FR" sz="1400" b="1" dirty="0">
                          <a:solidFill>
                            <a:srgbClr val="000000"/>
                          </a:solidFill>
                          <a:effectLst/>
                          <a:latin typeface="Arial" panose="020B0604020202020204" pitchFamily="34" charset="0"/>
                          <a:ea typeface="SimSun" panose="02010600030101010101" pitchFamily="2" charset="-122"/>
                        </a:rPr>
                        <a:t>Clé de caractérisation</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r>
                        <a:rPr lang="fr-FR" sz="1400" b="1" dirty="0">
                          <a:solidFill>
                            <a:srgbClr val="000000"/>
                          </a:solidFill>
                          <a:effectLst/>
                          <a:latin typeface="Arial" panose="020B0604020202020204" pitchFamily="34" charset="0"/>
                          <a:ea typeface="SimSun" panose="02010600030101010101" pitchFamily="2" charset="-122"/>
                        </a:rPr>
                        <a:t>Qualificateur</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r>
                        <a:rPr lang="fr-FR" sz="1400" b="1" dirty="0">
                          <a:solidFill>
                            <a:srgbClr val="000000"/>
                          </a:solidFill>
                          <a:effectLst/>
                          <a:latin typeface="Arial" panose="020B0604020202020204" pitchFamily="34" charset="0"/>
                          <a:ea typeface="SimSun" panose="02010600030101010101" pitchFamily="2" charset="-122"/>
                        </a:rPr>
                        <a:t>Usage</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74131898"/>
                  </a:ext>
                </a:extLst>
              </a:tr>
              <a:tr h="869392">
                <a:tc>
                  <a:txBody>
                    <a:bodyPr/>
                    <a:lstStyle/>
                    <a:p>
                      <a:pPr eaLnBrk="0"/>
                      <a:r>
                        <a:rPr lang="fr-FR" sz="1400" dirty="0">
                          <a:effectLst/>
                          <a:latin typeface="Arial" panose="020B0604020202020204" pitchFamily="34" charset="0"/>
                          <a:ea typeface="SimSun" panose="02010600030101010101" pitchFamily="2" charset="-122"/>
                        </a:rPr>
                        <a:t>Acide nucléique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r>
                        <a:rPr lang="fr-FR" sz="1400" dirty="0">
                          <a:effectLst/>
                          <a:latin typeface="Arial" panose="020B0604020202020204" pitchFamily="34" charset="0"/>
                          <a:ea typeface="SimSun" panose="02010600030101010101" pitchFamily="2" charset="-122"/>
                        </a:rPr>
                        <a:t>variation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r>
                        <a:rPr lang="fr-FR" sz="1400" dirty="0">
                          <a:effectLst/>
                          <a:latin typeface="Arial" panose="020B0604020202020204" pitchFamily="34" charset="0"/>
                          <a:ea typeface="SimSun" panose="02010600030101010101" pitchFamily="2" charset="-122"/>
                        </a:rPr>
                        <a:t>replace or note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Mutations et polymorphismes existant à l’état naturel, p. ex. des allèles ou des polymorphismes de longueur des fragments de restriction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234671"/>
                  </a:ext>
                </a:extLst>
              </a:tr>
              <a:tr h="869392">
                <a:tc>
                  <a:txBody>
                    <a:bodyPr/>
                    <a:lstStyle/>
                    <a:p>
                      <a:pPr eaLnBrk="0"/>
                      <a:r>
                        <a:rPr lang="fr-FR" sz="1400" dirty="0">
                          <a:effectLst/>
                          <a:latin typeface="Arial" panose="020B0604020202020204" pitchFamily="34" charset="0"/>
                          <a:ea typeface="SimSun" panose="02010600030101010101" pitchFamily="2" charset="-122"/>
                        </a:rPr>
                        <a:t>Acide nucléique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r>
                        <a:rPr lang="fr-FR" sz="1400" dirty="0">
                          <a:effectLst/>
                          <a:latin typeface="Arial" panose="020B0604020202020204" pitchFamily="34" charset="0"/>
                          <a:ea typeface="SimSun" panose="02010600030101010101" pitchFamily="2" charset="-122"/>
                        </a:rPr>
                        <a:t>misc_difference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r>
                        <a:rPr lang="fr-FR" sz="1400" dirty="0">
                          <a:effectLst/>
                          <a:latin typeface="Arial" panose="020B0604020202020204" pitchFamily="34" charset="0"/>
                          <a:ea typeface="SimSun" panose="02010600030101010101" pitchFamily="2" charset="-122"/>
                        </a:rPr>
                        <a:t>replace or note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La variabilité a été créée artificiellement, p. ex. par une manipulation génétique ou une synthèse chimique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494402"/>
                  </a:ext>
                </a:extLst>
              </a:tr>
              <a:tr h="1086740">
                <a:tc>
                  <a:txBody>
                    <a:bodyPr/>
                    <a:lstStyle/>
                    <a:p>
                      <a:pPr eaLnBrk="0"/>
                      <a:r>
                        <a:rPr lang="fr-FR" sz="1400" dirty="0">
                          <a:effectLst/>
                          <a:latin typeface="Arial" panose="020B0604020202020204" pitchFamily="34" charset="0"/>
                          <a:ea typeface="SimSun" panose="02010600030101010101" pitchFamily="2" charset="-122"/>
                        </a:rPr>
                        <a:t>Acide aminé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r>
                        <a:rPr lang="fr-FR" sz="1400" dirty="0">
                          <a:effectLst/>
                          <a:latin typeface="Arial" panose="020B0604020202020204" pitchFamily="34" charset="0"/>
                          <a:ea typeface="SimSun" panose="02010600030101010101" pitchFamily="2" charset="-122"/>
                        </a:rPr>
                        <a:t>VAR_SEQ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r>
                        <a:rPr lang="fr-FR" sz="1400" dirty="0">
                          <a:effectLst/>
                          <a:latin typeface="Arial" panose="020B0604020202020204" pitchFamily="34" charset="0"/>
                          <a:ea typeface="SimSun" panose="02010600030101010101" pitchFamily="2" charset="-122"/>
                        </a:rPr>
                        <a:t>NOTE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La variante a été produite par un épissage alternatif, l’usage de promoteurs alternatifs, une initiation alternative et un déphasage ribosomique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870787"/>
                  </a:ext>
                </a:extLst>
              </a:tr>
              <a:tr h="434696">
                <a:tc>
                  <a:txBody>
                    <a:bodyPr/>
                    <a:lstStyle/>
                    <a:p>
                      <a:pPr eaLnBrk="0"/>
                      <a:r>
                        <a:rPr lang="fr-FR" sz="1400" dirty="0">
                          <a:effectLst/>
                          <a:latin typeface="Arial" panose="020B0604020202020204" pitchFamily="34" charset="0"/>
                          <a:ea typeface="SimSun" panose="02010600030101010101" pitchFamily="2" charset="-122"/>
                        </a:rPr>
                        <a:t>Acide aminé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r>
                        <a:rPr lang="fr-FR" sz="1400" dirty="0">
                          <a:effectLst/>
                          <a:latin typeface="Arial" panose="020B0604020202020204" pitchFamily="34" charset="0"/>
                          <a:ea typeface="SimSun" panose="02010600030101010101" pitchFamily="2" charset="-122"/>
                        </a:rPr>
                        <a:t>VARIANT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r>
                        <a:rPr lang="fr-FR" sz="1400" dirty="0">
                          <a:effectLst/>
                          <a:latin typeface="Arial" panose="020B0604020202020204" pitchFamily="34" charset="0"/>
                          <a:ea typeface="SimSun" panose="02010600030101010101" pitchFamily="2" charset="-122"/>
                        </a:rPr>
                        <a:t>NOTE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Tout type de variante pour laquelle VAR_SEQ n’est pas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125020"/>
                  </a:ext>
                </a:extLst>
              </a:tr>
            </a:tbl>
          </a:graphicData>
        </a:graphic>
      </p:graphicFrame>
    </p:spTree>
    <p:extLst>
      <p:ext uri="{BB962C8B-B14F-4D97-AF65-F5344CB8AC3E}">
        <p14:creationId xmlns:p14="http://schemas.microsoft.com/office/powerpoint/2010/main" val="38477060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118</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Symbole ambigu le plus restrictif</a:t>
            </a:r>
          </a:p>
        </p:txBody>
      </p:sp>
      <p:sp>
        <p:nvSpPr>
          <p:cNvPr id="4" name="Content Placeholder 2"/>
          <p:cNvSpPr txBox="1">
            <a:spLocks/>
          </p:cNvSpPr>
          <p:nvPr>
            <p:custDataLst>
              <p:tags r:id="rId3"/>
            </p:custDataLst>
          </p:nvPr>
        </p:nvSpPr>
        <p:spPr>
          <a:xfrm>
            <a:off x="609600" y="1570038"/>
            <a:ext cx="7994848" cy="4744144"/>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sz="1800" dirty="0"/>
              <a:t>Les paragraphes 15 à 27 de la norme ST.26 indiquent que lorsqu’un symbole ambigu est nécessaire, “il faut choisir le symbole le plus restrictif…”</a:t>
            </a:r>
          </a:p>
          <a:p>
            <a:pPr marL="0" indent="0">
              <a:spcBef>
                <a:spcPts val="0"/>
              </a:spcBef>
              <a:buNone/>
            </a:pPr>
            <a:r>
              <a:rPr lang="fr-FR" sz="1800" dirty="0"/>
              <a:t> </a:t>
            </a:r>
          </a:p>
          <a:p>
            <a:pPr marL="0" indent="0">
              <a:spcBef>
                <a:spcPts val="0"/>
              </a:spcBef>
              <a:buNone/>
            </a:pPr>
            <a:r>
              <a:rPr lang="fr-FR" sz="1800" dirty="0"/>
              <a:t>      Qu’est-ce que cela veut dire?</a:t>
            </a:r>
          </a:p>
          <a:p>
            <a:pPr marL="0" indent="0" algn="just">
              <a:buNone/>
            </a:pPr>
            <a:endParaRPr lang="fr-FR" sz="1100" kern="0" dirty="0"/>
          </a:p>
          <a:p>
            <a:pPr marL="0" indent="0" algn="just">
              <a:buNone/>
            </a:pPr>
            <a:r>
              <a:rPr lang="fr-FR" sz="1800" u="sng" dirty="0"/>
              <a:t>Par exemple</a:t>
            </a:r>
            <a:r>
              <a:rPr lang="fr-FR" sz="1800" dirty="0"/>
              <a:t> :</a:t>
            </a:r>
          </a:p>
          <a:p>
            <a:pPr marL="0" indent="0" algn="just">
              <a:buNone/>
            </a:pPr>
            <a:r>
              <a:rPr lang="fr-FR" sz="1800" dirty="0"/>
              <a:t>Dans une séquence de nucléotides, si une position peut être “a ou c”, il faut employer le symbole “m” au lieu de “n”.</a:t>
            </a:r>
          </a:p>
          <a:p>
            <a:pPr marL="0" indent="0" algn="just">
              <a:buNone/>
            </a:pPr>
            <a:endParaRPr lang="fr-FR" sz="1800" kern="0" dirty="0"/>
          </a:p>
          <a:p>
            <a:pPr marL="0" indent="0" algn="just">
              <a:buNone/>
            </a:pPr>
            <a:r>
              <a:rPr lang="fr-FR" sz="1800" dirty="0"/>
              <a:t>Dans une séquence d’acide aminé, si une position peut être “L ou l”, il faut employer le symbole “J” au lieu de “X”.</a:t>
            </a:r>
          </a:p>
          <a:p>
            <a:pPr marL="0" indent="0" algn="just">
              <a:buNone/>
            </a:pPr>
            <a:endParaRPr lang="fr-FR" sz="1800" kern="0" dirty="0"/>
          </a:p>
          <a:p>
            <a:pPr marL="0" indent="0" algn="just">
              <a:buNone/>
            </a:pPr>
            <a:r>
              <a:rPr lang="fr-FR" sz="1800" dirty="0"/>
              <a:t>Ne pas oublier que “n” et “X” ont des valeurs par défaut, de sorte qu’à chaque fois que l’on utilise “n” ou “X” pour une chose autre que la valeur par défaut, une annotation s’impose.</a:t>
            </a:r>
          </a:p>
        </p:txBody>
      </p:sp>
    </p:spTree>
    <p:extLst>
      <p:ext uri="{BB962C8B-B14F-4D97-AF65-F5344CB8AC3E}">
        <p14:creationId xmlns:p14="http://schemas.microsoft.com/office/powerpoint/2010/main" val="28688045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119</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94</a:t>
            </a:r>
          </a:p>
        </p:txBody>
      </p:sp>
      <p:sp>
        <p:nvSpPr>
          <p:cNvPr id="11" name="TextBox 10"/>
          <p:cNvSpPr txBox="1"/>
          <p:nvPr>
            <p:custDataLst>
              <p:tags r:id="rId3"/>
            </p:custDataLst>
          </p:nvPr>
        </p:nvSpPr>
        <p:spPr>
          <a:xfrm>
            <a:off x="421668" y="1951672"/>
            <a:ext cx="8254788" cy="1477328"/>
          </a:xfrm>
          <a:prstGeom prst="rect">
            <a:avLst/>
          </a:prstGeom>
          <a:noFill/>
        </p:spPr>
        <p:txBody>
          <a:bodyPr wrap="square" rtlCol="0">
            <a:spAutoFit/>
          </a:bodyPr>
          <a:lstStyle/>
          <a:p>
            <a:r>
              <a:rPr lang="fr-FR" sz="1800" i="1" dirty="0"/>
              <a:t>Paragraphe 94 : Toute séquence variante, </a:t>
            </a:r>
            <a:r>
              <a:rPr lang="fr-FR" sz="1800" i="1" u="sng" dirty="0"/>
              <a:t>divulguée comme une séquence unique avec des résidus alternatifs énumérés à une ou plusieurs positions</a:t>
            </a:r>
            <a:r>
              <a:rPr lang="fr-FR" sz="1800" i="1" dirty="0"/>
              <a:t>, doit figurer dans le listage des séquences et devrait être représentée par une séquence unique, les résidus alternatifs énumérés étant représentés par le symbole le plus restrictif (voir les paragraphes 15 et 27).</a:t>
            </a:r>
          </a:p>
        </p:txBody>
      </p:sp>
      <p:sp>
        <p:nvSpPr>
          <p:cNvPr id="5" name="TextBox 4"/>
          <p:cNvSpPr txBox="1"/>
          <p:nvPr>
            <p:custDataLst>
              <p:tags r:id="rId4"/>
            </p:custDataLst>
          </p:nvPr>
        </p:nvSpPr>
        <p:spPr>
          <a:xfrm>
            <a:off x="1763688" y="4077072"/>
            <a:ext cx="6624736" cy="1200329"/>
          </a:xfrm>
          <a:prstGeom prst="rect">
            <a:avLst/>
          </a:prstGeom>
          <a:noFill/>
        </p:spPr>
        <p:txBody>
          <a:bodyPr wrap="square" rtlCol="0">
            <a:spAutoFit/>
          </a:bodyPr>
          <a:lstStyle/>
          <a:p>
            <a:r>
              <a:rPr lang="fr-FR" sz="1800" dirty="0"/>
              <a:t>Si les variantes NE SONT PAS citées séparément, mais sont simplement indiquées en tant que résidus variables dans la séquence primaire, elles n’ont alors pas besoin de disposer d’un numéro d’identification de séquence distinct!</a:t>
            </a:r>
          </a:p>
        </p:txBody>
      </p:sp>
      <p:pic>
        <p:nvPicPr>
          <p:cNvPr id="6" name="Picture 5"/>
          <p:cNvPicPr>
            <a:picLocks noChangeAspect="1"/>
          </p:cNvPicPr>
          <p:nvPr>
            <p:custDataLst>
              <p:tags r:id="rId5"/>
            </p:custDataLst>
          </p:nvPr>
        </p:nvPicPr>
        <p:blipFill rotWithShape="1">
          <a:blip r:embed="rId8"/>
          <a:srcRect l="14402" t="6206" r="13589" b="11072"/>
          <a:stretch/>
        </p:blipFill>
        <p:spPr>
          <a:xfrm>
            <a:off x="609194" y="3717032"/>
            <a:ext cx="1080121" cy="1224136"/>
          </a:xfrm>
          <a:prstGeom prst="rect">
            <a:avLst/>
          </a:prstGeom>
        </p:spPr>
      </p:pic>
    </p:spTree>
    <p:extLst>
      <p:ext uri="{BB962C8B-B14F-4D97-AF65-F5344CB8AC3E}">
        <p14:creationId xmlns:p14="http://schemas.microsoft.com/office/powerpoint/2010/main" val="107528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4" name="Content Placeholder 2"/>
          <p:cNvSpPr txBox="1">
            <a:spLocks/>
          </p:cNvSpPr>
          <p:nvPr>
            <p:custDataLst>
              <p:tags r:id="rId3"/>
            </p:custDataLst>
          </p:nvPr>
        </p:nvSpPr>
        <p:spPr>
          <a:xfrm>
            <a:off x="379560" y="1997076"/>
            <a:ext cx="8443664" cy="4433886"/>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a:spcBef>
                <a:spcPts val="0"/>
              </a:spcBef>
            </a:pPr>
            <a:r>
              <a:rPr lang="fr-FR" sz="1800" dirty="0"/>
              <a:t>La clé de caractérisation “CDS” peut servir à désigner des séquences de codage.  L’emplacement de la caractéristique CDS doit comprendre le codon stop.  (Norme ST.26, paragraphe 89)</a:t>
            </a:r>
          </a:p>
          <a:p>
            <a:pPr>
              <a:spcBef>
                <a:spcPts val="0"/>
              </a:spcBef>
            </a:pPr>
            <a:endParaRPr lang="fr-FR" sz="1800" kern="0" dirty="0"/>
          </a:p>
          <a:p>
            <a:pPr>
              <a:spcBef>
                <a:spcPts val="0"/>
              </a:spcBef>
            </a:pPr>
            <a:r>
              <a:rPr lang="fr-FR" sz="1800" dirty="0"/>
              <a:t>Il N’Y A PAS de qualificateurs obligatoires pour la clé de caractérisation “CDS”</a:t>
            </a:r>
          </a:p>
          <a:p>
            <a:pPr marL="0" indent="0">
              <a:spcBef>
                <a:spcPts val="0"/>
              </a:spcBef>
              <a:buNone/>
            </a:pPr>
            <a:endParaRPr lang="fr-FR" sz="1800" kern="0" dirty="0"/>
          </a:p>
          <a:p>
            <a:pPr>
              <a:spcBef>
                <a:spcPts val="0"/>
              </a:spcBef>
            </a:pPr>
            <a:r>
              <a:rPr lang="fr-FR" sz="1800" dirty="0"/>
              <a:t>Les qualificateurs fréquemment utilisés sont :</a:t>
            </a:r>
          </a:p>
          <a:p>
            <a:pPr marL="0" indent="0">
              <a:spcBef>
                <a:spcPts val="0"/>
              </a:spcBef>
              <a:buNone/>
            </a:pPr>
            <a:endParaRPr lang="fr-FR" sz="1800" kern="0" dirty="0"/>
          </a:p>
          <a:p>
            <a:pPr marL="457200" lvl="1" indent="0">
              <a:spcBef>
                <a:spcPts val="0"/>
              </a:spcBef>
              <a:buNone/>
            </a:pPr>
            <a:r>
              <a:rPr lang="fr-FR" sz="1800" dirty="0"/>
              <a:t>           “pseudo”                  “</a:t>
            </a:r>
            <a:r>
              <a:rPr lang="fr-FR" sz="1800" dirty="0" err="1"/>
              <a:t>pseudogene</a:t>
            </a:r>
            <a:r>
              <a:rPr lang="fr-FR" sz="1800" dirty="0"/>
              <a:t>”           “translation”</a:t>
            </a:r>
          </a:p>
          <a:p>
            <a:pPr marL="457200" lvl="1" indent="0">
              <a:spcBef>
                <a:spcPts val="0"/>
              </a:spcBef>
              <a:buNone/>
            </a:pPr>
            <a:endParaRPr lang="fr-FR" sz="1800" kern="0" dirty="0"/>
          </a:p>
          <a:p>
            <a:pPr marL="457200" lvl="1" indent="0">
              <a:spcBef>
                <a:spcPts val="0"/>
              </a:spcBef>
              <a:buNone/>
            </a:pPr>
            <a:r>
              <a:rPr lang="fr-FR" sz="1800" dirty="0"/>
              <a:t>           “</a:t>
            </a:r>
            <a:r>
              <a:rPr lang="fr-FR" sz="1800" dirty="0" err="1"/>
              <a:t>transl_table</a:t>
            </a:r>
            <a:r>
              <a:rPr lang="fr-FR" sz="1800" dirty="0"/>
              <a:t>”           “</a:t>
            </a:r>
            <a:r>
              <a:rPr lang="fr-FR" sz="1800" dirty="0" err="1"/>
              <a:t>codon_start</a:t>
            </a:r>
            <a:r>
              <a:rPr lang="fr-FR" sz="1800" dirty="0"/>
              <a:t>”            “</a:t>
            </a:r>
            <a:r>
              <a:rPr lang="fr-FR" sz="1800" dirty="0" err="1"/>
              <a:t>transl_except</a:t>
            </a:r>
            <a:r>
              <a:rPr lang="fr-FR" sz="1800" dirty="0"/>
              <a:t>”</a:t>
            </a:r>
          </a:p>
          <a:p>
            <a:pPr marL="457200" lvl="1" indent="0">
              <a:spcBef>
                <a:spcPts val="0"/>
              </a:spcBef>
              <a:buNone/>
            </a:pPr>
            <a:endParaRPr lang="fr-FR" sz="1800" kern="0" dirty="0"/>
          </a:p>
          <a:p>
            <a:pPr marL="457200" lvl="1" indent="0">
              <a:spcBef>
                <a:spcPts val="0"/>
              </a:spcBef>
              <a:buNone/>
            </a:pPr>
            <a:r>
              <a:rPr lang="fr-FR" sz="1800" dirty="0"/>
              <a:t>                                           “</a:t>
            </a:r>
            <a:r>
              <a:rPr lang="fr-FR" sz="1800" dirty="0" err="1"/>
              <a:t>protein_id</a:t>
            </a:r>
            <a:r>
              <a:rPr lang="fr-FR" sz="1800" dirty="0"/>
              <a:t>”</a:t>
            </a:r>
          </a:p>
          <a:p>
            <a:pPr>
              <a:spcBef>
                <a:spcPts val="0"/>
              </a:spcBef>
            </a:pPr>
            <a:endParaRPr lang="fr-FR" sz="1800" kern="0" dirty="0"/>
          </a:p>
          <a:p>
            <a:pPr marL="0" indent="0">
              <a:spcBef>
                <a:spcPts val="0"/>
              </a:spcBef>
              <a:buNone/>
            </a:pPr>
            <a:endParaRPr lang="fr-FR" sz="1800" kern="0" dirty="0"/>
          </a:p>
        </p:txBody>
      </p:sp>
    </p:spTree>
    <p:extLst>
      <p:ext uri="{BB962C8B-B14F-4D97-AF65-F5344CB8AC3E}">
        <p14:creationId xmlns:p14="http://schemas.microsoft.com/office/powerpoint/2010/main" val="6514354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120</a:t>
            </a:fld>
            <a:endParaRPr lang="fr-FR" dirty="0"/>
          </a:p>
        </p:txBody>
      </p:sp>
      <p:sp>
        <p:nvSpPr>
          <p:cNvPr id="4" name="Rectangle 3"/>
          <p:cNvSpPr/>
          <p:nvPr>
            <p:custDataLst>
              <p:tags r:id="rId2"/>
            </p:custDataLst>
          </p:nvPr>
        </p:nvSpPr>
        <p:spPr bwMode="auto">
          <a:xfrm>
            <a:off x="899592" y="1556792"/>
            <a:ext cx="7704856" cy="1309499"/>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5" name="TextBox 4"/>
          <p:cNvSpPr txBox="1"/>
          <p:nvPr>
            <p:custDataLst>
              <p:tags r:id="rId3"/>
            </p:custDataLst>
          </p:nvPr>
        </p:nvSpPr>
        <p:spPr>
          <a:xfrm>
            <a:off x="1088016" y="1700808"/>
            <a:ext cx="6481261" cy="784830"/>
          </a:xfrm>
          <a:prstGeom prst="rect">
            <a:avLst/>
          </a:prstGeom>
          <a:noFill/>
        </p:spPr>
        <p:txBody>
          <a:bodyPr wrap="none" rtlCol="0">
            <a:spAutoFit/>
          </a:bodyPr>
          <a:lstStyle/>
          <a:p>
            <a:pPr algn="ctr"/>
            <a:r>
              <a:rPr lang="fr-FR" sz="1800" dirty="0"/>
              <a:t>Une demande de brevet divulgue un peptide de la séquence :</a:t>
            </a:r>
          </a:p>
          <a:p>
            <a:pPr algn="ctr"/>
            <a:r>
              <a:rPr lang="fr-FR" sz="1800" dirty="0"/>
              <a:t>Gly-Gly-Gly-[Leu or Ile]-Ala-Thr-[Ser or Thr]</a:t>
            </a:r>
          </a:p>
        </p:txBody>
      </p:sp>
      <p:sp>
        <p:nvSpPr>
          <p:cNvPr id="6" name="TextBox 5"/>
          <p:cNvSpPr txBox="1"/>
          <p:nvPr>
            <p:custDataLst>
              <p:tags r:id="rId4"/>
            </p:custDataLst>
          </p:nvPr>
        </p:nvSpPr>
        <p:spPr>
          <a:xfrm>
            <a:off x="704522" y="3315469"/>
            <a:ext cx="8134678" cy="2400657"/>
          </a:xfrm>
          <a:prstGeom prst="rect">
            <a:avLst/>
          </a:prstGeom>
          <a:noFill/>
        </p:spPr>
        <p:txBody>
          <a:bodyPr wrap="square" rtlCol="0">
            <a:spAutoFit/>
          </a:bodyPr>
          <a:lstStyle/>
          <a:p>
            <a:pPr>
              <a:spcAft>
                <a:spcPts val="600"/>
              </a:spcAft>
            </a:pPr>
            <a:r>
              <a:rPr lang="fr-FR" sz="1800" dirty="0"/>
              <a:t>Peut apparaître dans un listage de séquences en tant que séquence unique</a:t>
            </a:r>
          </a:p>
          <a:p>
            <a:pPr>
              <a:spcAft>
                <a:spcPts val="600"/>
              </a:spcAft>
            </a:pPr>
            <a:r>
              <a:rPr lang="fr-FR" sz="1800" dirty="0"/>
              <a:t>La représentation privilégiée est la suivante : GGGJATX</a:t>
            </a:r>
          </a:p>
          <a:p>
            <a:pPr>
              <a:spcAft>
                <a:spcPts val="600"/>
              </a:spcAft>
            </a:pPr>
            <a:r>
              <a:rPr lang="fr-FR" sz="1800" dirty="0"/>
              <a:t>[Leu or Ile] devrait être représenté par le symbole ambigu le plus restrictif “J”</a:t>
            </a:r>
          </a:p>
          <a:p>
            <a:pPr>
              <a:spcAft>
                <a:spcPts val="600"/>
              </a:spcAft>
            </a:pPr>
            <a:r>
              <a:rPr lang="fr-FR" sz="1800" dirty="0"/>
              <a:t>[Ser or Thr] devrait être représenté par le symbole “X” avec une clé de caractérisation “VARIANT” et un qualificateur note pour indiquer que “X” est la sérine ou la thréonine.</a:t>
            </a:r>
          </a:p>
        </p:txBody>
      </p:sp>
      <p:sp>
        <p:nvSpPr>
          <p:cNvPr id="7" name="TextBox 6"/>
          <p:cNvSpPr txBox="1"/>
          <p:nvPr>
            <p:custDataLst>
              <p:tags r:id="rId5"/>
            </p:custDataLst>
          </p:nvPr>
        </p:nvSpPr>
        <p:spPr>
          <a:xfrm>
            <a:off x="117502" y="3194218"/>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8" name="TextBox 7"/>
          <p:cNvSpPr txBox="1"/>
          <p:nvPr>
            <p:custDataLst>
              <p:tags r:id="rId6"/>
            </p:custDataLst>
          </p:nvPr>
        </p:nvSpPr>
        <p:spPr>
          <a:xfrm>
            <a:off x="117502" y="3693532"/>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9" name="TextBox 8"/>
          <p:cNvSpPr txBox="1"/>
          <p:nvPr>
            <p:custDataLst>
              <p:tags r:id="rId7"/>
            </p:custDataLst>
          </p:nvPr>
        </p:nvSpPr>
        <p:spPr>
          <a:xfrm>
            <a:off x="117502" y="4168726"/>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0" name="TextBox 9"/>
          <p:cNvSpPr txBox="1"/>
          <p:nvPr>
            <p:custDataLst>
              <p:tags r:id="rId8"/>
            </p:custDataLst>
          </p:nvPr>
        </p:nvSpPr>
        <p:spPr>
          <a:xfrm>
            <a:off x="117502" y="4699848"/>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1" name="Title 1"/>
          <p:cNvSpPr txBox="1">
            <a:spLocks/>
          </p:cNvSpPr>
          <p:nvPr>
            <p:custDataLst>
              <p:tags r:id="rId9"/>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94</a:t>
            </a:r>
          </a:p>
        </p:txBody>
      </p:sp>
      <p:sp>
        <p:nvSpPr>
          <p:cNvPr id="12" name="TextBox 11"/>
          <p:cNvSpPr txBox="1"/>
          <p:nvPr>
            <p:custDataLst>
              <p:tags r:id="rId10"/>
            </p:custDataLst>
          </p:nvPr>
        </p:nvSpPr>
        <p:spPr>
          <a:xfrm>
            <a:off x="251520" y="6165304"/>
            <a:ext cx="4105932" cy="461665"/>
          </a:xfrm>
          <a:prstGeom prst="rect">
            <a:avLst/>
          </a:prstGeom>
          <a:noFill/>
        </p:spPr>
        <p:txBody>
          <a:bodyPr wrap="none" rtlCol="0">
            <a:spAutoFit/>
          </a:bodyPr>
          <a:lstStyle/>
          <a:p>
            <a:pPr>
              <a:spcBef>
                <a:spcPts val="0"/>
              </a:spcBef>
            </a:pPr>
            <a:r>
              <a:rPr lang="fr-FR" sz="1200" i="1" dirty="0"/>
              <a:t>Note : une analyse détaillée de cet exemple figure </a:t>
            </a:r>
          </a:p>
          <a:p>
            <a:pPr>
              <a:spcBef>
                <a:spcPts val="0"/>
              </a:spcBef>
            </a:pPr>
            <a:r>
              <a:rPr lang="fr-FR" sz="1200" i="1" dirty="0"/>
              <a:t>dans la norme ST.26 de l’OMPI, annexe VI, exemple 94-1</a:t>
            </a:r>
          </a:p>
        </p:txBody>
      </p:sp>
    </p:spTree>
    <p:extLst>
      <p:ext uri="{BB962C8B-B14F-4D97-AF65-F5344CB8AC3E}">
        <p14:creationId xmlns:p14="http://schemas.microsoft.com/office/powerpoint/2010/main" val="4104474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121</a:t>
            </a:fld>
            <a:endParaRPr lang="fr-FR" dirty="0"/>
          </a:p>
        </p:txBody>
      </p:sp>
      <p:sp>
        <p:nvSpPr>
          <p:cNvPr id="4"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95</a:t>
            </a:r>
          </a:p>
        </p:txBody>
      </p:sp>
      <p:sp>
        <p:nvSpPr>
          <p:cNvPr id="5" name="TextBox 4"/>
          <p:cNvSpPr txBox="1"/>
          <p:nvPr>
            <p:custDataLst>
              <p:tags r:id="rId3"/>
            </p:custDataLst>
          </p:nvPr>
        </p:nvSpPr>
        <p:spPr>
          <a:xfrm>
            <a:off x="584412" y="1524207"/>
            <a:ext cx="8254788" cy="3908762"/>
          </a:xfrm>
          <a:prstGeom prst="rect">
            <a:avLst/>
          </a:prstGeom>
          <a:noFill/>
        </p:spPr>
        <p:txBody>
          <a:bodyPr wrap="square" rtlCol="0">
            <a:spAutoFit/>
          </a:bodyPr>
          <a:lstStyle/>
          <a:p>
            <a:r>
              <a:rPr lang="fr-FR" sz="1600" i="1" dirty="0"/>
              <a:t>Paragraphe 95 : Toute séquence variante, </a:t>
            </a:r>
            <a:r>
              <a:rPr lang="fr-FR" sz="1600" i="1" u="sng" dirty="0"/>
              <a:t>divulguée uniquement par référence à un ou plusieurs suppressions, adjonctions ou remplacements</a:t>
            </a:r>
            <a:r>
              <a:rPr lang="fr-FR" sz="1600" i="1" dirty="0"/>
              <a:t> effectués dans une séquence primaire figurant dans le listage des séquences, </a:t>
            </a:r>
            <a:r>
              <a:rPr lang="fr-FR" sz="1600" i="1" u="sng" dirty="0"/>
              <a:t>doit</a:t>
            </a:r>
            <a:r>
              <a:rPr lang="fr-FR" sz="1600" i="1" dirty="0"/>
              <a:t> figurer dans le listage des séquences.  Si tel est le cas, cette séquence variante :</a:t>
            </a:r>
          </a:p>
          <a:p>
            <a:r>
              <a:rPr lang="fr-FR" sz="1600" i="1" dirty="0"/>
              <a:t>a) </a:t>
            </a:r>
            <a:r>
              <a:rPr lang="fr-FR" sz="1600" i="1" u="sng" dirty="0"/>
              <a:t>peut être</a:t>
            </a:r>
            <a:r>
              <a:rPr lang="fr-FR" sz="1600" i="1" dirty="0"/>
              <a:t> représentée par annotation de la séquence primaire, si elle comporte une ou plusieurs variations à un seul emplacement ou à plusieurs emplacements distincts et que les occurrences de ces variations sont indépendantes; </a:t>
            </a:r>
          </a:p>
          <a:p>
            <a:r>
              <a:rPr lang="fr-FR" sz="1600" i="1" dirty="0"/>
              <a:t>b) devrait être représentée en tant que séquence distincte et devrait disposer de son propre numéro d’identification de séquence, si elle comporte des variations à plusieurs emplacements distincts et que les occurrences de ces variations sont interdépendantes; et </a:t>
            </a:r>
          </a:p>
          <a:p>
            <a:r>
              <a:rPr lang="fr-FR" sz="1600" i="1" dirty="0"/>
              <a:t>c) </a:t>
            </a:r>
            <a:r>
              <a:rPr lang="fr-FR" sz="1600" i="1" u="sng" dirty="0"/>
              <a:t>doit</a:t>
            </a:r>
            <a:r>
              <a:rPr lang="fr-FR" sz="1600" i="1" dirty="0"/>
              <a:t> être représentée en tant que séquence distincte et doit disposer de son propre numéro d’identification de séquence, si elle comporte une séquence qui a été ajoutée ou remplacée et qui contient plus de 1 000 résidus (voir le paragraphe 86)</a:t>
            </a:r>
          </a:p>
        </p:txBody>
      </p:sp>
      <p:sp>
        <p:nvSpPr>
          <p:cNvPr id="6" name="TextBox 5"/>
          <p:cNvSpPr txBox="1"/>
          <p:nvPr>
            <p:custDataLst>
              <p:tags r:id="rId4"/>
            </p:custDataLst>
          </p:nvPr>
        </p:nvSpPr>
        <p:spPr>
          <a:xfrm>
            <a:off x="1691680" y="5451277"/>
            <a:ext cx="6624736" cy="923330"/>
          </a:xfrm>
          <a:prstGeom prst="rect">
            <a:avLst/>
          </a:prstGeom>
          <a:noFill/>
        </p:spPr>
        <p:txBody>
          <a:bodyPr wrap="square" rtlCol="0">
            <a:spAutoFit/>
          </a:bodyPr>
          <a:lstStyle/>
          <a:p>
            <a:r>
              <a:rPr lang="fr-FR" sz="1800" dirty="0"/>
              <a:t>“par référence à un ou plusieurs suppressions, adjonctions ou remplacements” signifie que les variantes sont indiquées en prose.</a:t>
            </a:r>
          </a:p>
        </p:txBody>
      </p:sp>
      <p:pic>
        <p:nvPicPr>
          <p:cNvPr id="7" name="Picture 6"/>
          <p:cNvPicPr>
            <a:picLocks noChangeAspect="1"/>
          </p:cNvPicPr>
          <p:nvPr>
            <p:custDataLst>
              <p:tags r:id="rId5"/>
            </p:custDataLst>
          </p:nvPr>
        </p:nvPicPr>
        <p:blipFill rotWithShape="1">
          <a:blip r:embed="rId8"/>
          <a:srcRect l="14402" t="6206" r="13589" b="11072"/>
          <a:stretch/>
        </p:blipFill>
        <p:spPr>
          <a:xfrm>
            <a:off x="584412" y="5417943"/>
            <a:ext cx="1080121" cy="1224136"/>
          </a:xfrm>
          <a:prstGeom prst="rect">
            <a:avLst/>
          </a:prstGeom>
        </p:spPr>
      </p:pic>
    </p:spTree>
    <p:extLst>
      <p:ext uri="{BB962C8B-B14F-4D97-AF65-F5344CB8AC3E}">
        <p14:creationId xmlns:p14="http://schemas.microsoft.com/office/powerpoint/2010/main" val="33698521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bwMode="auto">
          <a:xfrm>
            <a:off x="251520" y="1691283"/>
            <a:ext cx="8496944" cy="3241759"/>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122</a:t>
            </a:fld>
            <a:endParaRPr lang="fr-FR" dirty="0"/>
          </a:p>
        </p:txBody>
      </p:sp>
      <p:sp>
        <p:nvSpPr>
          <p:cNvPr id="3"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95.a)</a:t>
            </a:r>
          </a:p>
        </p:txBody>
      </p:sp>
      <p:sp>
        <p:nvSpPr>
          <p:cNvPr id="4" name="TextBox 3"/>
          <p:cNvSpPr txBox="1"/>
          <p:nvPr>
            <p:custDataLst>
              <p:tags r:id="rId4"/>
            </p:custDataLst>
          </p:nvPr>
        </p:nvSpPr>
        <p:spPr>
          <a:xfrm>
            <a:off x="539552" y="1916832"/>
            <a:ext cx="8352928" cy="3016210"/>
          </a:xfrm>
          <a:prstGeom prst="rect">
            <a:avLst/>
          </a:prstGeom>
          <a:noFill/>
        </p:spPr>
        <p:txBody>
          <a:bodyPr wrap="square" rtlCol="0">
            <a:spAutoFit/>
          </a:bodyPr>
          <a:lstStyle/>
          <a:p>
            <a:pPr>
              <a:spcBef>
                <a:spcPts val="0"/>
              </a:spcBef>
            </a:pPr>
            <a:r>
              <a:rPr lang="fr-FR" sz="1800" dirty="0"/>
              <a:t>Une demande contient la divulgation suivante :</a:t>
            </a:r>
          </a:p>
          <a:p>
            <a:pPr>
              <a:spcBef>
                <a:spcPts val="0"/>
              </a:spcBef>
            </a:pPr>
            <a:endParaRPr lang="fr-FR" sz="1800" dirty="0"/>
          </a:p>
          <a:p>
            <a:pPr>
              <a:spcBef>
                <a:spcPts val="0"/>
              </a:spcBef>
            </a:pPr>
            <a:r>
              <a:rPr lang="fr-FR" sz="1800" dirty="0"/>
              <a:t>Fragment peptidique 1 : </a:t>
            </a:r>
            <a:r>
              <a:rPr lang="fr-FR" sz="1800" dirty="0" err="1"/>
              <a:t>Gly</a:t>
            </a:r>
            <a:r>
              <a:rPr lang="fr-FR" sz="1800" dirty="0"/>
              <a:t>-Leu-Pro-</a:t>
            </a:r>
            <a:r>
              <a:rPr lang="fr-FR" sz="1800" dirty="0" err="1"/>
              <a:t>Xaa</a:t>
            </a:r>
            <a:r>
              <a:rPr lang="fr-FR" sz="1800" dirty="0"/>
              <a:t>-</a:t>
            </a:r>
            <a:r>
              <a:rPr lang="fr-FR" sz="1800" dirty="0" err="1"/>
              <a:t>Arg</a:t>
            </a:r>
            <a:r>
              <a:rPr lang="fr-FR" sz="1800" dirty="0"/>
              <a:t>-Ile-</a:t>
            </a:r>
            <a:r>
              <a:rPr lang="fr-FR" sz="1800" dirty="0" err="1"/>
              <a:t>Cys</a:t>
            </a:r>
            <a:r>
              <a:rPr lang="fr-FR" sz="1800" dirty="0"/>
              <a:t> </a:t>
            </a:r>
          </a:p>
          <a:p>
            <a:pPr>
              <a:spcBef>
                <a:spcPts val="0"/>
              </a:spcBef>
              <a:spcAft>
                <a:spcPts val="600"/>
              </a:spcAft>
            </a:pPr>
            <a:r>
              <a:rPr lang="fr-FR" sz="1800" dirty="0"/>
              <a:t>                                  où </a:t>
            </a:r>
            <a:r>
              <a:rPr lang="fr-FR" sz="1800" dirty="0" err="1"/>
              <a:t>Xaa</a:t>
            </a:r>
            <a:r>
              <a:rPr lang="fr-FR" sz="1800" dirty="0"/>
              <a:t> peut représenter tout acide aminé</a:t>
            </a:r>
          </a:p>
          <a:p>
            <a:pPr>
              <a:spcBef>
                <a:spcPts val="0"/>
              </a:spcBef>
            </a:pPr>
            <a:r>
              <a:rPr lang="fr-FR" sz="1800" dirty="0"/>
              <a:t>                                                       *  *  *     </a:t>
            </a:r>
          </a:p>
          <a:p>
            <a:pPr>
              <a:spcBef>
                <a:spcPts val="0"/>
              </a:spcBef>
              <a:spcAft>
                <a:spcPts val="600"/>
              </a:spcAft>
            </a:pPr>
            <a:r>
              <a:rPr lang="fr-FR" sz="1800" dirty="0"/>
              <a:t>Dans un autre mode de réalisation, le fragment peptidique 1 est Gly-Leu-Pro-</a:t>
            </a:r>
            <a:r>
              <a:rPr lang="fr-FR" sz="1800" dirty="0" err="1"/>
              <a:t>Xaa</a:t>
            </a:r>
            <a:r>
              <a:rPr lang="fr-FR" sz="1800" dirty="0"/>
              <a:t>-Arg-Ile-Cys, où </a:t>
            </a:r>
            <a:r>
              <a:rPr lang="fr-FR" sz="1800" dirty="0" err="1"/>
              <a:t>Xaa</a:t>
            </a:r>
            <a:r>
              <a:rPr lang="fr-FR" sz="1800" dirty="0"/>
              <a:t> peut représenter Val, Thr ou </a:t>
            </a:r>
            <a:r>
              <a:rPr lang="fr-FR" sz="1800" dirty="0" err="1"/>
              <a:t>Asp</a:t>
            </a:r>
            <a:endParaRPr lang="fr-FR" sz="1800" dirty="0"/>
          </a:p>
          <a:p>
            <a:pPr>
              <a:spcBef>
                <a:spcPts val="0"/>
              </a:spcBef>
            </a:pPr>
            <a:r>
              <a:rPr lang="fr-FR" sz="1800" dirty="0"/>
              <a:t>                                                       *  *  *</a:t>
            </a:r>
          </a:p>
          <a:p>
            <a:pPr>
              <a:spcBef>
                <a:spcPts val="0"/>
              </a:spcBef>
            </a:pPr>
            <a:r>
              <a:rPr lang="fr-FR" sz="1800" dirty="0"/>
              <a:t>Dans un autre mode de réalisation, le fragment peptidique 1 est Gly-Leu-Pro-</a:t>
            </a:r>
            <a:r>
              <a:rPr lang="fr-FR" sz="1800" dirty="0" err="1"/>
              <a:t>Xaa</a:t>
            </a:r>
            <a:r>
              <a:rPr lang="fr-FR" sz="1800" dirty="0"/>
              <a:t>-Arg-Ile-Cys, où </a:t>
            </a:r>
            <a:r>
              <a:rPr lang="fr-FR" sz="1800" dirty="0" err="1"/>
              <a:t>Xaa</a:t>
            </a:r>
            <a:r>
              <a:rPr lang="fr-FR" sz="1800" dirty="0"/>
              <a:t> peut représenter Val</a:t>
            </a:r>
          </a:p>
        </p:txBody>
      </p:sp>
      <p:sp>
        <p:nvSpPr>
          <p:cNvPr id="7" name="TextBox 6"/>
          <p:cNvSpPr txBox="1"/>
          <p:nvPr>
            <p:custDataLst>
              <p:tags r:id="rId5"/>
            </p:custDataLst>
          </p:nvPr>
        </p:nvSpPr>
        <p:spPr>
          <a:xfrm>
            <a:off x="326555" y="5373216"/>
            <a:ext cx="8565925" cy="923330"/>
          </a:xfrm>
          <a:prstGeom prst="rect">
            <a:avLst/>
          </a:prstGeom>
          <a:noFill/>
        </p:spPr>
        <p:txBody>
          <a:bodyPr wrap="square" rtlCol="0">
            <a:spAutoFit/>
          </a:bodyPr>
          <a:lstStyle/>
          <a:p>
            <a:r>
              <a:rPr lang="fr-FR" sz="1800" i="1" dirty="0"/>
              <a:t>La séquence primaire, </a:t>
            </a:r>
            <a:r>
              <a:rPr lang="fr-FR" sz="1800" dirty="0"/>
              <a:t>Gly-Leu-Pro-Xaa-Arg-Ile-Cys, </a:t>
            </a:r>
            <a:r>
              <a:rPr lang="fr-FR" sz="1800" i="1" dirty="0"/>
              <a:t>comporte une ou plusieurs variations à un seul emplacement et les occurrences de ces variations sont indépendantes</a:t>
            </a:r>
          </a:p>
        </p:txBody>
      </p:sp>
    </p:spTree>
    <p:extLst>
      <p:ext uri="{BB962C8B-B14F-4D97-AF65-F5344CB8AC3E}">
        <p14:creationId xmlns:p14="http://schemas.microsoft.com/office/powerpoint/2010/main" val="13835962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123</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95.a)</a:t>
            </a:r>
          </a:p>
        </p:txBody>
      </p:sp>
      <p:sp>
        <p:nvSpPr>
          <p:cNvPr id="4" name="TextBox 3"/>
          <p:cNvSpPr txBox="1"/>
          <p:nvPr>
            <p:custDataLst>
              <p:tags r:id="rId3"/>
            </p:custDataLst>
          </p:nvPr>
        </p:nvSpPr>
        <p:spPr>
          <a:xfrm>
            <a:off x="869589" y="1521521"/>
            <a:ext cx="7706816" cy="5339923"/>
          </a:xfrm>
          <a:prstGeom prst="rect">
            <a:avLst/>
          </a:prstGeom>
          <a:noFill/>
        </p:spPr>
        <p:txBody>
          <a:bodyPr wrap="square" rtlCol="0">
            <a:spAutoFit/>
          </a:bodyPr>
          <a:lstStyle/>
          <a:p>
            <a:pPr>
              <a:spcAft>
                <a:spcPts val="600"/>
              </a:spcAft>
            </a:pPr>
            <a:r>
              <a:rPr lang="fr-FR" sz="1700" dirty="0"/>
              <a:t>La séquence primaire doit apparaître dans le listage de séquences et les variantes peuvent être représentées par une annotation de la séquence primaire </a:t>
            </a:r>
          </a:p>
          <a:p>
            <a:pPr>
              <a:spcAft>
                <a:spcPts val="600"/>
              </a:spcAft>
            </a:pPr>
            <a:r>
              <a:rPr lang="fr-FR" sz="1700" dirty="0"/>
              <a:t>Le mode de réalisation le plus englobant doit être la version qui figure dans le listage des séquences;  dans cet exemple, il s’agit de la version où </a:t>
            </a:r>
            <a:r>
              <a:rPr lang="fr-FR" sz="1700" dirty="0" err="1"/>
              <a:t>Xaa</a:t>
            </a:r>
            <a:r>
              <a:rPr lang="fr-FR" sz="1700" dirty="0"/>
              <a:t> représente “tout acide aminé”</a:t>
            </a:r>
          </a:p>
          <a:p>
            <a:pPr>
              <a:spcAft>
                <a:spcPts val="600"/>
              </a:spcAft>
            </a:pPr>
            <a:r>
              <a:rPr lang="fr-FR" sz="1700" dirty="0"/>
              <a:t>La séquence doit être représentée sous la forme GLPXRIC et nécessite la clé de caractérisation “VARIANT” à la position 4 assortie d’un qualificateur “note” indiquant que </a:t>
            </a:r>
            <a:r>
              <a:rPr lang="fr-FR" sz="1700" dirty="0" err="1"/>
              <a:t>Xaa</a:t>
            </a:r>
            <a:r>
              <a:rPr lang="fr-FR" sz="1700" dirty="0"/>
              <a:t> représente “tout acide aminé”</a:t>
            </a:r>
          </a:p>
          <a:p>
            <a:pPr>
              <a:spcAft>
                <a:spcPts val="600"/>
              </a:spcAft>
            </a:pPr>
            <a:r>
              <a:rPr lang="fr-FR" sz="1700" dirty="0"/>
              <a:t>Bien que cela ne soit pas obligatoire, il est recommandé d’intégrer les trois variantes suivantes dans le listage des séquences en tant que séquences distinctes :</a:t>
            </a:r>
          </a:p>
          <a:p>
            <a:pPr>
              <a:spcBef>
                <a:spcPts val="0"/>
              </a:spcBef>
              <a:spcAft>
                <a:spcPts val="600"/>
              </a:spcAft>
            </a:pPr>
            <a:r>
              <a:rPr lang="fr-FR" sz="1700" dirty="0"/>
              <a:t>	GLP</a:t>
            </a:r>
            <a:r>
              <a:rPr lang="fr-FR" sz="1700" u="sng" dirty="0"/>
              <a:t>V</a:t>
            </a:r>
            <a:r>
              <a:rPr lang="fr-FR" sz="1700" dirty="0"/>
              <a:t>RIC </a:t>
            </a:r>
          </a:p>
          <a:p>
            <a:pPr>
              <a:spcBef>
                <a:spcPts val="0"/>
              </a:spcBef>
              <a:spcAft>
                <a:spcPts val="600"/>
              </a:spcAft>
            </a:pPr>
            <a:r>
              <a:rPr lang="fr-FR" sz="1700" dirty="0"/>
              <a:t>	GLP</a:t>
            </a:r>
            <a:r>
              <a:rPr lang="fr-FR" sz="1700" u="sng" dirty="0"/>
              <a:t>T</a:t>
            </a:r>
            <a:r>
              <a:rPr lang="fr-FR" sz="1700" dirty="0"/>
              <a:t>RIC </a:t>
            </a:r>
          </a:p>
          <a:p>
            <a:pPr>
              <a:spcBef>
                <a:spcPts val="0"/>
              </a:spcBef>
              <a:spcAft>
                <a:spcPts val="600"/>
              </a:spcAft>
            </a:pPr>
            <a:r>
              <a:rPr lang="fr-FR" sz="1700" dirty="0"/>
              <a:t>	GLP</a:t>
            </a:r>
            <a:r>
              <a:rPr lang="fr-FR" sz="1700" u="sng" dirty="0"/>
              <a:t>D</a:t>
            </a:r>
            <a:r>
              <a:rPr lang="fr-FR" sz="1700" dirty="0"/>
              <a:t>RIC </a:t>
            </a:r>
          </a:p>
          <a:p>
            <a:pPr>
              <a:spcAft>
                <a:spcPts val="600"/>
              </a:spcAft>
            </a:pPr>
            <a:endParaRPr lang="fr-FR" sz="1700" dirty="0"/>
          </a:p>
        </p:txBody>
      </p:sp>
      <p:sp>
        <p:nvSpPr>
          <p:cNvPr id="5" name="TextBox 4"/>
          <p:cNvSpPr txBox="1"/>
          <p:nvPr>
            <p:custDataLst>
              <p:tags r:id="rId4"/>
            </p:custDataLst>
          </p:nvPr>
        </p:nvSpPr>
        <p:spPr>
          <a:xfrm>
            <a:off x="313284" y="1444729"/>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6" name="TextBox 5"/>
          <p:cNvSpPr txBox="1"/>
          <p:nvPr>
            <p:custDataLst>
              <p:tags r:id="rId5"/>
            </p:custDataLst>
          </p:nvPr>
        </p:nvSpPr>
        <p:spPr>
          <a:xfrm>
            <a:off x="282569" y="246296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7" name="TextBox 6"/>
          <p:cNvSpPr txBox="1"/>
          <p:nvPr>
            <p:custDataLst>
              <p:tags r:id="rId6"/>
            </p:custDataLst>
          </p:nvPr>
        </p:nvSpPr>
        <p:spPr>
          <a:xfrm>
            <a:off x="263639" y="3429000"/>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8" name="TextBox 7"/>
          <p:cNvSpPr txBox="1"/>
          <p:nvPr>
            <p:custDataLst>
              <p:tags r:id="rId7"/>
            </p:custDataLst>
          </p:nvPr>
        </p:nvSpPr>
        <p:spPr>
          <a:xfrm>
            <a:off x="282569" y="4569101"/>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9" name="TextBox 8"/>
          <p:cNvSpPr txBox="1"/>
          <p:nvPr>
            <p:custDataLst>
              <p:tags r:id="rId8"/>
            </p:custDataLst>
          </p:nvPr>
        </p:nvSpPr>
        <p:spPr>
          <a:xfrm>
            <a:off x="263639" y="6279703"/>
            <a:ext cx="6714723" cy="461665"/>
          </a:xfrm>
          <a:prstGeom prst="rect">
            <a:avLst/>
          </a:prstGeom>
          <a:noFill/>
        </p:spPr>
        <p:txBody>
          <a:bodyPr wrap="none" rtlCol="0">
            <a:spAutoFit/>
          </a:bodyPr>
          <a:lstStyle/>
          <a:p>
            <a:pPr>
              <a:spcBef>
                <a:spcPts val="0"/>
              </a:spcBef>
            </a:pPr>
            <a:r>
              <a:rPr lang="fr-FR" sz="1200" i="1" dirty="0"/>
              <a:t>Note : une analyse détaillée de cet exemple figure dans la norme ST.26 de l’OMPI, annexe VI, </a:t>
            </a:r>
          </a:p>
          <a:p>
            <a:pPr>
              <a:spcBef>
                <a:spcPts val="0"/>
              </a:spcBef>
            </a:pPr>
            <a:r>
              <a:rPr lang="fr-FR" sz="1200" i="1" dirty="0"/>
              <a:t>exemple 95.a)-1.</a:t>
            </a:r>
          </a:p>
        </p:txBody>
      </p:sp>
    </p:spTree>
    <p:extLst>
      <p:ext uri="{BB962C8B-B14F-4D97-AF65-F5344CB8AC3E}">
        <p14:creationId xmlns:p14="http://schemas.microsoft.com/office/powerpoint/2010/main" val="5571442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124</a:t>
            </a:fld>
            <a:endParaRPr lang="fr-FR" dirty="0"/>
          </a:p>
        </p:txBody>
      </p:sp>
      <p:sp>
        <p:nvSpPr>
          <p:cNvPr id="4" name="Rectangle 3"/>
          <p:cNvSpPr/>
          <p:nvPr>
            <p:custDataLst>
              <p:tags r:id="rId2"/>
            </p:custDataLst>
          </p:nvPr>
        </p:nvSpPr>
        <p:spPr bwMode="auto">
          <a:xfrm>
            <a:off x="323528" y="1628800"/>
            <a:ext cx="8352928" cy="3528392"/>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5"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124</a:t>
            </a:fld>
            <a:endParaRPr lang="fr-FR" dirty="0"/>
          </a:p>
        </p:txBody>
      </p:sp>
      <p:sp>
        <p:nvSpPr>
          <p:cNvPr id="6"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95.b)</a:t>
            </a:r>
          </a:p>
        </p:txBody>
      </p:sp>
      <p:sp>
        <p:nvSpPr>
          <p:cNvPr id="7" name="TextBox 6"/>
          <p:cNvSpPr txBox="1"/>
          <p:nvPr>
            <p:custDataLst>
              <p:tags r:id="rId5"/>
            </p:custDataLst>
          </p:nvPr>
        </p:nvSpPr>
        <p:spPr>
          <a:xfrm>
            <a:off x="614040" y="1700808"/>
            <a:ext cx="8352928" cy="3416320"/>
          </a:xfrm>
          <a:prstGeom prst="rect">
            <a:avLst/>
          </a:prstGeom>
          <a:noFill/>
        </p:spPr>
        <p:txBody>
          <a:bodyPr wrap="square" rtlCol="0">
            <a:spAutoFit/>
          </a:bodyPr>
          <a:lstStyle/>
          <a:p>
            <a:pPr>
              <a:spcBef>
                <a:spcPts val="0"/>
              </a:spcBef>
            </a:pPr>
            <a:r>
              <a:rPr lang="fr-FR" sz="1800" dirty="0"/>
              <a:t>Une demande de brevet décrit la séquence consensus suivante :</a:t>
            </a:r>
          </a:p>
          <a:p>
            <a:pPr>
              <a:spcBef>
                <a:spcPts val="0"/>
              </a:spcBef>
            </a:pPr>
            <a:endParaRPr lang="fr-FR" sz="1800" dirty="0"/>
          </a:p>
          <a:p>
            <a:pPr>
              <a:spcBef>
                <a:spcPts val="0"/>
              </a:spcBef>
            </a:pPr>
            <a:r>
              <a:rPr lang="fr-FR" sz="1800" dirty="0"/>
              <a:t>aatg</a:t>
            </a:r>
            <a:r>
              <a:rPr lang="fr-FR" sz="1800" b="1" dirty="0"/>
              <a:t>n</a:t>
            </a:r>
            <a:r>
              <a:rPr lang="fr-FR" sz="1800" b="1" baseline="-25000" dirty="0"/>
              <a:t>1</a:t>
            </a:r>
            <a:r>
              <a:rPr lang="fr-FR" sz="1800" dirty="0"/>
              <a:t>cccacgaatg</a:t>
            </a:r>
            <a:r>
              <a:rPr lang="fr-FR" sz="1800" b="1" dirty="0"/>
              <a:t>n</a:t>
            </a:r>
            <a:r>
              <a:rPr lang="fr-FR" sz="1800" b="1" baseline="-25000" dirty="0"/>
              <a:t>2</a:t>
            </a:r>
            <a:r>
              <a:rPr lang="fr-FR" sz="1800" dirty="0"/>
              <a:t>cac</a:t>
            </a:r>
          </a:p>
          <a:p>
            <a:pPr>
              <a:spcBef>
                <a:spcPts val="0"/>
              </a:spcBef>
            </a:pPr>
            <a:endParaRPr lang="fr-FR" sz="1800" dirty="0"/>
          </a:p>
          <a:p>
            <a:pPr>
              <a:spcBef>
                <a:spcPts val="0"/>
              </a:spcBef>
            </a:pPr>
            <a:r>
              <a:rPr lang="fr-FR" sz="1800" dirty="0"/>
              <a:t>où </a:t>
            </a:r>
            <a:r>
              <a:rPr lang="fr-FR" sz="1800" b="1" dirty="0"/>
              <a:t>n</a:t>
            </a:r>
            <a:r>
              <a:rPr lang="fr-FR" sz="1800" b="1" baseline="-25000" dirty="0"/>
              <a:t>1</a:t>
            </a:r>
            <a:r>
              <a:rPr lang="fr-FR" sz="1800" dirty="0"/>
              <a:t> et </a:t>
            </a:r>
            <a:r>
              <a:rPr lang="fr-FR" sz="1800" b="1" dirty="0"/>
              <a:t>n</a:t>
            </a:r>
            <a:r>
              <a:rPr lang="fr-FR" sz="1800" b="1" baseline="-25000" dirty="0"/>
              <a:t>2</a:t>
            </a:r>
            <a:r>
              <a:rPr lang="fr-FR" sz="1800" dirty="0"/>
              <a:t> peuvent être a, t, g, ou c.</a:t>
            </a:r>
          </a:p>
          <a:p>
            <a:pPr>
              <a:spcBef>
                <a:spcPts val="0"/>
              </a:spcBef>
            </a:pPr>
            <a:endParaRPr lang="fr-FR" sz="1800" dirty="0"/>
          </a:p>
          <a:p>
            <a:pPr>
              <a:spcBef>
                <a:spcPts val="0"/>
              </a:spcBef>
            </a:pPr>
            <a:r>
              <a:rPr lang="fr-FR" sz="1800" dirty="0"/>
              <a:t>Plusieurs variantes de séquences sont divulguées comme suit :</a:t>
            </a:r>
          </a:p>
          <a:p>
            <a:pPr>
              <a:spcBef>
                <a:spcPts val="0"/>
              </a:spcBef>
            </a:pPr>
            <a:endParaRPr lang="fr-FR" sz="1800" dirty="0"/>
          </a:p>
          <a:p>
            <a:pPr>
              <a:spcBef>
                <a:spcPts val="0"/>
              </a:spcBef>
            </a:pPr>
            <a:r>
              <a:rPr lang="fr-FR" sz="1800" dirty="0"/>
              <a:t>si n</a:t>
            </a:r>
            <a:r>
              <a:rPr lang="fr-FR" sz="1800" baseline="-25000" dirty="0"/>
              <a:t>1</a:t>
            </a:r>
            <a:r>
              <a:rPr lang="fr-FR" sz="1800" dirty="0"/>
              <a:t> est a, alors n</a:t>
            </a:r>
            <a:r>
              <a:rPr lang="fr-FR" sz="1800" baseline="-25000" dirty="0"/>
              <a:t>2</a:t>
            </a:r>
            <a:r>
              <a:rPr lang="fr-FR" sz="1800" dirty="0"/>
              <a:t> est t, g, ou c</a:t>
            </a:r>
          </a:p>
          <a:p>
            <a:pPr>
              <a:spcBef>
                <a:spcPts val="0"/>
              </a:spcBef>
            </a:pPr>
            <a:r>
              <a:rPr lang="fr-FR" sz="1800" dirty="0"/>
              <a:t>si n</a:t>
            </a:r>
            <a:r>
              <a:rPr lang="fr-FR" sz="1800" baseline="-25000" dirty="0"/>
              <a:t>1</a:t>
            </a:r>
            <a:r>
              <a:rPr lang="fr-FR" sz="1800" dirty="0"/>
              <a:t> est t, alors n</a:t>
            </a:r>
            <a:r>
              <a:rPr lang="fr-FR" sz="1800" baseline="-25000" dirty="0"/>
              <a:t>2</a:t>
            </a:r>
            <a:r>
              <a:rPr lang="fr-FR" sz="1800" dirty="0"/>
              <a:t> est a, g, ou c</a:t>
            </a:r>
          </a:p>
          <a:p>
            <a:pPr>
              <a:spcBef>
                <a:spcPts val="0"/>
              </a:spcBef>
            </a:pPr>
            <a:r>
              <a:rPr lang="fr-FR" sz="1800" dirty="0"/>
              <a:t>si n</a:t>
            </a:r>
            <a:r>
              <a:rPr lang="fr-FR" sz="1800" baseline="-25000" dirty="0"/>
              <a:t>1</a:t>
            </a:r>
            <a:r>
              <a:rPr lang="fr-FR" sz="1800" dirty="0"/>
              <a:t> est g, alors n</a:t>
            </a:r>
            <a:r>
              <a:rPr lang="fr-FR" sz="1800" baseline="-25000" dirty="0"/>
              <a:t>2</a:t>
            </a:r>
            <a:r>
              <a:rPr lang="fr-FR" sz="1800" dirty="0"/>
              <a:t> est t, a, ou c</a:t>
            </a:r>
          </a:p>
          <a:p>
            <a:pPr>
              <a:spcBef>
                <a:spcPts val="0"/>
              </a:spcBef>
            </a:pPr>
            <a:r>
              <a:rPr lang="fr-FR" sz="1800" dirty="0"/>
              <a:t>si n</a:t>
            </a:r>
            <a:r>
              <a:rPr lang="fr-FR" sz="1800" baseline="-25000" dirty="0"/>
              <a:t>1</a:t>
            </a:r>
            <a:r>
              <a:rPr lang="fr-FR" sz="1800" dirty="0"/>
              <a:t> est c, alors n</a:t>
            </a:r>
            <a:r>
              <a:rPr lang="fr-FR" sz="1800" baseline="-25000" dirty="0"/>
              <a:t>2</a:t>
            </a:r>
            <a:r>
              <a:rPr lang="fr-FR" sz="1800" dirty="0"/>
              <a:t> est t, g, ou a</a:t>
            </a:r>
          </a:p>
        </p:txBody>
      </p:sp>
      <p:sp>
        <p:nvSpPr>
          <p:cNvPr id="9" name="TextBox 8"/>
          <p:cNvSpPr txBox="1"/>
          <p:nvPr>
            <p:custDataLst>
              <p:tags r:id="rId6"/>
            </p:custDataLst>
          </p:nvPr>
        </p:nvSpPr>
        <p:spPr>
          <a:xfrm>
            <a:off x="323528" y="5445224"/>
            <a:ext cx="8515672" cy="646331"/>
          </a:xfrm>
          <a:prstGeom prst="rect">
            <a:avLst/>
          </a:prstGeom>
          <a:noFill/>
        </p:spPr>
        <p:txBody>
          <a:bodyPr wrap="square" rtlCol="0">
            <a:spAutoFit/>
          </a:bodyPr>
          <a:lstStyle/>
          <a:p>
            <a:r>
              <a:rPr lang="fr-FR" sz="1800" i="1" dirty="0"/>
              <a:t>La séquence consensus contient des variations à plusieurs endroits distincts et les occurrences de ces variations sont interdépendantes.</a:t>
            </a:r>
          </a:p>
        </p:txBody>
      </p:sp>
    </p:spTree>
    <p:extLst>
      <p:ext uri="{BB962C8B-B14F-4D97-AF65-F5344CB8AC3E}">
        <p14:creationId xmlns:p14="http://schemas.microsoft.com/office/powerpoint/2010/main" val="14725566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125</a:t>
            </a:fld>
            <a:endParaRPr lang="fr-FR" dirty="0"/>
          </a:p>
        </p:txBody>
      </p:sp>
      <p:sp>
        <p:nvSpPr>
          <p:cNvPr id="3" name="TextBox 2"/>
          <p:cNvSpPr txBox="1"/>
          <p:nvPr>
            <p:custDataLst>
              <p:tags r:id="rId2"/>
            </p:custDataLst>
          </p:nvPr>
        </p:nvSpPr>
        <p:spPr>
          <a:xfrm>
            <a:off x="869589" y="1201067"/>
            <a:ext cx="7706816" cy="5155257"/>
          </a:xfrm>
          <a:prstGeom prst="rect">
            <a:avLst/>
          </a:prstGeom>
          <a:noFill/>
        </p:spPr>
        <p:txBody>
          <a:bodyPr wrap="square" rtlCol="0">
            <a:spAutoFit/>
          </a:bodyPr>
          <a:lstStyle/>
          <a:p>
            <a:pPr>
              <a:spcAft>
                <a:spcPts val="600"/>
              </a:spcAft>
            </a:pPr>
            <a:r>
              <a:rPr lang="fr-FR" sz="1700" dirty="0"/>
              <a:t>La séquence consensus doit apparaître dans le listage de séquences et les variantes devraient être représentées en tant que séquences distinctes</a:t>
            </a:r>
          </a:p>
          <a:p>
            <a:pPr>
              <a:spcAft>
                <a:spcPts val="600"/>
              </a:spcAft>
            </a:pPr>
            <a:r>
              <a:rPr lang="fr-FR" sz="1700" dirty="0"/>
              <a:t>Le mode de réalisation le plus englobant doit être la version qui figure dans le listage des séquences, où </a:t>
            </a:r>
            <a:r>
              <a:rPr lang="fr-FR" sz="1700" b="1" dirty="0"/>
              <a:t>n</a:t>
            </a:r>
            <a:r>
              <a:rPr lang="fr-FR" sz="1700" b="1" baseline="-25000" dirty="0"/>
              <a:t>1</a:t>
            </a:r>
            <a:r>
              <a:rPr lang="fr-FR" sz="1700" dirty="0"/>
              <a:t> et </a:t>
            </a:r>
            <a:r>
              <a:rPr lang="fr-FR" sz="1700" b="1" dirty="0"/>
              <a:t>n</a:t>
            </a:r>
            <a:r>
              <a:rPr lang="fr-FR" sz="1700" b="1" baseline="-25000" dirty="0"/>
              <a:t>2</a:t>
            </a:r>
            <a:r>
              <a:rPr lang="fr-FR" sz="1700" dirty="0"/>
              <a:t> “peuvent être a, t, g, ou c”</a:t>
            </a:r>
          </a:p>
          <a:p>
            <a:pPr>
              <a:spcAft>
                <a:spcPts val="600"/>
              </a:spcAft>
            </a:pPr>
            <a:r>
              <a:rPr lang="fr-FR" sz="1700" dirty="0"/>
              <a:t>La séquence doit être représentée ainsi : </a:t>
            </a:r>
            <a:r>
              <a:rPr lang="fr-FR" sz="1700" dirty="0" err="1"/>
              <a:t>aatg</a:t>
            </a:r>
            <a:r>
              <a:rPr lang="fr-FR" sz="1700" b="1" dirty="0" err="1"/>
              <a:t>n</a:t>
            </a:r>
            <a:r>
              <a:rPr lang="fr-FR" sz="1700" dirty="0" err="1"/>
              <a:t>cccacgaatg</a:t>
            </a:r>
            <a:r>
              <a:rPr lang="fr-FR" sz="1700" b="1" dirty="0" err="1"/>
              <a:t>n</a:t>
            </a:r>
            <a:r>
              <a:rPr lang="fr-FR" sz="1700" dirty="0" err="1"/>
              <a:t>cac</a:t>
            </a:r>
            <a:endParaRPr lang="fr-FR" sz="1700" dirty="0"/>
          </a:p>
          <a:p>
            <a:pPr>
              <a:spcAft>
                <a:spcPts val="600"/>
              </a:spcAft>
            </a:pPr>
            <a:r>
              <a:rPr lang="fr-FR" sz="1700" dirty="0"/>
              <a:t>Il n’est pas besoin d’annotation pour n, puisque “n” sera interprété comme équivalent à l’un des symboles “a”, “c”, “g” ou “t” en l’absence de clé de caractérisation (voir le paragraphe 15 de la norme ST.26) </a:t>
            </a:r>
          </a:p>
          <a:p>
            <a:pPr>
              <a:spcAft>
                <a:spcPts val="600"/>
              </a:spcAft>
            </a:pPr>
            <a:r>
              <a:rPr lang="fr-FR" sz="1700" dirty="0"/>
              <a:t>Bien que cela ne soit pas obligatoire, il est recommandé d’intégrer les quatre variantes suivantes dans le listage des séquences en tant que séquences distinctes :</a:t>
            </a:r>
          </a:p>
          <a:p>
            <a:pPr>
              <a:spcBef>
                <a:spcPts val="0"/>
              </a:spcBef>
              <a:spcAft>
                <a:spcPts val="600"/>
              </a:spcAft>
            </a:pPr>
            <a:r>
              <a:rPr lang="fr-FR" sz="1700" dirty="0"/>
              <a:t>	</a:t>
            </a:r>
            <a:r>
              <a:rPr lang="fr-FR" sz="1700" b="1" dirty="0">
                <a:latin typeface="Courier New" panose="02070309020205020404" pitchFamily="49" charset="0"/>
                <a:cs typeface="Courier New" panose="02070309020205020404" pitchFamily="49" charset="0"/>
              </a:rPr>
              <a:t>aatg</a:t>
            </a:r>
            <a:r>
              <a:rPr lang="fr-FR" sz="1700" b="1" u="sng" dirty="0">
                <a:latin typeface="Courier New" panose="02070309020205020404" pitchFamily="49" charset="0"/>
                <a:cs typeface="Courier New" panose="02070309020205020404" pitchFamily="49" charset="0"/>
              </a:rPr>
              <a:t>a</a:t>
            </a:r>
            <a:r>
              <a:rPr lang="fr-FR" sz="1700" b="1" dirty="0">
                <a:latin typeface="Courier New" panose="02070309020205020404" pitchFamily="49" charset="0"/>
                <a:cs typeface="Courier New" panose="02070309020205020404" pitchFamily="49" charset="0"/>
              </a:rPr>
              <a:t>cccacgaatg</a:t>
            </a:r>
            <a:r>
              <a:rPr lang="fr-FR" sz="1700" b="1" u="sng" dirty="0">
                <a:latin typeface="Courier New" panose="02070309020205020404" pitchFamily="49" charset="0"/>
                <a:cs typeface="Courier New" panose="02070309020205020404" pitchFamily="49" charset="0"/>
              </a:rPr>
              <a:t>b</a:t>
            </a:r>
            <a:r>
              <a:rPr lang="fr-FR" sz="1700" b="1" dirty="0">
                <a:latin typeface="Courier New" panose="02070309020205020404" pitchFamily="49" charset="0"/>
                <a:cs typeface="Courier New" panose="02070309020205020404" pitchFamily="49" charset="0"/>
              </a:rPr>
              <a:t>cac</a:t>
            </a:r>
            <a:r>
              <a:rPr lang="fr-FR" sz="1700" dirty="0"/>
              <a:t>	               (b = t, g, ou c)</a:t>
            </a:r>
          </a:p>
          <a:p>
            <a:pPr>
              <a:spcBef>
                <a:spcPts val="0"/>
              </a:spcBef>
              <a:spcAft>
                <a:spcPts val="600"/>
              </a:spcAft>
            </a:pPr>
            <a:r>
              <a:rPr lang="fr-FR" sz="1700" dirty="0"/>
              <a:t>	</a:t>
            </a:r>
            <a:r>
              <a:rPr lang="fr-FR" sz="1700" b="1" dirty="0">
                <a:latin typeface="Courier New" panose="02070309020205020404" pitchFamily="49" charset="0"/>
                <a:cs typeface="Courier New" panose="02070309020205020404" pitchFamily="49" charset="0"/>
              </a:rPr>
              <a:t>aatg</a:t>
            </a:r>
            <a:r>
              <a:rPr lang="fr-FR" sz="1700" b="1" u="sng" dirty="0">
                <a:latin typeface="Courier New" panose="02070309020205020404" pitchFamily="49" charset="0"/>
                <a:cs typeface="Courier New" panose="02070309020205020404" pitchFamily="49" charset="0"/>
              </a:rPr>
              <a:t>t</a:t>
            </a:r>
            <a:r>
              <a:rPr lang="fr-FR" sz="1700" b="1" dirty="0">
                <a:latin typeface="Courier New" panose="02070309020205020404" pitchFamily="49" charset="0"/>
                <a:cs typeface="Courier New" panose="02070309020205020404" pitchFamily="49" charset="0"/>
              </a:rPr>
              <a:t>cccacgaatg</a:t>
            </a:r>
            <a:r>
              <a:rPr lang="fr-FR" sz="1700" b="1" u="sng" dirty="0">
                <a:latin typeface="Courier New" panose="02070309020205020404" pitchFamily="49" charset="0"/>
                <a:cs typeface="Courier New" panose="02070309020205020404" pitchFamily="49" charset="0"/>
              </a:rPr>
              <a:t>v</a:t>
            </a:r>
            <a:r>
              <a:rPr lang="fr-FR" sz="1700" b="1" dirty="0">
                <a:latin typeface="Courier New" panose="02070309020205020404" pitchFamily="49" charset="0"/>
                <a:cs typeface="Courier New" panose="02070309020205020404" pitchFamily="49" charset="0"/>
              </a:rPr>
              <a:t>cac</a:t>
            </a:r>
            <a:r>
              <a:rPr lang="fr-FR" sz="1700" dirty="0"/>
              <a:t>          	(v = a, g, ou c)</a:t>
            </a:r>
          </a:p>
          <a:p>
            <a:pPr>
              <a:spcBef>
                <a:spcPts val="0"/>
              </a:spcBef>
              <a:spcAft>
                <a:spcPts val="600"/>
              </a:spcAft>
            </a:pPr>
            <a:r>
              <a:rPr lang="fr-FR" sz="1700" dirty="0"/>
              <a:t>	</a:t>
            </a:r>
            <a:r>
              <a:rPr lang="fr-FR" sz="1700" b="1" dirty="0">
                <a:latin typeface="Courier New" panose="02070309020205020404" pitchFamily="49" charset="0"/>
                <a:cs typeface="Courier New" panose="02070309020205020404" pitchFamily="49" charset="0"/>
              </a:rPr>
              <a:t>aatg</a:t>
            </a:r>
            <a:r>
              <a:rPr lang="fr-FR" sz="1700" b="1" u="sng" dirty="0">
                <a:latin typeface="Courier New" panose="02070309020205020404" pitchFamily="49" charset="0"/>
                <a:cs typeface="Courier New" panose="02070309020205020404" pitchFamily="49" charset="0"/>
              </a:rPr>
              <a:t>g</a:t>
            </a:r>
            <a:r>
              <a:rPr lang="fr-FR" sz="1700" b="1" dirty="0">
                <a:latin typeface="Courier New" panose="02070309020205020404" pitchFamily="49" charset="0"/>
                <a:cs typeface="Courier New" panose="02070309020205020404" pitchFamily="49" charset="0"/>
              </a:rPr>
              <a:t>cccacgaatg</a:t>
            </a:r>
            <a:r>
              <a:rPr lang="fr-FR" sz="1700" b="1" u="sng" dirty="0">
                <a:latin typeface="Courier New" panose="02070309020205020404" pitchFamily="49" charset="0"/>
                <a:cs typeface="Courier New" panose="02070309020205020404" pitchFamily="49" charset="0"/>
              </a:rPr>
              <a:t>h</a:t>
            </a:r>
            <a:r>
              <a:rPr lang="fr-FR" sz="1700" b="1" dirty="0">
                <a:latin typeface="Courier New" panose="02070309020205020404" pitchFamily="49" charset="0"/>
                <a:cs typeface="Courier New" panose="02070309020205020404" pitchFamily="49" charset="0"/>
              </a:rPr>
              <a:t>cac</a:t>
            </a:r>
            <a:r>
              <a:rPr lang="fr-FR" sz="1700" dirty="0"/>
              <a:t>        	(h = t, a, ou c)</a:t>
            </a:r>
          </a:p>
          <a:p>
            <a:pPr>
              <a:spcBef>
                <a:spcPts val="0"/>
              </a:spcBef>
              <a:spcAft>
                <a:spcPts val="600"/>
              </a:spcAft>
            </a:pPr>
            <a:r>
              <a:rPr lang="fr-FR" sz="1700" dirty="0"/>
              <a:t>	</a:t>
            </a:r>
            <a:r>
              <a:rPr lang="fr-FR" sz="1700" b="1" dirty="0">
                <a:latin typeface="Courier New" panose="02070309020205020404" pitchFamily="49" charset="0"/>
                <a:cs typeface="Courier New" panose="02070309020205020404" pitchFamily="49" charset="0"/>
              </a:rPr>
              <a:t>aatg</a:t>
            </a:r>
            <a:r>
              <a:rPr lang="fr-FR" sz="1700" b="1" u="sng" dirty="0">
                <a:latin typeface="Courier New" panose="02070309020205020404" pitchFamily="49" charset="0"/>
                <a:cs typeface="Courier New" panose="02070309020205020404" pitchFamily="49" charset="0"/>
              </a:rPr>
              <a:t>c</a:t>
            </a:r>
            <a:r>
              <a:rPr lang="fr-FR" sz="1700" b="1" dirty="0">
                <a:latin typeface="Courier New" panose="02070309020205020404" pitchFamily="49" charset="0"/>
                <a:cs typeface="Courier New" panose="02070309020205020404" pitchFamily="49" charset="0"/>
              </a:rPr>
              <a:t>cccacgaatg</a:t>
            </a:r>
            <a:r>
              <a:rPr lang="fr-FR" sz="1700" b="1" u="sng" dirty="0">
                <a:latin typeface="Courier New" panose="02070309020205020404" pitchFamily="49" charset="0"/>
                <a:cs typeface="Courier New" panose="02070309020205020404" pitchFamily="49" charset="0"/>
              </a:rPr>
              <a:t>d</a:t>
            </a:r>
            <a:r>
              <a:rPr lang="fr-FR" sz="1700" b="1" dirty="0">
                <a:latin typeface="Courier New" panose="02070309020205020404" pitchFamily="49" charset="0"/>
                <a:cs typeface="Courier New" panose="02070309020205020404" pitchFamily="49" charset="0"/>
              </a:rPr>
              <a:t>cac</a:t>
            </a:r>
            <a:r>
              <a:rPr lang="fr-FR" sz="1700" dirty="0"/>
              <a:t>        	(d = t, g, ou a)</a:t>
            </a:r>
          </a:p>
        </p:txBody>
      </p:sp>
      <p:sp>
        <p:nvSpPr>
          <p:cNvPr id="4" name="TextBox 3"/>
          <p:cNvSpPr txBox="1"/>
          <p:nvPr>
            <p:custDataLst>
              <p:tags r:id="rId3"/>
            </p:custDataLst>
          </p:nvPr>
        </p:nvSpPr>
        <p:spPr>
          <a:xfrm>
            <a:off x="316090" y="1127026"/>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5" name="TextBox 4"/>
          <p:cNvSpPr txBox="1"/>
          <p:nvPr>
            <p:custDataLst>
              <p:tags r:id="rId4"/>
            </p:custDataLst>
          </p:nvPr>
        </p:nvSpPr>
        <p:spPr>
          <a:xfrm>
            <a:off x="282569" y="1839768"/>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6" name="TextBox 5"/>
          <p:cNvSpPr txBox="1"/>
          <p:nvPr>
            <p:custDataLst>
              <p:tags r:id="rId5"/>
            </p:custDataLst>
          </p:nvPr>
        </p:nvSpPr>
        <p:spPr>
          <a:xfrm>
            <a:off x="299330" y="254398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7" name="TextBox 6"/>
          <p:cNvSpPr txBox="1"/>
          <p:nvPr>
            <p:custDataLst>
              <p:tags r:id="rId6"/>
            </p:custDataLst>
          </p:nvPr>
        </p:nvSpPr>
        <p:spPr>
          <a:xfrm>
            <a:off x="316090" y="3062604"/>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8" name="Title 1"/>
          <p:cNvSpPr txBox="1">
            <a:spLocks/>
          </p:cNvSpPr>
          <p:nvPr>
            <p:custDataLst>
              <p:tags r:id="rId7"/>
            </p:custDataLst>
          </p:nvPr>
        </p:nvSpPr>
        <p:spPr>
          <a:xfrm>
            <a:off x="615355" y="102616"/>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95.b)</a:t>
            </a:r>
          </a:p>
        </p:txBody>
      </p:sp>
      <p:sp>
        <p:nvSpPr>
          <p:cNvPr id="9" name="TextBox 8"/>
          <p:cNvSpPr txBox="1"/>
          <p:nvPr>
            <p:custDataLst>
              <p:tags r:id="rId8"/>
            </p:custDataLst>
          </p:nvPr>
        </p:nvSpPr>
        <p:spPr>
          <a:xfrm>
            <a:off x="282569" y="4026878"/>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0" name="TextBox 9"/>
          <p:cNvSpPr txBox="1"/>
          <p:nvPr>
            <p:custDataLst>
              <p:tags r:id="rId9"/>
            </p:custDataLst>
          </p:nvPr>
        </p:nvSpPr>
        <p:spPr>
          <a:xfrm>
            <a:off x="107504" y="6319599"/>
            <a:ext cx="4192494" cy="461665"/>
          </a:xfrm>
          <a:prstGeom prst="rect">
            <a:avLst/>
          </a:prstGeom>
          <a:noFill/>
        </p:spPr>
        <p:txBody>
          <a:bodyPr wrap="none" rtlCol="0">
            <a:spAutoFit/>
          </a:bodyPr>
          <a:lstStyle/>
          <a:p>
            <a:pPr>
              <a:spcBef>
                <a:spcPts val="0"/>
              </a:spcBef>
            </a:pPr>
            <a:r>
              <a:rPr lang="fr-FR" sz="1200" i="1" dirty="0"/>
              <a:t>Note : une analyse détaillée d’un exemple similaire figure </a:t>
            </a:r>
          </a:p>
          <a:p>
            <a:pPr>
              <a:spcBef>
                <a:spcPts val="0"/>
              </a:spcBef>
            </a:pPr>
            <a:r>
              <a:rPr lang="fr-FR" sz="1200" i="1" dirty="0"/>
              <a:t>dans la norme ST.26 de l’OMPI, annexe VI, exemple 95.b).</a:t>
            </a:r>
          </a:p>
        </p:txBody>
      </p:sp>
    </p:spTree>
    <p:extLst>
      <p:ext uri="{BB962C8B-B14F-4D97-AF65-F5344CB8AC3E}">
        <p14:creationId xmlns:p14="http://schemas.microsoft.com/office/powerpoint/2010/main" val="22591118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126</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126</a:t>
            </a:fld>
            <a:endParaRPr lang="fr-FR" dirty="0"/>
          </a:p>
        </p:txBody>
      </p:sp>
      <p:sp>
        <p:nvSpPr>
          <p:cNvPr id="4" name="Rectangle 3"/>
          <p:cNvSpPr/>
          <p:nvPr>
            <p:custDataLst>
              <p:tags r:id="rId3"/>
            </p:custDataLst>
          </p:nvPr>
        </p:nvSpPr>
        <p:spPr bwMode="auto">
          <a:xfrm>
            <a:off x="323528" y="1772816"/>
            <a:ext cx="8352928" cy="2448272"/>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126</a:t>
            </a:fld>
            <a:endParaRPr lang="fr-FR" dirty="0"/>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95.c)</a:t>
            </a:r>
          </a:p>
        </p:txBody>
      </p:sp>
      <p:sp>
        <p:nvSpPr>
          <p:cNvPr id="9" name="TextBox 8"/>
          <p:cNvSpPr txBox="1"/>
          <p:nvPr>
            <p:custDataLst>
              <p:tags r:id="rId6"/>
            </p:custDataLst>
          </p:nvPr>
        </p:nvSpPr>
        <p:spPr>
          <a:xfrm>
            <a:off x="614040" y="1925069"/>
            <a:ext cx="8352928" cy="1908215"/>
          </a:xfrm>
          <a:prstGeom prst="rect">
            <a:avLst/>
          </a:prstGeom>
          <a:noFill/>
        </p:spPr>
        <p:txBody>
          <a:bodyPr wrap="square" rtlCol="0">
            <a:spAutoFit/>
          </a:bodyPr>
          <a:lstStyle/>
          <a:p>
            <a:pPr>
              <a:spcBef>
                <a:spcPts val="0"/>
              </a:spcBef>
            </a:pPr>
            <a:r>
              <a:rPr lang="fr-FR" sz="1800" dirty="0"/>
              <a:t>Une demande contient la divulgation suivante :</a:t>
            </a:r>
          </a:p>
          <a:p>
            <a:pPr>
              <a:spcBef>
                <a:spcPts val="0"/>
              </a:spcBef>
            </a:pPr>
            <a:endParaRPr lang="fr-FR" sz="1800" dirty="0"/>
          </a:p>
          <a:p>
            <a:pPr>
              <a:spcBef>
                <a:spcPts val="0"/>
              </a:spcBef>
            </a:pPr>
            <a:r>
              <a:rPr lang="fr-FR" sz="1800" dirty="0"/>
              <a:t>… -Met-</a:t>
            </a:r>
            <a:r>
              <a:rPr lang="fr-FR" sz="1800" dirty="0" err="1"/>
              <a:t>Gly</a:t>
            </a:r>
            <a:r>
              <a:rPr lang="fr-FR" sz="1800" dirty="0"/>
              <a:t>-Leu-Pro-</a:t>
            </a:r>
            <a:r>
              <a:rPr lang="fr-FR" sz="1800" dirty="0" err="1"/>
              <a:t>Arg</a:t>
            </a:r>
            <a:r>
              <a:rPr lang="fr-FR" sz="1800" dirty="0"/>
              <a:t>-</a:t>
            </a:r>
            <a:r>
              <a:rPr lang="fr-FR" sz="1800" dirty="0" err="1"/>
              <a:t>Xaa</a:t>
            </a:r>
            <a:r>
              <a:rPr lang="fr-FR" sz="1800" dirty="0"/>
              <a:t>-</a:t>
            </a:r>
            <a:r>
              <a:rPr lang="fr-FR" sz="1800" dirty="0" err="1"/>
              <a:t>Arg</a:t>
            </a:r>
            <a:r>
              <a:rPr lang="fr-FR" sz="1800" dirty="0"/>
              <a:t>-Ile-</a:t>
            </a:r>
            <a:r>
              <a:rPr lang="fr-FR" sz="1800" dirty="0" err="1"/>
              <a:t>Cys</a:t>
            </a:r>
            <a:r>
              <a:rPr lang="fr-FR" sz="1800" dirty="0"/>
              <a:t>-Lys- …</a:t>
            </a:r>
          </a:p>
          <a:p>
            <a:pPr>
              <a:spcBef>
                <a:spcPts val="0"/>
              </a:spcBef>
              <a:spcAft>
                <a:spcPts val="600"/>
              </a:spcAft>
            </a:pPr>
            <a:r>
              <a:rPr lang="fr-FR" sz="1800" dirty="0"/>
              <a:t>                                  </a:t>
            </a:r>
          </a:p>
          <a:p>
            <a:pPr>
              <a:spcBef>
                <a:spcPts val="0"/>
              </a:spcBef>
              <a:spcAft>
                <a:spcPts val="600"/>
              </a:spcAft>
            </a:pPr>
            <a:r>
              <a:rPr lang="fr-FR" sz="1800" dirty="0"/>
              <a:t>     où </a:t>
            </a:r>
            <a:r>
              <a:rPr lang="fr-FR" sz="1800" dirty="0" err="1"/>
              <a:t>Xaa</a:t>
            </a:r>
            <a:r>
              <a:rPr lang="fr-FR" sz="1800" dirty="0"/>
              <a:t> est Gly ou une adjonction de la séquence </a:t>
            </a:r>
          </a:p>
          <a:p>
            <a:pPr>
              <a:spcBef>
                <a:spcPts val="0"/>
              </a:spcBef>
              <a:spcAft>
                <a:spcPts val="600"/>
              </a:spcAft>
            </a:pPr>
            <a:r>
              <a:rPr lang="fr-FR" sz="1800" dirty="0"/>
              <a:t>     </a:t>
            </a:r>
            <a:r>
              <a:rPr lang="fr-FR" sz="1800" dirty="0" err="1"/>
              <a:t>Cys</a:t>
            </a:r>
            <a:r>
              <a:rPr lang="fr-FR" sz="1800" dirty="0"/>
              <a:t>-Tyr-Ile-Lys-</a:t>
            </a:r>
            <a:r>
              <a:rPr lang="fr-FR" sz="1800" dirty="0" err="1"/>
              <a:t>Ser</a:t>
            </a:r>
            <a:r>
              <a:rPr lang="fr-FR" sz="1800" dirty="0"/>
              <a:t>-(1000 </a:t>
            </a:r>
            <a:r>
              <a:rPr lang="fr-FR" sz="1800" dirty="0" err="1"/>
              <a:t>amino</a:t>
            </a:r>
            <a:r>
              <a:rPr lang="fr-FR" sz="1800" dirty="0"/>
              <a:t> </a:t>
            </a:r>
            <a:r>
              <a:rPr lang="fr-FR" sz="1800" dirty="0" err="1"/>
              <a:t>acids</a:t>
            </a:r>
            <a:r>
              <a:rPr lang="fr-FR" sz="1800" dirty="0"/>
              <a:t>)-Leu-</a:t>
            </a:r>
            <a:r>
              <a:rPr lang="fr-FR" sz="1800" dirty="0" err="1"/>
              <a:t>Thr</a:t>
            </a:r>
            <a:r>
              <a:rPr lang="fr-FR" sz="1800" dirty="0"/>
              <a:t>-Pro-Lys</a:t>
            </a:r>
          </a:p>
        </p:txBody>
      </p:sp>
      <p:sp>
        <p:nvSpPr>
          <p:cNvPr id="10" name="TextBox 9"/>
          <p:cNvSpPr txBox="1"/>
          <p:nvPr>
            <p:custDataLst>
              <p:tags r:id="rId7"/>
            </p:custDataLst>
          </p:nvPr>
        </p:nvSpPr>
        <p:spPr>
          <a:xfrm>
            <a:off x="251520" y="4635772"/>
            <a:ext cx="8515671" cy="646331"/>
          </a:xfrm>
          <a:prstGeom prst="rect">
            <a:avLst/>
          </a:prstGeom>
          <a:noFill/>
        </p:spPr>
        <p:txBody>
          <a:bodyPr wrap="square" rtlCol="0">
            <a:spAutoFit/>
          </a:bodyPr>
          <a:lstStyle/>
          <a:p>
            <a:r>
              <a:rPr lang="fr-FR" sz="1800" i="1" dirty="0"/>
              <a:t>Une variante de la séquence comporte une séquence ajoutée ou remplacée et qui contient plus de 1 000 résidus.</a:t>
            </a:r>
          </a:p>
        </p:txBody>
      </p:sp>
    </p:spTree>
    <p:extLst>
      <p:ext uri="{BB962C8B-B14F-4D97-AF65-F5344CB8AC3E}">
        <p14:creationId xmlns:p14="http://schemas.microsoft.com/office/powerpoint/2010/main" val="12329013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127</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127</a:t>
            </a:fld>
            <a:endParaRPr lang="fr-FR" dirty="0"/>
          </a:p>
        </p:txBody>
      </p:sp>
      <p:sp>
        <p:nvSpPr>
          <p:cNvPr id="4" name="TextBox 3"/>
          <p:cNvSpPr txBox="1"/>
          <p:nvPr>
            <p:custDataLst>
              <p:tags r:id="rId3"/>
            </p:custDataLst>
          </p:nvPr>
        </p:nvSpPr>
        <p:spPr>
          <a:xfrm>
            <a:off x="869589" y="1963866"/>
            <a:ext cx="7706816" cy="2954655"/>
          </a:xfrm>
          <a:prstGeom prst="rect">
            <a:avLst/>
          </a:prstGeom>
          <a:noFill/>
        </p:spPr>
        <p:txBody>
          <a:bodyPr wrap="square" rtlCol="0">
            <a:spAutoFit/>
          </a:bodyPr>
          <a:lstStyle/>
          <a:p>
            <a:pPr>
              <a:spcAft>
                <a:spcPts val="600"/>
              </a:spcAft>
            </a:pPr>
            <a:r>
              <a:rPr lang="fr-FR" sz="1800" dirty="0"/>
              <a:t>La variante où </a:t>
            </a:r>
            <a:r>
              <a:rPr lang="fr-FR" sz="1800" dirty="0" err="1"/>
              <a:t>Xaa</a:t>
            </a:r>
            <a:r>
              <a:rPr lang="fr-FR" sz="1800" dirty="0"/>
              <a:t> est une adjonction de plus de 1 000 résidus doit apparaître dans le listage de séquences en tant que séquence distincte et disposer de son propre numéro d’identification de séquence.</a:t>
            </a:r>
          </a:p>
          <a:p>
            <a:pPr>
              <a:spcAft>
                <a:spcPts val="600"/>
              </a:spcAft>
            </a:pPr>
            <a:endParaRPr lang="fr-FR" sz="1800" spc="100" dirty="0"/>
          </a:p>
          <a:p>
            <a:pPr>
              <a:spcAft>
                <a:spcPts val="600"/>
              </a:spcAft>
            </a:pPr>
            <a:r>
              <a:rPr lang="fr-FR" sz="1800" dirty="0"/>
              <a:t>La variante où </a:t>
            </a:r>
            <a:r>
              <a:rPr lang="fr-FR" sz="1800" dirty="0" err="1"/>
              <a:t>Xaa</a:t>
            </a:r>
            <a:r>
              <a:rPr lang="fr-FR" sz="1800" dirty="0"/>
              <a:t> = Gly apparaîtra également dans le listage de séquences en tant que séquence distincte et disposera de son propre numéro d’identification de séquence.</a:t>
            </a:r>
          </a:p>
          <a:p>
            <a:pPr lvl="1">
              <a:spcAft>
                <a:spcPts val="600"/>
              </a:spcAft>
            </a:pPr>
            <a:r>
              <a:rPr lang="fr-FR" sz="1800" dirty="0"/>
              <a:t>…-MGLPRGRICK-…</a:t>
            </a:r>
          </a:p>
        </p:txBody>
      </p:sp>
      <p:sp>
        <p:nvSpPr>
          <p:cNvPr id="5" name="TextBox 4"/>
          <p:cNvSpPr txBox="1"/>
          <p:nvPr>
            <p:custDataLst>
              <p:tags r:id="rId4"/>
            </p:custDataLst>
          </p:nvPr>
        </p:nvSpPr>
        <p:spPr>
          <a:xfrm>
            <a:off x="316090" y="1891858"/>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7" name="TextBox 6"/>
          <p:cNvSpPr txBox="1"/>
          <p:nvPr>
            <p:custDataLst>
              <p:tags r:id="rId5"/>
            </p:custDataLst>
          </p:nvPr>
        </p:nvSpPr>
        <p:spPr>
          <a:xfrm>
            <a:off x="299330" y="3441194"/>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9"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a:p>
            <a:r>
              <a:rPr lang="fr-FR" sz="2400" dirty="0"/>
              <a:t>Paragraphe 95.c)</a:t>
            </a:r>
          </a:p>
        </p:txBody>
      </p:sp>
    </p:spTree>
    <p:extLst>
      <p:ext uri="{BB962C8B-B14F-4D97-AF65-F5344CB8AC3E}">
        <p14:creationId xmlns:p14="http://schemas.microsoft.com/office/powerpoint/2010/main" val="9140875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128</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p:txBody>
      </p:sp>
      <p:sp>
        <p:nvSpPr>
          <p:cNvPr id="5" name="TextBox 4"/>
          <p:cNvSpPr txBox="1"/>
          <p:nvPr>
            <p:custDataLst>
              <p:tags r:id="rId3"/>
            </p:custDataLst>
          </p:nvPr>
        </p:nvSpPr>
        <p:spPr>
          <a:xfrm>
            <a:off x="609600" y="1570038"/>
            <a:ext cx="7706816" cy="461665"/>
          </a:xfrm>
          <a:prstGeom prst="rect">
            <a:avLst/>
          </a:prstGeom>
          <a:noFill/>
        </p:spPr>
        <p:txBody>
          <a:bodyPr wrap="square" rtlCol="0">
            <a:spAutoFit/>
          </a:bodyPr>
          <a:lstStyle/>
          <a:p>
            <a:pPr>
              <a:spcAft>
                <a:spcPts val="600"/>
              </a:spcAft>
            </a:pPr>
            <a:r>
              <a:rPr lang="fr-FR" b="1" dirty="0">
                <a:effectLst>
                  <a:outerShdw blurRad="38100" dist="38100" dir="2700000" algn="tl">
                    <a:srgbClr val="000000">
                      <a:alpha val="43137"/>
                    </a:srgbClr>
                  </a:outerShdw>
                </a:effectLst>
              </a:rPr>
              <a:t>Q</a:t>
            </a:r>
            <a:r>
              <a:rPr lang="fr-FR" sz="1800" dirty="0"/>
              <a:t> : Quel paragraphe s’applique à la divulgation suivante?</a:t>
            </a:r>
          </a:p>
        </p:txBody>
      </p:sp>
      <p:sp>
        <p:nvSpPr>
          <p:cNvPr id="6" name="Rectangle 5"/>
          <p:cNvSpPr/>
          <p:nvPr>
            <p:custDataLst>
              <p:tags r:id="rId4"/>
            </p:custDataLst>
          </p:nvPr>
        </p:nvSpPr>
        <p:spPr bwMode="auto">
          <a:xfrm>
            <a:off x="342256" y="2204864"/>
            <a:ext cx="8496944" cy="523220"/>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r>
              <a:rPr lang="fr-FR" dirty="0"/>
              <a:t>       </a:t>
            </a:r>
            <a:r>
              <a:rPr lang="fr-FR" sz="2800" b="1" dirty="0">
                <a:latin typeface="Courier New" panose="02070309020205020404" pitchFamily="49" charset="0"/>
                <a:cs typeface="Courier New" panose="02070309020205020404" pitchFamily="49" charset="0"/>
              </a:rPr>
              <a:t>G-L-P-T-R-I-C-[L or I]-A-V-[G or A]</a:t>
            </a:r>
          </a:p>
        </p:txBody>
      </p:sp>
    </p:spTree>
    <p:extLst>
      <p:ext uri="{BB962C8B-B14F-4D97-AF65-F5344CB8AC3E}">
        <p14:creationId xmlns:p14="http://schemas.microsoft.com/office/powerpoint/2010/main" val="24665855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129</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129</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p:txBody>
      </p:sp>
      <p:sp>
        <p:nvSpPr>
          <p:cNvPr id="5" name="TextBox 4"/>
          <p:cNvSpPr txBox="1"/>
          <p:nvPr>
            <p:custDataLst>
              <p:tags r:id="rId4"/>
            </p:custDataLst>
          </p:nvPr>
        </p:nvSpPr>
        <p:spPr>
          <a:xfrm>
            <a:off x="609600" y="1570038"/>
            <a:ext cx="7706816" cy="461665"/>
          </a:xfrm>
          <a:prstGeom prst="rect">
            <a:avLst/>
          </a:prstGeom>
          <a:noFill/>
        </p:spPr>
        <p:txBody>
          <a:bodyPr wrap="square" rtlCol="0">
            <a:spAutoFit/>
          </a:bodyPr>
          <a:lstStyle/>
          <a:p>
            <a:pPr>
              <a:spcAft>
                <a:spcPts val="600"/>
              </a:spcAft>
            </a:pPr>
            <a:r>
              <a:rPr lang="fr-FR" b="1" dirty="0">
                <a:effectLst>
                  <a:outerShdw blurRad="38100" dist="38100" dir="2700000" algn="tl">
                    <a:srgbClr val="000000">
                      <a:alpha val="43137"/>
                    </a:srgbClr>
                  </a:outerShdw>
                </a:effectLst>
              </a:rPr>
              <a:t>Q</a:t>
            </a:r>
            <a:r>
              <a:rPr lang="fr-FR" sz="1800" dirty="0"/>
              <a:t> : Quel paragraphe s’applique à la divulgation suivante?</a:t>
            </a:r>
          </a:p>
        </p:txBody>
      </p:sp>
      <p:sp>
        <p:nvSpPr>
          <p:cNvPr id="6" name="Rectangle 5"/>
          <p:cNvSpPr/>
          <p:nvPr>
            <p:custDataLst>
              <p:tags r:id="rId5"/>
            </p:custDataLst>
          </p:nvPr>
        </p:nvSpPr>
        <p:spPr bwMode="auto">
          <a:xfrm>
            <a:off x="342256" y="2204864"/>
            <a:ext cx="8496944" cy="523220"/>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r>
              <a:rPr lang="fr-FR" dirty="0"/>
              <a:t>       </a:t>
            </a:r>
            <a:r>
              <a:rPr lang="fr-FR" sz="2800" b="1" dirty="0">
                <a:latin typeface="Courier New" panose="02070309020205020404" pitchFamily="49" charset="0"/>
                <a:cs typeface="Courier New" panose="02070309020205020404" pitchFamily="49" charset="0"/>
              </a:rPr>
              <a:t>G-L-P-T-R-I-C-[L or I]-A-V-[G or A]</a:t>
            </a:r>
          </a:p>
        </p:txBody>
      </p:sp>
      <p:sp>
        <p:nvSpPr>
          <p:cNvPr id="8" name="TextBox 7"/>
          <p:cNvSpPr txBox="1"/>
          <p:nvPr>
            <p:custDataLst>
              <p:tags r:id="rId6"/>
            </p:custDataLst>
          </p:nvPr>
        </p:nvSpPr>
        <p:spPr>
          <a:xfrm>
            <a:off x="584412" y="4077072"/>
            <a:ext cx="8254788" cy="1615827"/>
          </a:xfrm>
          <a:prstGeom prst="rect">
            <a:avLst/>
          </a:prstGeom>
          <a:noFill/>
        </p:spPr>
        <p:txBody>
          <a:bodyPr wrap="square" rtlCol="0">
            <a:spAutoFit/>
          </a:bodyPr>
          <a:lstStyle/>
          <a:p>
            <a:r>
              <a:rPr lang="fr-FR" sz="1800" b="1" dirty="0">
                <a:effectLst>
                  <a:outerShdw blurRad="38100" dist="38100" dir="2700000" algn="tl">
                    <a:srgbClr val="000000">
                      <a:alpha val="43137"/>
                    </a:srgbClr>
                  </a:outerShdw>
                </a:effectLst>
              </a:rPr>
              <a:t>A</a:t>
            </a:r>
            <a:r>
              <a:rPr lang="fr-FR" sz="1800" dirty="0"/>
              <a:t> : Paragraphe 94 :  </a:t>
            </a:r>
          </a:p>
          <a:p>
            <a:r>
              <a:rPr lang="fr-FR" sz="1800" dirty="0"/>
              <a:t>“</a:t>
            </a:r>
            <a:r>
              <a:rPr lang="fr-FR" sz="1800" i="1" dirty="0"/>
              <a:t>Toute séquence variante, </a:t>
            </a:r>
            <a:r>
              <a:rPr lang="fr-FR" sz="1800" i="1" u="sng" dirty="0"/>
              <a:t>divulguée comme une séquence unique avec des résidus alternatifs énumérés à une ou plusieurs positions</a:t>
            </a:r>
            <a:r>
              <a:rPr lang="fr-FR" sz="1800" i="1" dirty="0"/>
              <a:t>, doit figurer dans le listage des séquences et devrait être représentée par une séquence unique, les résidus alternatifs énumérés étant représentés par le symbole le plus restrictif.”</a:t>
            </a:r>
          </a:p>
        </p:txBody>
      </p:sp>
    </p:spTree>
    <p:extLst>
      <p:ext uri="{BB962C8B-B14F-4D97-AF65-F5344CB8AC3E}">
        <p14:creationId xmlns:p14="http://schemas.microsoft.com/office/powerpoint/2010/main" val="260210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13</a:t>
            </a:fld>
            <a:endParaRPr lang="fr-FR" dirty="0"/>
          </a:p>
        </p:txBody>
      </p:sp>
      <p:sp>
        <p:nvSpPr>
          <p:cNvPr id="3" name="Title 1"/>
          <p:cNvSpPr txBox="1">
            <a:spLocks/>
          </p:cNvSpPr>
          <p:nvPr>
            <p:custDataLst>
              <p:tags r:id="rId2"/>
            </p:custDataLst>
          </p:nvPr>
        </p:nvSpPr>
        <p:spPr>
          <a:xfrm>
            <a:off x="323528" y="332656"/>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5" name="Content Placeholder 2"/>
          <p:cNvSpPr txBox="1">
            <a:spLocks/>
          </p:cNvSpPr>
          <p:nvPr>
            <p:custDataLst>
              <p:tags r:id="rId3"/>
            </p:custDataLst>
          </p:nvPr>
        </p:nvSpPr>
        <p:spPr>
          <a:xfrm>
            <a:off x="334244" y="1594446"/>
            <a:ext cx="8443664" cy="517133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pPr>
              <a:spcBef>
                <a:spcPts val="0"/>
              </a:spcBef>
            </a:pPr>
            <a:r>
              <a:rPr lang="fr-FR" sz="1800" dirty="0"/>
              <a:t>Une caractéristique “CDS” peut comporter UN seul des qualificateurs suivants :</a:t>
            </a:r>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p:txBody>
      </p:sp>
      <p:graphicFrame>
        <p:nvGraphicFramePr>
          <p:cNvPr id="6" name="Table 5"/>
          <p:cNvGraphicFramePr>
            <a:graphicFrameLocks noGrp="1"/>
          </p:cNvGraphicFramePr>
          <p:nvPr>
            <p:custDataLst>
              <p:tags r:id="rId4"/>
            </p:custDataLst>
            <p:extLst>
              <p:ext uri="{D42A27DB-BD31-4B8C-83A1-F6EECF244321}">
                <p14:modId xmlns:p14="http://schemas.microsoft.com/office/powerpoint/2010/main" val="964193239"/>
              </p:ext>
            </p:extLst>
          </p:nvPr>
        </p:nvGraphicFramePr>
        <p:xfrm>
          <a:off x="323528" y="2317571"/>
          <a:ext cx="8568953" cy="3754120"/>
        </p:xfrm>
        <a:graphic>
          <a:graphicData uri="http://schemas.openxmlformats.org/drawingml/2006/table">
            <a:tbl>
              <a:tblPr firstRow="1" bandRow="1">
                <a:tableStyleId>{5C22544A-7EE6-4342-B048-85BDC9FD1C3A}</a:tableStyleId>
              </a:tblPr>
              <a:tblGrid>
                <a:gridCol w="1791323">
                  <a:extLst>
                    <a:ext uri="{9D8B030D-6E8A-4147-A177-3AD203B41FA5}">
                      <a16:colId xmlns:a16="http://schemas.microsoft.com/office/drawing/2014/main" val="3351218881"/>
                    </a:ext>
                  </a:extLst>
                </a:gridCol>
                <a:gridCol w="4021660">
                  <a:extLst>
                    <a:ext uri="{9D8B030D-6E8A-4147-A177-3AD203B41FA5}">
                      <a16:colId xmlns:a16="http://schemas.microsoft.com/office/drawing/2014/main" val="2007282510"/>
                    </a:ext>
                  </a:extLst>
                </a:gridCol>
                <a:gridCol w="2755970">
                  <a:extLst>
                    <a:ext uri="{9D8B030D-6E8A-4147-A177-3AD203B41FA5}">
                      <a16:colId xmlns:a16="http://schemas.microsoft.com/office/drawing/2014/main" val="2891931461"/>
                    </a:ext>
                  </a:extLst>
                </a:gridCol>
              </a:tblGrid>
              <a:tr h="370840">
                <a:tc>
                  <a:txBody>
                    <a:bodyPr/>
                    <a:lstStyle/>
                    <a:p>
                      <a:r>
                        <a:rPr lang="fr-FR" sz="1700" dirty="0">
                          <a:solidFill>
                            <a:schemeClr val="tx1"/>
                          </a:solidFill>
                        </a:rPr>
                        <a:t>Qualificateur</a:t>
                      </a:r>
                    </a:p>
                  </a:txBody>
                  <a:tcPr>
                    <a:solidFill>
                      <a:srgbClr val="00B0F0"/>
                    </a:solidFill>
                  </a:tcPr>
                </a:tc>
                <a:tc>
                  <a:txBody>
                    <a:bodyPr/>
                    <a:lstStyle/>
                    <a:p>
                      <a:r>
                        <a:rPr lang="fr-FR" sz="1700" dirty="0">
                          <a:solidFill>
                            <a:schemeClr val="tx1"/>
                          </a:solidFill>
                        </a:rPr>
                        <a:t>Description</a:t>
                      </a:r>
                    </a:p>
                  </a:txBody>
                  <a:tcPr>
                    <a:solidFill>
                      <a:srgbClr val="00B0F0"/>
                    </a:solidFill>
                  </a:tcPr>
                </a:tc>
                <a:tc>
                  <a:txBody>
                    <a:bodyPr/>
                    <a:lstStyle/>
                    <a:p>
                      <a:r>
                        <a:rPr lang="fr-FR" sz="1700" dirty="0">
                          <a:solidFill>
                            <a:schemeClr val="tx1"/>
                          </a:solidFill>
                        </a:rPr>
                        <a:t>Valeur</a:t>
                      </a:r>
                    </a:p>
                  </a:txBody>
                  <a:tcPr>
                    <a:solidFill>
                      <a:srgbClr val="00B0F0"/>
                    </a:solidFill>
                  </a:tcPr>
                </a:tc>
                <a:extLst>
                  <a:ext uri="{0D108BD9-81ED-4DB2-BD59-A6C34878D82A}">
                    <a16:rowId xmlns:a16="http://schemas.microsoft.com/office/drawing/2014/main" val="2193983405"/>
                  </a:ext>
                </a:extLst>
              </a:tr>
              <a:tr h="370840">
                <a:tc>
                  <a:txBody>
                    <a:bodyPr/>
                    <a:lstStyle/>
                    <a:p>
                      <a:r>
                        <a:rPr lang="fr-FR" sz="1700" dirty="0"/>
                        <a:t>pseudo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t>indique que la caractéristique CDS n’est pas fonctionnelle et n’a pas de traduction, mais</a:t>
                      </a:r>
                      <a:r>
                        <a:rPr lang="fr-FR" sz="1700" baseline="0" dirty="0"/>
                        <a:t> n’est pas un pseudogène</a:t>
                      </a:r>
                    </a:p>
                  </a:txBody>
                  <a:tcPr/>
                </a:tc>
                <a:tc>
                  <a:txBody>
                    <a:bodyPr/>
                    <a:lstStyle/>
                    <a:p>
                      <a:r>
                        <a:rPr lang="fr-FR" sz="1700" dirty="0"/>
                        <a:t>aucune</a:t>
                      </a:r>
                    </a:p>
                  </a:txBody>
                  <a:tcPr/>
                </a:tc>
                <a:extLst>
                  <a:ext uri="{0D108BD9-81ED-4DB2-BD59-A6C34878D82A}">
                    <a16:rowId xmlns:a16="http://schemas.microsoft.com/office/drawing/2014/main" val="3320072016"/>
                  </a:ext>
                </a:extLst>
              </a:tr>
              <a:tr h="370840">
                <a:tc>
                  <a:txBody>
                    <a:bodyPr/>
                    <a:lstStyle/>
                    <a:p>
                      <a:r>
                        <a:rPr lang="fr-FR" sz="1700" dirty="0"/>
                        <a:t>pseudogene</a:t>
                      </a:r>
                    </a:p>
                  </a:txBody>
                  <a:tcPr/>
                </a:tc>
                <a:tc>
                  <a:txBody>
                    <a:bodyPr/>
                    <a:lstStyle/>
                    <a:p>
                      <a:r>
                        <a:rPr lang="fr-FR" sz="1700" dirty="0"/>
                        <a:t>indique que la caractéristique CDS est un pseudogène et </a:t>
                      </a:r>
                      <a:r>
                        <a:rPr lang="fr-FR" sz="1700" baseline="0" dirty="0"/>
                        <a:t> n’a pas de traduction</a:t>
                      </a:r>
                    </a:p>
                  </a:txBody>
                  <a:tcPr/>
                </a:tc>
                <a:tc>
                  <a:txBody>
                    <a:bodyPr/>
                    <a:lstStyle/>
                    <a:p>
                      <a:r>
                        <a:rPr lang="fr-FR" sz="1700" dirty="0"/>
                        <a:t>processed (traité)</a:t>
                      </a:r>
                    </a:p>
                    <a:p>
                      <a:r>
                        <a:rPr lang="fr-FR" sz="1700" dirty="0"/>
                        <a:t>unprocessed (non traité)</a:t>
                      </a:r>
                    </a:p>
                    <a:p>
                      <a:r>
                        <a:rPr lang="fr-FR" sz="1700" dirty="0"/>
                        <a:t>unitary (unitaire)</a:t>
                      </a:r>
                    </a:p>
                    <a:p>
                      <a:r>
                        <a:rPr lang="fr-FR" sz="1700" dirty="0"/>
                        <a:t>allelic (allélique)</a:t>
                      </a:r>
                    </a:p>
                    <a:p>
                      <a:r>
                        <a:rPr lang="fr-FR" sz="1700" dirty="0"/>
                        <a:t>unknown (inconnu)</a:t>
                      </a:r>
                    </a:p>
                  </a:txBody>
                  <a:tcPr/>
                </a:tc>
                <a:extLst>
                  <a:ext uri="{0D108BD9-81ED-4DB2-BD59-A6C34878D82A}">
                    <a16:rowId xmlns:a16="http://schemas.microsoft.com/office/drawing/2014/main" val="1785112492"/>
                  </a:ext>
                </a:extLst>
              </a:tr>
              <a:tr h="370840">
                <a:tc>
                  <a:txBody>
                    <a:bodyPr/>
                    <a:lstStyle/>
                    <a:p>
                      <a:r>
                        <a:rPr lang="fr-FR" sz="1700" dirty="0"/>
                        <a:t>translation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t>indique que la séquence d’acide aminé provient de la traduction de la CDS</a:t>
                      </a:r>
                    </a:p>
                  </a:txBody>
                  <a:tcPr/>
                </a:tc>
                <a:tc>
                  <a:txBody>
                    <a:bodyPr/>
                    <a:lstStyle/>
                    <a:p>
                      <a:r>
                        <a:rPr lang="fr-FR" sz="1700" baseline="0" dirty="0"/>
                        <a:t>abréviations des acides aminés</a:t>
                      </a:r>
                      <a:r>
                        <a:rPr lang="fr-FR" sz="1700" dirty="0"/>
                        <a:t> par une seule lettre</a:t>
                      </a:r>
                    </a:p>
                  </a:txBody>
                  <a:tcPr/>
                </a:tc>
                <a:extLst>
                  <a:ext uri="{0D108BD9-81ED-4DB2-BD59-A6C34878D82A}">
                    <a16:rowId xmlns:a16="http://schemas.microsoft.com/office/drawing/2014/main" val="88750992"/>
                  </a:ext>
                </a:extLst>
              </a:tr>
            </a:tbl>
          </a:graphicData>
        </a:graphic>
      </p:graphicFrame>
    </p:spTree>
    <p:extLst>
      <p:ext uri="{BB962C8B-B14F-4D97-AF65-F5344CB8AC3E}">
        <p14:creationId xmlns:p14="http://schemas.microsoft.com/office/powerpoint/2010/main" val="29458129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bwMode="auto">
          <a:xfrm>
            <a:off x="755576" y="1658417"/>
            <a:ext cx="7632848" cy="3046988"/>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endParaRPr lang="fr-FR" dirty="0"/>
          </a:p>
          <a:p>
            <a:endParaRPr kumimoji="0" lang="fr-FR" sz="28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endParaRPr lang="fr-FR" sz="2800" b="1" dirty="0">
              <a:latin typeface="Courier New" panose="02070309020205020404" pitchFamily="49" charset="0"/>
              <a:cs typeface="Courier New" panose="02070309020205020404" pitchFamily="49" charset="0"/>
            </a:endParaRPr>
          </a:p>
          <a:p>
            <a:endParaRPr kumimoji="0" lang="fr-FR" sz="28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endParaRPr kumimoji="0" lang="fr-FR" sz="28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130</a:t>
            </a:fld>
            <a:endParaRPr lang="fr-FR" dirty="0"/>
          </a:p>
        </p:txBody>
      </p:sp>
      <p:sp>
        <p:nvSpPr>
          <p:cNvPr id="3"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130</a:t>
            </a:fld>
            <a:endParaRPr lang="fr-FR" dirty="0"/>
          </a:p>
        </p:txBody>
      </p:sp>
      <p:sp>
        <p:nvSpPr>
          <p:cNvPr id="4"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p:txBody>
      </p:sp>
      <p:sp>
        <p:nvSpPr>
          <p:cNvPr id="5" name="TextBox 4"/>
          <p:cNvSpPr txBox="1"/>
          <p:nvPr>
            <p:custDataLst>
              <p:tags r:id="rId5"/>
            </p:custDataLst>
          </p:nvPr>
        </p:nvSpPr>
        <p:spPr>
          <a:xfrm>
            <a:off x="609600" y="1196752"/>
            <a:ext cx="7706816" cy="461665"/>
          </a:xfrm>
          <a:prstGeom prst="rect">
            <a:avLst/>
          </a:prstGeom>
          <a:noFill/>
        </p:spPr>
        <p:txBody>
          <a:bodyPr wrap="square" rtlCol="0">
            <a:spAutoFit/>
          </a:bodyPr>
          <a:lstStyle/>
          <a:p>
            <a:pPr>
              <a:spcAft>
                <a:spcPts val="600"/>
              </a:spcAft>
            </a:pPr>
            <a:r>
              <a:rPr lang="fr-FR" b="1" dirty="0">
                <a:effectLst>
                  <a:outerShdw blurRad="38100" dist="38100" dir="2700000" algn="tl">
                    <a:srgbClr val="000000">
                      <a:alpha val="43137"/>
                    </a:srgbClr>
                  </a:outerShdw>
                </a:effectLst>
              </a:rPr>
              <a:t>Q</a:t>
            </a:r>
            <a:r>
              <a:rPr lang="fr-FR" sz="1800" dirty="0"/>
              <a:t> : Quel paragraphe s’applique à la divulgation suivante?</a:t>
            </a:r>
          </a:p>
        </p:txBody>
      </p:sp>
      <p:pic>
        <p:nvPicPr>
          <p:cNvPr id="7" name="Picture 6"/>
          <p:cNvPicPr>
            <a:picLocks noChangeAspect="1"/>
          </p:cNvPicPr>
          <p:nvPr>
            <p:custDataLst>
              <p:tags r:id="rId6"/>
            </p:custDataLst>
          </p:nvPr>
        </p:nvPicPr>
        <p:blipFill>
          <a:blip r:embed="rId10"/>
          <a:stretch>
            <a:fillRect/>
          </a:stretch>
        </p:blipFill>
        <p:spPr>
          <a:xfrm>
            <a:off x="2195736" y="1725727"/>
            <a:ext cx="4264893" cy="2043902"/>
          </a:xfrm>
          <a:prstGeom prst="rect">
            <a:avLst/>
          </a:prstGeom>
        </p:spPr>
      </p:pic>
      <p:sp>
        <p:nvSpPr>
          <p:cNvPr id="10" name="TextBox 9"/>
          <p:cNvSpPr txBox="1"/>
          <p:nvPr>
            <p:custDataLst>
              <p:tags r:id="rId7"/>
            </p:custDataLst>
          </p:nvPr>
        </p:nvSpPr>
        <p:spPr>
          <a:xfrm>
            <a:off x="827584" y="3836939"/>
            <a:ext cx="7416823" cy="830997"/>
          </a:xfrm>
          <a:prstGeom prst="rect">
            <a:avLst/>
          </a:prstGeom>
          <a:noFill/>
        </p:spPr>
        <p:txBody>
          <a:bodyPr wrap="square" rtlCol="0">
            <a:spAutoFit/>
          </a:bodyPr>
          <a:lstStyle/>
          <a:p>
            <a:r>
              <a:rPr lang="fr-FR" sz="1600" dirty="0"/>
              <a:t>Dans le tableau, un espace blanc indique qu’un acide aminé dans la variante est le même que l’acide aminé dans la “Séquence” et un “-” indique la suppression de l’acide aminé correspondant dans la “Séquence”.</a:t>
            </a:r>
          </a:p>
        </p:txBody>
      </p:sp>
    </p:spTree>
    <p:extLst>
      <p:ext uri="{BB962C8B-B14F-4D97-AF65-F5344CB8AC3E}">
        <p14:creationId xmlns:p14="http://schemas.microsoft.com/office/powerpoint/2010/main" val="16214621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131</a:t>
            </a:fld>
            <a:endParaRPr lang="fr-FR" dirty="0"/>
          </a:p>
        </p:txBody>
      </p:sp>
      <p:sp>
        <p:nvSpPr>
          <p:cNvPr id="5" name="Rectangle 4"/>
          <p:cNvSpPr/>
          <p:nvPr>
            <p:custDataLst>
              <p:tags r:id="rId2"/>
            </p:custDataLst>
          </p:nvPr>
        </p:nvSpPr>
        <p:spPr bwMode="auto">
          <a:xfrm>
            <a:off x="755576" y="1658417"/>
            <a:ext cx="7632848" cy="3046988"/>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endParaRPr lang="fr-FR" dirty="0"/>
          </a:p>
          <a:p>
            <a:endParaRPr kumimoji="0" lang="fr-FR" sz="28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endParaRPr lang="fr-FR" sz="2800" b="1" dirty="0">
              <a:latin typeface="Courier New" panose="02070309020205020404" pitchFamily="49" charset="0"/>
              <a:cs typeface="Courier New" panose="02070309020205020404" pitchFamily="49" charset="0"/>
            </a:endParaRPr>
          </a:p>
          <a:p>
            <a:endParaRPr kumimoji="0" lang="fr-FR" sz="28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endParaRPr kumimoji="0" lang="fr-FR" sz="28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6"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131</a:t>
            </a:fld>
            <a:endParaRPr lang="fr-FR" dirty="0"/>
          </a:p>
        </p:txBody>
      </p:sp>
      <p:sp>
        <p:nvSpPr>
          <p:cNvPr id="7"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131</a:t>
            </a:fld>
            <a:endParaRPr lang="fr-FR" dirty="0"/>
          </a:p>
        </p:txBody>
      </p:sp>
      <p:sp>
        <p:nvSpPr>
          <p:cNvPr id="8"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p:txBody>
      </p:sp>
      <p:sp>
        <p:nvSpPr>
          <p:cNvPr id="9" name="TextBox 8"/>
          <p:cNvSpPr txBox="1"/>
          <p:nvPr>
            <p:custDataLst>
              <p:tags r:id="rId6"/>
            </p:custDataLst>
          </p:nvPr>
        </p:nvSpPr>
        <p:spPr>
          <a:xfrm>
            <a:off x="609600" y="1196752"/>
            <a:ext cx="7706816" cy="461665"/>
          </a:xfrm>
          <a:prstGeom prst="rect">
            <a:avLst/>
          </a:prstGeom>
          <a:noFill/>
        </p:spPr>
        <p:txBody>
          <a:bodyPr wrap="square" rtlCol="0">
            <a:spAutoFit/>
          </a:bodyPr>
          <a:lstStyle/>
          <a:p>
            <a:pPr>
              <a:spcAft>
                <a:spcPts val="600"/>
              </a:spcAft>
            </a:pPr>
            <a:r>
              <a:rPr lang="fr-FR" b="1" dirty="0">
                <a:effectLst>
                  <a:outerShdw blurRad="38100" dist="38100" dir="2700000" algn="tl">
                    <a:srgbClr val="000000">
                      <a:alpha val="43137"/>
                    </a:srgbClr>
                  </a:outerShdw>
                </a:effectLst>
              </a:rPr>
              <a:t>Q</a:t>
            </a:r>
            <a:r>
              <a:rPr lang="fr-FR" sz="1800" dirty="0"/>
              <a:t> : Quel paragraphe s’applique à la divulgation suivante?</a:t>
            </a:r>
          </a:p>
        </p:txBody>
      </p:sp>
      <p:pic>
        <p:nvPicPr>
          <p:cNvPr id="10" name="Picture 9"/>
          <p:cNvPicPr>
            <a:picLocks noChangeAspect="1"/>
          </p:cNvPicPr>
          <p:nvPr>
            <p:custDataLst>
              <p:tags r:id="rId7"/>
            </p:custDataLst>
          </p:nvPr>
        </p:nvPicPr>
        <p:blipFill>
          <a:blip r:embed="rId12"/>
          <a:stretch>
            <a:fillRect/>
          </a:stretch>
        </p:blipFill>
        <p:spPr>
          <a:xfrm>
            <a:off x="2195736" y="1725727"/>
            <a:ext cx="4264893" cy="2043902"/>
          </a:xfrm>
          <a:prstGeom prst="rect">
            <a:avLst/>
          </a:prstGeom>
        </p:spPr>
      </p:pic>
      <p:sp>
        <p:nvSpPr>
          <p:cNvPr id="11" name="TextBox 10"/>
          <p:cNvSpPr txBox="1"/>
          <p:nvPr>
            <p:custDataLst>
              <p:tags r:id="rId8"/>
            </p:custDataLst>
          </p:nvPr>
        </p:nvSpPr>
        <p:spPr>
          <a:xfrm>
            <a:off x="827584" y="3836939"/>
            <a:ext cx="7416823" cy="830997"/>
          </a:xfrm>
          <a:prstGeom prst="rect">
            <a:avLst/>
          </a:prstGeom>
          <a:noFill/>
        </p:spPr>
        <p:txBody>
          <a:bodyPr wrap="square" rtlCol="0">
            <a:spAutoFit/>
          </a:bodyPr>
          <a:lstStyle/>
          <a:p>
            <a:r>
              <a:rPr lang="fr-FR" sz="1600" dirty="0"/>
              <a:t>Dans le tableau, un espace indique qu’un acide aminé dans la variante est le même que l’acide aminé dans la “Séquence” et un “-” indique la suppression de l’acide aminé correspondant dans la “Sequence”.</a:t>
            </a:r>
          </a:p>
        </p:txBody>
      </p:sp>
      <p:sp>
        <p:nvSpPr>
          <p:cNvPr id="13" name="TextBox 12"/>
          <p:cNvSpPr txBox="1"/>
          <p:nvPr>
            <p:custDataLst>
              <p:tags r:id="rId9"/>
            </p:custDataLst>
          </p:nvPr>
        </p:nvSpPr>
        <p:spPr>
          <a:xfrm>
            <a:off x="661787" y="4797152"/>
            <a:ext cx="8254788" cy="1615827"/>
          </a:xfrm>
          <a:prstGeom prst="rect">
            <a:avLst/>
          </a:prstGeom>
          <a:noFill/>
        </p:spPr>
        <p:txBody>
          <a:bodyPr wrap="square" rtlCol="0">
            <a:spAutoFit/>
          </a:bodyPr>
          <a:lstStyle/>
          <a:p>
            <a:r>
              <a:rPr lang="fr-FR" sz="1800" b="1" dirty="0">
                <a:effectLst>
                  <a:outerShdw blurRad="38100" dist="38100" dir="2700000" algn="tl">
                    <a:srgbClr val="000000">
                      <a:alpha val="43137"/>
                    </a:srgbClr>
                  </a:outerShdw>
                </a:effectLst>
              </a:rPr>
              <a:t>A</a:t>
            </a:r>
            <a:r>
              <a:rPr lang="fr-FR" sz="1800" dirty="0"/>
              <a:t> : Paragraphe 93</a:t>
            </a:r>
          </a:p>
          <a:p>
            <a:r>
              <a:rPr lang="fr-FR" sz="1800" i="1" dirty="0"/>
              <a:t>“Toute séquence primaire et toute variante de cette séquence, </a:t>
            </a:r>
            <a:r>
              <a:rPr lang="fr-FR" sz="1800" i="1" u="sng" dirty="0"/>
              <a:t>chacune d’elles étant divulguée par énumération de ses résidus</a:t>
            </a:r>
            <a:r>
              <a:rPr lang="fr-FR" sz="1800" i="1" dirty="0"/>
              <a:t> et visée par le paragraphe 7, doit figurer dans le listage des séquences et doit disposer de son propre numéro d’identification de séquence.”</a:t>
            </a:r>
          </a:p>
        </p:txBody>
      </p:sp>
    </p:spTree>
    <p:extLst>
      <p:ext uri="{BB962C8B-B14F-4D97-AF65-F5344CB8AC3E}">
        <p14:creationId xmlns:p14="http://schemas.microsoft.com/office/powerpoint/2010/main" val="1461322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bwMode="auto">
          <a:xfrm>
            <a:off x="755577" y="1772816"/>
            <a:ext cx="7488832" cy="2016224"/>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132</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132</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132</a:t>
            </a:fld>
            <a:endParaRPr lang="fr-FR" dirty="0"/>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p:txBody>
      </p:sp>
      <p:sp>
        <p:nvSpPr>
          <p:cNvPr id="7" name="TextBox 6"/>
          <p:cNvSpPr txBox="1"/>
          <p:nvPr>
            <p:custDataLst>
              <p:tags r:id="rId6"/>
            </p:custDataLst>
          </p:nvPr>
        </p:nvSpPr>
        <p:spPr>
          <a:xfrm>
            <a:off x="609600" y="1196752"/>
            <a:ext cx="7706816" cy="461665"/>
          </a:xfrm>
          <a:prstGeom prst="rect">
            <a:avLst/>
          </a:prstGeom>
          <a:noFill/>
        </p:spPr>
        <p:txBody>
          <a:bodyPr wrap="square" rtlCol="0">
            <a:spAutoFit/>
          </a:bodyPr>
          <a:lstStyle/>
          <a:p>
            <a:pPr>
              <a:spcAft>
                <a:spcPts val="600"/>
              </a:spcAft>
            </a:pPr>
            <a:r>
              <a:rPr lang="fr-FR" b="1" dirty="0">
                <a:effectLst>
                  <a:outerShdw blurRad="38100" dist="38100" dir="2700000" algn="tl">
                    <a:srgbClr val="000000">
                      <a:alpha val="43137"/>
                    </a:srgbClr>
                  </a:outerShdw>
                </a:effectLst>
              </a:rPr>
              <a:t>Q</a:t>
            </a:r>
            <a:r>
              <a:rPr lang="fr-FR" sz="1800" dirty="0"/>
              <a:t> : Quel paragraphe s’applique à la divulgation suivante?</a:t>
            </a:r>
          </a:p>
        </p:txBody>
      </p:sp>
      <p:sp>
        <p:nvSpPr>
          <p:cNvPr id="9" name="TextBox 8"/>
          <p:cNvSpPr txBox="1"/>
          <p:nvPr>
            <p:custDataLst>
              <p:tags r:id="rId7"/>
            </p:custDataLst>
          </p:nvPr>
        </p:nvSpPr>
        <p:spPr>
          <a:xfrm>
            <a:off x="883716" y="1772816"/>
            <a:ext cx="7416823" cy="1800493"/>
          </a:xfrm>
          <a:prstGeom prst="rect">
            <a:avLst/>
          </a:prstGeom>
          <a:noFill/>
        </p:spPr>
        <p:txBody>
          <a:bodyPr wrap="square" rtlCol="0">
            <a:spAutoFit/>
          </a:bodyPr>
          <a:lstStyle/>
          <a:p>
            <a:r>
              <a:rPr lang="fr-FR" sz="1600" dirty="0"/>
              <a:t>Une figure représente la séquence suivante :</a:t>
            </a:r>
          </a:p>
          <a:p>
            <a:r>
              <a:rPr lang="fr-FR" sz="1600" dirty="0"/>
              <a:t>                Met-Gly-Ala-Ile-Pro-Asp-Val-Lys-Arg-Ala-Cys-Trp  (Séquence 1)</a:t>
            </a:r>
          </a:p>
          <a:p>
            <a:pPr>
              <a:spcBef>
                <a:spcPts val="1800"/>
              </a:spcBef>
            </a:pPr>
            <a:r>
              <a:rPr lang="fr-FR" sz="1600" dirty="0"/>
              <a:t>La spécification contient les informations suivantes concernant la Séquence 1 :</a:t>
            </a:r>
          </a:p>
          <a:p>
            <a:r>
              <a:rPr lang="fr-FR" sz="1600" dirty="0"/>
              <a:t>… dans certains modes de réalisation, la valine à la position 7 de la séquence 1 est remplacée par l’alanine…  </a:t>
            </a:r>
          </a:p>
        </p:txBody>
      </p:sp>
    </p:spTree>
    <p:extLst>
      <p:ext uri="{BB962C8B-B14F-4D97-AF65-F5344CB8AC3E}">
        <p14:creationId xmlns:p14="http://schemas.microsoft.com/office/powerpoint/2010/main" val="39821391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133</a:t>
            </a:fld>
            <a:endParaRPr lang="fr-FR" dirty="0"/>
          </a:p>
        </p:txBody>
      </p:sp>
      <p:sp>
        <p:nvSpPr>
          <p:cNvPr id="4"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133</a:t>
            </a:fld>
            <a:endParaRPr lang="fr-FR" dirty="0"/>
          </a:p>
        </p:txBody>
      </p:sp>
      <p:sp>
        <p:nvSpPr>
          <p:cNvPr id="5"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133</a:t>
            </a:fld>
            <a:endParaRPr lang="fr-FR" dirty="0"/>
          </a:p>
        </p:txBody>
      </p:sp>
      <p:sp>
        <p:nvSpPr>
          <p:cNvPr id="6"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133</a:t>
            </a:fld>
            <a:endParaRPr lang="fr-FR" dirty="0"/>
          </a:p>
        </p:txBody>
      </p:sp>
      <p:sp>
        <p:nvSpPr>
          <p:cNvPr id="7"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p:txBody>
      </p:sp>
      <p:sp>
        <p:nvSpPr>
          <p:cNvPr id="8" name="TextBox 7"/>
          <p:cNvSpPr txBox="1"/>
          <p:nvPr>
            <p:custDataLst>
              <p:tags r:id="rId6"/>
            </p:custDataLst>
          </p:nvPr>
        </p:nvSpPr>
        <p:spPr>
          <a:xfrm>
            <a:off x="609600" y="1196752"/>
            <a:ext cx="7706816" cy="461665"/>
          </a:xfrm>
          <a:prstGeom prst="rect">
            <a:avLst/>
          </a:prstGeom>
          <a:noFill/>
        </p:spPr>
        <p:txBody>
          <a:bodyPr wrap="square" rtlCol="0">
            <a:spAutoFit/>
          </a:bodyPr>
          <a:lstStyle/>
          <a:p>
            <a:pPr>
              <a:spcAft>
                <a:spcPts val="600"/>
              </a:spcAft>
            </a:pPr>
            <a:r>
              <a:rPr lang="fr-FR" b="1" dirty="0">
                <a:effectLst>
                  <a:outerShdw blurRad="38100" dist="38100" dir="2700000" algn="tl">
                    <a:srgbClr val="000000">
                      <a:alpha val="43137"/>
                    </a:srgbClr>
                  </a:outerShdw>
                </a:effectLst>
              </a:rPr>
              <a:t>Q</a:t>
            </a:r>
            <a:r>
              <a:rPr lang="fr-FR" sz="1800" dirty="0"/>
              <a:t> : Quel paragraphe s’applique à la divulgation suivante?</a:t>
            </a:r>
          </a:p>
        </p:txBody>
      </p:sp>
      <p:sp>
        <p:nvSpPr>
          <p:cNvPr id="11" name="TextBox 10"/>
          <p:cNvSpPr txBox="1"/>
          <p:nvPr>
            <p:custDataLst>
              <p:tags r:id="rId7"/>
            </p:custDataLst>
          </p:nvPr>
        </p:nvSpPr>
        <p:spPr>
          <a:xfrm>
            <a:off x="609600" y="4250705"/>
            <a:ext cx="8254788" cy="1938992"/>
          </a:xfrm>
          <a:prstGeom prst="rect">
            <a:avLst/>
          </a:prstGeom>
          <a:noFill/>
        </p:spPr>
        <p:txBody>
          <a:bodyPr wrap="square" rtlCol="0">
            <a:spAutoFit/>
          </a:bodyPr>
          <a:lstStyle/>
          <a:p>
            <a:r>
              <a:rPr lang="fr-FR" sz="1600" b="1" dirty="0">
                <a:effectLst>
                  <a:outerShdw blurRad="38100" dist="38100" dir="2700000" algn="tl">
                    <a:srgbClr val="000000">
                      <a:alpha val="43137"/>
                    </a:srgbClr>
                  </a:outerShdw>
                </a:effectLst>
              </a:rPr>
              <a:t>A</a:t>
            </a:r>
            <a:r>
              <a:rPr lang="fr-FR" sz="1600" dirty="0"/>
              <a:t> : Paragraphe 95.a)</a:t>
            </a:r>
            <a:r>
              <a:rPr lang="fr-FR" sz="1600" i="1" dirty="0"/>
              <a:t> : “Toute séquence variante, </a:t>
            </a:r>
            <a:r>
              <a:rPr lang="fr-FR" sz="1600" i="1" u="sng" dirty="0"/>
              <a:t>divulguée uniquement par référence à un ou plusieurs suppressions, adjonctions ou remplacements</a:t>
            </a:r>
            <a:r>
              <a:rPr lang="fr-FR" sz="1600" i="1" dirty="0"/>
              <a:t> effectués dans une séquence primaire figurant dans le listage des séquences, </a:t>
            </a:r>
            <a:r>
              <a:rPr lang="fr-FR" sz="1600" i="1" u="sng" dirty="0"/>
              <a:t>doit</a:t>
            </a:r>
            <a:r>
              <a:rPr lang="fr-FR" sz="1600" i="1" dirty="0"/>
              <a:t> figurer dans le listage des séquences.  Si tel est le cas, cette séquence variante :</a:t>
            </a:r>
          </a:p>
          <a:p>
            <a:r>
              <a:rPr lang="fr-FR" sz="1600" i="1" dirty="0"/>
              <a:t>a) peut être représentée par annotation de la séquence primaire, si elle </a:t>
            </a:r>
            <a:r>
              <a:rPr lang="fr-FR" sz="1600" i="1" u="sng" dirty="0"/>
              <a:t>comporte une ou plusieurs variations à un seul emplacement</a:t>
            </a:r>
            <a:r>
              <a:rPr lang="fr-FR" sz="1600" i="1" dirty="0"/>
              <a:t> ou à plusieurs emplacements distincts et que les occurrences de ces variations sont indépendantes;”</a:t>
            </a:r>
          </a:p>
        </p:txBody>
      </p:sp>
      <p:sp>
        <p:nvSpPr>
          <p:cNvPr id="12" name="Rectangle 11"/>
          <p:cNvSpPr/>
          <p:nvPr>
            <p:custDataLst>
              <p:tags r:id="rId8"/>
            </p:custDataLst>
          </p:nvPr>
        </p:nvSpPr>
        <p:spPr bwMode="auto">
          <a:xfrm>
            <a:off x="755576" y="1772816"/>
            <a:ext cx="7632848" cy="2016224"/>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3" name="TextBox 12"/>
          <p:cNvSpPr txBox="1"/>
          <p:nvPr>
            <p:custDataLst>
              <p:tags r:id="rId9"/>
            </p:custDataLst>
          </p:nvPr>
        </p:nvSpPr>
        <p:spPr>
          <a:xfrm>
            <a:off x="883716" y="1772816"/>
            <a:ext cx="7416823" cy="2169825"/>
          </a:xfrm>
          <a:prstGeom prst="rect">
            <a:avLst/>
          </a:prstGeom>
          <a:noFill/>
        </p:spPr>
        <p:txBody>
          <a:bodyPr wrap="square" rtlCol="0">
            <a:spAutoFit/>
          </a:bodyPr>
          <a:lstStyle/>
          <a:p>
            <a:r>
              <a:rPr lang="fr-FR" sz="1600" dirty="0"/>
              <a:t>Une figure représente la séquence suivante :</a:t>
            </a:r>
          </a:p>
          <a:p>
            <a:r>
              <a:rPr lang="fr-FR" sz="1600" dirty="0"/>
              <a:t>                Met-Gly-Ala-Ile-Pro-Asp-Val-Lys-Arg-Ala-Cys-Trp  (Séquence 1)</a:t>
            </a:r>
          </a:p>
          <a:p>
            <a:pPr>
              <a:spcBef>
                <a:spcPts val="1800"/>
              </a:spcBef>
            </a:pPr>
            <a:r>
              <a:rPr lang="fr-FR" sz="1600" dirty="0"/>
              <a:t>La spécification contient les informations suivantes concernant la Séquence 1 :</a:t>
            </a:r>
          </a:p>
          <a:p>
            <a:r>
              <a:rPr lang="fr-FR" sz="1600" dirty="0"/>
              <a:t>… dans certains modes de réalisation, la valine à la position 7 de la séquence 1 est remplacée par l’alanine…  </a:t>
            </a:r>
          </a:p>
          <a:p>
            <a:r>
              <a:rPr lang="fr-FR" sz="1600" dirty="0"/>
              <a:t> </a:t>
            </a:r>
          </a:p>
        </p:txBody>
      </p:sp>
    </p:spTree>
    <p:extLst>
      <p:ext uri="{BB962C8B-B14F-4D97-AF65-F5344CB8AC3E}">
        <p14:creationId xmlns:p14="http://schemas.microsoft.com/office/powerpoint/2010/main" val="10904452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134</a:t>
            </a:fld>
            <a:endParaRPr lang="fr-FR" dirty="0"/>
          </a:p>
        </p:txBody>
      </p:sp>
      <p:sp>
        <p:nvSpPr>
          <p:cNvPr id="3" name="Rectangle 2"/>
          <p:cNvSpPr/>
          <p:nvPr>
            <p:custDataLst>
              <p:tags r:id="rId2"/>
            </p:custDataLst>
          </p:nvPr>
        </p:nvSpPr>
        <p:spPr bwMode="auto">
          <a:xfrm>
            <a:off x="755576" y="1772816"/>
            <a:ext cx="7776864" cy="2016224"/>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134</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134</a:t>
            </a:fld>
            <a:endParaRPr lang="fr-FR" dirty="0"/>
          </a:p>
        </p:txBody>
      </p:sp>
      <p:sp>
        <p:nvSpPr>
          <p:cNvPr id="6"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134</a:t>
            </a:fld>
            <a:endParaRPr lang="fr-FR" dirty="0"/>
          </a:p>
        </p:txBody>
      </p:sp>
      <p:sp>
        <p:nvSpPr>
          <p:cNvPr id="7"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p:txBody>
      </p:sp>
      <p:sp>
        <p:nvSpPr>
          <p:cNvPr id="8" name="TextBox 7"/>
          <p:cNvSpPr txBox="1"/>
          <p:nvPr>
            <p:custDataLst>
              <p:tags r:id="rId7"/>
            </p:custDataLst>
          </p:nvPr>
        </p:nvSpPr>
        <p:spPr>
          <a:xfrm>
            <a:off x="609600" y="1196752"/>
            <a:ext cx="7706816" cy="461665"/>
          </a:xfrm>
          <a:prstGeom prst="rect">
            <a:avLst/>
          </a:prstGeom>
          <a:noFill/>
        </p:spPr>
        <p:txBody>
          <a:bodyPr wrap="square" rtlCol="0">
            <a:spAutoFit/>
          </a:bodyPr>
          <a:lstStyle/>
          <a:p>
            <a:pPr>
              <a:spcAft>
                <a:spcPts val="600"/>
              </a:spcAft>
            </a:pPr>
            <a:r>
              <a:rPr lang="fr-FR" b="1" dirty="0">
                <a:effectLst>
                  <a:outerShdw blurRad="38100" dist="38100" dir="2700000" algn="tl">
                    <a:srgbClr val="000000">
                      <a:alpha val="43137"/>
                    </a:srgbClr>
                  </a:outerShdw>
                </a:effectLst>
              </a:rPr>
              <a:t>Q</a:t>
            </a:r>
            <a:r>
              <a:rPr lang="fr-FR" sz="1800" dirty="0"/>
              <a:t> : Quel paragraphe s’applique à la divulgation suivante?</a:t>
            </a:r>
          </a:p>
        </p:txBody>
      </p:sp>
      <p:sp>
        <p:nvSpPr>
          <p:cNvPr id="9" name="TextBox 8"/>
          <p:cNvSpPr txBox="1"/>
          <p:nvPr>
            <p:custDataLst>
              <p:tags r:id="rId8"/>
            </p:custDataLst>
          </p:nvPr>
        </p:nvSpPr>
        <p:spPr>
          <a:xfrm>
            <a:off x="883716" y="1772816"/>
            <a:ext cx="7416823" cy="1800493"/>
          </a:xfrm>
          <a:prstGeom prst="rect">
            <a:avLst/>
          </a:prstGeom>
          <a:noFill/>
        </p:spPr>
        <p:txBody>
          <a:bodyPr wrap="square" rtlCol="0">
            <a:spAutoFit/>
          </a:bodyPr>
          <a:lstStyle/>
          <a:p>
            <a:r>
              <a:rPr lang="fr-FR" sz="1600" dirty="0"/>
              <a:t>Une figure représente la séquence suivante :</a:t>
            </a:r>
          </a:p>
          <a:p>
            <a:r>
              <a:rPr lang="fr-FR" sz="1600" dirty="0"/>
              <a:t>                Met-Gly-Ala-Ile-Pro-Asp-Val-Lys-Arg-Ala-Cys-Trp  (Séquence 1)</a:t>
            </a:r>
          </a:p>
          <a:p>
            <a:pPr>
              <a:spcBef>
                <a:spcPts val="1800"/>
              </a:spcBef>
            </a:pPr>
            <a:r>
              <a:rPr lang="fr-FR" sz="1600" dirty="0"/>
              <a:t>La spécification contient les informations suivantes concernant la Séquence 1 :</a:t>
            </a:r>
          </a:p>
          <a:p>
            <a:r>
              <a:rPr lang="fr-FR" sz="1600" dirty="0"/>
              <a:t>… si la valine à la position 7 de la séquence 1 est remplacée par l’alanine, alors l’alanine à la position 10 est remplacée par la valine…  </a:t>
            </a:r>
          </a:p>
        </p:txBody>
      </p:sp>
    </p:spTree>
    <p:extLst>
      <p:ext uri="{BB962C8B-B14F-4D97-AF65-F5344CB8AC3E}">
        <p14:creationId xmlns:p14="http://schemas.microsoft.com/office/powerpoint/2010/main" val="18929648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135</a:t>
            </a:fld>
            <a:endParaRPr lang="fr-FR" dirty="0"/>
          </a:p>
        </p:txBody>
      </p:sp>
      <p:sp>
        <p:nvSpPr>
          <p:cNvPr id="3" name="Rectangle 2"/>
          <p:cNvSpPr/>
          <p:nvPr>
            <p:custDataLst>
              <p:tags r:id="rId2"/>
            </p:custDataLst>
          </p:nvPr>
        </p:nvSpPr>
        <p:spPr bwMode="auto">
          <a:xfrm>
            <a:off x="755576" y="1772816"/>
            <a:ext cx="7704856" cy="2016224"/>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135</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135</a:t>
            </a:fld>
            <a:endParaRPr lang="fr-FR" dirty="0"/>
          </a:p>
        </p:txBody>
      </p:sp>
      <p:sp>
        <p:nvSpPr>
          <p:cNvPr id="6"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135</a:t>
            </a:fld>
            <a:endParaRPr lang="fr-FR" dirty="0"/>
          </a:p>
        </p:txBody>
      </p:sp>
      <p:sp>
        <p:nvSpPr>
          <p:cNvPr id="7"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Variantes de séquence</a:t>
            </a:r>
          </a:p>
        </p:txBody>
      </p:sp>
      <p:sp>
        <p:nvSpPr>
          <p:cNvPr id="8" name="TextBox 7"/>
          <p:cNvSpPr txBox="1"/>
          <p:nvPr>
            <p:custDataLst>
              <p:tags r:id="rId7"/>
            </p:custDataLst>
          </p:nvPr>
        </p:nvSpPr>
        <p:spPr>
          <a:xfrm>
            <a:off x="609600" y="1196752"/>
            <a:ext cx="7706816" cy="461665"/>
          </a:xfrm>
          <a:prstGeom prst="rect">
            <a:avLst/>
          </a:prstGeom>
          <a:noFill/>
        </p:spPr>
        <p:txBody>
          <a:bodyPr wrap="square" rtlCol="0">
            <a:spAutoFit/>
          </a:bodyPr>
          <a:lstStyle/>
          <a:p>
            <a:pPr>
              <a:spcAft>
                <a:spcPts val="600"/>
              </a:spcAft>
            </a:pPr>
            <a:r>
              <a:rPr lang="fr-FR" b="1" dirty="0">
                <a:effectLst>
                  <a:outerShdw blurRad="38100" dist="38100" dir="2700000" algn="tl">
                    <a:srgbClr val="000000">
                      <a:alpha val="43137"/>
                    </a:srgbClr>
                  </a:outerShdw>
                </a:effectLst>
              </a:rPr>
              <a:t>Q</a:t>
            </a:r>
            <a:r>
              <a:rPr lang="fr-FR" sz="1800" dirty="0"/>
              <a:t> : Quel paragraphe s’applique à la divulgation suivante?</a:t>
            </a:r>
          </a:p>
        </p:txBody>
      </p:sp>
      <p:sp>
        <p:nvSpPr>
          <p:cNvPr id="9" name="TextBox 8"/>
          <p:cNvSpPr txBox="1"/>
          <p:nvPr>
            <p:custDataLst>
              <p:tags r:id="rId8"/>
            </p:custDataLst>
          </p:nvPr>
        </p:nvSpPr>
        <p:spPr>
          <a:xfrm>
            <a:off x="883716" y="1772816"/>
            <a:ext cx="7416823" cy="1800493"/>
          </a:xfrm>
          <a:prstGeom prst="rect">
            <a:avLst/>
          </a:prstGeom>
          <a:noFill/>
        </p:spPr>
        <p:txBody>
          <a:bodyPr wrap="square" rtlCol="0">
            <a:spAutoFit/>
          </a:bodyPr>
          <a:lstStyle/>
          <a:p>
            <a:r>
              <a:rPr lang="fr-FR" sz="1600" dirty="0"/>
              <a:t>Une figure représente la séquence suivante :</a:t>
            </a:r>
          </a:p>
          <a:p>
            <a:r>
              <a:rPr lang="fr-FR" sz="1600" dirty="0"/>
              <a:t>                Met-Gly-Ala-Ile-Pro-Asp-Val-Lys-Arg-Ala-Cys-Trp  (Séquence 1)</a:t>
            </a:r>
          </a:p>
          <a:p>
            <a:pPr>
              <a:spcBef>
                <a:spcPts val="1800"/>
              </a:spcBef>
            </a:pPr>
            <a:r>
              <a:rPr lang="fr-FR" sz="1600" dirty="0"/>
              <a:t>La spécification contient les informations suivantes concernant la Séquence 1 :</a:t>
            </a:r>
          </a:p>
          <a:p>
            <a:r>
              <a:rPr lang="fr-FR" sz="1600" dirty="0"/>
              <a:t>… si la valine à la position 7 de la séquence 1 est remplacée par l’alanine, alors l’alanine à la position 10 est remplacée par la valine…    </a:t>
            </a:r>
          </a:p>
        </p:txBody>
      </p:sp>
      <p:sp>
        <p:nvSpPr>
          <p:cNvPr id="11" name="TextBox 10"/>
          <p:cNvSpPr txBox="1"/>
          <p:nvPr>
            <p:custDataLst>
              <p:tags r:id="rId9"/>
            </p:custDataLst>
          </p:nvPr>
        </p:nvSpPr>
        <p:spPr>
          <a:xfrm>
            <a:off x="609600" y="4149080"/>
            <a:ext cx="8254788" cy="1938992"/>
          </a:xfrm>
          <a:prstGeom prst="rect">
            <a:avLst/>
          </a:prstGeom>
          <a:noFill/>
        </p:spPr>
        <p:txBody>
          <a:bodyPr wrap="square" rtlCol="0">
            <a:spAutoFit/>
          </a:bodyPr>
          <a:lstStyle/>
          <a:p>
            <a:r>
              <a:rPr lang="fr-FR" sz="1600" b="1" dirty="0">
                <a:effectLst>
                  <a:outerShdw blurRad="38100" dist="38100" dir="2700000" algn="tl">
                    <a:srgbClr val="000000">
                      <a:alpha val="43137"/>
                    </a:srgbClr>
                  </a:outerShdw>
                </a:effectLst>
              </a:rPr>
              <a:t>A</a:t>
            </a:r>
            <a:r>
              <a:rPr lang="fr-FR" sz="1600" dirty="0"/>
              <a:t> : Paragraphe 95.b)</a:t>
            </a:r>
            <a:r>
              <a:rPr lang="fr-FR" sz="1600" i="1" dirty="0"/>
              <a:t> : Toute séquence variante, </a:t>
            </a:r>
            <a:r>
              <a:rPr lang="fr-FR" sz="1600" i="1" u="sng" dirty="0"/>
              <a:t>divulguée uniquement par référence à un ou plusieurs suppressions, adjonctions ou remplacements</a:t>
            </a:r>
            <a:r>
              <a:rPr lang="fr-FR" sz="1600" i="1" dirty="0"/>
              <a:t> effectués dans une séquence primaire figurant dans le listage des séquences, </a:t>
            </a:r>
            <a:r>
              <a:rPr lang="fr-FR" sz="1600" i="1" u="sng" dirty="0"/>
              <a:t>doit</a:t>
            </a:r>
            <a:r>
              <a:rPr lang="fr-FR" sz="1600" i="1" dirty="0"/>
              <a:t> figurer dans le listage des séquences.  Si tel est le cas, cette séquence variante :</a:t>
            </a:r>
          </a:p>
          <a:p>
            <a:r>
              <a:rPr lang="fr-FR" sz="1600" i="1" dirty="0"/>
              <a:t>b) devrait être représentée en tant que séquence distincte et devrait disposer de son propre numéro d’identification de séquence, si elle comporte des variations à plusieurs emplacements distincts et que les occurrences de ces </a:t>
            </a:r>
            <a:r>
              <a:rPr lang="fr-FR" sz="1600" i="1" u="sng" dirty="0"/>
              <a:t>variations sont interdépendantes</a:t>
            </a:r>
            <a:r>
              <a:rPr lang="fr-FR" sz="1600" i="1" dirty="0"/>
              <a:t>;</a:t>
            </a:r>
          </a:p>
        </p:txBody>
      </p:sp>
    </p:spTree>
    <p:extLst>
      <p:ext uri="{BB962C8B-B14F-4D97-AF65-F5344CB8AC3E}">
        <p14:creationId xmlns:p14="http://schemas.microsoft.com/office/powerpoint/2010/main" val="32647576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5536" y="2564904"/>
            <a:ext cx="8229600" cy="1143000"/>
          </a:xfrm>
        </p:spPr>
        <p:txBody>
          <a:bodyPr/>
          <a:lstStyle/>
          <a:p>
            <a:pPr algn="ctr"/>
            <a:r>
              <a:rPr lang="fr-FR" sz="4800" dirty="0"/>
              <a:t>Questions? </a:t>
            </a:r>
          </a:p>
        </p:txBody>
      </p:sp>
      <p:sp>
        <p:nvSpPr>
          <p:cNvPr id="4" name="Slide Number Placeholder 3"/>
          <p:cNvSpPr>
            <a:spLocks noGrp="1"/>
          </p:cNvSpPr>
          <p:nvPr>
            <p:ph type="sldNum" sz="quarter" idx="10"/>
            <p:custDataLst>
              <p:tags r:id="rId2"/>
            </p:custDataLst>
          </p:nvPr>
        </p:nvSpPr>
        <p:spPr/>
        <p:txBody>
          <a:bodyPr/>
          <a:lstStyle/>
          <a:p>
            <a:pPr>
              <a:defRPr/>
            </a:pPr>
            <a:fld id="{DA79EEDA-9492-4994-BB18-1005CD6866B1}" type="slidenum">
              <a:rPr lang="fr-FR" smtClean="0"/>
              <a:pPr>
                <a:defRPr/>
              </a:pPr>
              <a:t>136</a:t>
            </a:fld>
            <a:endParaRPr lang="fr-FR" dirty="0"/>
          </a:p>
        </p:txBody>
      </p:sp>
    </p:spTree>
    <p:extLst>
      <p:ext uri="{BB962C8B-B14F-4D97-AF65-F5344CB8AC3E}">
        <p14:creationId xmlns:p14="http://schemas.microsoft.com/office/powerpoint/2010/main" val="333971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14</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4" name="Content Placeholder 2"/>
          <p:cNvSpPr txBox="1">
            <a:spLocks/>
          </p:cNvSpPr>
          <p:nvPr>
            <p:custDataLst>
              <p:tags r:id="rId3"/>
            </p:custDataLst>
          </p:nvPr>
        </p:nvSpPr>
        <p:spPr>
          <a:xfrm>
            <a:off x="609600" y="1700406"/>
            <a:ext cx="7922840" cy="5171330"/>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a:spcBef>
                <a:spcPts val="0"/>
              </a:spcBef>
            </a:pPr>
            <a:r>
              <a:rPr lang="fr-FR" sz="1800" dirty="0"/>
              <a:t>Une séquence d’acides aminés contenant au moins quatre acides aminés définis de manière spécifique qui est codée selon une séquence de codage et divulguée dans un qualificateur de type “translation” doit figurer dans le listage de séquences et doit disposer de son propre numéro d’identification de séquence.  </a:t>
            </a:r>
          </a:p>
          <a:p>
            <a:pPr marL="0" indent="0">
              <a:spcBef>
                <a:spcPts val="0"/>
              </a:spcBef>
              <a:buNone/>
            </a:pPr>
            <a:endParaRPr lang="fr-FR" sz="1800" kern="0" dirty="0"/>
          </a:p>
          <a:p>
            <a:pPr>
              <a:spcBef>
                <a:spcPts val="0"/>
              </a:spcBef>
            </a:pPr>
            <a:r>
              <a:rPr lang="fr-FR" sz="1800" dirty="0"/>
              <a:t>Le numéro d’identification de séquence attribué à la séquence d’acides aminés doit figurer dans la valeur du qualificateur “</a:t>
            </a:r>
            <a:r>
              <a:rPr lang="fr-FR" sz="1800" dirty="0" err="1"/>
              <a:t>protein_id</a:t>
            </a:r>
            <a:r>
              <a:rPr lang="fr-FR" sz="1800" dirty="0"/>
              <a:t>” associé à la clé de caractérisation “CDS”. </a:t>
            </a:r>
          </a:p>
          <a:p>
            <a:pPr>
              <a:spcBef>
                <a:spcPts val="0"/>
              </a:spcBef>
            </a:pPr>
            <a:endParaRPr lang="fr-FR" sz="1800" kern="0" dirty="0"/>
          </a:p>
          <a:p>
            <a:pPr>
              <a:spcBef>
                <a:spcPts val="0"/>
              </a:spcBef>
            </a:pPr>
            <a:r>
              <a:rPr lang="fr-FR" sz="1800" dirty="0"/>
              <a:t>Le qualificateur “ORGANISM” associé à la clé de caractérisation “SOURCE” de la séquence d’acides aminés doit être identique à celui de sa séquence de codage. </a:t>
            </a:r>
            <a:br>
              <a:rPr lang="fr-FR" sz="1800" dirty="0"/>
            </a:br>
            <a:r>
              <a:rPr lang="fr-FR" sz="1800" dirty="0"/>
              <a:t>(Norme ST.26, paragraphe 92)</a:t>
            </a:r>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p:txBody>
      </p:sp>
    </p:spTree>
    <p:extLst>
      <p:ext uri="{BB962C8B-B14F-4D97-AF65-F5344CB8AC3E}">
        <p14:creationId xmlns:p14="http://schemas.microsoft.com/office/powerpoint/2010/main" val="215167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15</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15</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5" name="Content Placeholder 2"/>
          <p:cNvSpPr txBox="1">
            <a:spLocks/>
          </p:cNvSpPr>
          <p:nvPr>
            <p:custDataLst>
              <p:tags r:id="rId4"/>
            </p:custDataLst>
          </p:nvPr>
        </p:nvSpPr>
        <p:spPr>
          <a:xfrm>
            <a:off x="609600" y="1700406"/>
            <a:ext cx="8443664" cy="517133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pPr>
              <a:spcBef>
                <a:spcPts val="0"/>
              </a:spcBef>
            </a:pPr>
            <a:r>
              <a:rPr lang="fr-FR" sz="1800" dirty="0"/>
              <a:t>Qualificateurs pouvant modifier la séquence traduite :</a:t>
            </a:r>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p:txBody>
      </p:sp>
      <p:graphicFrame>
        <p:nvGraphicFramePr>
          <p:cNvPr id="6" name="Table 5"/>
          <p:cNvGraphicFramePr>
            <a:graphicFrameLocks noGrp="1"/>
          </p:cNvGraphicFramePr>
          <p:nvPr>
            <p:custDataLst>
              <p:tags r:id="rId5"/>
            </p:custDataLst>
            <p:extLst>
              <p:ext uri="{D42A27DB-BD31-4B8C-83A1-F6EECF244321}">
                <p14:modId xmlns:p14="http://schemas.microsoft.com/office/powerpoint/2010/main" val="820162548"/>
              </p:ext>
            </p:extLst>
          </p:nvPr>
        </p:nvGraphicFramePr>
        <p:xfrm>
          <a:off x="683568" y="2317571"/>
          <a:ext cx="7704856" cy="3754120"/>
        </p:xfrm>
        <a:graphic>
          <a:graphicData uri="http://schemas.openxmlformats.org/drawingml/2006/table">
            <a:tbl>
              <a:tblPr firstRow="1" bandRow="1">
                <a:tableStyleId>{5C22544A-7EE6-4342-B048-85BDC9FD1C3A}</a:tableStyleId>
              </a:tblPr>
              <a:tblGrid>
                <a:gridCol w="1610685">
                  <a:extLst>
                    <a:ext uri="{9D8B030D-6E8A-4147-A177-3AD203B41FA5}">
                      <a16:colId xmlns:a16="http://schemas.microsoft.com/office/drawing/2014/main" val="3351218881"/>
                    </a:ext>
                  </a:extLst>
                </a:gridCol>
                <a:gridCol w="3850056">
                  <a:extLst>
                    <a:ext uri="{9D8B030D-6E8A-4147-A177-3AD203B41FA5}">
                      <a16:colId xmlns:a16="http://schemas.microsoft.com/office/drawing/2014/main" val="2007282510"/>
                    </a:ext>
                  </a:extLst>
                </a:gridCol>
                <a:gridCol w="2244115">
                  <a:extLst>
                    <a:ext uri="{9D8B030D-6E8A-4147-A177-3AD203B41FA5}">
                      <a16:colId xmlns:a16="http://schemas.microsoft.com/office/drawing/2014/main" val="2891931461"/>
                    </a:ext>
                  </a:extLst>
                </a:gridCol>
              </a:tblGrid>
              <a:tr h="370840">
                <a:tc>
                  <a:txBody>
                    <a:bodyPr/>
                    <a:lstStyle/>
                    <a:p>
                      <a:r>
                        <a:rPr lang="fr-FR" sz="1700" dirty="0">
                          <a:solidFill>
                            <a:schemeClr val="tx1"/>
                          </a:solidFill>
                        </a:rPr>
                        <a:t>Qualificateur</a:t>
                      </a:r>
                    </a:p>
                  </a:txBody>
                  <a:tcPr>
                    <a:solidFill>
                      <a:srgbClr val="00B0F0"/>
                    </a:solidFill>
                  </a:tcPr>
                </a:tc>
                <a:tc>
                  <a:txBody>
                    <a:bodyPr/>
                    <a:lstStyle/>
                    <a:p>
                      <a:r>
                        <a:rPr lang="fr-FR" sz="1700" dirty="0">
                          <a:solidFill>
                            <a:schemeClr val="tx1"/>
                          </a:solidFill>
                        </a:rPr>
                        <a:t>Description</a:t>
                      </a:r>
                    </a:p>
                  </a:txBody>
                  <a:tcPr>
                    <a:solidFill>
                      <a:srgbClr val="00B0F0"/>
                    </a:solidFill>
                  </a:tcPr>
                </a:tc>
                <a:tc>
                  <a:txBody>
                    <a:bodyPr/>
                    <a:lstStyle/>
                    <a:p>
                      <a:r>
                        <a:rPr lang="fr-FR" sz="1700" dirty="0">
                          <a:solidFill>
                            <a:schemeClr val="tx1"/>
                          </a:solidFill>
                        </a:rPr>
                        <a:t>Valeur</a:t>
                      </a:r>
                    </a:p>
                  </a:txBody>
                  <a:tcPr>
                    <a:solidFill>
                      <a:srgbClr val="00B0F0"/>
                    </a:solidFill>
                  </a:tcPr>
                </a:tc>
                <a:extLst>
                  <a:ext uri="{0D108BD9-81ED-4DB2-BD59-A6C34878D82A}">
                    <a16:rowId xmlns:a16="http://schemas.microsoft.com/office/drawing/2014/main" val="2193983405"/>
                  </a:ext>
                </a:extLst>
              </a:tr>
              <a:tr h="370840">
                <a:tc>
                  <a:txBody>
                    <a:bodyPr/>
                    <a:lstStyle/>
                    <a:p>
                      <a:r>
                        <a:rPr lang="fr-FR" sz="1700" dirty="0"/>
                        <a:t>transl_table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t>indique le tableau du code génétique utilisé pour traduire la caractéristique CDS;  par défaut, il s’agit du </a:t>
                      </a:r>
                      <a:r>
                        <a:rPr lang="fr-FR" sz="1700" baseline="0" dirty="0"/>
                        <a:t> “1-Code normalisé”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kern="0" baseline="0" dirty="0"/>
                    </a:p>
                  </a:txBody>
                  <a:tcPr/>
                </a:tc>
                <a:tc>
                  <a:txBody>
                    <a:bodyPr/>
                    <a:lstStyle/>
                    <a:p>
                      <a:r>
                        <a:rPr lang="fr-FR" sz="1700" dirty="0"/>
                        <a:t>un nombre qui correspond à un </a:t>
                      </a:r>
                      <a:r>
                        <a:rPr lang="fr-FR" sz="1700" baseline="0" dirty="0"/>
                        <a:t> tableau de traduction indiqué en annexe I, section 9</a:t>
                      </a:r>
                    </a:p>
                  </a:txBody>
                  <a:tcPr/>
                </a:tc>
                <a:extLst>
                  <a:ext uri="{0D108BD9-81ED-4DB2-BD59-A6C34878D82A}">
                    <a16:rowId xmlns:a16="http://schemas.microsoft.com/office/drawing/2014/main" val="3320072016"/>
                  </a:ext>
                </a:extLst>
              </a:tr>
              <a:tr h="370840">
                <a:tc>
                  <a:txBody>
                    <a:bodyPr/>
                    <a:lstStyle/>
                    <a:p>
                      <a:r>
                        <a:rPr lang="fr-FR" sz="1700" dirty="0"/>
                        <a:t>transl_except</a:t>
                      </a:r>
                    </a:p>
                  </a:txBody>
                  <a:tcPr/>
                </a:tc>
                <a:tc>
                  <a:txBody>
                    <a:bodyPr/>
                    <a:lstStyle/>
                    <a:p>
                      <a:r>
                        <a:rPr lang="fr-FR" sz="1700" dirty="0"/>
                        <a:t>indique la traduction d’un codon qui n’est pas conforme au code génétique défini dans “transl_table”</a:t>
                      </a:r>
                    </a:p>
                    <a:p>
                      <a:endParaRPr lang="en-US" sz="1700" dirty="0"/>
                    </a:p>
                  </a:txBody>
                  <a:tcPr/>
                </a:tc>
                <a:tc>
                  <a:txBody>
                    <a:bodyPr/>
                    <a:lstStyle/>
                    <a:p>
                      <a:r>
                        <a:rPr lang="fr-FR" sz="1700" dirty="0"/>
                        <a:t>(pos:&lt;location&gt;, aa:&lt;amino_acid&gt;)</a:t>
                      </a:r>
                    </a:p>
                  </a:txBody>
                  <a:tcPr/>
                </a:tc>
                <a:extLst>
                  <a:ext uri="{0D108BD9-81ED-4DB2-BD59-A6C34878D82A}">
                    <a16:rowId xmlns:a16="http://schemas.microsoft.com/office/drawing/2014/main" val="1785112492"/>
                  </a:ext>
                </a:extLst>
              </a:tr>
              <a:tr h="370840">
                <a:tc>
                  <a:txBody>
                    <a:bodyPr/>
                    <a:lstStyle/>
                    <a:p>
                      <a:r>
                        <a:rPr lang="fr-FR" sz="1700" dirty="0"/>
                        <a:t>codon_start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t>indique le cadre de lecture de la caractéristique CDS relative à la première base</a:t>
                      </a:r>
                    </a:p>
                  </a:txBody>
                  <a:tcPr/>
                </a:tc>
                <a:tc>
                  <a:txBody>
                    <a:bodyPr/>
                    <a:lstStyle/>
                    <a:p>
                      <a:r>
                        <a:rPr lang="fr-FR" sz="1700" dirty="0"/>
                        <a:t>1, 2, ou 3</a:t>
                      </a:r>
                    </a:p>
                  </a:txBody>
                  <a:tcPr/>
                </a:tc>
                <a:extLst>
                  <a:ext uri="{0D108BD9-81ED-4DB2-BD59-A6C34878D82A}">
                    <a16:rowId xmlns:a16="http://schemas.microsoft.com/office/drawing/2014/main" val="88750992"/>
                  </a:ext>
                </a:extLst>
              </a:tr>
            </a:tbl>
          </a:graphicData>
        </a:graphic>
      </p:graphicFrame>
    </p:spTree>
    <p:extLst>
      <p:ext uri="{BB962C8B-B14F-4D97-AF65-F5344CB8AC3E}">
        <p14:creationId xmlns:p14="http://schemas.microsoft.com/office/powerpoint/2010/main" val="313719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custDataLst>
              <p:tags r:id="rId1"/>
            </p:custDataLst>
          </p:nvPr>
        </p:nvPicPr>
        <p:blipFill>
          <a:blip r:embed="rId12"/>
          <a:stretch>
            <a:fillRect/>
          </a:stretch>
        </p:blipFill>
        <p:spPr>
          <a:xfrm>
            <a:off x="625919" y="2566877"/>
            <a:ext cx="7981950" cy="495300"/>
          </a:xfrm>
          <a:prstGeom prst="rect">
            <a:avLst/>
          </a:prstGeom>
        </p:spPr>
      </p:pic>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16</a:t>
            </a:fld>
            <a:endParaRPr lang="fr-FR" dirty="0"/>
          </a:p>
        </p:txBody>
      </p:sp>
      <p:sp>
        <p:nvSpPr>
          <p:cNvPr id="3"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6" name="Content Placeholder 2"/>
          <p:cNvSpPr txBox="1">
            <a:spLocks/>
          </p:cNvSpPr>
          <p:nvPr>
            <p:custDataLst>
              <p:tags r:id="rId4"/>
            </p:custDataLst>
          </p:nvPr>
        </p:nvSpPr>
        <p:spPr>
          <a:xfrm>
            <a:off x="609600" y="1628800"/>
            <a:ext cx="8443664" cy="504056"/>
          </a:xfrm>
          <a:prstGeom prst="rect">
            <a:avLst/>
          </a:prstGeom>
        </p:spPr>
        <p:txBody>
          <a:bodyPr/>
          <a:lstStyle>
            <a:lvl1pPr marL="342900" indent="-342900" algn="l" rtl="0" eaLnBrk="1" fontAlgn="base" hangingPunct="1">
              <a:spcBef>
                <a:spcPct val="20000"/>
              </a:spcBef>
              <a:spcAft>
                <a:spcPct val="0"/>
              </a:spcAft>
              <a:buBlip>
                <a:blip r:embed="rId1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3"/>
              </a:buBlip>
              <a:defRPr sz="2400">
                <a:solidFill>
                  <a:schemeClr val="tx1"/>
                </a:solidFill>
                <a:latin typeface="+mn-lt"/>
                <a:cs typeface="+mn-cs"/>
              </a:defRPr>
            </a:lvl9pPr>
          </a:lstStyle>
          <a:p>
            <a:pPr>
              <a:spcBef>
                <a:spcPts val="0"/>
              </a:spcBef>
            </a:pPr>
            <a:r>
              <a:rPr lang="fr-FR" sz="1800" dirty="0"/>
              <a:t>Exemple : SEQ ID NO:1 est un fragment d’une séquence de codage provenant d’un gène mitochondrial de levure (tableau du code génétique </a:t>
            </a:r>
            <a:br>
              <a:rPr lang="fr-FR" sz="1800" dirty="0"/>
            </a:br>
            <a:r>
              <a:rPr lang="fr-FR" sz="1800" dirty="0"/>
              <a:t>“3-Code mitochondrial des levures”) :</a:t>
            </a:r>
          </a:p>
          <a:p>
            <a:pPr marL="0" indent="0">
              <a:spcBef>
                <a:spcPts val="0"/>
              </a:spcBef>
              <a:buNone/>
            </a:pPr>
            <a:endParaRPr lang="fr-FR" sz="1800" kern="0" dirty="0"/>
          </a:p>
        </p:txBody>
      </p:sp>
      <p:sp>
        <p:nvSpPr>
          <p:cNvPr id="7" name="TextBox 6"/>
          <p:cNvSpPr txBox="1"/>
          <p:nvPr>
            <p:custDataLst>
              <p:tags r:id="rId5"/>
            </p:custDataLst>
          </p:nvPr>
        </p:nvSpPr>
        <p:spPr>
          <a:xfrm>
            <a:off x="3419872" y="3587304"/>
            <a:ext cx="3378846" cy="646331"/>
          </a:xfrm>
          <a:prstGeom prst="rect">
            <a:avLst/>
          </a:prstGeom>
          <a:noFill/>
        </p:spPr>
        <p:txBody>
          <a:bodyPr wrap="square" rtlCol="0">
            <a:spAutoFit/>
          </a:bodyPr>
          <a:lstStyle/>
          <a:p>
            <a:r>
              <a:rPr lang="fr-FR" sz="1800" dirty="0"/>
              <a:t>Le codon aux positions 30 à 32 code la sélénocystéine (Sec) </a:t>
            </a:r>
          </a:p>
        </p:txBody>
      </p:sp>
      <p:sp>
        <p:nvSpPr>
          <p:cNvPr id="12" name="Right Arrow 11"/>
          <p:cNvSpPr/>
          <p:nvPr>
            <p:custDataLst>
              <p:tags r:id="rId6"/>
            </p:custDataLst>
          </p:nvPr>
        </p:nvSpPr>
        <p:spPr bwMode="auto">
          <a:xfrm rot="14559075">
            <a:off x="3462682" y="3203635"/>
            <a:ext cx="680661" cy="16354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3" name="TextBox 12"/>
          <p:cNvSpPr txBox="1"/>
          <p:nvPr>
            <p:custDataLst>
              <p:tags r:id="rId7"/>
            </p:custDataLst>
          </p:nvPr>
        </p:nvSpPr>
        <p:spPr>
          <a:xfrm>
            <a:off x="755576" y="4438853"/>
            <a:ext cx="3168351" cy="646331"/>
          </a:xfrm>
          <a:prstGeom prst="rect">
            <a:avLst/>
          </a:prstGeom>
          <a:noFill/>
        </p:spPr>
        <p:txBody>
          <a:bodyPr wrap="square" rtlCol="0">
            <a:spAutoFit/>
          </a:bodyPr>
          <a:lstStyle/>
          <a:p>
            <a:r>
              <a:rPr lang="fr-FR" sz="1800" dirty="0"/>
              <a:t>La séquence commence par un codon partiel</a:t>
            </a:r>
          </a:p>
        </p:txBody>
      </p:sp>
      <p:sp>
        <p:nvSpPr>
          <p:cNvPr id="14" name="Right Arrow 13"/>
          <p:cNvSpPr/>
          <p:nvPr>
            <p:custDataLst>
              <p:tags r:id="rId8"/>
            </p:custDataLst>
          </p:nvPr>
        </p:nvSpPr>
        <p:spPr bwMode="auto">
          <a:xfrm rot="14559075">
            <a:off x="526723" y="3633243"/>
            <a:ext cx="1648929" cy="16399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6" name="Content Placeholder 2"/>
          <p:cNvSpPr txBox="1">
            <a:spLocks/>
          </p:cNvSpPr>
          <p:nvPr>
            <p:custDataLst>
              <p:tags r:id="rId9"/>
            </p:custDataLst>
          </p:nvPr>
        </p:nvSpPr>
        <p:spPr>
          <a:xfrm>
            <a:off x="646632" y="5157192"/>
            <a:ext cx="8138864" cy="807543"/>
          </a:xfrm>
          <a:prstGeom prst="rect">
            <a:avLst/>
          </a:prstGeom>
        </p:spPr>
        <p:txBody>
          <a:bodyPr/>
          <a:lstStyle>
            <a:lvl1pPr marL="342900" indent="-342900" algn="l" rtl="0" eaLnBrk="1" fontAlgn="base" hangingPunct="1">
              <a:spcBef>
                <a:spcPct val="20000"/>
              </a:spcBef>
              <a:spcAft>
                <a:spcPct val="0"/>
              </a:spcAft>
              <a:buBlip>
                <a:blip r:embed="rId1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3"/>
              </a:buBlip>
              <a:defRPr sz="2400">
                <a:solidFill>
                  <a:schemeClr val="tx1"/>
                </a:solidFill>
                <a:latin typeface="+mn-lt"/>
                <a:cs typeface="+mn-cs"/>
              </a:defRPr>
            </a:lvl9pPr>
          </a:lstStyle>
          <a:p>
            <a:pPr>
              <a:spcBef>
                <a:spcPts val="0"/>
              </a:spcBef>
            </a:pPr>
            <a:r>
              <a:rPr lang="fr-FR" sz="1800" dirty="0"/>
              <a:t>Quelles informations devraient figurer dans une caractéristique CDS pour  donner une représentation précise de cette séquence?</a:t>
            </a:r>
          </a:p>
          <a:p>
            <a:pPr marL="0" indent="0">
              <a:spcBef>
                <a:spcPts val="0"/>
              </a:spcBef>
              <a:buNone/>
            </a:pPr>
            <a:endParaRPr lang="fr-FR" sz="1800" kern="0" dirty="0"/>
          </a:p>
        </p:txBody>
      </p:sp>
    </p:spTree>
    <p:extLst>
      <p:ext uri="{BB962C8B-B14F-4D97-AF65-F5344CB8AC3E}">
        <p14:creationId xmlns:p14="http://schemas.microsoft.com/office/powerpoint/2010/main" val="207629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17</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17</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8" name="Content Placeholder 2"/>
          <p:cNvSpPr txBox="1">
            <a:spLocks/>
          </p:cNvSpPr>
          <p:nvPr>
            <p:custDataLst>
              <p:tags r:id="rId4"/>
            </p:custDataLst>
          </p:nvPr>
        </p:nvSpPr>
        <p:spPr>
          <a:xfrm>
            <a:off x="609600" y="1628800"/>
            <a:ext cx="8443664" cy="504056"/>
          </a:xfrm>
          <a:prstGeom prst="rect">
            <a:avLst/>
          </a:prstGeom>
        </p:spPr>
        <p:txBody>
          <a:bodyPr/>
          <a:lstStyle>
            <a:lvl1pPr marL="342900" indent="-342900" algn="l" rtl="0" eaLnBrk="1" fontAlgn="base" hangingPunct="1">
              <a:spcBef>
                <a:spcPct val="20000"/>
              </a:spcBef>
              <a:spcAft>
                <a:spcPct val="0"/>
              </a:spcAft>
              <a:buBlip>
                <a:blip r:embed="rId9"/>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9"/>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9"/>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9"/>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9"/>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9"/>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9"/>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9"/>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9"/>
              </a:buBlip>
              <a:defRPr sz="2400">
                <a:solidFill>
                  <a:schemeClr val="tx1"/>
                </a:solidFill>
                <a:latin typeface="+mn-lt"/>
                <a:cs typeface="+mn-cs"/>
              </a:defRPr>
            </a:lvl9pPr>
          </a:lstStyle>
          <a:p>
            <a:pPr>
              <a:spcBef>
                <a:spcPts val="0"/>
              </a:spcBef>
            </a:pPr>
            <a:r>
              <a:rPr lang="fr-FR" sz="1800" dirty="0"/>
              <a:t>Exemple : SEQ ID NO:1 est un fragment d’une séquence de codage provenant d’un gène mitochondrial de levure (tableau du code génétique</a:t>
            </a:r>
            <a:br>
              <a:rPr lang="fr-FR" sz="1800" dirty="0"/>
            </a:br>
            <a:r>
              <a:rPr lang="fr-FR" sz="1800" dirty="0"/>
              <a:t> “3-Code mitochondrial des levures”) :</a:t>
            </a:r>
          </a:p>
          <a:p>
            <a:pPr marL="0" indent="0">
              <a:spcBef>
                <a:spcPts val="0"/>
              </a:spcBef>
              <a:buNone/>
            </a:pPr>
            <a:endParaRPr lang="fr-FR" sz="1800" kern="0" dirty="0"/>
          </a:p>
        </p:txBody>
      </p:sp>
      <p:pic>
        <p:nvPicPr>
          <p:cNvPr id="10" name="Picture 9"/>
          <p:cNvPicPr>
            <a:picLocks noChangeAspect="1"/>
          </p:cNvPicPr>
          <p:nvPr>
            <p:custDataLst>
              <p:tags r:id="rId5"/>
            </p:custDataLst>
          </p:nvPr>
        </p:nvPicPr>
        <p:blipFill>
          <a:blip r:embed="rId10"/>
          <a:stretch>
            <a:fillRect/>
          </a:stretch>
        </p:blipFill>
        <p:spPr>
          <a:xfrm>
            <a:off x="581025" y="2564904"/>
            <a:ext cx="7981950" cy="495300"/>
          </a:xfrm>
          <a:prstGeom prst="rect">
            <a:avLst/>
          </a:prstGeom>
        </p:spPr>
      </p:pic>
      <p:sp>
        <p:nvSpPr>
          <p:cNvPr id="5" name="TextBox 4"/>
          <p:cNvSpPr txBox="1"/>
          <p:nvPr>
            <p:custDataLst>
              <p:tags r:id="rId6"/>
            </p:custDataLst>
          </p:nvPr>
        </p:nvSpPr>
        <p:spPr>
          <a:xfrm>
            <a:off x="735344" y="3292242"/>
            <a:ext cx="8016080" cy="1061829"/>
          </a:xfrm>
          <a:prstGeom prst="rect">
            <a:avLst/>
          </a:prstGeom>
          <a:noFill/>
        </p:spPr>
        <p:txBody>
          <a:bodyPr wrap="square" rtlCol="0">
            <a:spAutoFit/>
          </a:bodyPr>
          <a:lstStyle/>
          <a:p>
            <a:pPr marL="285750" lvl="0" indent="-285750">
              <a:buFont typeface="Arial" panose="020B0604020202020204" pitchFamily="34" charset="0"/>
              <a:buChar char="•"/>
            </a:pPr>
            <a:r>
              <a:rPr lang="fr-FR" sz="1800" dirty="0"/>
              <a:t>Séquence représentée dans le listage de séquences sous la forme suivante :</a:t>
            </a:r>
          </a:p>
          <a:p>
            <a:pPr lvl="0"/>
            <a:r>
              <a:rPr lang="fr-FR" sz="1800" dirty="0"/>
              <a:t> </a:t>
            </a:r>
            <a:r>
              <a:rPr lang="fr-FR" sz="1400" dirty="0"/>
              <a:t>tggataatga agaagttaac gaagaatgta tgagattatt tttcaagaac gctcgtcatc taacatcaag gttgacataa </a:t>
            </a:r>
          </a:p>
        </p:txBody>
      </p:sp>
    </p:spTree>
    <p:extLst>
      <p:ext uri="{BB962C8B-B14F-4D97-AF65-F5344CB8AC3E}">
        <p14:creationId xmlns:p14="http://schemas.microsoft.com/office/powerpoint/2010/main" val="835532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18</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18</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8" name="Content Placeholder 2"/>
          <p:cNvSpPr txBox="1">
            <a:spLocks/>
          </p:cNvSpPr>
          <p:nvPr>
            <p:custDataLst>
              <p:tags r:id="rId4"/>
            </p:custDataLst>
          </p:nvPr>
        </p:nvSpPr>
        <p:spPr>
          <a:xfrm>
            <a:off x="609600" y="1628800"/>
            <a:ext cx="8443664" cy="504056"/>
          </a:xfrm>
          <a:prstGeom prst="rect">
            <a:avLst/>
          </a:prstGeom>
        </p:spPr>
        <p:txBody>
          <a:bodyPr/>
          <a:lstStyle>
            <a:lvl1pPr marL="342900" indent="-342900" algn="l" rtl="0" eaLnBrk="1" fontAlgn="base" hangingPunct="1">
              <a:spcBef>
                <a:spcPct val="20000"/>
              </a:spcBef>
              <a:spcAft>
                <a:spcPct val="0"/>
              </a:spcAft>
              <a:buBlip>
                <a:blip r:embed="rId1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3"/>
              </a:buBlip>
              <a:defRPr sz="2400">
                <a:solidFill>
                  <a:schemeClr val="tx1"/>
                </a:solidFill>
                <a:latin typeface="+mn-lt"/>
                <a:cs typeface="+mn-cs"/>
              </a:defRPr>
            </a:lvl9pPr>
          </a:lstStyle>
          <a:p>
            <a:pPr>
              <a:spcBef>
                <a:spcPts val="0"/>
              </a:spcBef>
            </a:pPr>
            <a:r>
              <a:rPr lang="fr-FR" sz="1800" dirty="0"/>
              <a:t>Exemple : SEQ ID NO:1 est un fragment d’une séquence de codage provenant d’un gène mitochondrial de levure (tableau du code génétique “3-Code mitochondrial des levures”) :</a:t>
            </a:r>
          </a:p>
          <a:p>
            <a:pPr marL="0" indent="0">
              <a:spcBef>
                <a:spcPts val="0"/>
              </a:spcBef>
              <a:buNone/>
            </a:pPr>
            <a:endParaRPr lang="fr-FR" sz="1800" kern="0" dirty="0"/>
          </a:p>
        </p:txBody>
      </p:sp>
      <p:sp>
        <p:nvSpPr>
          <p:cNvPr id="9" name="TextBox 8"/>
          <p:cNvSpPr txBox="1"/>
          <p:nvPr>
            <p:custDataLst>
              <p:tags r:id="rId5"/>
            </p:custDataLst>
          </p:nvPr>
        </p:nvSpPr>
        <p:spPr>
          <a:xfrm>
            <a:off x="755576" y="3140968"/>
            <a:ext cx="3456384" cy="1061829"/>
          </a:xfrm>
          <a:prstGeom prst="rect">
            <a:avLst/>
          </a:prstGeom>
          <a:noFill/>
        </p:spPr>
        <p:txBody>
          <a:bodyPr wrap="square" rtlCol="0">
            <a:spAutoFit/>
          </a:bodyPr>
          <a:lstStyle/>
          <a:p>
            <a:pPr marL="285750" indent="-285750">
              <a:buFont typeface="Arial" panose="020B0604020202020204" pitchFamily="34" charset="0"/>
              <a:buChar char="•"/>
            </a:pPr>
            <a:r>
              <a:rPr lang="fr-FR" sz="1800" dirty="0"/>
              <a:t>Clé de caractérisation “CDS”</a:t>
            </a:r>
          </a:p>
          <a:p>
            <a:pPr marL="285750" indent="-285750">
              <a:buFont typeface="Arial" panose="020B0604020202020204" pitchFamily="34" charset="0"/>
              <a:buChar char="•"/>
            </a:pPr>
            <a:r>
              <a:rPr lang="fr-FR" sz="1800" dirty="0"/>
              <a:t>Emplacement de la caractéristique : &lt;1..80</a:t>
            </a:r>
          </a:p>
        </p:txBody>
      </p:sp>
      <p:pic>
        <p:nvPicPr>
          <p:cNvPr id="10" name="Picture 9"/>
          <p:cNvPicPr>
            <a:picLocks noChangeAspect="1"/>
          </p:cNvPicPr>
          <p:nvPr>
            <p:custDataLst>
              <p:tags r:id="rId6"/>
            </p:custDataLst>
          </p:nvPr>
        </p:nvPicPr>
        <p:blipFill>
          <a:blip r:embed="rId14"/>
          <a:stretch>
            <a:fillRect/>
          </a:stretch>
        </p:blipFill>
        <p:spPr>
          <a:xfrm>
            <a:off x="581025" y="2604864"/>
            <a:ext cx="7981950" cy="495300"/>
          </a:xfrm>
          <a:prstGeom prst="rect">
            <a:avLst/>
          </a:prstGeom>
        </p:spPr>
      </p:pic>
      <p:sp>
        <p:nvSpPr>
          <p:cNvPr id="11" name="TextBox 10"/>
          <p:cNvSpPr txBox="1"/>
          <p:nvPr>
            <p:custDataLst>
              <p:tags r:id="rId7"/>
            </p:custDataLst>
          </p:nvPr>
        </p:nvSpPr>
        <p:spPr>
          <a:xfrm>
            <a:off x="1032760" y="4927972"/>
            <a:ext cx="2902016" cy="1200329"/>
          </a:xfrm>
          <a:prstGeom prst="rect">
            <a:avLst/>
          </a:prstGeom>
          <a:noFill/>
          <a:ln>
            <a:solidFill>
              <a:schemeClr val="tx1"/>
            </a:solidFill>
          </a:ln>
        </p:spPr>
        <p:txBody>
          <a:bodyPr wrap="square" rtlCol="0">
            <a:spAutoFit/>
          </a:bodyPr>
          <a:lstStyle/>
          <a:p>
            <a:pPr algn="ctr"/>
            <a:r>
              <a:rPr lang="fr-FR" sz="1800" dirty="0"/>
              <a:t>Le signe  “&lt; ” indique que la région de codage commence avant la position 1</a:t>
            </a:r>
          </a:p>
        </p:txBody>
      </p:sp>
      <p:cxnSp>
        <p:nvCxnSpPr>
          <p:cNvPr id="15" name="Straight Arrow Connector 14"/>
          <p:cNvCxnSpPr/>
          <p:nvPr>
            <p:custDataLst>
              <p:tags r:id="rId8"/>
            </p:custDataLst>
          </p:nvPr>
        </p:nvCxnSpPr>
        <p:spPr bwMode="auto">
          <a:xfrm flipV="1">
            <a:off x="2483768" y="4198783"/>
            <a:ext cx="400608" cy="72918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custDataLst>
              <p:tags r:id="rId9"/>
            </p:custDataLst>
          </p:nvPr>
        </p:nvSpPr>
        <p:spPr>
          <a:xfrm>
            <a:off x="4716016" y="4004642"/>
            <a:ext cx="2902016" cy="923330"/>
          </a:xfrm>
          <a:prstGeom prst="rect">
            <a:avLst/>
          </a:prstGeom>
          <a:noFill/>
          <a:ln>
            <a:solidFill>
              <a:schemeClr val="tx1"/>
            </a:solidFill>
          </a:ln>
        </p:spPr>
        <p:txBody>
          <a:bodyPr wrap="square" rtlCol="0">
            <a:spAutoFit/>
          </a:bodyPr>
          <a:lstStyle/>
          <a:p>
            <a:pPr algn="ctr"/>
            <a:r>
              <a:rPr lang="fr-FR" sz="1800" dirty="0"/>
              <a:t>L’emplacement comprend le codon stop aux positions 78 à 80</a:t>
            </a:r>
          </a:p>
        </p:txBody>
      </p:sp>
      <p:cxnSp>
        <p:nvCxnSpPr>
          <p:cNvPr id="21" name="Straight Arrow Connector 20"/>
          <p:cNvCxnSpPr>
            <a:stCxn id="19" idx="1"/>
          </p:cNvCxnSpPr>
          <p:nvPr>
            <p:custDataLst>
              <p:tags r:id="rId10"/>
            </p:custDataLst>
          </p:nvPr>
        </p:nvCxnSpPr>
        <p:spPr bwMode="auto">
          <a:xfrm flipH="1" flipV="1">
            <a:off x="3635896" y="4134990"/>
            <a:ext cx="1080120" cy="33131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6389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19</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19</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19</a:t>
            </a:fld>
            <a:endParaRPr lang="fr-FR" dirty="0"/>
          </a:p>
        </p:txBody>
      </p:sp>
      <p:sp>
        <p:nvSpPr>
          <p:cNvPr id="5"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6" name="Content Placeholder 2"/>
          <p:cNvSpPr txBox="1">
            <a:spLocks/>
          </p:cNvSpPr>
          <p:nvPr>
            <p:custDataLst>
              <p:tags r:id="rId5"/>
            </p:custDataLst>
          </p:nvPr>
        </p:nvSpPr>
        <p:spPr>
          <a:xfrm>
            <a:off x="609600" y="1628800"/>
            <a:ext cx="8443664" cy="504056"/>
          </a:xfrm>
          <a:prstGeom prst="rect">
            <a:avLst/>
          </a:prstGeom>
        </p:spPr>
        <p:txBody>
          <a:bodyPr/>
          <a:lstStyle>
            <a:lvl1pPr marL="342900" indent="-342900" algn="l" rtl="0" eaLnBrk="1" fontAlgn="base" hangingPunct="1">
              <a:spcBef>
                <a:spcPct val="20000"/>
              </a:spcBef>
              <a:spcAft>
                <a:spcPct val="0"/>
              </a:spcAft>
              <a:buBlip>
                <a:blip r:embed="rId12"/>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2"/>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2"/>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2"/>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2"/>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2"/>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2"/>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2"/>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2"/>
              </a:buBlip>
              <a:defRPr sz="2400">
                <a:solidFill>
                  <a:schemeClr val="tx1"/>
                </a:solidFill>
                <a:latin typeface="+mn-lt"/>
                <a:cs typeface="+mn-cs"/>
              </a:defRPr>
            </a:lvl9pPr>
          </a:lstStyle>
          <a:p>
            <a:pPr>
              <a:spcBef>
                <a:spcPts val="0"/>
              </a:spcBef>
            </a:pPr>
            <a:r>
              <a:rPr lang="fr-FR" sz="1800" dirty="0"/>
              <a:t>Exemple : SEQ ID NO:1 est un fragment d’une séquence de codage provenant d’un gène mitochondrial de levure (tableau du code génétique “3-Code mitochondrial des levures”) :</a:t>
            </a:r>
          </a:p>
          <a:p>
            <a:pPr marL="0" indent="0">
              <a:spcBef>
                <a:spcPts val="0"/>
              </a:spcBef>
              <a:buNone/>
            </a:pPr>
            <a:endParaRPr lang="fr-FR" sz="1800" kern="0" dirty="0"/>
          </a:p>
        </p:txBody>
      </p:sp>
      <p:sp>
        <p:nvSpPr>
          <p:cNvPr id="7" name="TextBox 6"/>
          <p:cNvSpPr txBox="1"/>
          <p:nvPr>
            <p:custDataLst>
              <p:tags r:id="rId6"/>
            </p:custDataLst>
          </p:nvPr>
        </p:nvSpPr>
        <p:spPr>
          <a:xfrm>
            <a:off x="755576" y="3140968"/>
            <a:ext cx="5544616" cy="1102866"/>
          </a:xfrm>
          <a:prstGeom prst="rect">
            <a:avLst/>
          </a:prstGeom>
          <a:noFill/>
        </p:spPr>
        <p:txBody>
          <a:bodyPr wrap="square" rtlCol="0">
            <a:spAutoFit/>
          </a:bodyPr>
          <a:lstStyle/>
          <a:p>
            <a:pPr marL="285750" indent="-285750">
              <a:spcBef>
                <a:spcPts val="700"/>
              </a:spcBef>
              <a:buFont typeface="Arial" panose="020B0604020202020204" pitchFamily="34" charset="0"/>
              <a:buChar char="•"/>
            </a:pPr>
            <a:r>
              <a:rPr lang="fr-FR" sz="1800" dirty="0"/>
              <a:t>clé de caractérisation “CDS”</a:t>
            </a:r>
          </a:p>
          <a:p>
            <a:pPr marL="285750" indent="-285750">
              <a:spcBef>
                <a:spcPts val="700"/>
              </a:spcBef>
              <a:buFont typeface="Arial" panose="020B0604020202020204" pitchFamily="34" charset="0"/>
              <a:buChar char="•"/>
            </a:pPr>
            <a:r>
              <a:rPr lang="fr-FR" sz="1800" dirty="0"/>
              <a:t>Emplacement de la caractéristique : &lt;1..  80</a:t>
            </a:r>
          </a:p>
          <a:p>
            <a:pPr marL="285750" indent="-285750">
              <a:spcBef>
                <a:spcPts val="700"/>
              </a:spcBef>
              <a:buFont typeface="Arial" panose="020B0604020202020204" pitchFamily="34" charset="0"/>
              <a:buChar char="•"/>
            </a:pPr>
            <a:r>
              <a:rPr lang="fr-FR" sz="1800" dirty="0"/>
              <a:t>Qualificateur “codon_start” dont la valeur est “3”</a:t>
            </a:r>
          </a:p>
        </p:txBody>
      </p:sp>
      <p:pic>
        <p:nvPicPr>
          <p:cNvPr id="8" name="Picture 7"/>
          <p:cNvPicPr>
            <a:picLocks noChangeAspect="1"/>
          </p:cNvPicPr>
          <p:nvPr>
            <p:custDataLst>
              <p:tags r:id="rId7"/>
            </p:custDataLst>
          </p:nvPr>
        </p:nvPicPr>
        <p:blipFill>
          <a:blip r:embed="rId13"/>
          <a:stretch>
            <a:fillRect/>
          </a:stretch>
        </p:blipFill>
        <p:spPr>
          <a:xfrm>
            <a:off x="609600" y="2575782"/>
            <a:ext cx="7981950" cy="495300"/>
          </a:xfrm>
          <a:prstGeom prst="rect">
            <a:avLst/>
          </a:prstGeom>
        </p:spPr>
      </p:pic>
      <p:sp>
        <p:nvSpPr>
          <p:cNvPr id="11" name="TextBox 10"/>
          <p:cNvSpPr txBox="1"/>
          <p:nvPr>
            <p:custDataLst>
              <p:tags r:id="rId8"/>
            </p:custDataLst>
          </p:nvPr>
        </p:nvSpPr>
        <p:spPr>
          <a:xfrm>
            <a:off x="5364088" y="4490536"/>
            <a:ext cx="3587502" cy="1477328"/>
          </a:xfrm>
          <a:prstGeom prst="rect">
            <a:avLst/>
          </a:prstGeom>
          <a:noFill/>
          <a:ln>
            <a:solidFill>
              <a:schemeClr val="tx1"/>
            </a:solidFill>
          </a:ln>
        </p:spPr>
        <p:txBody>
          <a:bodyPr wrap="square" rtlCol="0">
            <a:spAutoFit/>
          </a:bodyPr>
          <a:lstStyle/>
          <a:p>
            <a:pPr algn="ctr"/>
            <a:r>
              <a:rPr lang="fr-FR" sz="1800" dirty="0"/>
              <a:t>La valeur 3 du qualificateur “codon_start” indique que le premier codon complet commence à la troisième position dans l’emplacement.</a:t>
            </a:r>
          </a:p>
        </p:txBody>
      </p:sp>
      <p:cxnSp>
        <p:nvCxnSpPr>
          <p:cNvPr id="12" name="Straight Arrow Connector 11"/>
          <p:cNvCxnSpPr/>
          <p:nvPr>
            <p:custDataLst>
              <p:tags r:id="rId9"/>
            </p:custDataLst>
          </p:nvPr>
        </p:nvCxnSpPr>
        <p:spPr bwMode="auto">
          <a:xfrm flipH="1" flipV="1">
            <a:off x="3851920" y="4243834"/>
            <a:ext cx="1512168" cy="65146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2171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Points qui seront abordés aujourd’hui</a:t>
            </a:r>
          </a:p>
        </p:txBody>
      </p:sp>
      <p:sp>
        <p:nvSpPr>
          <p:cNvPr id="4" name="Content Placeholder 2"/>
          <p:cNvSpPr txBox="1">
            <a:spLocks/>
          </p:cNvSpPr>
          <p:nvPr>
            <p:custDataLst>
              <p:tags r:id="rId3"/>
            </p:custDataLst>
          </p:nvPr>
        </p:nvSpPr>
        <p:spPr>
          <a:xfrm>
            <a:off x="609600" y="1493168"/>
            <a:ext cx="8229600" cy="4785395"/>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a:spcAft>
                <a:spcPts val="600"/>
              </a:spcAft>
            </a:pPr>
            <a:r>
              <a:rPr lang="fr-FR" dirty="0"/>
              <a:t>Clés de caractérisation et qualificateurs fréquemment utilisés</a:t>
            </a:r>
          </a:p>
          <a:p>
            <a:pPr>
              <a:spcAft>
                <a:spcPts val="600"/>
              </a:spcAft>
            </a:pPr>
            <a:r>
              <a:rPr lang="fr-FR" dirty="0"/>
              <a:t>Formats de l’emplacement de la caractéristique</a:t>
            </a:r>
          </a:p>
          <a:p>
            <a:pPr>
              <a:spcAft>
                <a:spcPts val="600"/>
              </a:spcAft>
            </a:pPr>
            <a:r>
              <a:rPr lang="fr-FR" dirty="0"/>
              <a:t>Formats des valeurs qualificatives et valeurs qualificatives dans une langue autre que l’anglais</a:t>
            </a:r>
          </a:p>
          <a:p>
            <a:pPr>
              <a:spcAft>
                <a:spcPts val="600"/>
              </a:spcAft>
            </a:pPr>
            <a:r>
              <a:rPr lang="fr-FR" dirty="0"/>
              <a:t>Cas particuliers : uracile dans de l’ADN ou thymine dans de l’ARN;  molécules hybrides d’ADN/ARN</a:t>
            </a:r>
          </a:p>
          <a:p>
            <a:pPr>
              <a:spcAft>
                <a:spcPts val="600"/>
              </a:spcAft>
            </a:pPr>
            <a:r>
              <a:rPr lang="fr-FR" dirty="0"/>
              <a:t>Analogues nucléotidiques, acides aminés D et séquences ramifiées</a:t>
            </a:r>
          </a:p>
          <a:p>
            <a:pPr>
              <a:spcAft>
                <a:spcPts val="600"/>
              </a:spcAft>
            </a:pPr>
            <a:r>
              <a:rPr lang="fr-FR" dirty="0"/>
              <a:t>Variantes de séquence</a:t>
            </a:r>
          </a:p>
          <a:p>
            <a:pPr marL="0" indent="0">
              <a:buNone/>
            </a:pPr>
            <a:endParaRPr lang="fr-FR" kern="0" dirty="0"/>
          </a:p>
        </p:txBody>
      </p:sp>
    </p:spTree>
    <p:extLst>
      <p:ext uri="{BB962C8B-B14F-4D97-AF65-F5344CB8AC3E}">
        <p14:creationId xmlns:p14="http://schemas.microsoft.com/office/powerpoint/2010/main" val="318444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20</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20</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20</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20</a:t>
            </a:fld>
            <a:endParaRPr lang="fr-FR" dirty="0"/>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7" name="Content Placeholder 2"/>
          <p:cNvSpPr txBox="1">
            <a:spLocks/>
          </p:cNvSpPr>
          <p:nvPr>
            <p:custDataLst>
              <p:tags r:id="rId6"/>
            </p:custDataLst>
          </p:nvPr>
        </p:nvSpPr>
        <p:spPr>
          <a:xfrm>
            <a:off x="609600" y="1628800"/>
            <a:ext cx="8443664" cy="504056"/>
          </a:xfrm>
          <a:prstGeom prst="rect">
            <a:avLst/>
          </a:prstGeom>
        </p:spPr>
        <p:txBody>
          <a:bodyPr/>
          <a:lstStyle>
            <a:lvl1pPr marL="342900" indent="-342900" algn="l" rtl="0" eaLnBrk="1" fontAlgn="base" hangingPunct="1">
              <a:spcBef>
                <a:spcPct val="20000"/>
              </a:spcBef>
              <a:spcAft>
                <a:spcPct val="0"/>
              </a:spcAft>
              <a:buBlip>
                <a:blip r:embed="rId1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3"/>
              </a:buBlip>
              <a:defRPr sz="2400">
                <a:solidFill>
                  <a:schemeClr val="tx1"/>
                </a:solidFill>
                <a:latin typeface="+mn-lt"/>
                <a:cs typeface="+mn-cs"/>
              </a:defRPr>
            </a:lvl9pPr>
          </a:lstStyle>
          <a:p>
            <a:pPr>
              <a:spcBef>
                <a:spcPts val="0"/>
              </a:spcBef>
            </a:pPr>
            <a:r>
              <a:rPr lang="fr-FR" sz="1800" dirty="0"/>
              <a:t>Exemple : SEQ ID NO:1 est un fragment d’une séquence de codage provenant d’un gène mitochondrial de levure (tableau du code génétique “3-Code mitochondrial des levures”) :</a:t>
            </a:r>
          </a:p>
          <a:p>
            <a:pPr marL="0" indent="0">
              <a:spcBef>
                <a:spcPts val="0"/>
              </a:spcBef>
              <a:buNone/>
            </a:pPr>
            <a:endParaRPr lang="fr-FR" sz="1800" kern="0" dirty="0"/>
          </a:p>
        </p:txBody>
      </p:sp>
      <p:sp>
        <p:nvSpPr>
          <p:cNvPr id="8" name="TextBox 7"/>
          <p:cNvSpPr txBox="1"/>
          <p:nvPr>
            <p:custDataLst>
              <p:tags r:id="rId7"/>
            </p:custDataLst>
          </p:nvPr>
        </p:nvSpPr>
        <p:spPr>
          <a:xfrm>
            <a:off x="755576" y="3140968"/>
            <a:ext cx="5400600" cy="1469633"/>
          </a:xfrm>
          <a:prstGeom prst="rect">
            <a:avLst/>
          </a:prstGeom>
          <a:noFill/>
        </p:spPr>
        <p:txBody>
          <a:bodyPr wrap="square" rtlCol="0">
            <a:spAutoFit/>
          </a:bodyPr>
          <a:lstStyle/>
          <a:p>
            <a:pPr marL="285750" indent="-285750">
              <a:spcBef>
                <a:spcPts val="700"/>
              </a:spcBef>
              <a:buFont typeface="Arial" panose="020B0604020202020204" pitchFamily="34" charset="0"/>
              <a:buChar char="•"/>
            </a:pPr>
            <a:r>
              <a:rPr lang="fr-FR" sz="1800" dirty="0"/>
              <a:t>Clé de caractérisation “CDS”</a:t>
            </a:r>
          </a:p>
          <a:p>
            <a:pPr marL="285750" indent="-285750">
              <a:spcBef>
                <a:spcPts val="700"/>
              </a:spcBef>
              <a:buFont typeface="Arial" panose="020B0604020202020204" pitchFamily="34" charset="0"/>
              <a:buChar char="•"/>
            </a:pPr>
            <a:r>
              <a:rPr lang="fr-FR" sz="1800" dirty="0"/>
              <a:t>Emplacement de la caractéristique : &lt;1..  80</a:t>
            </a:r>
          </a:p>
          <a:p>
            <a:pPr marL="285750" indent="-285750">
              <a:spcBef>
                <a:spcPts val="700"/>
              </a:spcBef>
              <a:buFont typeface="Arial" panose="020B0604020202020204" pitchFamily="34" charset="0"/>
              <a:buChar char="•"/>
            </a:pPr>
            <a:r>
              <a:rPr lang="fr-FR" sz="1800" dirty="0"/>
              <a:t>Qualificateur “codon_start” dont la valeur est “3”</a:t>
            </a:r>
          </a:p>
          <a:p>
            <a:pPr marL="285750" indent="-285750">
              <a:spcBef>
                <a:spcPts val="700"/>
              </a:spcBef>
              <a:buFont typeface="Arial" panose="020B0604020202020204" pitchFamily="34" charset="0"/>
              <a:buChar char="•"/>
            </a:pPr>
            <a:r>
              <a:rPr lang="fr-FR" sz="1800" dirty="0"/>
              <a:t>Qualificateur “transl_table” dont la valeur est “3”</a:t>
            </a:r>
          </a:p>
        </p:txBody>
      </p:sp>
      <p:pic>
        <p:nvPicPr>
          <p:cNvPr id="9" name="Picture 8"/>
          <p:cNvPicPr>
            <a:picLocks noChangeAspect="1"/>
          </p:cNvPicPr>
          <p:nvPr>
            <p:custDataLst>
              <p:tags r:id="rId8"/>
            </p:custDataLst>
          </p:nvPr>
        </p:nvPicPr>
        <p:blipFill>
          <a:blip r:embed="rId14"/>
          <a:stretch>
            <a:fillRect/>
          </a:stretch>
        </p:blipFill>
        <p:spPr>
          <a:xfrm>
            <a:off x="612562" y="2591822"/>
            <a:ext cx="7981950" cy="495300"/>
          </a:xfrm>
          <a:prstGeom prst="rect">
            <a:avLst/>
          </a:prstGeom>
        </p:spPr>
      </p:pic>
      <p:sp>
        <p:nvSpPr>
          <p:cNvPr id="10" name="TextBox 9"/>
          <p:cNvSpPr txBox="1"/>
          <p:nvPr>
            <p:custDataLst>
              <p:tags r:id="rId9"/>
            </p:custDataLst>
          </p:nvPr>
        </p:nvSpPr>
        <p:spPr>
          <a:xfrm>
            <a:off x="6047601" y="4437112"/>
            <a:ext cx="2995344" cy="1477328"/>
          </a:xfrm>
          <a:prstGeom prst="rect">
            <a:avLst/>
          </a:prstGeom>
          <a:noFill/>
          <a:ln>
            <a:solidFill>
              <a:schemeClr val="tx1"/>
            </a:solidFill>
          </a:ln>
        </p:spPr>
        <p:txBody>
          <a:bodyPr wrap="square" rtlCol="0">
            <a:spAutoFit/>
          </a:bodyPr>
          <a:lstStyle/>
          <a:p>
            <a:pPr algn="ctr"/>
            <a:r>
              <a:rPr lang="fr-FR" sz="1800" dirty="0"/>
              <a:t>Les tableaux du code génétique en annexe I, section 9, sont utilisés pour déterminer la valeur du qualificateur “transl_table”</a:t>
            </a:r>
          </a:p>
        </p:txBody>
      </p:sp>
      <p:cxnSp>
        <p:nvCxnSpPr>
          <p:cNvPr id="11" name="Straight Arrow Connector 10"/>
          <p:cNvCxnSpPr/>
          <p:nvPr>
            <p:custDataLst>
              <p:tags r:id="rId10"/>
            </p:custDataLst>
          </p:nvPr>
        </p:nvCxnSpPr>
        <p:spPr bwMode="auto">
          <a:xfrm flipH="1" flipV="1">
            <a:off x="3779912" y="4509120"/>
            <a:ext cx="2267690" cy="78141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3257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21</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21</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21</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21</a:t>
            </a:fld>
            <a:endParaRPr lang="fr-FR" dirty="0"/>
          </a:p>
        </p:txBody>
      </p:sp>
      <p:sp>
        <p:nvSpPr>
          <p:cNvPr id="6"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21</a:t>
            </a:fld>
            <a:endParaRPr lang="fr-FR" dirty="0"/>
          </a:p>
        </p:txBody>
      </p:sp>
      <p:sp>
        <p:nvSpPr>
          <p:cNvPr id="7"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8" name="Content Placeholder 2"/>
          <p:cNvSpPr txBox="1">
            <a:spLocks/>
          </p:cNvSpPr>
          <p:nvPr>
            <p:custDataLst>
              <p:tags r:id="rId7"/>
            </p:custDataLst>
          </p:nvPr>
        </p:nvSpPr>
        <p:spPr>
          <a:xfrm>
            <a:off x="609600" y="1628800"/>
            <a:ext cx="8443664" cy="504056"/>
          </a:xfrm>
          <a:prstGeom prst="rect">
            <a:avLst/>
          </a:prstGeom>
        </p:spPr>
        <p:txBody>
          <a:bodyPr/>
          <a:lst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a:lstStyle>
          <a:p>
            <a:pPr>
              <a:spcBef>
                <a:spcPts val="0"/>
              </a:spcBef>
            </a:pPr>
            <a:r>
              <a:rPr lang="fr-FR" sz="1800" dirty="0"/>
              <a:t>Exemple : SEQ ID NO:1 est un fragment d’une séquence de codage provenant d’un gène mitochondrial de levure (tableau du code génétique “3-Code mitochondrial des levures”) :</a:t>
            </a:r>
          </a:p>
          <a:p>
            <a:pPr marL="0" indent="0">
              <a:spcBef>
                <a:spcPts val="0"/>
              </a:spcBef>
              <a:buNone/>
            </a:pPr>
            <a:endParaRPr lang="fr-FR" sz="1800" kern="0" dirty="0"/>
          </a:p>
        </p:txBody>
      </p:sp>
      <p:sp>
        <p:nvSpPr>
          <p:cNvPr id="9" name="TextBox 8"/>
          <p:cNvSpPr txBox="1"/>
          <p:nvPr>
            <p:custDataLst>
              <p:tags r:id="rId8"/>
            </p:custDataLst>
          </p:nvPr>
        </p:nvSpPr>
        <p:spPr>
          <a:xfrm>
            <a:off x="755576" y="3140968"/>
            <a:ext cx="7990200" cy="1836400"/>
          </a:xfrm>
          <a:prstGeom prst="rect">
            <a:avLst/>
          </a:prstGeom>
          <a:noFill/>
        </p:spPr>
        <p:txBody>
          <a:bodyPr wrap="square" rtlCol="0">
            <a:spAutoFit/>
          </a:bodyPr>
          <a:lstStyle/>
          <a:p>
            <a:pPr marL="285750" indent="-285750">
              <a:spcBef>
                <a:spcPts val="700"/>
              </a:spcBef>
              <a:buFont typeface="Arial" panose="020B0604020202020204" pitchFamily="34" charset="0"/>
              <a:buChar char="•"/>
            </a:pPr>
            <a:r>
              <a:rPr lang="fr-FR" sz="1800" dirty="0"/>
              <a:t>Clé de caractérisation “CDS”</a:t>
            </a:r>
          </a:p>
          <a:p>
            <a:pPr marL="285750" indent="-285750">
              <a:spcBef>
                <a:spcPts val="700"/>
              </a:spcBef>
              <a:buFont typeface="Arial" panose="020B0604020202020204" pitchFamily="34" charset="0"/>
              <a:buChar char="•"/>
            </a:pPr>
            <a:r>
              <a:rPr lang="fr-FR" sz="1800" dirty="0"/>
              <a:t>Emplacement de la caractéristique : &lt;1..  80</a:t>
            </a:r>
          </a:p>
          <a:p>
            <a:pPr marL="285750" indent="-285750">
              <a:spcBef>
                <a:spcPts val="700"/>
              </a:spcBef>
              <a:buFont typeface="Arial" panose="020B0604020202020204" pitchFamily="34" charset="0"/>
              <a:buChar char="•"/>
            </a:pPr>
            <a:r>
              <a:rPr lang="fr-FR" sz="1800" dirty="0"/>
              <a:t>Qualificateur “codon_start” dont la valeur est “3”</a:t>
            </a:r>
          </a:p>
          <a:p>
            <a:pPr marL="285750" indent="-285750">
              <a:spcBef>
                <a:spcPts val="700"/>
              </a:spcBef>
              <a:buFont typeface="Arial" panose="020B0604020202020204" pitchFamily="34" charset="0"/>
              <a:buChar char="•"/>
            </a:pPr>
            <a:r>
              <a:rPr lang="fr-FR" sz="1800" dirty="0"/>
              <a:t>Qualificateur “transl_table” dont la valeur est “3”</a:t>
            </a:r>
          </a:p>
          <a:p>
            <a:pPr marL="285750" indent="-285750">
              <a:spcBef>
                <a:spcPts val="700"/>
              </a:spcBef>
              <a:buFont typeface="Arial" panose="020B0604020202020204" pitchFamily="34" charset="0"/>
              <a:buChar char="•"/>
            </a:pPr>
            <a:r>
              <a:rPr lang="fr-FR" sz="1800" dirty="0"/>
              <a:t>Qualificateur “transl_except” prenant la valeur “(pos:30..32,aa:Sec)”</a:t>
            </a:r>
          </a:p>
        </p:txBody>
      </p:sp>
      <p:sp>
        <p:nvSpPr>
          <p:cNvPr id="11" name="TextBox 10"/>
          <p:cNvSpPr txBox="1"/>
          <p:nvPr>
            <p:custDataLst>
              <p:tags r:id="rId9"/>
            </p:custDataLst>
          </p:nvPr>
        </p:nvSpPr>
        <p:spPr>
          <a:xfrm>
            <a:off x="6300192" y="3153815"/>
            <a:ext cx="2611016" cy="1200329"/>
          </a:xfrm>
          <a:prstGeom prst="rect">
            <a:avLst/>
          </a:prstGeom>
          <a:noFill/>
          <a:ln>
            <a:solidFill>
              <a:schemeClr val="tx1"/>
            </a:solidFill>
          </a:ln>
        </p:spPr>
        <p:txBody>
          <a:bodyPr wrap="square" rtlCol="0">
            <a:spAutoFit/>
          </a:bodyPr>
          <a:lstStyle/>
          <a:p>
            <a:pPr algn="ctr"/>
            <a:r>
              <a:rPr lang="fr-FR" sz="1800" dirty="0"/>
              <a:t>Le qualificateur “transl_except” introduira l’acide aminé sélénocystéine </a:t>
            </a:r>
          </a:p>
        </p:txBody>
      </p:sp>
      <p:cxnSp>
        <p:nvCxnSpPr>
          <p:cNvPr id="12" name="Straight Arrow Connector 11"/>
          <p:cNvCxnSpPr/>
          <p:nvPr>
            <p:custDataLst>
              <p:tags r:id="rId10"/>
            </p:custDataLst>
          </p:nvPr>
        </p:nvCxnSpPr>
        <p:spPr bwMode="auto">
          <a:xfrm flipH="1">
            <a:off x="6444208" y="4354144"/>
            <a:ext cx="534888" cy="29899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p:cNvPicPr>
            <a:picLocks noChangeAspect="1"/>
          </p:cNvPicPr>
          <p:nvPr>
            <p:custDataLst>
              <p:tags r:id="rId11"/>
            </p:custDataLst>
          </p:nvPr>
        </p:nvPicPr>
        <p:blipFill>
          <a:blip r:embed="rId15"/>
          <a:stretch>
            <a:fillRect/>
          </a:stretch>
        </p:blipFill>
        <p:spPr>
          <a:xfrm>
            <a:off x="614527" y="2626569"/>
            <a:ext cx="7915275" cy="400050"/>
          </a:xfrm>
          <a:prstGeom prst="rect">
            <a:avLst/>
          </a:prstGeom>
        </p:spPr>
      </p:pic>
    </p:spTree>
    <p:extLst>
      <p:ext uri="{BB962C8B-B14F-4D97-AF65-F5344CB8AC3E}">
        <p14:creationId xmlns:p14="http://schemas.microsoft.com/office/powerpoint/2010/main" val="342894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22</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22</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22</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22</a:t>
            </a:fld>
            <a:endParaRPr lang="fr-FR" dirty="0"/>
          </a:p>
        </p:txBody>
      </p:sp>
      <p:sp>
        <p:nvSpPr>
          <p:cNvPr id="6"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22</a:t>
            </a:fld>
            <a:endParaRPr lang="fr-FR" dirty="0"/>
          </a:p>
        </p:txBody>
      </p:sp>
      <p:sp>
        <p:nvSpPr>
          <p:cNvPr id="7" name="Slide Number Placeholder 1"/>
          <p:cNvSpPr txBox="1">
            <a:spLocks/>
          </p:cNvSpPr>
          <p:nvPr>
            <p:custDataLst>
              <p:tags r:id="rId6"/>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22</a:t>
            </a:fld>
            <a:endParaRPr lang="fr-FR" dirty="0"/>
          </a:p>
        </p:txBody>
      </p:sp>
      <p:sp>
        <p:nvSpPr>
          <p:cNvPr id="8" name="Title 1"/>
          <p:cNvSpPr txBox="1">
            <a:spLocks/>
          </p:cNvSpPr>
          <p:nvPr>
            <p:custDataLst>
              <p:tags r:id="rId7"/>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9" name="Content Placeholder 2"/>
          <p:cNvSpPr txBox="1">
            <a:spLocks/>
          </p:cNvSpPr>
          <p:nvPr>
            <p:custDataLst>
              <p:tags r:id="rId8"/>
            </p:custDataLst>
          </p:nvPr>
        </p:nvSpPr>
        <p:spPr>
          <a:xfrm>
            <a:off x="609600" y="1628800"/>
            <a:ext cx="8443664" cy="504056"/>
          </a:xfrm>
          <a:prstGeom prst="rect">
            <a:avLst/>
          </a:prstGeom>
        </p:spPr>
        <p:txBody>
          <a:bodyPr/>
          <a:lstStyle>
            <a:lvl1pPr marL="342900" indent="-342900" algn="l" rtl="0" eaLnBrk="1" fontAlgn="base" hangingPunct="1">
              <a:spcBef>
                <a:spcPct val="20000"/>
              </a:spcBef>
              <a:spcAft>
                <a:spcPct val="0"/>
              </a:spcAft>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5"/>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5"/>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5"/>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5"/>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5"/>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5"/>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5"/>
              </a:buBlip>
              <a:defRPr sz="2400">
                <a:solidFill>
                  <a:schemeClr val="tx1"/>
                </a:solidFill>
                <a:latin typeface="+mn-lt"/>
                <a:cs typeface="+mn-cs"/>
              </a:defRPr>
            </a:lvl9pPr>
          </a:lstStyle>
          <a:p>
            <a:pPr>
              <a:spcBef>
                <a:spcPts val="0"/>
              </a:spcBef>
            </a:pPr>
            <a:r>
              <a:rPr lang="fr-FR" sz="1800" dirty="0"/>
              <a:t>Exemple : SEQ ID NO:1 est un fragment d’une séquence de codage provenant d’un gène mitochondrial de levure (tableau du code génétique “3-Code mitochondrial des levures”) :</a:t>
            </a:r>
          </a:p>
          <a:p>
            <a:pPr marL="0" indent="0">
              <a:spcBef>
                <a:spcPts val="0"/>
              </a:spcBef>
              <a:buNone/>
            </a:pPr>
            <a:endParaRPr lang="fr-FR" sz="1800" kern="0" dirty="0"/>
          </a:p>
        </p:txBody>
      </p:sp>
      <p:sp>
        <p:nvSpPr>
          <p:cNvPr id="10" name="TextBox 9"/>
          <p:cNvSpPr txBox="1"/>
          <p:nvPr>
            <p:custDataLst>
              <p:tags r:id="rId9"/>
            </p:custDataLst>
          </p:nvPr>
        </p:nvSpPr>
        <p:spPr>
          <a:xfrm>
            <a:off x="755576" y="3140968"/>
            <a:ext cx="7990200" cy="2480166"/>
          </a:xfrm>
          <a:prstGeom prst="rect">
            <a:avLst/>
          </a:prstGeom>
          <a:noFill/>
        </p:spPr>
        <p:txBody>
          <a:bodyPr wrap="square" rtlCol="0">
            <a:spAutoFit/>
          </a:bodyPr>
          <a:lstStyle/>
          <a:p>
            <a:pPr marL="285750" indent="-285750">
              <a:spcBef>
                <a:spcPts val="700"/>
              </a:spcBef>
              <a:buFont typeface="Arial" panose="020B0604020202020204" pitchFamily="34" charset="0"/>
              <a:buChar char="•"/>
            </a:pPr>
            <a:r>
              <a:rPr lang="fr-FR" sz="1800" dirty="0"/>
              <a:t>Clé de caractérisation “CDS”</a:t>
            </a:r>
          </a:p>
          <a:p>
            <a:pPr marL="285750" indent="-285750">
              <a:spcBef>
                <a:spcPts val="700"/>
              </a:spcBef>
              <a:buFont typeface="Arial" panose="020B0604020202020204" pitchFamily="34" charset="0"/>
              <a:buChar char="•"/>
            </a:pPr>
            <a:r>
              <a:rPr lang="fr-FR" sz="1800" dirty="0"/>
              <a:t>Emplacement de la caractéristique : &lt;1..  80</a:t>
            </a:r>
          </a:p>
          <a:p>
            <a:pPr marL="285750" indent="-285750">
              <a:spcBef>
                <a:spcPts val="700"/>
              </a:spcBef>
              <a:buFont typeface="Arial" panose="020B0604020202020204" pitchFamily="34" charset="0"/>
              <a:buChar char="•"/>
            </a:pPr>
            <a:r>
              <a:rPr lang="fr-FR" sz="1800" dirty="0"/>
              <a:t>Qualificateur “codon_start” dont la valeur est “3”</a:t>
            </a:r>
          </a:p>
          <a:p>
            <a:pPr marL="285750" indent="-285750">
              <a:spcBef>
                <a:spcPts val="700"/>
              </a:spcBef>
              <a:buFont typeface="Arial" panose="020B0604020202020204" pitchFamily="34" charset="0"/>
              <a:buChar char="•"/>
            </a:pPr>
            <a:r>
              <a:rPr lang="fr-FR" sz="1800" dirty="0"/>
              <a:t>Qualificateur “transl_table” dont la valeur est “3”</a:t>
            </a:r>
          </a:p>
          <a:p>
            <a:pPr marL="285750" indent="-285750">
              <a:spcBef>
                <a:spcPts val="700"/>
              </a:spcBef>
              <a:buFont typeface="Arial" panose="020B0604020202020204" pitchFamily="34" charset="0"/>
              <a:buChar char="•"/>
            </a:pPr>
            <a:r>
              <a:rPr lang="fr-FR" sz="1800" dirty="0"/>
              <a:t>Qualificateur “transl_except” prenant la valeur “(pos:30..32,aa:Sec)”</a:t>
            </a:r>
          </a:p>
          <a:p>
            <a:pPr marL="285750" indent="-285750">
              <a:spcBef>
                <a:spcPts val="700"/>
              </a:spcBef>
              <a:buFont typeface="Arial" panose="020B0604020202020204" pitchFamily="34" charset="0"/>
              <a:buChar char="•"/>
            </a:pPr>
            <a:r>
              <a:rPr lang="fr-FR" sz="1800" dirty="0"/>
              <a:t>Qualificateur “translation” dont la valeur est “</a:t>
            </a:r>
            <a:r>
              <a:rPr lang="fr-FR" sz="1800" b="1" dirty="0">
                <a:latin typeface="Courier New" panose="02070309020205020404" pitchFamily="49" charset="0"/>
                <a:cs typeface="Courier New" panose="02070309020205020404" pitchFamily="49" charset="0"/>
              </a:rPr>
              <a:t>DNEEVNEECURLFFKNARHTTSRLT</a:t>
            </a:r>
            <a:r>
              <a:rPr lang="fr-FR" sz="1800" dirty="0"/>
              <a:t>” </a:t>
            </a:r>
          </a:p>
        </p:txBody>
      </p:sp>
      <p:pic>
        <p:nvPicPr>
          <p:cNvPr id="11" name="Picture 10"/>
          <p:cNvPicPr>
            <a:picLocks noChangeAspect="1"/>
          </p:cNvPicPr>
          <p:nvPr>
            <p:custDataLst>
              <p:tags r:id="rId10"/>
            </p:custDataLst>
          </p:nvPr>
        </p:nvPicPr>
        <p:blipFill>
          <a:blip r:embed="rId16"/>
          <a:stretch>
            <a:fillRect/>
          </a:stretch>
        </p:blipFill>
        <p:spPr>
          <a:xfrm>
            <a:off x="609600" y="2561277"/>
            <a:ext cx="7981950" cy="495300"/>
          </a:xfrm>
          <a:prstGeom prst="rect">
            <a:avLst/>
          </a:prstGeom>
        </p:spPr>
      </p:pic>
      <p:sp>
        <p:nvSpPr>
          <p:cNvPr id="12" name="TextBox 11"/>
          <p:cNvSpPr txBox="1"/>
          <p:nvPr>
            <p:custDataLst>
              <p:tags r:id="rId11"/>
            </p:custDataLst>
          </p:nvPr>
        </p:nvSpPr>
        <p:spPr>
          <a:xfrm>
            <a:off x="5580112" y="5159469"/>
            <a:ext cx="2611016" cy="923330"/>
          </a:xfrm>
          <a:prstGeom prst="rect">
            <a:avLst/>
          </a:prstGeom>
          <a:noFill/>
          <a:ln>
            <a:solidFill>
              <a:schemeClr val="tx1"/>
            </a:solidFill>
          </a:ln>
        </p:spPr>
        <p:txBody>
          <a:bodyPr wrap="square" rtlCol="0">
            <a:spAutoFit/>
          </a:bodyPr>
          <a:lstStyle/>
          <a:p>
            <a:pPr algn="ctr"/>
            <a:r>
              <a:rPr lang="fr-FR" sz="1800" dirty="0"/>
              <a:t>Le codon stop n’est pas indiqué dans le qualificateur translation! </a:t>
            </a:r>
          </a:p>
        </p:txBody>
      </p:sp>
      <p:cxnSp>
        <p:nvCxnSpPr>
          <p:cNvPr id="13" name="Straight Arrow Connector 12"/>
          <p:cNvCxnSpPr/>
          <p:nvPr>
            <p:custDataLst>
              <p:tags r:id="rId12"/>
            </p:custDataLst>
          </p:nvPr>
        </p:nvCxnSpPr>
        <p:spPr bwMode="auto">
          <a:xfrm flipH="1" flipV="1">
            <a:off x="4724400" y="5445224"/>
            <a:ext cx="851976" cy="31821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90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23</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23</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23</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23</a:t>
            </a:fld>
            <a:endParaRPr lang="fr-FR" dirty="0"/>
          </a:p>
        </p:txBody>
      </p:sp>
      <p:sp>
        <p:nvSpPr>
          <p:cNvPr id="6"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23</a:t>
            </a:fld>
            <a:endParaRPr lang="fr-FR" dirty="0"/>
          </a:p>
        </p:txBody>
      </p:sp>
      <p:sp>
        <p:nvSpPr>
          <p:cNvPr id="7" name="Slide Number Placeholder 1"/>
          <p:cNvSpPr txBox="1">
            <a:spLocks/>
          </p:cNvSpPr>
          <p:nvPr>
            <p:custDataLst>
              <p:tags r:id="rId6"/>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23</a:t>
            </a:fld>
            <a:endParaRPr lang="fr-FR" dirty="0"/>
          </a:p>
        </p:txBody>
      </p:sp>
      <p:sp>
        <p:nvSpPr>
          <p:cNvPr id="8" name="Slide Number Placeholder 1"/>
          <p:cNvSpPr txBox="1">
            <a:spLocks/>
          </p:cNvSpPr>
          <p:nvPr>
            <p:custDataLst>
              <p:tags r:id="rId7"/>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23</a:t>
            </a:fld>
            <a:endParaRPr lang="fr-FR" dirty="0"/>
          </a:p>
        </p:txBody>
      </p:sp>
      <p:sp>
        <p:nvSpPr>
          <p:cNvPr id="9" name="Title 1"/>
          <p:cNvSpPr txBox="1">
            <a:spLocks/>
          </p:cNvSpPr>
          <p:nvPr>
            <p:custDataLst>
              <p:tags r:id="rId8"/>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“CDS”</a:t>
            </a:r>
          </a:p>
        </p:txBody>
      </p:sp>
      <p:sp>
        <p:nvSpPr>
          <p:cNvPr id="10" name="Content Placeholder 2"/>
          <p:cNvSpPr txBox="1">
            <a:spLocks/>
          </p:cNvSpPr>
          <p:nvPr>
            <p:custDataLst>
              <p:tags r:id="rId9"/>
            </p:custDataLst>
          </p:nvPr>
        </p:nvSpPr>
        <p:spPr>
          <a:xfrm>
            <a:off x="609600" y="1628800"/>
            <a:ext cx="8443664" cy="504056"/>
          </a:xfrm>
          <a:prstGeom prst="rect">
            <a:avLst/>
          </a:prstGeom>
        </p:spPr>
        <p:txBody>
          <a:bodyPr/>
          <a:lst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a:lstStyle>
          <a:p>
            <a:pPr>
              <a:spcBef>
                <a:spcPts val="0"/>
              </a:spcBef>
            </a:pPr>
            <a:r>
              <a:rPr lang="fr-FR" sz="1800" dirty="0"/>
              <a:t>Exemple : SEQ ID NO:1 est un fragment d’une séquence de codage provenant d’un gène mitochondrial de levure (tableau du code génétique “3-Code mitochondrial des levures”) :</a:t>
            </a:r>
          </a:p>
          <a:p>
            <a:pPr marL="0" indent="0">
              <a:spcBef>
                <a:spcPts val="0"/>
              </a:spcBef>
              <a:buNone/>
            </a:pPr>
            <a:endParaRPr lang="fr-FR" sz="1800" kern="0" dirty="0"/>
          </a:p>
        </p:txBody>
      </p:sp>
      <p:sp>
        <p:nvSpPr>
          <p:cNvPr id="11" name="TextBox 10"/>
          <p:cNvSpPr txBox="1"/>
          <p:nvPr>
            <p:custDataLst>
              <p:tags r:id="rId10"/>
            </p:custDataLst>
          </p:nvPr>
        </p:nvSpPr>
        <p:spPr>
          <a:xfrm>
            <a:off x="755576" y="3140968"/>
            <a:ext cx="7990200" cy="3262432"/>
          </a:xfrm>
          <a:prstGeom prst="rect">
            <a:avLst/>
          </a:prstGeom>
          <a:noFill/>
        </p:spPr>
        <p:txBody>
          <a:bodyPr wrap="square" rtlCol="0">
            <a:spAutoFit/>
          </a:bodyPr>
          <a:lstStyle/>
          <a:p>
            <a:pPr marL="285750" indent="-285750">
              <a:spcBef>
                <a:spcPts val="700"/>
              </a:spcBef>
              <a:buFont typeface="Arial" panose="020B0604020202020204" pitchFamily="34" charset="0"/>
              <a:buChar char="•"/>
            </a:pPr>
            <a:r>
              <a:rPr lang="fr-FR" sz="1800" dirty="0"/>
              <a:t>Clé de caractérisation “CDS”</a:t>
            </a:r>
          </a:p>
          <a:p>
            <a:pPr marL="285750" indent="-285750">
              <a:spcBef>
                <a:spcPts val="700"/>
              </a:spcBef>
              <a:buFont typeface="Arial" panose="020B0604020202020204" pitchFamily="34" charset="0"/>
              <a:buChar char="•"/>
            </a:pPr>
            <a:r>
              <a:rPr lang="fr-FR" sz="1800" dirty="0"/>
              <a:t>Emplacement de la caractéristique : &lt;1..  80</a:t>
            </a:r>
          </a:p>
          <a:p>
            <a:pPr marL="285750" indent="-285750">
              <a:spcBef>
                <a:spcPts val="700"/>
              </a:spcBef>
              <a:buFont typeface="Arial" panose="020B0604020202020204" pitchFamily="34" charset="0"/>
              <a:buChar char="•"/>
            </a:pPr>
            <a:r>
              <a:rPr lang="fr-FR" sz="1800" dirty="0"/>
              <a:t>Qualificateur “</a:t>
            </a:r>
            <a:r>
              <a:rPr lang="fr-FR" sz="1800" dirty="0" err="1"/>
              <a:t>codon_start</a:t>
            </a:r>
            <a:r>
              <a:rPr lang="fr-FR" sz="1800" dirty="0"/>
              <a:t>” dont la valeur est “3”</a:t>
            </a:r>
          </a:p>
          <a:p>
            <a:pPr marL="285750" indent="-285750">
              <a:spcBef>
                <a:spcPts val="700"/>
              </a:spcBef>
              <a:buFont typeface="Arial" panose="020B0604020202020204" pitchFamily="34" charset="0"/>
              <a:buChar char="•"/>
            </a:pPr>
            <a:r>
              <a:rPr lang="fr-FR" sz="1800" dirty="0"/>
              <a:t>Qualificateur “</a:t>
            </a:r>
            <a:r>
              <a:rPr lang="fr-FR" sz="1800" dirty="0" err="1"/>
              <a:t>transl_table</a:t>
            </a:r>
            <a:r>
              <a:rPr lang="fr-FR" sz="1800" dirty="0"/>
              <a:t>” dont la valeur est “3”</a:t>
            </a:r>
          </a:p>
          <a:p>
            <a:pPr marL="285750" indent="-285750">
              <a:spcBef>
                <a:spcPts val="700"/>
              </a:spcBef>
              <a:buFont typeface="Arial" panose="020B0604020202020204" pitchFamily="34" charset="0"/>
              <a:buChar char="•"/>
            </a:pPr>
            <a:r>
              <a:rPr lang="fr-FR" sz="1800" dirty="0"/>
              <a:t>Qualificateur “</a:t>
            </a:r>
            <a:r>
              <a:rPr lang="fr-FR" sz="1800" dirty="0" err="1"/>
              <a:t>transl_except</a:t>
            </a:r>
            <a:r>
              <a:rPr lang="fr-FR" sz="1800" dirty="0"/>
              <a:t>” avec pour valeur “(pos:30..  32,aa:Sec)”</a:t>
            </a:r>
          </a:p>
          <a:p>
            <a:pPr marL="285750" indent="-285750">
              <a:spcBef>
                <a:spcPts val="700"/>
              </a:spcBef>
              <a:buFont typeface="Arial" panose="020B0604020202020204" pitchFamily="34" charset="0"/>
              <a:buChar char="•"/>
            </a:pPr>
            <a:r>
              <a:rPr lang="fr-FR" sz="1800" dirty="0"/>
              <a:t>Qualificateur “translation” dont la valeur est “</a:t>
            </a:r>
            <a:r>
              <a:rPr lang="fr-FR" sz="1800" b="1" dirty="0">
                <a:latin typeface="Courier New" panose="02070309020205020404" pitchFamily="49" charset="0"/>
                <a:cs typeface="Courier New" panose="02070309020205020404" pitchFamily="49" charset="0"/>
              </a:rPr>
              <a:t>DNEEVNEECURLFFKNARHTTSRLT</a:t>
            </a:r>
            <a:r>
              <a:rPr lang="fr-FR" sz="1800" dirty="0"/>
              <a:t>” </a:t>
            </a:r>
          </a:p>
          <a:p>
            <a:pPr marL="285750" indent="-285750">
              <a:spcBef>
                <a:spcPts val="700"/>
              </a:spcBef>
              <a:buFont typeface="Arial" panose="020B0604020202020204" pitchFamily="34" charset="0"/>
              <a:buChar char="•"/>
            </a:pPr>
            <a:r>
              <a:rPr lang="fr-FR" sz="1800" dirty="0"/>
              <a:t>Une séquence de protéine distincte pour la traduction</a:t>
            </a:r>
          </a:p>
          <a:p>
            <a:pPr marL="285750" indent="-285750">
              <a:buFont typeface="Arial" panose="020B0604020202020204" pitchFamily="34" charset="0"/>
              <a:buChar char="•"/>
            </a:pPr>
            <a:endParaRPr lang="fr-FR" sz="1800" dirty="0"/>
          </a:p>
        </p:txBody>
      </p:sp>
      <p:pic>
        <p:nvPicPr>
          <p:cNvPr id="12" name="Picture 11"/>
          <p:cNvPicPr>
            <a:picLocks noChangeAspect="1"/>
          </p:cNvPicPr>
          <p:nvPr>
            <p:custDataLst>
              <p:tags r:id="rId11"/>
            </p:custDataLst>
          </p:nvPr>
        </p:nvPicPr>
        <p:blipFill>
          <a:blip r:embed="rId15"/>
          <a:stretch>
            <a:fillRect/>
          </a:stretch>
        </p:blipFill>
        <p:spPr>
          <a:xfrm>
            <a:off x="733425" y="2578150"/>
            <a:ext cx="7981950" cy="495300"/>
          </a:xfrm>
          <a:prstGeom prst="rect">
            <a:avLst/>
          </a:prstGeom>
        </p:spPr>
      </p:pic>
    </p:spTree>
    <p:extLst>
      <p:ext uri="{BB962C8B-B14F-4D97-AF65-F5344CB8AC3E}">
        <p14:creationId xmlns:p14="http://schemas.microsoft.com/office/powerpoint/2010/main" val="150834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custDataLst>
              <p:tags r:id="rId1"/>
            </p:custDataLst>
          </p:nvPr>
        </p:nvSpPr>
        <p:spPr bwMode="auto">
          <a:xfrm>
            <a:off x="7010400" y="5877272"/>
            <a:ext cx="1954088"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24</a:t>
            </a:fld>
            <a:endParaRPr lang="fr-FR" dirty="0"/>
          </a:p>
        </p:txBody>
      </p:sp>
      <p:sp>
        <p:nvSpPr>
          <p:cNvPr id="3"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24</a:t>
            </a:fld>
            <a:endParaRPr lang="fr-FR" dirty="0"/>
          </a:p>
        </p:txBody>
      </p:sp>
      <p:sp>
        <p:nvSpPr>
          <p:cNvPr id="4"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24</a:t>
            </a:fld>
            <a:endParaRPr lang="fr-FR" dirty="0"/>
          </a:p>
        </p:txBody>
      </p:sp>
      <p:sp>
        <p:nvSpPr>
          <p:cNvPr id="5"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24</a:t>
            </a:fld>
            <a:endParaRPr lang="fr-FR" dirty="0"/>
          </a:p>
        </p:txBody>
      </p:sp>
      <p:sp>
        <p:nvSpPr>
          <p:cNvPr id="6" name="Slide Number Placeholder 1"/>
          <p:cNvSpPr txBox="1">
            <a:spLocks/>
          </p:cNvSpPr>
          <p:nvPr>
            <p:custDataLst>
              <p:tags r:id="rId6"/>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24</a:t>
            </a:fld>
            <a:endParaRPr lang="fr-FR" dirty="0"/>
          </a:p>
        </p:txBody>
      </p:sp>
      <p:sp>
        <p:nvSpPr>
          <p:cNvPr id="7" name="Slide Number Placeholder 1"/>
          <p:cNvSpPr txBox="1">
            <a:spLocks/>
          </p:cNvSpPr>
          <p:nvPr>
            <p:custDataLst>
              <p:tags r:id="rId7"/>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24</a:t>
            </a:fld>
            <a:endParaRPr lang="fr-FR" dirty="0"/>
          </a:p>
        </p:txBody>
      </p:sp>
      <p:sp>
        <p:nvSpPr>
          <p:cNvPr id="8" name="Slide Number Placeholder 1"/>
          <p:cNvSpPr txBox="1">
            <a:spLocks/>
          </p:cNvSpPr>
          <p:nvPr>
            <p:custDataLst>
              <p:tags r:id="rId8"/>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24</a:t>
            </a:fld>
            <a:endParaRPr lang="fr-FR" dirty="0"/>
          </a:p>
        </p:txBody>
      </p:sp>
      <p:sp>
        <p:nvSpPr>
          <p:cNvPr id="9" name="Slide Number Placeholder 1"/>
          <p:cNvSpPr txBox="1">
            <a:spLocks/>
          </p:cNvSpPr>
          <p:nvPr>
            <p:custDataLst>
              <p:tags r:id="rId9"/>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24</a:t>
            </a:fld>
            <a:endParaRPr lang="fr-FR" dirty="0"/>
          </a:p>
        </p:txBody>
      </p:sp>
      <p:sp>
        <p:nvSpPr>
          <p:cNvPr id="10" name="Title 1"/>
          <p:cNvSpPr txBox="1">
            <a:spLocks/>
          </p:cNvSpPr>
          <p:nvPr>
            <p:custDataLst>
              <p:tags r:id="rId10"/>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nucléotidiques : clé de caractérisation “CDS”</a:t>
            </a:r>
          </a:p>
        </p:txBody>
      </p:sp>
      <p:sp>
        <p:nvSpPr>
          <p:cNvPr id="11" name="Content Placeholder 2"/>
          <p:cNvSpPr txBox="1">
            <a:spLocks/>
          </p:cNvSpPr>
          <p:nvPr>
            <p:custDataLst>
              <p:tags r:id="rId11"/>
            </p:custDataLst>
          </p:nvPr>
        </p:nvSpPr>
        <p:spPr>
          <a:xfrm>
            <a:off x="609600" y="1628800"/>
            <a:ext cx="8443664" cy="504056"/>
          </a:xfrm>
          <a:prstGeom prst="rect">
            <a:avLst/>
          </a:prstGeom>
        </p:spPr>
        <p:txBody>
          <a:bodyPr/>
          <a:lst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a:lstStyle>
          <a:p>
            <a:pPr>
              <a:spcBef>
                <a:spcPts val="0"/>
              </a:spcBef>
            </a:pPr>
            <a:r>
              <a:rPr lang="fr-FR" sz="1800" dirty="0"/>
              <a:t>Exemple : SEQ ID NO:1 est un fragment d’une séquence de codage provenant d’un gène mitochondrial de levure (tableau du code génétique “3-Code mitochondrial des levures”) :</a:t>
            </a:r>
          </a:p>
          <a:p>
            <a:pPr marL="0" indent="0">
              <a:spcBef>
                <a:spcPts val="0"/>
              </a:spcBef>
              <a:buNone/>
            </a:pPr>
            <a:endParaRPr lang="fr-FR" sz="1800" kern="0" dirty="0"/>
          </a:p>
        </p:txBody>
      </p:sp>
      <p:sp>
        <p:nvSpPr>
          <p:cNvPr id="12" name="TextBox 11"/>
          <p:cNvSpPr txBox="1"/>
          <p:nvPr>
            <p:custDataLst>
              <p:tags r:id="rId12"/>
            </p:custDataLst>
          </p:nvPr>
        </p:nvSpPr>
        <p:spPr>
          <a:xfrm>
            <a:off x="729300" y="3073450"/>
            <a:ext cx="7990200" cy="3490699"/>
          </a:xfrm>
          <a:prstGeom prst="rect">
            <a:avLst/>
          </a:prstGeom>
          <a:noFill/>
        </p:spPr>
        <p:txBody>
          <a:bodyPr wrap="square" rtlCol="0">
            <a:spAutoFit/>
          </a:bodyPr>
          <a:lstStyle/>
          <a:p>
            <a:pPr marL="285750" indent="-285750">
              <a:spcBef>
                <a:spcPts val="700"/>
              </a:spcBef>
              <a:buFont typeface="Arial" panose="020B0604020202020204" pitchFamily="34" charset="0"/>
              <a:buChar char="•"/>
            </a:pPr>
            <a:r>
              <a:rPr lang="fr-FR" sz="1800" dirty="0"/>
              <a:t>Clé de caractérisation “CDS”</a:t>
            </a:r>
          </a:p>
          <a:p>
            <a:pPr marL="285750" indent="-285750">
              <a:spcBef>
                <a:spcPts val="700"/>
              </a:spcBef>
              <a:buFont typeface="Arial" panose="020B0604020202020204" pitchFamily="34" charset="0"/>
              <a:buChar char="•"/>
            </a:pPr>
            <a:r>
              <a:rPr lang="fr-FR" sz="1800" dirty="0"/>
              <a:t>Emplacement de la caractéristique : &lt;1..  80</a:t>
            </a:r>
          </a:p>
          <a:p>
            <a:pPr marL="285750" indent="-285750">
              <a:spcBef>
                <a:spcPts val="700"/>
              </a:spcBef>
              <a:buFont typeface="Arial" panose="020B0604020202020204" pitchFamily="34" charset="0"/>
              <a:buChar char="•"/>
            </a:pPr>
            <a:r>
              <a:rPr lang="fr-FR" sz="1800" dirty="0"/>
              <a:t>Qualificateur “codon_start” dont la valeur est “3”</a:t>
            </a:r>
          </a:p>
          <a:p>
            <a:pPr marL="285750" indent="-285750">
              <a:spcBef>
                <a:spcPts val="700"/>
              </a:spcBef>
              <a:buFont typeface="Arial" panose="020B0604020202020204" pitchFamily="34" charset="0"/>
              <a:buChar char="•"/>
            </a:pPr>
            <a:r>
              <a:rPr lang="fr-FR" sz="1800" dirty="0"/>
              <a:t>Qualificateur “transl_table” dont la valeur est “3”</a:t>
            </a:r>
          </a:p>
          <a:p>
            <a:pPr marL="285750" indent="-285750">
              <a:spcBef>
                <a:spcPts val="700"/>
              </a:spcBef>
              <a:buFont typeface="Arial" panose="020B0604020202020204" pitchFamily="34" charset="0"/>
              <a:buChar char="•"/>
            </a:pPr>
            <a:r>
              <a:rPr lang="fr-FR" sz="1800" dirty="0"/>
              <a:t>Qualificateur “transl_except” avec pour valeur “(pos:30..  32,aa:Sec)”</a:t>
            </a:r>
          </a:p>
          <a:p>
            <a:pPr marL="285750" indent="-285750">
              <a:spcBef>
                <a:spcPts val="700"/>
              </a:spcBef>
              <a:buFont typeface="Arial" panose="020B0604020202020204" pitchFamily="34" charset="0"/>
              <a:buChar char="•"/>
            </a:pPr>
            <a:r>
              <a:rPr lang="fr-FR" sz="1800" dirty="0"/>
              <a:t>Qualificateur “translation” dont la valeur est “</a:t>
            </a:r>
            <a:r>
              <a:rPr lang="fr-FR" sz="1800" b="1" dirty="0">
                <a:latin typeface="Courier New" panose="02070309020205020404" pitchFamily="49" charset="0"/>
                <a:cs typeface="Courier New" panose="02070309020205020404" pitchFamily="49" charset="0"/>
              </a:rPr>
              <a:t>DNEEVNEECURLFFKNARHTTSRLT</a:t>
            </a:r>
            <a:r>
              <a:rPr lang="fr-FR" sz="1800" dirty="0"/>
              <a:t>” </a:t>
            </a:r>
          </a:p>
          <a:p>
            <a:pPr marL="285750" indent="-285750">
              <a:spcBef>
                <a:spcPts val="700"/>
              </a:spcBef>
              <a:buFont typeface="Arial" panose="020B0604020202020204" pitchFamily="34" charset="0"/>
              <a:buChar char="•"/>
            </a:pPr>
            <a:r>
              <a:rPr lang="fr-FR" sz="1800" dirty="0"/>
              <a:t>Une séquence de protéine distincte pour la traduction</a:t>
            </a:r>
          </a:p>
          <a:p>
            <a:pPr marL="285750" indent="-285750">
              <a:spcBef>
                <a:spcPts val="700"/>
              </a:spcBef>
              <a:buFont typeface="Arial" panose="020B0604020202020204" pitchFamily="34" charset="0"/>
              <a:buChar char="•"/>
            </a:pPr>
            <a:r>
              <a:rPr lang="fr-FR" sz="1800" dirty="0"/>
              <a:t>Qualificateur “</a:t>
            </a:r>
            <a:r>
              <a:rPr lang="fr-FR" sz="1800" dirty="0" err="1"/>
              <a:t>protein_id</a:t>
            </a:r>
            <a:r>
              <a:rPr lang="fr-FR" sz="1800" dirty="0"/>
              <a:t>” comportant le numéro d’identification de séquence de la protéine traduite</a:t>
            </a:r>
          </a:p>
        </p:txBody>
      </p:sp>
      <p:pic>
        <p:nvPicPr>
          <p:cNvPr id="13" name="Picture 12"/>
          <p:cNvPicPr>
            <a:picLocks noChangeAspect="1"/>
          </p:cNvPicPr>
          <p:nvPr>
            <p:custDataLst>
              <p:tags r:id="rId13"/>
            </p:custDataLst>
          </p:nvPr>
        </p:nvPicPr>
        <p:blipFill>
          <a:blip r:embed="rId17"/>
          <a:stretch>
            <a:fillRect/>
          </a:stretch>
        </p:blipFill>
        <p:spPr>
          <a:xfrm>
            <a:off x="609600" y="2578150"/>
            <a:ext cx="7981950" cy="495300"/>
          </a:xfrm>
          <a:prstGeom prst="rect">
            <a:avLst/>
          </a:prstGeom>
        </p:spPr>
      </p:pic>
    </p:spTree>
    <p:extLst>
      <p:ext uri="{BB962C8B-B14F-4D97-AF65-F5344CB8AC3E}">
        <p14:creationId xmlns:p14="http://schemas.microsoft.com/office/powerpoint/2010/main" val="168118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25</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nucléotidiques : clé de caractérisation “CDS”</a:t>
            </a:r>
          </a:p>
        </p:txBody>
      </p:sp>
      <p:sp>
        <p:nvSpPr>
          <p:cNvPr id="4" name="Content Placeholder 2"/>
          <p:cNvSpPr txBox="1">
            <a:spLocks/>
          </p:cNvSpPr>
          <p:nvPr>
            <p:custDataLst>
              <p:tags r:id="rId3"/>
            </p:custDataLst>
          </p:nvPr>
        </p:nvSpPr>
        <p:spPr>
          <a:xfrm>
            <a:off x="395536" y="1714054"/>
            <a:ext cx="8443664" cy="5171330"/>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spcBef>
                <a:spcPts val="0"/>
              </a:spcBef>
              <a:buNone/>
            </a:pPr>
            <a:endParaRPr lang="fr-FR" sz="1800" kern="0" dirty="0"/>
          </a:p>
          <a:p>
            <a:pPr>
              <a:spcBef>
                <a:spcPts val="0"/>
              </a:spcBef>
            </a:pPr>
            <a:r>
              <a:rPr lang="fr-FR" sz="1800" dirty="0"/>
              <a:t>L’emplacement de la caractéristique “CDS” peut utiliser l’opérateur d’emplacement “</a:t>
            </a:r>
            <a:r>
              <a:rPr lang="fr-FR" sz="1800" dirty="0" err="1"/>
              <a:t>join</a:t>
            </a:r>
            <a:r>
              <a:rPr lang="fr-FR" sz="1800" dirty="0"/>
              <a:t>” pour relier des segments discontinus d’une séquence en une seule région de codage.</a:t>
            </a:r>
          </a:p>
          <a:p>
            <a:pPr marL="0" indent="0">
              <a:spcBef>
                <a:spcPts val="0"/>
              </a:spcBef>
              <a:buNone/>
            </a:pPr>
            <a:r>
              <a:rPr lang="fr-FR" sz="1800" dirty="0"/>
              <a:t>	</a:t>
            </a:r>
          </a:p>
          <a:p>
            <a:pPr marL="0" indent="0">
              <a:spcBef>
                <a:spcPts val="0"/>
              </a:spcBef>
              <a:buNone/>
            </a:pPr>
            <a:r>
              <a:rPr lang="fr-FR" sz="1800" dirty="0"/>
              <a:t>			</a:t>
            </a:r>
            <a:r>
              <a:rPr lang="fr-FR" sz="1800" dirty="0" err="1"/>
              <a:t>join</a:t>
            </a:r>
            <a:r>
              <a:rPr lang="fr-FR" sz="1800" dirty="0"/>
              <a:t>(location1,location2)</a:t>
            </a:r>
          </a:p>
          <a:p>
            <a:pPr marL="0" indent="0">
              <a:spcBef>
                <a:spcPts val="0"/>
              </a:spcBef>
              <a:buNone/>
            </a:pPr>
            <a:endParaRPr lang="fr-FR" sz="1800" kern="0" dirty="0"/>
          </a:p>
          <a:p>
            <a:pPr>
              <a:spcBef>
                <a:spcPts val="0"/>
              </a:spcBef>
            </a:pPr>
            <a:endParaRPr lang="fr-FR" sz="1800" kern="0" dirty="0"/>
          </a:p>
          <a:p>
            <a:pPr>
              <a:spcBef>
                <a:spcPts val="0"/>
              </a:spcBef>
            </a:pPr>
            <a:r>
              <a:rPr lang="fr-FR" sz="1800" dirty="0"/>
              <a:t>L’emplacement de la caractéristique “CDS” peut utiliser l’opérateur d’emplacement “</a:t>
            </a:r>
            <a:r>
              <a:rPr lang="fr-FR" sz="1800" dirty="0" err="1"/>
              <a:t>complement</a:t>
            </a:r>
            <a:r>
              <a:rPr lang="fr-FR" sz="1800" dirty="0"/>
              <a:t>” pour indiquer que la caractéristique se trouve sur le brin complémentaire à la séquence indiquée par le descripteur d’emplacement</a:t>
            </a:r>
          </a:p>
          <a:p>
            <a:pPr>
              <a:spcBef>
                <a:spcPts val="0"/>
              </a:spcBef>
            </a:pPr>
            <a:endParaRPr lang="fr-FR" sz="1800" kern="0" dirty="0"/>
          </a:p>
          <a:p>
            <a:pPr marL="0" indent="0">
              <a:spcBef>
                <a:spcPts val="0"/>
              </a:spcBef>
              <a:buNone/>
            </a:pPr>
            <a:r>
              <a:rPr lang="fr-FR" sz="1800" dirty="0"/>
              <a:t>			</a:t>
            </a:r>
            <a:r>
              <a:rPr lang="fr-FR" sz="1800" dirty="0" err="1"/>
              <a:t>complement</a:t>
            </a:r>
            <a:r>
              <a:rPr lang="fr-FR" sz="1800" dirty="0"/>
              <a:t>(location)</a:t>
            </a:r>
          </a:p>
          <a:p>
            <a:pPr>
              <a:spcBef>
                <a:spcPts val="0"/>
              </a:spcBef>
            </a:pPr>
            <a:endParaRPr lang="fr-FR" sz="1800" kern="0" dirty="0"/>
          </a:p>
          <a:p>
            <a:pPr marL="0" indent="0">
              <a:spcBef>
                <a:spcPts val="0"/>
              </a:spcBef>
              <a:buNone/>
            </a:pPr>
            <a:endParaRPr lang="fr-FR" sz="1800" kern="0" dirty="0"/>
          </a:p>
          <a:p>
            <a:pPr>
              <a:spcBef>
                <a:spcPts val="0"/>
              </a:spcBef>
            </a:pPr>
            <a:endParaRPr lang="fr-FR" sz="1800" kern="0" dirty="0"/>
          </a:p>
          <a:p>
            <a:pPr>
              <a:spcBef>
                <a:spcPts val="0"/>
              </a:spcBef>
            </a:pPr>
            <a:endParaRPr lang="fr-FR" sz="1800" kern="0" dirty="0"/>
          </a:p>
          <a:p>
            <a:pPr marL="0" indent="0">
              <a:spcBef>
                <a:spcPts val="0"/>
              </a:spcBef>
              <a:buNone/>
            </a:pPr>
            <a:endParaRPr lang="fr-FR" sz="1800" kern="0" dirty="0"/>
          </a:p>
        </p:txBody>
      </p:sp>
    </p:spTree>
    <p:extLst>
      <p:ext uri="{BB962C8B-B14F-4D97-AF65-F5344CB8AC3E}">
        <p14:creationId xmlns:p14="http://schemas.microsoft.com/office/powerpoint/2010/main" val="3763175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26</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d’acides aminés : clés de caractérisation fréquemment utilisées</a:t>
            </a:r>
          </a:p>
        </p:txBody>
      </p:sp>
      <p:sp>
        <p:nvSpPr>
          <p:cNvPr id="4" name="Content Placeholder 2"/>
          <p:cNvSpPr txBox="1">
            <a:spLocks/>
          </p:cNvSpPr>
          <p:nvPr>
            <p:custDataLst>
              <p:tags r:id="rId3"/>
            </p:custDataLst>
          </p:nvPr>
        </p:nvSpPr>
        <p:spPr>
          <a:xfrm>
            <a:off x="609600" y="1700406"/>
            <a:ext cx="8443664" cy="517133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pPr marL="0" indent="0">
              <a:spcBef>
                <a:spcPts val="0"/>
              </a:spcBef>
              <a:buNone/>
            </a:pPr>
            <a:endParaRPr lang="fr-FR" sz="1800" kern="0" dirty="0"/>
          </a:p>
          <a:p>
            <a:pPr marL="0" indent="0">
              <a:spcBef>
                <a:spcPts val="0"/>
              </a:spcBef>
              <a:buNone/>
            </a:pPr>
            <a:endParaRPr lang="fr-FR" sz="1800" kern="0" dirty="0"/>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3213066746"/>
              </p:ext>
            </p:extLst>
          </p:nvPr>
        </p:nvGraphicFramePr>
        <p:xfrm>
          <a:off x="641276" y="2060848"/>
          <a:ext cx="7704856" cy="3825240"/>
        </p:xfrm>
        <a:graphic>
          <a:graphicData uri="http://schemas.openxmlformats.org/drawingml/2006/table">
            <a:tbl>
              <a:tblPr firstRow="1" bandRow="1">
                <a:tableStyleId>{5C22544A-7EE6-4342-B048-85BDC9FD1C3A}</a:tableStyleId>
              </a:tblPr>
              <a:tblGrid>
                <a:gridCol w="1874168">
                  <a:extLst>
                    <a:ext uri="{9D8B030D-6E8A-4147-A177-3AD203B41FA5}">
                      <a16:colId xmlns:a16="http://schemas.microsoft.com/office/drawing/2014/main" val="3351218881"/>
                    </a:ext>
                  </a:extLst>
                </a:gridCol>
                <a:gridCol w="3586573">
                  <a:extLst>
                    <a:ext uri="{9D8B030D-6E8A-4147-A177-3AD203B41FA5}">
                      <a16:colId xmlns:a16="http://schemas.microsoft.com/office/drawing/2014/main" val="2007282510"/>
                    </a:ext>
                  </a:extLst>
                </a:gridCol>
                <a:gridCol w="2244115">
                  <a:extLst>
                    <a:ext uri="{9D8B030D-6E8A-4147-A177-3AD203B41FA5}">
                      <a16:colId xmlns:a16="http://schemas.microsoft.com/office/drawing/2014/main" val="2891931461"/>
                    </a:ext>
                  </a:extLst>
                </a:gridCol>
              </a:tblGrid>
              <a:tr h="370840">
                <a:tc>
                  <a:txBody>
                    <a:bodyPr/>
                    <a:lstStyle/>
                    <a:p>
                      <a:r>
                        <a:rPr lang="fr-FR" sz="1700" dirty="0">
                          <a:solidFill>
                            <a:schemeClr val="tx1"/>
                          </a:solidFill>
                        </a:rPr>
                        <a:t>Clé de caractérisation</a:t>
                      </a:r>
                    </a:p>
                  </a:txBody>
                  <a:tcPr>
                    <a:solidFill>
                      <a:srgbClr val="00B0F0"/>
                    </a:solidFill>
                  </a:tcPr>
                </a:tc>
                <a:tc>
                  <a:txBody>
                    <a:bodyPr/>
                    <a:lstStyle/>
                    <a:p>
                      <a:r>
                        <a:rPr lang="fr-FR" sz="1700" dirty="0">
                          <a:solidFill>
                            <a:schemeClr val="tx1"/>
                          </a:solidFill>
                        </a:rPr>
                        <a:t>Description</a:t>
                      </a:r>
                    </a:p>
                  </a:txBody>
                  <a:tcPr>
                    <a:solidFill>
                      <a:srgbClr val="00B0F0"/>
                    </a:solidFill>
                  </a:tcPr>
                </a:tc>
                <a:tc>
                  <a:txBody>
                    <a:bodyPr/>
                    <a:lstStyle/>
                    <a:p>
                      <a:r>
                        <a:rPr lang="fr-FR" sz="1700" dirty="0">
                          <a:solidFill>
                            <a:schemeClr val="tx1"/>
                          </a:solidFill>
                        </a:rPr>
                        <a:t>Qualificateurs obligatoires?</a:t>
                      </a:r>
                    </a:p>
                  </a:txBody>
                  <a:tcPr>
                    <a:solidFill>
                      <a:srgbClr val="00B0F0"/>
                    </a:solidFill>
                  </a:tcPr>
                </a:tc>
                <a:extLst>
                  <a:ext uri="{0D108BD9-81ED-4DB2-BD59-A6C34878D82A}">
                    <a16:rowId xmlns:a16="http://schemas.microsoft.com/office/drawing/2014/main" val="2193983405"/>
                  </a:ext>
                </a:extLst>
              </a:tr>
              <a:tr h="370840">
                <a:tc>
                  <a:txBody>
                    <a:bodyPr/>
                    <a:lstStyle/>
                    <a:p>
                      <a:r>
                        <a:rPr lang="fr-FR" sz="1700" dirty="0"/>
                        <a:t>SITE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baseline="0" dirty="0"/>
                        <a:t>indique un site intéressant d’un seul acide aminé </a:t>
                      </a:r>
                    </a:p>
                  </a:txBody>
                  <a:tcPr/>
                </a:tc>
                <a:tc>
                  <a:txBody>
                    <a:bodyPr/>
                    <a:lstStyle/>
                    <a:p>
                      <a:r>
                        <a:rPr lang="fr-FR" sz="1700" dirty="0"/>
                        <a:t>un qualificateur NOTE doit décrire le site</a:t>
                      </a:r>
                    </a:p>
                  </a:txBody>
                  <a:tcPr/>
                </a:tc>
                <a:extLst>
                  <a:ext uri="{0D108BD9-81ED-4DB2-BD59-A6C34878D82A}">
                    <a16:rowId xmlns:a16="http://schemas.microsoft.com/office/drawing/2014/main" val="3320072016"/>
                  </a:ext>
                </a:extLst>
              </a:tr>
              <a:tr h="370840">
                <a:tc>
                  <a:txBody>
                    <a:bodyPr/>
                    <a:lstStyle/>
                    <a:p>
                      <a:r>
                        <a:rPr lang="fr-FR" sz="1700" dirty="0"/>
                        <a:t>REGION</a:t>
                      </a:r>
                    </a:p>
                  </a:txBody>
                  <a:tcPr/>
                </a:tc>
                <a:tc>
                  <a:txBody>
                    <a:bodyPr/>
                    <a:lstStyle/>
                    <a:p>
                      <a:r>
                        <a:rPr lang="fr-FR" sz="1700" dirty="0"/>
                        <a:t>indique une région d’intérêt</a:t>
                      </a:r>
                    </a:p>
                    <a:p>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t>aucun;</a:t>
                      </a:r>
                      <a:r>
                        <a:rPr lang="fr-FR" sz="1700" baseline="0" dirty="0"/>
                        <a:t> NOTE est facultatif</a:t>
                      </a:r>
                    </a:p>
                  </a:txBody>
                  <a:tcPr/>
                </a:tc>
                <a:extLst>
                  <a:ext uri="{0D108BD9-81ED-4DB2-BD59-A6C34878D82A}">
                    <a16:rowId xmlns:a16="http://schemas.microsoft.com/office/drawing/2014/main" val="1785112492"/>
                  </a:ext>
                </a:extLst>
              </a:tr>
              <a:tr h="370840">
                <a:tc>
                  <a:txBody>
                    <a:bodyPr/>
                    <a:lstStyle/>
                    <a:p>
                      <a:r>
                        <a:rPr lang="fr-FR" sz="1700" dirty="0"/>
                        <a:t>BINDING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t>Indique un site de fixation pour un groupe chimique</a:t>
                      </a:r>
                    </a:p>
                  </a:txBody>
                  <a:tcPr/>
                </a:tc>
                <a:tc>
                  <a:txBody>
                    <a:bodyPr/>
                    <a:lstStyle/>
                    <a:p>
                      <a:r>
                        <a:rPr lang="fr-FR" sz="1700" dirty="0"/>
                        <a:t>un qualificateur NOTE obligatoire doit contenir le nom du groupe chimique</a:t>
                      </a:r>
                    </a:p>
                  </a:txBody>
                  <a:tcPr/>
                </a:tc>
                <a:extLst>
                  <a:ext uri="{0D108BD9-81ED-4DB2-BD59-A6C34878D82A}">
                    <a16:rowId xmlns:a16="http://schemas.microsoft.com/office/drawing/2014/main" val="88750992"/>
                  </a:ext>
                </a:extLst>
              </a:tr>
              <a:tr h="370840">
                <a:tc>
                  <a:txBody>
                    <a:bodyPr/>
                    <a:lstStyle/>
                    <a:p>
                      <a:r>
                        <a:rPr lang="fr-FR" sz="1700" dirty="0"/>
                        <a:t>UNSURE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baseline="0" dirty="0"/>
                        <a:t>décrit des régions d’incertitude dans la séquence</a:t>
                      </a:r>
                    </a:p>
                  </a:txBody>
                  <a:tcPr/>
                </a:tc>
                <a:tc>
                  <a:txBody>
                    <a:bodyPr/>
                    <a:lstStyle/>
                    <a:p>
                      <a:r>
                        <a:rPr lang="fr-FR" sz="1700" dirty="0"/>
                        <a:t>aucun;</a:t>
                      </a:r>
                      <a:r>
                        <a:rPr lang="fr-FR" sz="1700" baseline="0" dirty="0"/>
                        <a:t> NOTE est facultatif</a:t>
                      </a:r>
                    </a:p>
                  </a:txBody>
                  <a:tcPr/>
                </a:tc>
                <a:extLst>
                  <a:ext uri="{0D108BD9-81ED-4DB2-BD59-A6C34878D82A}">
                    <a16:rowId xmlns:a16="http://schemas.microsoft.com/office/drawing/2014/main" val="171053445"/>
                  </a:ext>
                </a:extLst>
              </a:tr>
            </a:tbl>
          </a:graphicData>
        </a:graphic>
      </p:graphicFrame>
    </p:spTree>
    <p:extLst>
      <p:ext uri="{BB962C8B-B14F-4D97-AF65-F5344CB8AC3E}">
        <p14:creationId xmlns:p14="http://schemas.microsoft.com/office/powerpoint/2010/main" val="3667329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27</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d’acides aminés : acides aminés modifiés</a:t>
            </a:r>
          </a:p>
        </p:txBody>
      </p:sp>
      <p:sp>
        <p:nvSpPr>
          <p:cNvPr id="4" name="Content Placeholder 2"/>
          <p:cNvSpPr txBox="1">
            <a:spLocks/>
          </p:cNvSpPr>
          <p:nvPr>
            <p:custDataLst>
              <p:tags r:id="rId3"/>
            </p:custDataLst>
          </p:nvPr>
        </p:nvSpPr>
        <p:spPr>
          <a:xfrm>
            <a:off x="467544" y="1844824"/>
            <a:ext cx="8229600" cy="5171330"/>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a:spcBef>
                <a:spcPts val="0"/>
              </a:spcBef>
            </a:pPr>
            <a:r>
              <a:rPr lang="fr-FR" sz="1800" dirty="0"/>
              <a:t>Un “acide aminé modifié” désigne tout acide aminé différent de : </a:t>
            </a:r>
          </a:p>
          <a:p>
            <a:pPr marL="0" indent="0">
              <a:spcBef>
                <a:spcPts val="0"/>
              </a:spcBef>
              <a:buNone/>
            </a:pPr>
            <a:r>
              <a:rPr lang="fr-FR" sz="1800" dirty="0"/>
              <a:t>	</a:t>
            </a:r>
            <a:r>
              <a:rPr lang="fr-FR" sz="1800" dirty="0" err="1"/>
              <a:t>L-alanine</a:t>
            </a:r>
            <a:r>
              <a:rPr lang="fr-FR" sz="1800" dirty="0"/>
              <a:t> 	</a:t>
            </a:r>
            <a:r>
              <a:rPr lang="fr-FR" sz="1800" dirty="0" err="1"/>
              <a:t>L-arginine</a:t>
            </a:r>
            <a:r>
              <a:rPr lang="fr-FR" sz="1800" dirty="0"/>
              <a:t> 	</a:t>
            </a:r>
            <a:r>
              <a:rPr lang="fr-FR" sz="1800" dirty="0" err="1"/>
              <a:t>L-asparagine</a:t>
            </a:r>
            <a:r>
              <a:rPr lang="fr-FR" sz="1800" dirty="0"/>
              <a:t> 	</a:t>
            </a:r>
            <a:r>
              <a:rPr lang="fr-FR" sz="1800" dirty="0" err="1"/>
              <a:t>L-aspartate</a:t>
            </a:r>
            <a:r>
              <a:rPr lang="fr-FR" sz="1800" dirty="0"/>
              <a:t> 	L-cystéine 	L-glutamine 	L-glutamate 	L-glycine </a:t>
            </a:r>
          </a:p>
          <a:p>
            <a:pPr marL="0" indent="0">
              <a:spcBef>
                <a:spcPts val="0"/>
              </a:spcBef>
              <a:buNone/>
            </a:pPr>
            <a:r>
              <a:rPr lang="fr-FR" sz="1800" dirty="0"/>
              <a:t>	</a:t>
            </a:r>
            <a:r>
              <a:rPr lang="fr-FR" sz="1800" dirty="0" err="1"/>
              <a:t>L-histidine</a:t>
            </a:r>
            <a:r>
              <a:rPr lang="fr-FR" sz="1800" dirty="0"/>
              <a:t> 	</a:t>
            </a:r>
            <a:r>
              <a:rPr lang="fr-FR" sz="1800" dirty="0" err="1"/>
              <a:t>L-isoleucine</a:t>
            </a:r>
            <a:r>
              <a:rPr lang="fr-FR" sz="1800" dirty="0"/>
              <a:t> 	L-leucine 	L-lysine </a:t>
            </a:r>
          </a:p>
          <a:p>
            <a:pPr marL="0" indent="0">
              <a:spcBef>
                <a:spcPts val="0"/>
              </a:spcBef>
              <a:buNone/>
            </a:pPr>
            <a:r>
              <a:rPr lang="fr-FR" sz="1800" dirty="0"/>
              <a:t>	L-méthionine 	L-phénylalanine 	L-proline 	L-</a:t>
            </a:r>
            <a:r>
              <a:rPr lang="fr-FR" sz="1800" dirty="0" err="1"/>
              <a:t>pyrrolysine</a:t>
            </a:r>
            <a:r>
              <a:rPr lang="fr-FR" sz="1800" dirty="0"/>
              <a:t> </a:t>
            </a:r>
          </a:p>
          <a:p>
            <a:pPr marL="0" indent="0">
              <a:spcBef>
                <a:spcPts val="0"/>
              </a:spcBef>
              <a:buNone/>
            </a:pPr>
            <a:r>
              <a:rPr lang="fr-FR" sz="1800" dirty="0"/>
              <a:t>	L-sérine 		L-</a:t>
            </a:r>
            <a:r>
              <a:rPr lang="fr-FR" sz="1800" dirty="0" err="1"/>
              <a:t>sélénocystéine</a:t>
            </a:r>
            <a:r>
              <a:rPr lang="fr-FR" sz="1800" dirty="0"/>
              <a:t> 	L-thréonine 	L-tryptophane, </a:t>
            </a:r>
          </a:p>
          <a:p>
            <a:pPr marL="0" indent="0">
              <a:spcBef>
                <a:spcPts val="0"/>
              </a:spcBef>
              <a:buNone/>
            </a:pPr>
            <a:r>
              <a:rPr lang="fr-FR" sz="1800" dirty="0"/>
              <a:t>			L-tyrosine 	L-valine   </a:t>
            </a:r>
          </a:p>
          <a:p>
            <a:pPr marL="0" indent="0">
              <a:spcBef>
                <a:spcPts val="0"/>
              </a:spcBef>
              <a:buNone/>
            </a:pPr>
            <a:r>
              <a:rPr lang="fr-FR" sz="1800" dirty="0"/>
              <a:t>     (Norme ST.26, paragraphe 3.e))</a:t>
            </a:r>
          </a:p>
          <a:p>
            <a:pPr marL="0" indent="0">
              <a:spcBef>
                <a:spcPts val="0"/>
              </a:spcBef>
              <a:buNone/>
            </a:pPr>
            <a:endParaRPr lang="fr-FR" sz="1800" kern="0" dirty="0"/>
          </a:p>
          <a:p>
            <a:pPr>
              <a:spcBef>
                <a:spcPts val="0"/>
              </a:spcBef>
            </a:pPr>
            <a:r>
              <a:rPr lang="fr-FR" sz="1800" dirty="0"/>
              <a:t>Un “acide aminé modifié” doit être représenté comme l’acide aminé non modifié correspondant, chaque fois que possible.  Sinon, il peut être représenté par le symbole “X”.  Par exemple, l’“</a:t>
            </a:r>
            <a:r>
              <a:rPr lang="fr-FR" sz="1800" dirty="0" err="1"/>
              <a:t>hydroxylysine</a:t>
            </a:r>
            <a:r>
              <a:rPr lang="fr-FR" sz="1800" dirty="0"/>
              <a:t>” devrait être représentée par le symbole “K” dans la séquence.  L’“</a:t>
            </a:r>
            <a:r>
              <a:rPr lang="fr-FR" sz="1800" dirty="0" err="1"/>
              <a:t>Ornithine</a:t>
            </a:r>
            <a:r>
              <a:rPr lang="fr-FR" sz="1800" dirty="0"/>
              <a:t>” devrait être représentée par “X”.  (Norme ST.26, paragraphe 29)</a:t>
            </a:r>
          </a:p>
          <a:p>
            <a:pPr>
              <a:spcBef>
                <a:spcPts val="0"/>
              </a:spcBef>
            </a:pPr>
            <a:endParaRPr lang="fr-FR" sz="1800" kern="0" dirty="0"/>
          </a:p>
          <a:p>
            <a:pPr>
              <a:spcBef>
                <a:spcPts val="0"/>
              </a:spcBef>
            </a:pPr>
            <a:r>
              <a:rPr lang="fr-FR" sz="1800" dirty="0"/>
              <a:t>Le symbole “X” est équivalent à un seul résidu.</a:t>
            </a:r>
          </a:p>
          <a:p>
            <a:pPr marL="0" indent="0">
              <a:spcBef>
                <a:spcPts val="0"/>
              </a:spcBef>
              <a:buNone/>
            </a:pPr>
            <a:endParaRPr lang="fr-FR" sz="1800" kern="0" dirty="0"/>
          </a:p>
        </p:txBody>
      </p:sp>
    </p:spTree>
    <p:extLst>
      <p:ext uri="{BB962C8B-B14F-4D97-AF65-F5344CB8AC3E}">
        <p14:creationId xmlns:p14="http://schemas.microsoft.com/office/powerpoint/2010/main" val="1731444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28</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d’acides aminés : acides aminés modifiés</a:t>
            </a:r>
          </a:p>
        </p:txBody>
      </p:sp>
      <p:sp>
        <p:nvSpPr>
          <p:cNvPr id="4" name="Content Placeholder 2"/>
          <p:cNvSpPr txBox="1">
            <a:spLocks/>
          </p:cNvSpPr>
          <p:nvPr>
            <p:custDataLst>
              <p:tags r:id="rId3"/>
            </p:custDataLst>
          </p:nvPr>
        </p:nvSpPr>
        <p:spPr>
          <a:xfrm>
            <a:off x="457200" y="1686670"/>
            <a:ext cx="8229600" cy="517133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pPr>
              <a:spcBef>
                <a:spcPts val="0"/>
              </a:spcBef>
            </a:pPr>
            <a:r>
              <a:rPr lang="fr-FR" sz="1800" dirty="0"/>
              <a:t>Plusieurs clés de caractérisation peuvent être utilisées pour indiquer un “acide aminé modifié” :</a:t>
            </a:r>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200" kern="0" dirty="0"/>
          </a:p>
          <a:p>
            <a:pPr>
              <a:spcBef>
                <a:spcPts val="0"/>
              </a:spcBef>
            </a:pPr>
            <a:r>
              <a:rPr lang="fr-FR" sz="1800" dirty="0"/>
              <a:t>Un qualificateur NOTE obligatoire doit être inclus avec chacune des clés de caractérisation indiquées ci-dessus, assorti d’une valeur qui décrit la modification.</a:t>
            </a:r>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3154999249"/>
              </p:ext>
            </p:extLst>
          </p:nvPr>
        </p:nvGraphicFramePr>
        <p:xfrm>
          <a:off x="971600" y="2348880"/>
          <a:ext cx="7012396" cy="2570480"/>
        </p:xfrm>
        <a:graphic>
          <a:graphicData uri="http://schemas.openxmlformats.org/drawingml/2006/table">
            <a:tbl>
              <a:tblPr firstRow="1" bandRow="1">
                <a:tableStyleId>{5C22544A-7EE6-4342-B048-85BDC9FD1C3A}</a:tableStyleId>
              </a:tblPr>
              <a:tblGrid>
                <a:gridCol w="2068357">
                  <a:extLst>
                    <a:ext uri="{9D8B030D-6E8A-4147-A177-3AD203B41FA5}">
                      <a16:colId xmlns:a16="http://schemas.microsoft.com/office/drawing/2014/main" val="3351218881"/>
                    </a:ext>
                  </a:extLst>
                </a:gridCol>
                <a:gridCol w="4944039">
                  <a:extLst>
                    <a:ext uri="{9D8B030D-6E8A-4147-A177-3AD203B41FA5}">
                      <a16:colId xmlns:a16="http://schemas.microsoft.com/office/drawing/2014/main" val="2007282510"/>
                    </a:ext>
                  </a:extLst>
                </a:gridCol>
              </a:tblGrid>
              <a:tr h="370840">
                <a:tc>
                  <a:txBody>
                    <a:bodyPr/>
                    <a:lstStyle/>
                    <a:p>
                      <a:r>
                        <a:rPr lang="fr-FR" sz="1700" dirty="0">
                          <a:solidFill>
                            <a:schemeClr val="tx1"/>
                          </a:solidFill>
                        </a:rPr>
                        <a:t>Clé de caractérisation</a:t>
                      </a:r>
                    </a:p>
                  </a:txBody>
                  <a:tcPr>
                    <a:solidFill>
                      <a:srgbClr val="00B0F0"/>
                    </a:solidFill>
                  </a:tcPr>
                </a:tc>
                <a:tc>
                  <a:txBody>
                    <a:bodyPr/>
                    <a:lstStyle/>
                    <a:p>
                      <a:r>
                        <a:rPr lang="fr-FR" sz="1700" dirty="0">
                          <a:solidFill>
                            <a:schemeClr val="tx1"/>
                          </a:solidFill>
                        </a:rPr>
                        <a:t>Description</a:t>
                      </a:r>
                    </a:p>
                  </a:txBody>
                  <a:tcPr>
                    <a:solidFill>
                      <a:srgbClr val="00B0F0"/>
                    </a:solidFill>
                  </a:tcPr>
                </a:tc>
                <a:extLst>
                  <a:ext uri="{0D108BD9-81ED-4DB2-BD59-A6C34878D82A}">
                    <a16:rowId xmlns:a16="http://schemas.microsoft.com/office/drawing/2014/main" val="21939834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t>MOD_RES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t>indique un</a:t>
                      </a:r>
                      <a:r>
                        <a:rPr lang="fr-FR" sz="1700" baseline="0" dirty="0"/>
                        <a:t> acide</a:t>
                      </a:r>
                      <a:r>
                        <a:rPr lang="fr-FR" sz="1700" dirty="0"/>
                        <a:t> aminé modifié après traduction</a:t>
                      </a:r>
                    </a:p>
                  </a:txBody>
                  <a:tcPr/>
                </a:tc>
                <a:extLst>
                  <a:ext uri="{0D108BD9-81ED-4DB2-BD59-A6C34878D82A}">
                    <a16:rowId xmlns:a16="http://schemas.microsoft.com/office/drawing/2014/main" val="3320072016"/>
                  </a:ext>
                </a:extLst>
              </a:tr>
              <a:tr h="370840">
                <a:tc>
                  <a:txBody>
                    <a:bodyPr/>
                    <a:lstStyle/>
                    <a:p>
                      <a:r>
                        <a:rPr lang="fr-FR" sz="1700" dirty="0"/>
                        <a:t>LIPID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baseline="0" dirty="0"/>
                        <a:t>indique une liaison covalente d’un fragment lipidique avec un acide aminé</a:t>
                      </a:r>
                    </a:p>
                  </a:txBody>
                  <a:tcPr/>
                </a:tc>
                <a:extLst>
                  <a:ext uri="{0D108BD9-81ED-4DB2-BD59-A6C34878D82A}">
                    <a16:rowId xmlns:a16="http://schemas.microsoft.com/office/drawing/2014/main" val="1785112492"/>
                  </a:ext>
                </a:extLst>
              </a:tr>
              <a:tr h="370840">
                <a:tc>
                  <a:txBody>
                    <a:bodyPr/>
                    <a:lstStyle/>
                    <a:p>
                      <a:r>
                        <a:rPr lang="fr-FR" sz="1700" dirty="0"/>
                        <a:t>CARBOHYD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t>indique un acide aminé ayant fait l’objet d’une glycosylation</a:t>
                      </a:r>
                    </a:p>
                  </a:txBody>
                  <a:tcPr/>
                </a:tc>
                <a:extLst>
                  <a:ext uri="{0D108BD9-81ED-4DB2-BD59-A6C34878D82A}">
                    <a16:rowId xmlns:a16="http://schemas.microsoft.com/office/drawing/2014/main" val="88750992"/>
                  </a:ext>
                </a:extLst>
              </a:tr>
              <a:tr h="370840">
                <a:tc>
                  <a:txBody>
                    <a:bodyPr/>
                    <a:lstStyle/>
                    <a:p>
                      <a:r>
                        <a:rPr lang="fr-FR" sz="1700" dirty="0"/>
                        <a:t>SITE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baseline="0" dirty="0"/>
                        <a:t>indique un acide aminé modifié différemment</a:t>
                      </a:r>
                    </a:p>
                  </a:txBody>
                  <a:tcPr/>
                </a:tc>
                <a:extLst>
                  <a:ext uri="{0D108BD9-81ED-4DB2-BD59-A6C34878D82A}">
                    <a16:rowId xmlns:a16="http://schemas.microsoft.com/office/drawing/2014/main" val="171053445"/>
                  </a:ext>
                </a:extLst>
              </a:tr>
            </a:tbl>
          </a:graphicData>
        </a:graphic>
      </p:graphicFrame>
    </p:spTree>
    <p:extLst>
      <p:ext uri="{BB962C8B-B14F-4D97-AF65-F5344CB8AC3E}">
        <p14:creationId xmlns:p14="http://schemas.microsoft.com/office/powerpoint/2010/main" val="3967667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29</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29</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d’acides aminés : acides aminés modifiés</a:t>
            </a:r>
          </a:p>
        </p:txBody>
      </p:sp>
      <p:sp>
        <p:nvSpPr>
          <p:cNvPr id="5" name="TextBox 4"/>
          <p:cNvSpPr txBox="1"/>
          <p:nvPr>
            <p:custDataLst>
              <p:tags r:id="rId4"/>
            </p:custDataLst>
          </p:nvPr>
        </p:nvSpPr>
        <p:spPr>
          <a:xfrm>
            <a:off x="683568" y="1916832"/>
            <a:ext cx="7170553" cy="646331"/>
          </a:xfrm>
          <a:prstGeom prst="rect">
            <a:avLst/>
          </a:prstGeom>
          <a:noFill/>
        </p:spPr>
        <p:txBody>
          <a:bodyPr wrap="none" rtlCol="0">
            <a:spAutoFit/>
          </a:bodyPr>
          <a:lstStyle/>
          <a:p>
            <a:pPr>
              <a:spcBef>
                <a:spcPts val="0"/>
              </a:spcBef>
            </a:pPr>
            <a:r>
              <a:rPr lang="fr-FR" sz="1800" b="1" dirty="0">
                <a:latin typeface="Courier New" panose="02070309020205020404" pitchFamily="49" charset="0"/>
                <a:cs typeface="Courier New" panose="02070309020205020404" pitchFamily="49" charset="0"/>
              </a:rPr>
              <a:t>Gly-Ser-N</a:t>
            </a:r>
            <a:r>
              <a:rPr lang="fr-FR" sz="1200" dirty="0">
                <a:latin typeface="Courier New" panose="02070309020205020404" pitchFamily="49" charset="0"/>
                <a:cs typeface="Courier New" panose="02070309020205020404" pitchFamily="49" charset="0"/>
              </a:rPr>
              <a:t>-</a:t>
            </a:r>
            <a:r>
              <a:rPr lang="fr-FR" sz="1800" b="1" dirty="0">
                <a:latin typeface="Courier New" panose="02070309020205020404" pitchFamily="49" charset="0"/>
                <a:cs typeface="Courier New" panose="02070309020205020404" pitchFamily="49" charset="0"/>
              </a:rPr>
              <a:t>acetylAla-Ser-Asp-Val-Orn-Lys-Asn-Val-Leu</a:t>
            </a:r>
          </a:p>
          <a:p>
            <a:pPr>
              <a:spcBef>
                <a:spcPts val="0"/>
              </a:spcBef>
            </a:pPr>
            <a:r>
              <a:rPr lang="fr-FR" sz="1800" b="1" dirty="0">
                <a:latin typeface="Courier New" panose="02070309020205020404" pitchFamily="49" charset="0"/>
                <a:cs typeface="Courier New" panose="02070309020205020404" pitchFamily="49" charset="0"/>
              </a:rPr>
              <a:t>1                       5                   10</a:t>
            </a:r>
          </a:p>
        </p:txBody>
      </p:sp>
      <p:sp>
        <p:nvSpPr>
          <p:cNvPr id="6" name="Oval 5"/>
          <p:cNvSpPr/>
          <p:nvPr>
            <p:custDataLst>
              <p:tags r:id="rId5"/>
            </p:custDataLst>
          </p:nvPr>
        </p:nvSpPr>
        <p:spPr bwMode="auto">
          <a:xfrm>
            <a:off x="6660232" y="2780928"/>
            <a:ext cx="1728192" cy="64807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grpSp>
        <p:nvGrpSpPr>
          <p:cNvPr id="7" name="Group 6"/>
          <p:cNvGrpSpPr/>
          <p:nvPr>
            <p:custDataLst>
              <p:tags r:id="rId6"/>
            </p:custDataLst>
          </p:nvPr>
        </p:nvGrpSpPr>
        <p:grpSpPr>
          <a:xfrm>
            <a:off x="6156176" y="2626600"/>
            <a:ext cx="2016224" cy="792088"/>
            <a:chOff x="5508103" y="4365103"/>
            <a:chExt cx="2016224" cy="792088"/>
          </a:xfrm>
        </p:grpSpPr>
        <p:sp>
          <p:nvSpPr>
            <p:cNvPr id="8" name="TextBox 7"/>
            <p:cNvSpPr txBox="1"/>
            <p:nvPr/>
          </p:nvSpPr>
          <p:spPr>
            <a:xfrm>
              <a:off x="5552650" y="4607259"/>
              <a:ext cx="1927131" cy="307777"/>
            </a:xfrm>
            <a:prstGeom prst="rect">
              <a:avLst/>
            </a:prstGeom>
            <a:noFill/>
          </p:spPr>
          <p:txBody>
            <a:bodyPr wrap="none" rtlCol="0">
              <a:spAutoFit/>
            </a:bodyPr>
            <a:lstStyle/>
            <a:p>
              <a:r>
                <a:rPr lang="fr-FR" sz="1400" dirty="0"/>
                <a:t>asialyloligosaccharide</a:t>
              </a:r>
            </a:p>
          </p:txBody>
        </p:sp>
        <p:sp>
          <p:nvSpPr>
            <p:cNvPr id="9" name="Oval 8"/>
            <p:cNvSpPr/>
            <p:nvPr/>
          </p:nvSpPr>
          <p:spPr bwMode="auto">
            <a:xfrm>
              <a:off x="5508103" y="4365103"/>
              <a:ext cx="2016224" cy="79208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cxnSp>
        <p:nvCxnSpPr>
          <p:cNvPr id="10" name="Straight Connector 9"/>
          <p:cNvCxnSpPr/>
          <p:nvPr>
            <p:custDataLst>
              <p:tags r:id="rId7"/>
            </p:custDataLst>
          </p:nvPr>
        </p:nvCxnSpPr>
        <p:spPr bwMode="auto">
          <a:xfrm>
            <a:off x="6372200" y="2230853"/>
            <a:ext cx="216024" cy="47749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p:cNvSpPr txBox="1">
            <a:spLocks/>
          </p:cNvSpPr>
          <p:nvPr>
            <p:custDataLst>
              <p:tags r:id="rId8"/>
            </p:custDataLst>
          </p:nvPr>
        </p:nvSpPr>
        <p:spPr>
          <a:xfrm>
            <a:off x="683568" y="4365104"/>
            <a:ext cx="8138864" cy="807543"/>
          </a:xfrm>
          <a:prstGeom prst="rect">
            <a:avLst/>
          </a:prstGeom>
        </p:spPr>
        <p:txBody>
          <a:bodyPr/>
          <a:lstStyle>
            <a:lvl1pPr marL="342900" indent="-342900" algn="l" rtl="0" eaLnBrk="1" fontAlgn="base" hangingPunct="1">
              <a:spcBef>
                <a:spcPct val="20000"/>
              </a:spcBef>
              <a:spcAft>
                <a:spcPct val="0"/>
              </a:spcAft>
              <a:buBlip>
                <a:blip r:embed="rId12"/>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2"/>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2"/>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2"/>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2"/>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2"/>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2"/>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2"/>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2"/>
              </a:buBlip>
              <a:defRPr sz="2400">
                <a:solidFill>
                  <a:schemeClr val="tx1"/>
                </a:solidFill>
                <a:latin typeface="+mn-lt"/>
                <a:cs typeface="+mn-cs"/>
              </a:defRPr>
            </a:lvl9pPr>
          </a:lstStyle>
          <a:p>
            <a:pPr>
              <a:spcBef>
                <a:spcPts val="0"/>
              </a:spcBef>
            </a:pPr>
            <a:r>
              <a:rPr lang="fr-FR" sz="1800" dirty="0"/>
              <a:t>Quels clés de caractérisation et qualificateurs devraient être indiqués dans le listage de séquences pour donner une représentation précise de cette séquence?</a:t>
            </a:r>
          </a:p>
          <a:p>
            <a:pPr marL="0" indent="0">
              <a:spcBef>
                <a:spcPts val="0"/>
              </a:spcBef>
              <a:buNone/>
            </a:pPr>
            <a:endParaRPr lang="fr-FR" sz="1800" kern="0" dirty="0"/>
          </a:p>
        </p:txBody>
      </p:sp>
      <p:sp>
        <p:nvSpPr>
          <p:cNvPr id="11" name="TextBox 10"/>
          <p:cNvSpPr txBox="1"/>
          <p:nvPr>
            <p:custDataLst>
              <p:tags r:id="rId9"/>
            </p:custDataLst>
          </p:nvPr>
        </p:nvSpPr>
        <p:spPr>
          <a:xfrm>
            <a:off x="827584" y="2733790"/>
            <a:ext cx="4176464" cy="830997"/>
          </a:xfrm>
          <a:prstGeom prst="rect">
            <a:avLst/>
          </a:prstGeom>
          <a:noFill/>
          <a:ln>
            <a:solidFill>
              <a:schemeClr val="tx1"/>
            </a:solidFill>
          </a:ln>
        </p:spPr>
        <p:txBody>
          <a:bodyPr wrap="square" rtlCol="0">
            <a:spAutoFit/>
          </a:bodyPr>
          <a:lstStyle/>
          <a:p>
            <a:pPr>
              <a:spcBef>
                <a:spcPts val="0"/>
              </a:spcBef>
            </a:pPr>
            <a:r>
              <a:rPr lang="fr-FR" sz="1600" dirty="0"/>
              <a:t>où l’alanine à la position 3 a subi une modification post-traductionnelle pour devenir n-acetyl alanine </a:t>
            </a:r>
          </a:p>
        </p:txBody>
      </p:sp>
    </p:spTree>
    <p:extLst>
      <p:ext uri="{BB962C8B-B14F-4D97-AF65-F5344CB8AC3E}">
        <p14:creationId xmlns:p14="http://schemas.microsoft.com/office/powerpoint/2010/main" val="324170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a:t>
            </a:fld>
            <a:endParaRPr lang="fr-FR" dirty="0"/>
          </a:p>
        </p:txBody>
      </p:sp>
      <p:sp>
        <p:nvSpPr>
          <p:cNvPr id="4" name="Title 1"/>
          <p:cNvSpPr txBox="1">
            <a:spLocks/>
          </p:cNvSpPr>
          <p:nvPr>
            <p:custDataLst>
              <p:tags r:id="rId2"/>
            </p:custDataLst>
          </p:nvPr>
        </p:nvSpPr>
        <p:spPr>
          <a:xfrm>
            <a:off x="755576" y="2420888"/>
            <a:ext cx="7560840" cy="1872208"/>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fr-FR" sz="4800" dirty="0"/>
              <a:t>Clés de caractérisation et qualificateurs fréquemment utilisés</a:t>
            </a:r>
          </a:p>
          <a:p>
            <a:endParaRPr lang="fr-FR" sz="4800" kern="0" dirty="0"/>
          </a:p>
        </p:txBody>
      </p:sp>
    </p:spTree>
    <p:extLst>
      <p:ext uri="{BB962C8B-B14F-4D97-AF65-F5344CB8AC3E}">
        <p14:creationId xmlns:p14="http://schemas.microsoft.com/office/powerpoint/2010/main" val="405324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30</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d’acides aminés : acides aminés modifiés</a:t>
            </a:r>
          </a:p>
        </p:txBody>
      </p:sp>
      <p:sp>
        <p:nvSpPr>
          <p:cNvPr id="4" name="TextBox 3"/>
          <p:cNvSpPr txBox="1"/>
          <p:nvPr>
            <p:custDataLst>
              <p:tags r:id="rId3"/>
            </p:custDataLst>
          </p:nvPr>
        </p:nvSpPr>
        <p:spPr>
          <a:xfrm>
            <a:off x="683568" y="1916832"/>
            <a:ext cx="7170553" cy="646331"/>
          </a:xfrm>
          <a:prstGeom prst="rect">
            <a:avLst/>
          </a:prstGeom>
          <a:noFill/>
        </p:spPr>
        <p:txBody>
          <a:bodyPr wrap="none" rtlCol="0">
            <a:spAutoFit/>
          </a:bodyPr>
          <a:lstStyle/>
          <a:p>
            <a:pPr>
              <a:spcBef>
                <a:spcPts val="0"/>
              </a:spcBef>
            </a:pPr>
            <a:r>
              <a:rPr lang="fr-FR" sz="1800" b="1" dirty="0">
                <a:latin typeface="Courier New" panose="02070309020205020404" pitchFamily="49" charset="0"/>
                <a:cs typeface="Courier New" panose="02070309020205020404" pitchFamily="49" charset="0"/>
              </a:rPr>
              <a:t>Gly-Ser-N</a:t>
            </a:r>
            <a:r>
              <a:rPr lang="fr-FR" sz="1200" dirty="0">
                <a:latin typeface="Courier New" panose="02070309020205020404" pitchFamily="49" charset="0"/>
                <a:cs typeface="Courier New" panose="02070309020205020404" pitchFamily="49" charset="0"/>
              </a:rPr>
              <a:t>-</a:t>
            </a:r>
            <a:r>
              <a:rPr lang="fr-FR" sz="1800" b="1" dirty="0">
                <a:latin typeface="Courier New" panose="02070309020205020404" pitchFamily="49" charset="0"/>
                <a:cs typeface="Courier New" panose="02070309020205020404" pitchFamily="49" charset="0"/>
              </a:rPr>
              <a:t>acetylAla-Ser-Asp-Val-Orn-Lys-Asn-Val-Leu</a:t>
            </a:r>
          </a:p>
          <a:p>
            <a:pPr>
              <a:spcBef>
                <a:spcPts val="0"/>
              </a:spcBef>
            </a:pPr>
            <a:r>
              <a:rPr lang="fr-FR" sz="1800" b="1" dirty="0">
                <a:latin typeface="Courier New" panose="02070309020205020404" pitchFamily="49" charset="0"/>
                <a:cs typeface="Courier New" panose="02070309020205020404" pitchFamily="49" charset="0"/>
              </a:rPr>
              <a:t>1                       5                   10</a:t>
            </a:r>
          </a:p>
        </p:txBody>
      </p:sp>
      <p:sp>
        <p:nvSpPr>
          <p:cNvPr id="5" name="Oval 4"/>
          <p:cNvSpPr/>
          <p:nvPr>
            <p:custDataLst>
              <p:tags r:id="rId4"/>
            </p:custDataLst>
          </p:nvPr>
        </p:nvSpPr>
        <p:spPr bwMode="auto">
          <a:xfrm>
            <a:off x="6660232" y="2780928"/>
            <a:ext cx="1728192" cy="64807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grpSp>
        <p:nvGrpSpPr>
          <p:cNvPr id="8" name="Group 7"/>
          <p:cNvGrpSpPr/>
          <p:nvPr>
            <p:custDataLst>
              <p:tags r:id="rId5"/>
            </p:custDataLst>
          </p:nvPr>
        </p:nvGrpSpPr>
        <p:grpSpPr>
          <a:xfrm>
            <a:off x="6156176" y="2626600"/>
            <a:ext cx="2016224" cy="792088"/>
            <a:chOff x="5508103" y="4365103"/>
            <a:chExt cx="2016224" cy="792088"/>
          </a:xfrm>
        </p:grpSpPr>
        <p:sp>
          <p:nvSpPr>
            <p:cNvPr id="6" name="TextBox 5"/>
            <p:cNvSpPr txBox="1"/>
            <p:nvPr/>
          </p:nvSpPr>
          <p:spPr>
            <a:xfrm>
              <a:off x="5552650" y="4607259"/>
              <a:ext cx="1927131" cy="307777"/>
            </a:xfrm>
            <a:prstGeom prst="rect">
              <a:avLst/>
            </a:prstGeom>
            <a:noFill/>
          </p:spPr>
          <p:txBody>
            <a:bodyPr wrap="none" rtlCol="0">
              <a:spAutoFit/>
            </a:bodyPr>
            <a:lstStyle/>
            <a:p>
              <a:r>
                <a:rPr lang="fr-FR" sz="1400" dirty="0"/>
                <a:t>asialyloligosaccharide</a:t>
              </a:r>
            </a:p>
          </p:txBody>
        </p:sp>
        <p:sp>
          <p:nvSpPr>
            <p:cNvPr id="7" name="Oval 6"/>
            <p:cNvSpPr/>
            <p:nvPr/>
          </p:nvSpPr>
          <p:spPr bwMode="auto">
            <a:xfrm>
              <a:off x="5508103" y="4365103"/>
              <a:ext cx="2016224" cy="79208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cxnSp>
        <p:nvCxnSpPr>
          <p:cNvPr id="10" name="Straight Connector 9"/>
          <p:cNvCxnSpPr/>
          <p:nvPr>
            <p:custDataLst>
              <p:tags r:id="rId6"/>
            </p:custDataLst>
          </p:nvPr>
        </p:nvCxnSpPr>
        <p:spPr bwMode="auto">
          <a:xfrm>
            <a:off x="6372200" y="2230853"/>
            <a:ext cx="216024" cy="47749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custDataLst>
              <p:tags r:id="rId7"/>
            </p:custDataLst>
          </p:nvPr>
        </p:nvSpPr>
        <p:spPr>
          <a:xfrm>
            <a:off x="683568" y="3711298"/>
            <a:ext cx="7128792" cy="1061829"/>
          </a:xfrm>
          <a:prstGeom prst="rect">
            <a:avLst/>
          </a:prstGeom>
          <a:noFill/>
        </p:spPr>
        <p:txBody>
          <a:bodyPr wrap="square" rtlCol="0">
            <a:spAutoFit/>
          </a:bodyPr>
          <a:lstStyle/>
          <a:p>
            <a:pPr marL="285750" indent="-285750">
              <a:buFont typeface="Arial" panose="020B0604020202020204" pitchFamily="34" charset="0"/>
              <a:buChar char="•"/>
            </a:pPr>
            <a:r>
              <a:rPr lang="fr-FR" sz="1800" dirty="0"/>
              <a:t>Séquence représentée dans le listage des séquences sous la forme suivante :</a:t>
            </a:r>
          </a:p>
          <a:p>
            <a:r>
              <a:rPr lang="fr-FR" sz="1800" dirty="0"/>
              <a:t>	</a:t>
            </a:r>
            <a:r>
              <a:rPr lang="fr-FR" sz="1800" b="1" dirty="0"/>
              <a:t>GSASDVXKNVL</a:t>
            </a:r>
          </a:p>
        </p:txBody>
      </p:sp>
      <p:sp>
        <p:nvSpPr>
          <p:cNvPr id="13" name="TextBox 12"/>
          <p:cNvSpPr txBox="1"/>
          <p:nvPr>
            <p:custDataLst>
              <p:tags r:id="rId8"/>
            </p:custDataLst>
          </p:nvPr>
        </p:nvSpPr>
        <p:spPr>
          <a:xfrm>
            <a:off x="827584" y="2636912"/>
            <a:ext cx="3960440" cy="830997"/>
          </a:xfrm>
          <a:prstGeom prst="rect">
            <a:avLst/>
          </a:prstGeom>
          <a:noFill/>
          <a:ln>
            <a:solidFill>
              <a:schemeClr val="tx1"/>
            </a:solidFill>
          </a:ln>
        </p:spPr>
        <p:txBody>
          <a:bodyPr wrap="square" rtlCol="0">
            <a:spAutoFit/>
          </a:bodyPr>
          <a:lstStyle/>
          <a:p>
            <a:pPr>
              <a:spcBef>
                <a:spcPts val="0"/>
              </a:spcBef>
            </a:pPr>
            <a:r>
              <a:rPr lang="fr-FR" sz="1600" dirty="0"/>
              <a:t>où l’alanine à la position 3 est modifiée </a:t>
            </a:r>
          </a:p>
          <a:p>
            <a:pPr>
              <a:spcBef>
                <a:spcPts val="0"/>
              </a:spcBef>
            </a:pPr>
            <a:r>
              <a:rPr lang="fr-FR" sz="1600" dirty="0"/>
              <a:t>différemment dans une cellule pour devenir n-acetyl alanine </a:t>
            </a:r>
          </a:p>
        </p:txBody>
      </p:sp>
    </p:spTree>
    <p:extLst>
      <p:ext uri="{BB962C8B-B14F-4D97-AF65-F5344CB8AC3E}">
        <p14:creationId xmlns:p14="http://schemas.microsoft.com/office/powerpoint/2010/main" val="1430797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31</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31</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d’acides aminés : acides aminés modifiés</a:t>
            </a:r>
          </a:p>
        </p:txBody>
      </p:sp>
      <p:sp>
        <p:nvSpPr>
          <p:cNvPr id="5" name="TextBox 4"/>
          <p:cNvSpPr txBox="1"/>
          <p:nvPr>
            <p:custDataLst>
              <p:tags r:id="rId4"/>
            </p:custDataLst>
          </p:nvPr>
        </p:nvSpPr>
        <p:spPr>
          <a:xfrm>
            <a:off x="683568" y="1916832"/>
            <a:ext cx="7170553" cy="646331"/>
          </a:xfrm>
          <a:prstGeom prst="rect">
            <a:avLst/>
          </a:prstGeom>
          <a:noFill/>
        </p:spPr>
        <p:txBody>
          <a:bodyPr wrap="none" rtlCol="0">
            <a:spAutoFit/>
          </a:bodyPr>
          <a:lstStyle/>
          <a:p>
            <a:pPr>
              <a:spcBef>
                <a:spcPts val="0"/>
              </a:spcBef>
            </a:pPr>
            <a:r>
              <a:rPr lang="fr-FR" sz="1800" b="1" dirty="0">
                <a:latin typeface="Courier New" panose="02070309020205020404" pitchFamily="49" charset="0"/>
                <a:cs typeface="Courier New" panose="02070309020205020404" pitchFamily="49" charset="0"/>
              </a:rPr>
              <a:t>Gly-Ser-N</a:t>
            </a:r>
            <a:r>
              <a:rPr lang="fr-FR" sz="1200" dirty="0">
                <a:latin typeface="Courier New" panose="02070309020205020404" pitchFamily="49" charset="0"/>
                <a:cs typeface="Courier New" panose="02070309020205020404" pitchFamily="49" charset="0"/>
              </a:rPr>
              <a:t>-</a:t>
            </a:r>
            <a:r>
              <a:rPr lang="fr-FR" sz="1800" b="1" dirty="0">
                <a:latin typeface="Courier New" panose="02070309020205020404" pitchFamily="49" charset="0"/>
                <a:cs typeface="Courier New" panose="02070309020205020404" pitchFamily="49" charset="0"/>
              </a:rPr>
              <a:t>acetylAla-Ser-Asp-Val-Orn-Lys-Asn-Val-Leu</a:t>
            </a:r>
          </a:p>
          <a:p>
            <a:pPr>
              <a:spcBef>
                <a:spcPts val="0"/>
              </a:spcBef>
            </a:pPr>
            <a:r>
              <a:rPr lang="fr-FR" sz="1800" b="1" dirty="0">
                <a:latin typeface="Courier New" panose="02070309020205020404" pitchFamily="49" charset="0"/>
                <a:cs typeface="Courier New" panose="02070309020205020404" pitchFamily="49" charset="0"/>
              </a:rPr>
              <a:t>1                       5                   10</a:t>
            </a:r>
          </a:p>
        </p:txBody>
      </p:sp>
      <p:sp>
        <p:nvSpPr>
          <p:cNvPr id="6" name="Oval 5"/>
          <p:cNvSpPr/>
          <p:nvPr>
            <p:custDataLst>
              <p:tags r:id="rId5"/>
            </p:custDataLst>
          </p:nvPr>
        </p:nvSpPr>
        <p:spPr bwMode="auto">
          <a:xfrm>
            <a:off x="6660232" y="2780928"/>
            <a:ext cx="1728192" cy="64807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grpSp>
        <p:nvGrpSpPr>
          <p:cNvPr id="7" name="Group 6"/>
          <p:cNvGrpSpPr/>
          <p:nvPr>
            <p:custDataLst>
              <p:tags r:id="rId6"/>
            </p:custDataLst>
          </p:nvPr>
        </p:nvGrpSpPr>
        <p:grpSpPr>
          <a:xfrm>
            <a:off x="6156176" y="2626600"/>
            <a:ext cx="2016224" cy="792088"/>
            <a:chOff x="5508103" y="4365103"/>
            <a:chExt cx="2016224" cy="792088"/>
          </a:xfrm>
        </p:grpSpPr>
        <p:sp>
          <p:nvSpPr>
            <p:cNvPr id="8" name="TextBox 7"/>
            <p:cNvSpPr txBox="1"/>
            <p:nvPr/>
          </p:nvSpPr>
          <p:spPr>
            <a:xfrm>
              <a:off x="5552650" y="4607259"/>
              <a:ext cx="1927131" cy="307777"/>
            </a:xfrm>
            <a:prstGeom prst="rect">
              <a:avLst/>
            </a:prstGeom>
            <a:noFill/>
          </p:spPr>
          <p:txBody>
            <a:bodyPr wrap="none" rtlCol="0">
              <a:spAutoFit/>
            </a:bodyPr>
            <a:lstStyle/>
            <a:p>
              <a:r>
                <a:rPr lang="fr-FR" sz="1400" dirty="0"/>
                <a:t>asialyloligosaccharide</a:t>
              </a:r>
            </a:p>
          </p:txBody>
        </p:sp>
        <p:sp>
          <p:nvSpPr>
            <p:cNvPr id="9" name="Oval 8"/>
            <p:cNvSpPr/>
            <p:nvPr/>
          </p:nvSpPr>
          <p:spPr bwMode="auto">
            <a:xfrm>
              <a:off x="5508103" y="4365103"/>
              <a:ext cx="2016224" cy="79208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cxnSp>
        <p:nvCxnSpPr>
          <p:cNvPr id="10" name="Straight Connector 9"/>
          <p:cNvCxnSpPr/>
          <p:nvPr>
            <p:custDataLst>
              <p:tags r:id="rId7"/>
            </p:custDataLst>
          </p:nvPr>
        </p:nvCxnSpPr>
        <p:spPr bwMode="auto">
          <a:xfrm>
            <a:off x="6372200" y="2230853"/>
            <a:ext cx="216024" cy="47749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custDataLst>
              <p:tags r:id="rId8"/>
            </p:custDataLst>
          </p:nvPr>
        </p:nvSpPr>
        <p:spPr>
          <a:xfrm>
            <a:off x="660459" y="3688710"/>
            <a:ext cx="7128792" cy="1754326"/>
          </a:xfrm>
          <a:prstGeom prst="rect">
            <a:avLst/>
          </a:prstGeom>
          <a:noFill/>
        </p:spPr>
        <p:txBody>
          <a:bodyPr wrap="square" rtlCol="0">
            <a:spAutoFit/>
          </a:bodyPr>
          <a:lstStyle/>
          <a:p>
            <a:pPr marL="285750" indent="-285750">
              <a:buFont typeface="Arial" panose="020B0604020202020204" pitchFamily="34" charset="0"/>
              <a:buChar char="•"/>
            </a:pPr>
            <a:r>
              <a:rPr lang="fr-FR" sz="1800" dirty="0"/>
              <a:t>Séquence représentée dans le listage des séquences sous la forme suivante :</a:t>
            </a:r>
          </a:p>
          <a:p>
            <a:r>
              <a:rPr lang="fr-FR" sz="1800" dirty="0"/>
              <a:t>	</a:t>
            </a:r>
            <a:r>
              <a:rPr lang="fr-FR" sz="1800" b="1" dirty="0"/>
              <a:t>GSASDVXKNVL</a:t>
            </a:r>
          </a:p>
          <a:p>
            <a:pPr marL="285750" indent="-285750">
              <a:buFont typeface="Arial" panose="020B0604020202020204" pitchFamily="34" charset="0"/>
              <a:buChar char="•"/>
            </a:pPr>
            <a:r>
              <a:rPr lang="fr-FR" sz="1800" dirty="0"/>
              <a:t>Clé de caractérisation “MOD_RES” dont l’emplacement est “3” et un qualificateur NOTE dont la valeur est “N-acetylalanine”</a:t>
            </a:r>
          </a:p>
        </p:txBody>
      </p:sp>
      <p:sp>
        <p:nvSpPr>
          <p:cNvPr id="16" name="Oval 15"/>
          <p:cNvSpPr/>
          <p:nvPr>
            <p:custDataLst>
              <p:tags r:id="rId9"/>
            </p:custDataLst>
          </p:nvPr>
        </p:nvSpPr>
        <p:spPr bwMode="auto">
          <a:xfrm>
            <a:off x="1763688" y="1775153"/>
            <a:ext cx="1728192" cy="649188"/>
          </a:xfrm>
          <a:prstGeom prst="ellipse">
            <a:avLst/>
          </a:prstGeom>
          <a:noFill/>
          <a:ln w="19050">
            <a:solidFill>
              <a:srgbClr val="FF0000"/>
            </a:solid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3" name="TextBox 12"/>
          <p:cNvSpPr txBox="1"/>
          <p:nvPr>
            <p:custDataLst>
              <p:tags r:id="rId10"/>
            </p:custDataLst>
          </p:nvPr>
        </p:nvSpPr>
        <p:spPr>
          <a:xfrm>
            <a:off x="827584" y="2636912"/>
            <a:ext cx="4278719" cy="830997"/>
          </a:xfrm>
          <a:prstGeom prst="rect">
            <a:avLst/>
          </a:prstGeom>
          <a:noFill/>
          <a:ln>
            <a:solidFill>
              <a:schemeClr val="tx1"/>
            </a:solidFill>
          </a:ln>
        </p:spPr>
        <p:txBody>
          <a:bodyPr wrap="square" rtlCol="0">
            <a:spAutoFit/>
          </a:bodyPr>
          <a:lstStyle/>
          <a:p>
            <a:pPr>
              <a:spcBef>
                <a:spcPts val="0"/>
              </a:spcBef>
            </a:pPr>
            <a:r>
              <a:rPr lang="fr-FR" sz="1600" dirty="0"/>
              <a:t>où l’alanine à la position 3 est modifiée </a:t>
            </a:r>
          </a:p>
          <a:p>
            <a:pPr>
              <a:spcBef>
                <a:spcPts val="0"/>
              </a:spcBef>
            </a:pPr>
            <a:r>
              <a:rPr lang="fr-FR" sz="1600" dirty="0"/>
              <a:t>différemment dans une cellule pour devenir n-acetyl alanine </a:t>
            </a:r>
          </a:p>
        </p:txBody>
      </p:sp>
    </p:spTree>
    <p:extLst>
      <p:ext uri="{BB962C8B-B14F-4D97-AF65-F5344CB8AC3E}">
        <p14:creationId xmlns:p14="http://schemas.microsoft.com/office/powerpoint/2010/main" val="1351622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32</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32</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32</a:t>
            </a:fld>
            <a:endParaRPr lang="fr-FR" dirty="0"/>
          </a:p>
        </p:txBody>
      </p:sp>
      <p:sp>
        <p:nvSpPr>
          <p:cNvPr id="5"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d’acides aminés : acides aminés modifiés</a:t>
            </a:r>
          </a:p>
        </p:txBody>
      </p:sp>
      <p:sp>
        <p:nvSpPr>
          <p:cNvPr id="6" name="TextBox 5"/>
          <p:cNvSpPr txBox="1"/>
          <p:nvPr>
            <p:custDataLst>
              <p:tags r:id="rId5"/>
            </p:custDataLst>
          </p:nvPr>
        </p:nvSpPr>
        <p:spPr>
          <a:xfrm>
            <a:off x="683568" y="1916832"/>
            <a:ext cx="7170553" cy="646331"/>
          </a:xfrm>
          <a:prstGeom prst="rect">
            <a:avLst/>
          </a:prstGeom>
          <a:noFill/>
        </p:spPr>
        <p:txBody>
          <a:bodyPr wrap="none" rtlCol="0">
            <a:spAutoFit/>
          </a:bodyPr>
          <a:lstStyle/>
          <a:p>
            <a:pPr>
              <a:spcBef>
                <a:spcPts val="0"/>
              </a:spcBef>
            </a:pPr>
            <a:r>
              <a:rPr lang="fr-FR" sz="1800" b="1" dirty="0">
                <a:latin typeface="Courier New" panose="02070309020205020404" pitchFamily="49" charset="0"/>
                <a:cs typeface="Courier New" panose="02070309020205020404" pitchFamily="49" charset="0"/>
              </a:rPr>
              <a:t>Gly-Ser-N</a:t>
            </a:r>
            <a:r>
              <a:rPr lang="fr-FR" sz="1200" dirty="0">
                <a:latin typeface="Courier New" panose="02070309020205020404" pitchFamily="49" charset="0"/>
                <a:cs typeface="Courier New" panose="02070309020205020404" pitchFamily="49" charset="0"/>
              </a:rPr>
              <a:t>-</a:t>
            </a:r>
            <a:r>
              <a:rPr lang="fr-FR" sz="1800" b="1" dirty="0">
                <a:latin typeface="Courier New" panose="02070309020205020404" pitchFamily="49" charset="0"/>
                <a:cs typeface="Courier New" panose="02070309020205020404" pitchFamily="49" charset="0"/>
              </a:rPr>
              <a:t>acetylAla-Ser-Asp-Val-Orn-Lys-Asn-Val-Leu</a:t>
            </a:r>
          </a:p>
          <a:p>
            <a:pPr>
              <a:spcBef>
                <a:spcPts val="0"/>
              </a:spcBef>
            </a:pPr>
            <a:r>
              <a:rPr lang="fr-FR" sz="1800" b="1" dirty="0">
                <a:latin typeface="Courier New" panose="02070309020205020404" pitchFamily="49" charset="0"/>
                <a:cs typeface="Courier New" panose="02070309020205020404" pitchFamily="49" charset="0"/>
              </a:rPr>
              <a:t>1                       5                   10</a:t>
            </a:r>
          </a:p>
        </p:txBody>
      </p:sp>
      <p:sp>
        <p:nvSpPr>
          <p:cNvPr id="7" name="Oval 6"/>
          <p:cNvSpPr/>
          <p:nvPr>
            <p:custDataLst>
              <p:tags r:id="rId6"/>
            </p:custDataLst>
          </p:nvPr>
        </p:nvSpPr>
        <p:spPr bwMode="auto">
          <a:xfrm>
            <a:off x="6660232" y="2780928"/>
            <a:ext cx="1728192" cy="64807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grpSp>
        <p:nvGrpSpPr>
          <p:cNvPr id="8" name="Group 7"/>
          <p:cNvGrpSpPr/>
          <p:nvPr>
            <p:custDataLst>
              <p:tags r:id="rId7"/>
            </p:custDataLst>
          </p:nvPr>
        </p:nvGrpSpPr>
        <p:grpSpPr>
          <a:xfrm>
            <a:off x="6156176" y="2626600"/>
            <a:ext cx="2016224" cy="792088"/>
            <a:chOff x="5508103" y="4365103"/>
            <a:chExt cx="2016224" cy="792088"/>
          </a:xfrm>
        </p:grpSpPr>
        <p:sp>
          <p:nvSpPr>
            <p:cNvPr id="9" name="TextBox 8"/>
            <p:cNvSpPr txBox="1"/>
            <p:nvPr/>
          </p:nvSpPr>
          <p:spPr>
            <a:xfrm>
              <a:off x="5552650" y="4607259"/>
              <a:ext cx="1927131" cy="307777"/>
            </a:xfrm>
            <a:prstGeom prst="rect">
              <a:avLst/>
            </a:prstGeom>
            <a:noFill/>
          </p:spPr>
          <p:txBody>
            <a:bodyPr wrap="none" rtlCol="0">
              <a:spAutoFit/>
            </a:bodyPr>
            <a:lstStyle/>
            <a:p>
              <a:r>
                <a:rPr lang="fr-FR" sz="1400" dirty="0"/>
                <a:t>asialyloligosaccharide</a:t>
              </a:r>
            </a:p>
          </p:txBody>
        </p:sp>
        <p:sp>
          <p:nvSpPr>
            <p:cNvPr id="10" name="Oval 9"/>
            <p:cNvSpPr/>
            <p:nvPr/>
          </p:nvSpPr>
          <p:spPr bwMode="auto">
            <a:xfrm>
              <a:off x="5508103" y="4365103"/>
              <a:ext cx="2016224" cy="79208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cxnSp>
        <p:nvCxnSpPr>
          <p:cNvPr id="11" name="Straight Connector 10"/>
          <p:cNvCxnSpPr/>
          <p:nvPr>
            <p:custDataLst>
              <p:tags r:id="rId8"/>
            </p:custDataLst>
          </p:nvPr>
        </p:nvCxnSpPr>
        <p:spPr bwMode="auto">
          <a:xfrm>
            <a:off x="6372200" y="2230853"/>
            <a:ext cx="216024" cy="47749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custDataLst>
              <p:tags r:id="rId9"/>
            </p:custDataLst>
          </p:nvPr>
        </p:nvSpPr>
        <p:spPr>
          <a:xfrm>
            <a:off x="673708" y="3675825"/>
            <a:ext cx="7128792" cy="2446824"/>
          </a:xfrm>
          <a:prstGeom prst="rect">
            <a:avLst/>
          </a:prstGeom>
          <a:noFill/>
        </p:spPr>
        <p:txBody>
          <a:bodyPr wrap="square" rtlCol="0">
            <a:spAutoFit/>
          </a:bodyPr>
          <a:lstStyle/>
          <a:p>
            <a:pPr marL="285750" indent="-285750">
              <a:buFont typeface="Arial" panose="020B0604020202020204" pitchFamily="34" charset="0"/>
              <a:buChar char="•"/>
            </a:pPr>
            <a:r>
              <a:rPr lang="fr-FR" sz="1800" dirty="0"/>
              <a:t>Séquence représentée dans le listage des séquences sous la forme :</a:t>
            </a:r>
          </a:p>
          <a:p>
            <a:r>
              <a:rPr lang="fr-FR" sz="1800" dirty="0"/>
              <a:t>	</a:t>
            </a:r>
            <a:r>
              <a:rPr lang="fr-FR" sz="1800" b="1" dirty="0"/>
              <a:t>GSASDVXKNVL</a:t>
            </a:r>
          </a:p>
          <a:p>
            <a:pPr marL="285750" indent="-285750">
              <a:buFont typeface="Arial" panose="020B0604020202020204" pitchFamily="34" charset="0"/>
              <a:buChar char="•"/>
            </a:pPr>
            <a:r>
              <a:rPr lang="fr-FR" sz="1800" dirty="0"/>
              <a:t>Clé de caractérisation “MOD_RES” dont l’emplacement est “3” et un qualificateur NOTE dont la valeur est “N-acetylalanine”</a:t>
            </a:r>
          </a:p>
          <a:p>
            <a:pPr marL="285750" indent="-285750">
              <a:buFont typeface="Arial" panose="020B0604020202020204" pitchFamily="34" charset="0"/>
              <a:buChar char="•"/>
            </a:pPr>
            <a:r>
              <a:rPr lang="fr-FR" sz="1800" dirty="0"/>
              <a:t>Clé de caractérisation “SITE” dont l’emplacement est “7” et un qualificateur NOTE qui a pour valeur “ornithine”</a:t>
            </a:r>
          </a:p>
        </p:txBody>
      </p:sp>
      <p:sp>
        <p:nvSpPr>
          <p:cNvPr id="13" name="Oval 12"/>
          <p:cNvSpPr/>
          <p:nvPr>
            <p:custDataLst>
              <p:tags r:id="rId10"/>
            </p:custDataLst>
          </p:nvPr>
        </p:nvSpPr>
        <p:spPr bwMode="auto">
          <a:xfrm>
            <a:off x="4949208" y="1756759"/>
            <a:ext cx="630904" cy="649188"/>
          </a:xfrm>
          <a:prstGeom prst="ellipse">
            <a:avLst/>
          </a:prstGeom>
          <a:noFill/>
          <a:ln w="19050">
            <a:solidFill>
              <a:srgbClr val="FF0000"/>
            </a:solid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4" name="TextBox 13"/>
          <p:cNvSpPr txBox="1"/>
          <p:nvPr>
            <p:custDataLst>
              <p:tags r:id="rId11"/>
            </p:custDataLst>
          </p:nvPr>
        </p:nvSpPr>
        <p:spPr>
          <a:xfrm>
            <a:off x="827584" y="2636912"/>
            <a:ext cx="4121624" cy="830997"/>
          </a:xfrm>
          <a:prstGeom prst="rect">
            <a:avLst/>
          </a:prstGeom>
          <a:noFill/>
          <a:ln>
            <a:solidFill>
              <a:schemeClr val="tx1"/>
            </a:solidFill>
          </a:ln>
        </p:spPr>
        <p:txBody>
          <a:bodyPr wrap="square" rtlCol="0">
            <a:spAutoFit/>
          </a:bodyPr>
          <a:lstStyle/>
          <a:p>
            <a:pPr>
              <a:spcBef>
                <a:spcPts val="0"/>
              </a:spcBef>
            </a:pPr>
            <a:r>
              <a:rPr lang="fr-FR" sz="1600" dirty="0"/>
              <a:t>où l’alanine à la position 3 est modifiée </a:t>
            </a:r>
          </a:p>
          <a:p>
            <a:pPr>
              <a:spcBef>
                <a:spcPts val="0"/>
              </a:spcBef>
            </a:pPr>
            <a:r>
              <a:rPr lang="fr-FR" sz="1600" dirty="0"/>
              <a:t>différemment dans une cellule pour devenir n-acetyl alanine </a:t>
            </a:r>
          </a:p>
        </p:txBody>
      </p:sp>
    </p:spTree>
    <p:extLst>
      <p:ext uri="{BB962C8B-B14F-4D97-AF65-F5344CB8AC3E}">
        <p14:creationId xmlns:p14="http://schemas.microsoft.com/office/powerpoint/2010/main" val="160183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33</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33</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33</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33</a:t>
            </a:fld>
            <a:endParaRPr lang="fr-FR" dirty="0"/>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d’acides aminés : acides aminés modifiés</a:t>
            </a:r>
          </a:p>
        </p:txBody>
      </p:sp>
      <p:sp>
        <p:nvSpPr>
          <p:cNvPr id="7" name="TextBox 6"/>
          <p:cNvSpPr txBox="1"/>
          <p:nvPr>
            <p:custDataLst>
              <p:tags r:id="rId6"/>
            </p:custDataLst>
          </p:nvPr>
        </p:nvSpPr>
        <p:spPr>
          <a:xfrm>
            <a:off x="671639" y="1738114"/>
            <a:ext cx="7170553" cy="646331"/>
          </a:xfrm>
          <a:prstGeom prst="rect">
            <a:avLst/>
          </a:prstGeom>
          <a:noFill/>
        </p:spPr>
        <p:txBody>
          <a:bodyPr wrap="none" rtlCol="0">
            <a:spAutoFit/>
          </a:bodyPr>
          <a:lstStyle/>
          <a:p>
            <a:pPr>
              <a:spcBef>
                <a:spcPts val="0"/>
              </a:spcBef>
            </a:pPr>
            <a:r>
              <a:rPr lang="fr-FR" sz="1800" b="1" dirty="0">
                <a:latin typeface="Courier New" panose="02070309020205020404" pitchFamily="49" charset="0"/>
                <a:cs typeface="Courier New" panose="02070309020205020404" pitchFamily="49" charset="0"/>
              </a:rPr>
              <a:t>Gly-Ser-N</a:t>
            </a:r>
            <a:r>
              <a:rPr lang="fr-FR" sz="1200" dirty="0">
                <a:latin typeface="Courier New" panose="02070309020205020404" pitchFamily="49" charset="0"/>
                <a:cs typeface="Courier New" panose="02070309020205020404" pitchFamily="49" charset="0"/>
              </a:rPr>
              <a:t>-</a:t>
            </a:r>
            <a:r>
              <a:rPr lang="fr-FR" sz="1800" b="1" dirty="0">
                <a:latin typeface="Courier New" panose="02070309020205020404" pitchFamily="49" charset="0"/>
                <a:cs typeface="Courier New" panose="02070309020205020404" pitchFamily="49" charset="0"/>
              </a:rPr>
              <a:t>acetylAla-Ser-Asp-Val-Orn-Lys-Asn-Val-Leu</a:t>
            </a:r>
          </a:p>
          <a:p>
            <a:pPr>
              <a:spcBef>
                <a:spcPts val="0"/>
              </a:spcBef>
            </a:pPr>
            <a:r>
              <a:rPr lang="fr-FR" sz="1800" b="1" dirty="0">
                <a:latin typeface="Courier New" panose="02070309020205020404" pitchFamily="49" charset="0"/>
                <a:cs typeface="Courier New" panose="02070309020205020404" pitchFamily="49" charset="0"/>
              </a:rPr>
              <a:t>1                       5                   10</a:t>
            </a:r>
          </a:p>
        </p:txBody>
      </p:sp>
      <p:sp>
        <p:nvSpPr>
          <p:cNvPr id="8" name="Oval 7"/>
          <p:cNvSpPr/>
          <p:nvPr>
            <p:custDataLst>
              <p:tags r:id="rId7"/>
            </p:custDataLst>
          </p:nvPr>
        </p:nvSpPr>
        <p:spPr bwMode="auto">
          <a:xfrm>
            <a:off x="6660232" y="2780928"/>
            <a:ext cx="1728192" cy="64807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grpSp>
        <p:nvGrpSpPr>
          <p:cNvPr id="9" name="Group 8"/>
          <p:cNvGrpSpPr/>
          <p:nvPr>
            <p:custDataLst>
              <p:tags r:id="rId8"/>
            </p:custDataLst>
          </p:nvPr>
        </p:nvGrpSpPr>
        <p:grpSpPr>
          <a:xfrm>
            <a:off x="6510800" y="2369571"/>
            <a:ext cx="2016224" cy="792088"/>
            <a:chOff x="5508103" y="4365103"/>
            <a:chExt cx="2016224" cy="792088"/>
          </a:xfrm>
        </p:grpSpPr>
        <p:sp>
          <p:nvSpPr>
            <p:cNvPr id="10" name="TextBox 9"/>
            <p:cNvSpPr txBox="1"/>
            <p:nvPr/>
          </p:nvSpPr>
          <p:spPr>
            <a:xfrm>
              <a:off x="5552650" y="4607259"/>
              <a:ext cx="1927131" cy="307777"/>
            </a:xfrm>
            <a:prstGeom prst="rect">
              <a:avLst/>
            </a:prstGeom>
            <a:noFill/>
          </p:spPr>
          <p:txBody>
            <a:bodyPr wrap="none" rtlCol="0">
              <a:spAutoFit/>
            </a:bodyPr>
            <a:lstStyle/>
            <a:p>
              <a:r>
                <a:rPr lang="fr-FR" sz="1400" dirty="0"/>
                <a:t>asialyloligosaccharide</a:t>
              </a:r>
            </a:p>
          </p:txBody>
        </p:sp>
        <p:sp>
          <p:nvSpPr>
            <p:cNvPr id="11" name="Oval 10"/>
            <p:cNvSpPr/>
            <p:nvPr/>
          </p:nvSpPr>
          <p:spPr bwMode="auto">
            <a:xfrm>
              <a:off x="5508103" y="4365103"/>
              <a:ext cx="2016224" cy="792088"/>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cxnSp>
        <p:nvCxnSpPr>
          <p:cNvPr id="12" name="Straight Connector 11"/>
          <p:cNvCxnSpPr/>
          <p:nvPr>
            <p:custDataLst>
              <p:tags r:id="rId9"/>
            </p:custDataLst>
          </p:nvPr>
        </p:nvCxnSpPr>
        <p:spPr bwMode="auto">
          <a:xfrm>
            <a:off x="6372200" y="2124029"/>
            <a:ext cx="216024" cy="47749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custDataLst>
              <p:tags r:id="rId10"/>
            </p:custDataLst>
          </p:nvPr>
        </p:nvSpPr>
        <p:spPr>
          <a:xfrm>
            <a:off x="671639" y="3237804"/>
            <a:ext cx="7664504" cy="3831818"/>
          </a:xfrm>
          <a:prstGeom prst="rect">
            <a:avLst/>
          </a:prstGeom>
          <a:noFill/>
        </p:spPr>
        <p:txBody>
          <a:bodyPr wrap="square" rtlCol="0">
            <a:spAutoFit/>
          </a:bodyPr>
          <a:lstStyle/>
          <a:p>
            <a:pPr marL="285750" indent="-285750">
              <a:buFont typeface="Arial" panose="020B0604020202020204" pitchFamily="34" charset="0"/>
              <a:buChar char="•"/>
            </a:pPr>
            <a:r>
              <a:rPr lang="fr-FR" sz="1800" dirty="0"/>
              <a:t>Séquence représentée dans le listage des séquences sous la forme :</a:t>
            </a:r>
          </a:p>
          <a:p>
            <a:r>
              <a:rPr lang="fr-FR" sz="1800" dirty="0"/>
              <a:t>	</a:t>
            </a:r>
            <a:r>
              <a:rPr lang="fr-FR" sz="1800" b="1" dirty="0"/>
              <a:t>GSASDVXKNVL</a:t>
            </a:r>
          </a:p>
          <a:p>
            <a:pPr marL="285750" indent="-285750">
              <a:buFont typeface="Arial" panose="020B0604020202020204" pitchFamily="34" charset="0"/>
              <a:buChar char="•"/>
            </a:pPr>
            <a:r>
              <a:rPr lang="fr-FR" sz="1800" dirty="0"/>
              <a:t>Clé de caractérisation “MOD_RES” dont l’emplacement est “3” et un qualificateur NOTE dont la valeur est “N-</a:t>
            </a:r>
            <a:r>
              <a:rPr lang="fr-FR" sz="1800" dirty="0" err="1"/>
              <a:t>acetylalanine</a:t>
            </a:r>
            <a:r>
              <a:rPr lang="fr-FR" sz="1800" dirty="0"/>
              <a:t>”</a:t>
            </a:r>
          </a:p>
          <a:p>
            <a:pPr marL="285750" indent="-285750">
              <a:buFont typeface="Arial" panose="020B0604020202020204" pitchFamily="34" charset="0"/>
              <a:buChar char="•"/>
            </a:pPr>
            <a:r>
              <a:rPr lang="fr-FR" sz="1800" dirty="0"/>
              <a:t>Clé de caractérisation “SITE” dont l’emplacement est “7” et un qualificateur NOTE qui a pour valeur “</a:t>
            </a:r>
            <a:r>
              <a:rPr lang="fr-FR" sz="1800" dirty="0" err="1"/>
              <a:t>ornithine</a:t>
            </a:r>
            <a:r>
              <a:rPr lang="fr-FR" sz="1800" dirty="0"/>
              <a:t>”</a:t>
            </a:r>
          </a:p>
          <a:p>
            <a:pPr marL="285750" indent="-285750">
              <a:buFont typeface="Arial" panose="020B0604020202020204" pitchFamily="34" charset="0"/>
              <a:buChar char="•"/>
            </a:pPr>
            <a:r>
              <a:rPr lang="fr-FR" sz="1800" dirty="0"/>
              <a:t>Clé de caractérisation “CARBOHYD” dont l’emplacement est “9” et un qualificateur NOTE dont la valeur est “</a:t>
            </a:r>
            <a:r>
              <a:rPr lang="fr-FR" sz="1800" dirty="0" err="1"/>
              <a:t>Asn</a:t>
            </a:r>
            <a:r>
              <a:rPr lang="fr-FR" sz="1800" dirty="0"/>
              <a:t> </a:t>
            </a:r>
            <a:r>
              <a:rPr lang="fr-FR" sz="1800" dirty="0" err="1"/>
              <a:t>side-chain</a:t>
            </a:r>
            <a:r>
              <a:rPr lang="fr-FR" sz="1800" dirty="0"/>
              <a:t> </a:t>
            </a:r>
            <a:r>
              <a:rPr lang="fr-FR" sz="1800" dirty="0" err="1"/>
              <a:t>linked</a:t>
            </a:r>
            <a:r>
              <a:rPr lang="fr-FR" sz="1800" dirty="0"/>
              <a:t> to </a:t>
            </a:r>
            <a:r>
              <a:rPr lang="fr-FR" sz="1800" dirty="0" err="1"/>
              <a:t>asialyloligosaccharide</a:t>
            </a:r>
            <a:r>
              <a:rPr lang="fr-FR" sz="1800" dirty="0"/>
              <a:t>” (chaîne latérale </a:t>
            </a:r>
            <a:r>
              <a:rPr lang="fr-FR" sz="1800" dirty="0" err="1"/>
              <a:t>Asn</a:t>
            </a:r>
            <a:r>
              <a:rPr lang="fr-FR" sz="1800" dirty="0"/>
              <a:t> reliée à l’</a:t>
            </a:r>
            <a:r>
              <a:rPr lang="fr-FR" sz="1800" dirty="0" err="1"/>
              <a:t>asialyloligosaccharide</a:t>
            </a:r>
            <a:r>
              <a:rPr lang="fr-FR" sz="1800" dirty="0"/>
              <a:t>)</a:t>
            </a:r>
          </a:p>
          <a:p>
            <a:pPr marL="285750" indent="-285750">
              <a:buFont typeface="Arial" panose="020B0604020202020204" pitchFamily="34" charset="0"/>
              <a:buChar char="•"/>
            </a:pPr>
            <a:endParaRPr lang="fr-FR" sz="1800" dirty="0"/>
          </a:p>
        </p:txBody>
      </p:sp>
      <p:sp>
        <p:nvSpPr>
          <p:cNvPr id="14" name="Oval 13"/>
          <p:cNvSpPr/>
          <p:nvPr>
            <p:custDataLst>
              <p:tags r:id="rId11"/>
            </p:custDataLst>
          </p:nvPr>
        </p:nvSpPr>
        <p:spPr bwMode="auto">
          <a:xfrm>
            <a:off x="6056748" y="1704287"/>
            <a:ext cx="630904" cy="649188"/>
          </a:xfrm>
          <a:prstGeom prst="ellipse">
            <a:avLst/>
          </a:prstGeom>
          <a:noFill/>
          <a:ln w="19050">
            <a:solidFill>
              <a:srgbClr val="FF0000"/>
            </a:solid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5" name="TextBox 14"/>
          <p:cNvSpPr txBox="1"/>
          <p:nvPr>
            <p:custDataLst>
              <p:tags r:id="rId12"/>
            </p:custDataLst>
          </p:nvPr>
        </p:nvSpPr>
        <p:spPr>
          <a:xfrm>
            <a:off x="755576" y="2350618"/>
            <a:ext cx="4269325" cy="830997"/>
          </a:xfrm>
          <a:prstGeom prst="rect">
            <a:avLst/>
          </a:prstGeom>
          <a:noFill/>
          <a:ln>
            <a:solidFill>
              <a:schemeClr val="tx1"/>
            </a:solidFill>
          </a:ln>
        </p:spPr>
        <p:txBody>
          <a:bodyPr wrap="square" rtlCol="0">
            <a:spAutoFit/>
          </a:bodyPr>
          <a:lstStyle/>
          <a:p>
            <a:pPr>
              <a:spcBef>
                <a:spcPts val="0"/>
              </a:spcBef>
            </a:pPr>
            <a:r>
              <a:rPr lang="fr-FR" sz="1600" dirty="0"/>
              <a:t>où l’alanine à la position 3 est modifiée </a:t>
            </a:r>
          </a:p>
          <a:p>
            <a:pPr>
              <a:spcBef>
                <a:spcPts val="0"/>
              </a:spcBef>
            </a:pPr>
            <a:r>
              <a:rPr lang="fr-FR" sz="1600" dirty="0"/>
              <a:t>différemment dans une cellule pour devenir n-acetyl alanine </a:t>
            </a:r>
          </a:p>
        </p:txBody>
      </p:sp>
    </p:spTree>
    <p:extLst>
      <p:ext uri="{BB962C8B-B14F-4D97-AF65-F5344CB8AC3E}">
        <p14:creationId xmlns:p14="http://schemas.microsoft.com/office/powerpoint/2010/main" val="3317140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34</a:t>
            </a:fld>
            <a:endParaRPr lang="fr-FR" dirty="0"/>
          </a:p>
        </p:txBody>
      </p:sp>
      <p:sp>
        <p:nvSpPr>
          <p:cNvPr id="4" name="Title 1"/>
          <p:cNvSpPr txBox="1">
            <a:spLocks/>
          </p:cNvSpPr>
          <p:nvPr>
            <p:custDataLst>
              <p:tags r:id="rId2"/>
            </p:custDataLst>
          </p:nvPr>
        </p:nvSpPr>
        <p:spPr>
          <a:xfrm>
            <a:off x="899592" y="2708920"/>
            <a:ext cx="756084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4800" dirty="0"/>
              <a:t>Formats de l’emplacement de la caractéristique</a:t>
            </a:r>
          </a:p>
        </p:txBody>
      </p:sp>
    </p:spTree>
    <p:extLst>
      <p:ext uri="{BB962C8B-B14F-4D97-AF65-F5344CB8AC3E}">
        <p14:creationId xmlns:p14="http://schemas.microsoft.com/office/powerpoint/2010/main" val="196507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35</a:t>
            </a:fld>
            <a:endParaRPr lang="fr-FR" dirty="0"/>
          </a:p>
        </p:txBody>
      </p:sp>
      <p:sp>
        <p:nvSpPr>
          <p:cNvPr id="3" name="Title 1"/>
          <p:cNvSpPr txBox="1">
            <a:spLocks/>
          </p:cNvSpPr>
          <p:nvPr>
            <p:custDataLst>
              <p:tags r:id="rId2"/>
            </p:custDataLst>
          </p:nvPr>
        </p:nvSpPr>
        <p:spPr>
          <a:xfrm>
            <a:off x="257647" y="-7193"/>
            <a:ext cx="8712968"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Formats d’emplacement</a:t>
            </a:r>
          </a:p>
          <a:p>
            <a:r>
              <a:rPr lang="fr-FR" sz="2400" dirty="0"/>
              <a:t>Descripteurs d’emplacement pour tous les types de molécules</a:t>
            </a:r>
          </a:p>
        </p:txBody>
      </p:sp>
      <p:sp>
        <p:nvSpPr>
          <p:cNvPr id="6" name="Content Placeholder 2"/>
          <p:cNvSpPr txBox="1">
            <a:spLocks/>
          </p:cNvSpPr>
          <p:nvPr>
            <p:custDataLst>
              <p:tags r:id="rId3"/>
            </p:custDataLst>
          </p:nvPr>
        </p:nvSpPr>
        <p:spPr>
          <a:xfrm>
            <a:off x="257647" y="980728"/>
            <a:ext cx="8229600" cy="4785395"/>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700" dirty="0"/>
              <a:t>Les descripteurs d’emplacement sont utilisés pour indiquer l’emplacement d’une caractéristique dans une séquence</a:t>
            </a:r>
          </a:p>
          <a:p>
            <a:r>
              <a:rPr lang="fr-FR" sz="1700" dirty="0"/>
              <a:t>La norme ST.26 contient des exigences obligatoires pour le format des descripteurs d’emplacement</a:t>
            </a:r>
          </a:p>
          <a:p>
            <a:r>
              <a:rPr lang="fr-FR" sz="1700" dirty="0"/>
              <a:t>Les formats de descripteurs d’emplacement suivants peuvent être utilisés pour les </a:t>
            </a:r>
            <a:r>
              <a:rPr lang="fr-FR" sz="1700" u="sng" dirty="0"/>
              <a:t>séquences nucléotidiques et d’acides aminés</a:t>
            </a:r>
            <a:r>
              <a:rPr lang="fr-FR" sz="1700" dirty="0"/>
              <a:t> :</a:t>
            </a:r>
          </a:p>
        </p:txBody>
      </p:sp>
      <p:sp>
        <p:nvSpPr>
          <p:cNvPr id="4" name="Rectangle 3"/>
          <p:cNvSpPr/>
          <p:nvPr>
            <p:custDataLst>
              <p:tags r:id="rId4"/>
            </p:custDataLst>
          </p:nvPr>
        </p:nvSpPr>
        <p:spPr>
          <a:xfrm>
            <a:off x="2627784" y="6132101"/>
            <a:ext cx="4572000" cy="276999"/>
          </a:xfrm>
          <a:prstGeom prst="rect">
            <a:avLst/>
          </a:prstGeom>
        </p:spPr>
        <p:txBody>
          <a:bodyPr>
            <a:spAutoFit/>
          </a:bodyPr>
          <a:lstStyle/>
          <a:p>
            <a:pPr>
              <a:spcBef>
                <a:spcPts val="0"/>
              </a:spcBef>
            </a:pPr>
            <a:r>
              <a:rPr lang="fr-FR" sz="1200" i="1" dirty="0"/>
              <a:t>Norme ST.26 de l’OMPI, paragraphe 66.a)</a:t>
            </a:r>
          </a:p>
        </p:txBody>
      </p:sp>
      <p:graphicFrame>
        <p:nvGraphicFramePr>
          <p:cNvPr id="15" name="Tableau 14">
            <a:extLst>
              <a:ext uri="{FF2B5EF4-FFF2-40B4-BE49-F238E27FC236}">
                <a16:creationId xmlns:a16="http://schemas.microsoft.com/office/drawing/2014/main" id="{DDF2E864-87A1-4E38-B502-6AD3284C84D2}"/>
              </a:ext>
            </a:extLst>
          </p:cNvPr>
          <p:cNvGraphicFramePr>
            <a:graphicFrameLocks noGrp="1"/>
          </p:cNvGraphicFramePr>
          <p:nvPr>
            <p:custDataLst>
              <p:tags r:id="rId5"/>
            </p:custDataLst>
            <p:extLst>
              <p:ext uri="{D42A27DB-BD31-4B8C-83A1-F6EECF244321}">
                <p14:modId xmlns:p14="http://schemas.microsoft.com/office/powerpoint/2010/main" val="1494472166"/>
              </p:ext>
            </p:extLst>
          </p:nvPr>
        </p:nvGraphicFramePr>
        <p:xfrm>
          <a:off x="683568" y="2807679"/>
          <a:ext cx="7272808" cy="3200400"/>
        </p:xfrm>
        <a:graphic>
          <a:graphicData uri="http://schemas.openxmlformats.org/drawingml/2006/table">
            <a:tbl>
              <a:tblPr firstRow="1" firstCol="1" lastRow="1" lastCol="1" bandRow="1" bandCol="1"/>
              <a:tblGrid>
                <a:gridCol w="1923647">
                  <a:extLst>
                    <a:ext uri="{9D8B030D-6E8A-4147-A177-3AD203B41FA5}">
                      <a16:colId xmlns:a16="http://schemas.microsoft.com/office/drawing/2014/main" val="3401261786"/>
                    </a:ext>
                  </a:extLst>
                </a:gridCol>
                <a:gridCol w="1093795">
                  <a:extLst>
                    <a:ext uri="{9D8B030D-6E8A-4147-A177-3AD203B41FA5}">
                      <a16:colId xmlns:a16="http://schemas.microsoft.com/office/drawing/2014/main" val="987161878"/>
                    </a:ext>
                  </a:extLst>
                </a:gridCol>
                <a:gridCol w="4255366">
                  <a:extLst>
                    <a:ext uri="{9D8B030D-6E8A-4147-A177-3AD203B41FA5}">
                      <a16:colId xmlns:a16="http://schemas.microsoft.com/office/drawing/2014/main" val="1710607929"/>
                    </a:ext>
                  </a:extLst>
                </a:gridCol>
              </a:tblGrid>
              <a:tr h="403810">
                <a:tc>
                  <a:txBody>
                    <a:bodyPr/>
                    <a:lstStyle/>
                    <a:p>
                      <a:pPr algn="ctr" eaLnBrk="0"/>
                      <a:r>
                        <a:rPr lang="fr-FR" sz="1400" b="1" dirty="0">
                          <a:effectLst/>
                          <a:latin typeface="Arial" panose="020B0604020202020204" pitchFamily="34" charset="0"/>
                          <a:ea typeface="SimSun" panose="02010600030101010101" pitchFamily="2" charset="-122"/>
                        </a:rPr>
                        <a:t>Type de descripteurs d’</a:t>
                      </a:r>
                      <a:r>
                        <a:rPr lang="fr-FR" sz="1400" b="1" dirty="0">
                          <a:solidFill>
                            <a:srgbClr val="000000"/>
                          </a:solidFill>
                          <a:effectLst/>
                          <a:latin typeface="Arial" panose="020B0604020202020204" pitchFamily="34" charset="0"/>
                          <a:ea typeface="SimSun" panose="02010600030101010101" pitchFamily="2" charset="-122"/>
                        </a:rPr>
                        <a:t>emplacement</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r>
                        <a:rPr lang="fr-FR" sz="1400" b="1" dirty="0">
                          <a:solidFill>
                            <a:srgbClr val="000000"/>
                          </a:solidFill>
                          <a:effectLst/>
                          <a:latin typeface="Arial" panose="020B0604020202020204" pitchFamily="34" charset="0"/>
                          <a:ea typeface="SimSun" panose="02010600030101010101" pitchFamily="2" charset="-122"/>
                        </a:rPr>
                        <a:t>Syntaxe</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r>
                        <a:rPr lang="fr-FR" sz="1400" b="1" dirty="0">
                          <a:solidFill>
                            <a:srgbClr val="000000"/>
                          </a:solidFill>
                          <a:effectLst/>
                          <a:latin typeface="Arial" panose="020B0604020202020204" pitchFamily="34" charset="0"/>
                          <a:ea typeface="SimSun" panose="02010600030101010101" pitchFamily="2" charset="-122"/>
                        </a:rPr>
                        <a:t>Description</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68565159"/>
                  </a:ext>
                </a:extLst>
              </a:tr>
              <a:tr h="403810">
                <a:tc>
                  <a:txBody>
                    <a:bodyPr/>
                    <a:lstStyle/>
                    <a:p>
                      <a:pPr eaLnBrk="0"/>
                      <a:r>
                        <a:rPr lang="fr-FR" sz="1400" dirty="0">
                          <a:effectLst/>
                          <a:latin typeface="Arial" panose="020B0604020202020204" pitchFamily="34" charset="0"/>
                          <a:ea typeface="SimSun" panose="02010600030101010101" pitchFamily="2" charset="-122"/>
                        </a:rPr>
                        <a:t>Numéro de résidu unique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Courier New" panose="02070309020205020404" pitchFamily="49" charset="0"/>
                          <a:ea typeface="SimSun" panose="02010600030101010101" pitchFamily="2" charset="-122"/>
                        </a:rPr>
                        <a:t>x</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Désigne un résidu unique dans la séquence.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08462"/>
                  </a:ext>
                </a:extLst>
              </a:tr>
              <a:tr h="605715">
                <a:tc>
                  <a:txBody>
                    <a:bodyPr/>
                    <a:lstStyle/>
                    <a:p>
                      <a:pPr eaLnBrk="0"/>
                      <a:r>
                        <a:rPr lang="fr-FR" sz="1400" dirty="0">
                          <a:effectLst/>
                          <a:latin typeface="Arial" panose="020B0604020202020204" pitchFamily="34" charset="0"/>
                          <a:ea typeface="SimSun" panose="02010600030101010101" pitchFamily="2" charset="-122"/>
                        </a:rPr>
                        <a:t>Numéros de résidus délimitant un ensemble dans la séquence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Courier New" panose="02070309020205020404" pitchFamily="49" charset="0"/>
                          <a:ea typeface="SimSun" panose="02010600030101010101" pitchFamily="2" charset="-122"/>
                        </a:rPr>
                        <a:t>x..y</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Désigne une série continue de résidus délimitée par un résidu de début et un résidu de fin, ces deux résidus étant inclus dans la série.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793361"/>
                  </a:ext>
                </a:extLst>
              </a:tr>
              <a:tr h="1413336">
                <a:tc>
                  <a:txBody>
                    <a:bodyPr/>
                    <a:lstStyle/>
                    <a:p>
                      <a:pPr eaLnBrk="0"/>
                      <a:r>
                        <a:rPr lang="fr-FR" sz="1400" dirty="0">
                          <a:effectLst/>
                          <a:latin typeface="Arial" panose="020B0604020202020204" pitchFamily="34" charset="0"/>
                          <a:ea typeface="SimSun" panose="02010600030101010101" pitchFamily="2" charset="-122"/>
                        </a:rPr>
                        <a:t>Résidus situés avant le premier ou après le dernier numéro de résidu indiqué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Courier New" panose="02070309020205020404" pitchFamily="49" charset="0"/>
                          <a:ea typeface="SimSun" panose="02010600030101010101" pitchFamily="2" charset="-122"/>
                        </a:rPr>
                        <a:t>&lt;x</a:t>
                      </a:r>
                      <a:endParaRPr lang="fr-FR" sz="1400" dirty="0">
                        <a:effectLst/>
                        <a:latin typeface="Arial" panose="020B0604020202020204" pitchFamily="34" charset="0"/>
                        <a:ea typeface="SimSun" panose="02010600030101010101" pitchFamily="2" charset="-122"/>
                      </a:endParaRPr>
                    </a:p>
                    <a:p>
                      <a:pPr eaLnBrk="0"/>
                      <a:r>
                        <a:rPr lang="fr-FR" sz="1400" dirty="0">
                          <a:effectLst/>
                          <a:latin typeface="Courier New" panose="02070309020205020404" pitchFamily="49" charset="0"/>
                          <a:ea typeface="SimSun" panose="02010600030101010101" pitchFamily="2" charset="-122"/>
                        </a:rPr>
                        <a:t>&gt;x</a:t>
                      </a:r>
                      <a:endParaRPr lang="fr-FR" sz="1400" dirty="0">
                        <a:effectLst/>
                        <a:latin typeface="Arial" panose="020B0604020202020204" pitchFamily="34" charset="0"/>
                        <a:ea typeface="SimSun" panose="02010600030101010101" pitchFamily="2" charset="-122"/>
                      </a:endParaRPr>
                    </a:p>
                    <a:p>
                      <a:pPr eaLnBrk="0"/>
                      <a:r>
                        <a:rPr lang="fr-FR" sz="1400" dirty="0">
                          <a:effectLst/>
                          <a:latin typeface="Courier New" panose="02070309020205020404" pitchFamily="49" charset="0"/>
                          <a:ea typeface="SimSun" panose="02010600030101010101" pitchFamily="2" charset="-122"/>
                        </a:rPr>
                        <a:t>&lt;x..y</a:t>
                      </a:r>
                      <a:endParaRPr lang="fr-FR" sz="1400" dirty="0">
                        <a:effectLst/>
                        <a:latin typeface="Arial" panose="020B0604020202020204" pitchFamily="34" charset="0"/>
                        <a:ea typeface="SimSun" panose="02010600030101010101" pitchFamily="2" charset="-122"/>
                      </a:endParaRPr>
                    </a:p>
                    <a:p>
                      <a:pPr eaLnBrk="0"/>
                      <a:r>
                        <a:rPr lang="fr-FR" sz="1400" dirty="0">
                          <a:effectLst/>
                          <a:latin typeface="Courier New" panose="02070309020205020404" pitchFamily="49" charset="0"/>
                          <a:ea typeface="SimSun" panose="02010600030101010101" pitchFamily="2" charset="-122"/>
                        </a:rPr>
                        <a:t>x..&gt;y</a:t>
                      </a:r>
                      <a:endParaRPr lang="fr-FR" sz="1400" dirty="0">
                        <a:effectLst/>
                        <a:latin typeface="Arial" panose="020B0604020202020204" pitchFamily="34" charset="0"/>
                        <a:ea typeface="SimSun" panose="02010600030101010101" pitchFamily="2" charset="-122"/>
                      </a:endParaRPr>
                    </a:p>
                    <a:p>
                      <a:pPr eaLnBrk="0"/>
                      <a:r>
                        <a:rPr lang="fr-FR" sz="1400" dirty="0">
                          <a:solidFill>
                            <a:srgbClr val="000000"/>
                          </a:solidFill>
                          <a:effectLst/>
                          <a:latin typeface="Courier New" panose="02070309020205020404" pitchFamily="49" charset="0"/>
                          <a:ea typeface="SimSun" panose="02010600030101010101" pitchFamily="2" charset="-122"/>
                        </a:rPr>
                        <a:t>&lt;x..&gt;y</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Désigne une région qui comprend un résidu ou une série de résidus indiqués et qui s’étend au‑delà d’un résidu indiqué.  Les symboles “&lt;” et “&gt;” peuvent être employés à l’égard d’un résidu unique ou des numéros du résidu de début et de fin d’une série de résidus pour signaler qu’une caractéristique s’étend au‑delà du numéro de résidu indiqué.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303631"/>
                  </a:ext>
                </a:extLst>
              </a:tr>
            </a:tbl>
          </a:graphicData>
        </a:graphic>
      </p:graphicFrame>
    </p:spTree>
    <p:extLst>
      <p:ext uri="{BB962C8B-B14F-4D97-AF65-F5344CB8AC3E}">
        <p14:creationId xmlns:p14="http://schemas.microsoft.com/office/powerpoint/2010/main" val="2189257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36</a:t>
            </a:fld>
            <a:endParaRPr lang="fr-FR" dirty="0"/>
          </a:p>
        </p:txBody>
      </p:sp>
      <p:sp>
        <p:nvSpPr>
          <p:cNvPr id="3" name="Title 1"/>
          <p:cNvSpPr txBox="1">
            <a:spLocks/>
          </p:cNvSpPr>
          <p:nvPr>
            <p:custDataLst>
              <p:tags r:id="rId2"/>
            </p:custDataLst>
          </p:nvPr>
        </p:nvSpPr>
        <p:spPr>
          <a:xfrm>
            <a:off x="323528" y="427038"/>
            <a:ext cx="864096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Formats d’emplacement</a:t>
            </a:r>
          </a:p>
          <a:p>
            <a:r>
              <a:rPr lang="fr-FR" sz="2400" dirty="0"/>
              <a:t>Descripteurs d’emplacement pour tous les types de molécules</a:t>
            </a:r>
          </a:p>
        </p:txBody>
      </p:sp>
      <p:sp>
        <p:nvSpPr>
          <p:cNvPr id="5" name="Rectangle 4"/>
          <p:cNvSpPr/>
          <p:nvPr>
            <p:custDataLst>
              <p:tags r:id="rId3"/>
            </p:custDataLst>
          </p:nvPr>
        </p:nvSpPr>
        <p:spPr>
          <a:xfrm>
            <a:off x="3203848" y="5996804"/>
            <a:ext cx="4572000" cy="276999"/>
          </a:xfrm>
          <a:prstGeom prst="rect">
            <a:avLst/>
          </a:prstGeom>
        </p:spPr>
        <p:txBody>
          <a:bodyPr>
            <a:spAutoFit/>
          </a:bodyPr>
          <a:lstStyle/>
          <a:p>
            <a:pPr>
              <a:spcBef>
                <a:spcPts val="0"/>
              </a:spcBef>
            </a:pPr>
            <a:r>
              <a:rPr lang="fr-FR" sz="1200" i="1" dirty="0"/>
              <a:t>Norme ST.26 de l’OMPI, paragraphe 70.a)</a:t>
            </a:r>
          </a:p>
        </p:txBody>
      </p:sp>
      <p:sp>
        <p:nvSpPr>
          <p:cNvPr id="6" name="ZoneTexte 5">
            <a:extLst>
              <a:ext uri="{FF2B5EF4-FFF2-40B4-BE49-F238E27FC236}">
                <a16:creationId xmlns:a16="http://schemas.microsoft.com/office/drawing/2014/main" id="{C8F83872-DFD5-447E-8DBC-FEFE88B33FCE}"/>
              </a:ext>
            </a:extLst>
          </p:cNvPr>
          <p:cNvSpPr txBox="1"/>
          <p:nvPr>
            <p:custDataLst>
              <p:tags r:id="rId4"/>
            </p:custDataLst>
          </p:nvPr>
        </p:nvSpPr>
        <p:spPr>
          <a:xfrm>
            <a:off x="1547664" y="2996952"/>
            <a:ext cx="4824536" cy="461665"/>
          </a:xfrm>
          <a:prstGeom prst="rect">
            <a:avLst/>
          </a:prstGeom>
          <a:noFill/>
        </p:spPr>
        <p:txBody>
          <a:bodyPr wrap="square" rtlCol="0">
            <a:spAutoFit/>
          </a:bodyPr>
          <a:lstStyle/>
          <a:p>
            <a:endParaRPr lang="fr-FR" dirty="0"/>
          </a:p>
        </p:txBody>
      </p:sp>
      <p:graphicFrame>
        <p:nvGraphicFramePr>
          <p:cNvPr id="8" name="Tableau 7">
            <a:extLst>
              <a:ext uri="{FF2B5EF4-FFF2-40B4-BE49-F238E27FC236}">
                <a16:creationId xmlns:a16="http://schemas.microsoft.com/office/drawing/2014/main" id="{7119EE4F-372D-41FD-88F7-B35BC3110BEF}"/>
              </a:ext>
            </a:extLst>
          </p:cNvPr>
          <p:cNvGraphicFramePr>
            <a:graphicFrameLocks noGrp="1"/>
          </p:cNvGraphicFramePr>
          <p:nvPr>
            <p:custDataLst>
              <p:tags r:id="rId5"/>
            </p:custDataLst>
          </p:nvPr>
        </p:nvGraphicFramePr>
        <p:xfrm>
          <a:off x="1043608" y="1955270"/>
          <a:ext cx="6840760" cy="4037831"/>
        </p:xfrm>
        <a:graphic>
          <a:graphicData uri="http://schemas.openxmlformats.org/drawingml/2006/table">
            <a:tbl>
              <a:tblPr firstRow="1" firstCol="1" lastRow="1" lastCol="1" bandRow="1" bandCol="1"/>
              <a:tblGrid>
                <a:gridCol w="2217214">
                  <a:extLst>
                    <a:ext uri="{9D8B030D-6E8A-4147-A177-3AD203B41FA5}">
                      <a16:colId xmlns:a16="http://schemas.microsoft.com/office/drawing/2014/main" val="2042915184"/>
                    </a:ext>
                  </a:extLst>
                </a:gridCol>
                <a:gridCol w="4623546">
                  <a:extLst>
                    <a:ext uri="{9D8B030D-6E8A-4147-A177-3AD203B41FA5}">
                      <a16:colId xmlns:a16="http://schemas.microsoft.com/office/drawing/2014/main" val="2482298405"/>
                    </a:ext>
                  </a:extLst>
                </a:gridCol>
              </a:tblGrid>
              <a:tr h="288031">
                <a:tc>
                  <a:txBody>
                    <a:bodyPr/>
                    <a:lstStyle/>
                    <a:p>
                      <a:pPr algn="ctr" eaLnBrk="0"/>
                      <a:r>
                        <a:rPr lang="fr-FR" sz="1400" b="1" dirty="0">
                          <a:effectLst/>
                          <a:latin typeface="Arial" panose="020B0604020202020204" pitchFamily="34" charset="0"/>
                          <a:ea typeface="SimSun" panose="02010600030101010101" pitchFamily="2" charset="-122"/>
                        </a:rPr>
                        <a:t>Exemple d’emplacement</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r>
                        <a:rPr lang="fr-FR" sz="1400" b="1" dirty="0">
                          <a:solidFill>
                            <a:srgbClr val="000000"/>
                          </a:solidFill>
                          <a:effectLst/>
                          <a:latin typeface="Arial" panose="020B0604020202020204" pitchFamily="34" charset="0"/>
                          <a:ea typeface="SimSun" panose="02010600030101010101" pitchFamily="2" charset="-122"/>
                        </a:rPr>
                        <a:t>Description</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40388496"/>
                  </a:ext>
                </a:extLst>
              </a:tr>
              <a:tr h="260970">
                <a:tc>
                  <a:txBody>
                    <a:bodyPr/>
                    <a:lstStyle/>
                    <a:p>
                      <a:pPr eaLnBrk="0"/>
                      <a:r>
                        <a:rPr lang="fr-FR" sz="1400" dirty="0">
                          <a:effectLst/>
                          <a:latin typeface="Courier New" panose="02070309020205020404" pitchFamily="49" charset="0"/>
                          <a:ea typeface="SimSun" panose="02010600030101010101" pitchFamily="2" charset="-122"/>
                        </a:rPr>
                        <a:t>467</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Désigne le résidu 467 de la séquence.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124937"/>
                  </a:ext>
                </a:extLst>
              </a:tr>
              <a:tr h="697766">
                <a:tc>
                  <a:txBody>
                    <a:bodyPr/>
                    <a:lstStyle/>
                    <a:p>
                      <a:pPr eaLnBrk="0"/>
                      <a:r>
                        <a:rPr lang="fr-FR" sz="1400" dirty="0">
                          <a:effectLst/>
                          <a:latin typeface="Courier New" panose="02070309020205020404" pitchFamily="49" charset="0"/>
                          <a:ea typeface="SimSun" panose="02010600030101010101" pitchFamily="2" charset="-122"/>
                        </a:rPr>
                        <a:t>340..565</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Désigne une série continue de résidus dont les bornes sont le 340 et le 565, ces bornes étant incluses dans la série.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82291"/>
                  </a:ext>
                </a:extLst>
              </a:tr>
              <a:tr h="465177">
                <a:tc>
                  <a:txBody>
                    <a:bodyPr/>
                    <a:lstStyle/>
                    <a:p>
                      <a:pPr eaLnBrk="0"/>
                      <a:r>
                        <a:rPr lang="fr-FR" sz="1400" dirty="0">
                          <a:effectLst/>
                          <a:latin typeface="Courier New" panose="02070309020205020404" pitchFamily="49" charset="0"/>
                          <a:ea typeface="SimSun" panose="02010600030101010101" pitchFamily="2" charset="-122"/>
                        </a:rPr>
                        <a:t>&lt;1</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Désigne un emplacement de caractéristique situé avant le premier résidu.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299660"/>
                  </a:ext>
                </a:extLst>
              </a:tr>
              <a:tr h="930355">
                <a:tc>
                  <a:txBody>
                    <a:bodyPr/>
                    <a:lstStyle/>
                    <a:p>
                      <a:pPr eaLnBrk="0"/>
                      <a:r>
                        <a:rPr lang="fr-FR" sz="1400" dirty="0">
                          <a:effectLst/>
                          <a:latin typeface="Courier New" panose="02070309020205020404" pitchFamily="49" charset="0"/>
                          <a:ea typeface="SimSun" panose="02010600030101010101" pitchFamily="2" charset="-122"/>
                        </a:rPr>
                        <a:t>&lt;345..500</a:t>
                      </a:r>
                      <a:endParaRPr lang="fr-FR" sz="1400" dirty="0">
                        <a:effectLst/>
                        <a:latin typeface="Arial" panose="020B0604020202020204" pitchFamily="34" charset="0"/>
                        <a:ea typeface="SimSun" panose="02010600030101010101" pitchFamily="2" charset="-122"/>
                      </a:endParaRPr>
                    </a:p>
                    <a:p>
                      <a:pPr eaLnBrk="0"/>
                      <a:r>
                        <a:rPr lang="fr-FR" sz="1400" dirty="0">
                          <a:effectLst/>
                          <a:latin typeface="Courier New" panose="02070309020205020404" pitchFamily="49" charset="0"/>
                          <a:ea typeface="SimSun" panose="02010600030101010101" pitchFamily="2" charset="-122"/>
                        </a:rPr>
                        <a:t> </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Indique que le point exact de la borne inférieure d’une caractéristique est inconnu.  L’emplacement commence à un résidu situé quelque part avant le 345 et continue jusqu’au résidu 500 inclus.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553057"/>
                  </a:ext>
                </a:extLst>
              </a:tr>
              <a:tr h="697766">
                <a:tc>
                  <a:txBody>
                    <a:bodyPr/>
                    <a:lstStyle/>
                    <a:p>
                      <a:pPr eaLnBrk="0"/>
                      <a:r>
                        <a:rPr lang="fr-FR" sz="1400" dirty="0">
                          <a:effectLst/>
                          <a:latin typeface="Courier New" panose="02070309020205020404" pitchFamily="49" charset="0"/>
                          <a:ea typeface="SimSun" panose="02010600030101010101" pitchFamily="2" charset="-122"/>
                        </a:rPr>
                        <a:t>&lt;1..888</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Indique que la caractéristique commence avant le premier résidu de la séquence et continue jusqu’au résidu 888 inclus.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246517"/>
                  </a:ext>
                </a:extLst>
              </a:tr>
              <a:tr h="697766">
                <a:tc>
                  <a:txBody>
                    <a:bodyPr/>
                    <a:lstStyle/>
                    <a:p>
                      <a:pPr eaLnBrk="0"/>
                      <a:r>
                        <a:rPr lang="fr-FR" sz="1400" dirty="0">
                          <a:effectLst/>
                          <a:latin typeface="Courier New" panose="02070309020205020404" pitchFamily="49" charset="0"/>
                          <a:ea typeface="SimSun" panose="02010600030101010101" pitchFamily="2" charset="-122"/>
                        </a:rPr>
                        <a:t>1..&gt;888</a:t>
                      </a:r>
                      <a:endParaRPr lang="fr-FR" sz="1400" dirty="0">
                        <a:effectLst/>
                        <a:latin typeface="Arial" panose="020B0604020202020204" pitchFamily="34" charset="0"/>
                        <a:ea typeface="SimSun" panose="02010600030101010101" pitchFamily="2" charset="-122"/>
                      </a:endParaRPr>
                    </a:p>
                    <a:p>
                      <a:pPr eaLnBrk="0"/>
                      <a:r>
                        <a:rPr lang="fr-FR" sz="1400" dirty="0">
                          <a:effectLst/>
                          <a:latin typeface="Courier New" panose="02070309020205020404" pitchFamily="49" charset="0"/>
                          <a:ea typeface="SimSun" panose="02010600030101010101" pitchFamily="2" charset="-122"/>
                        </a:rPr>
                        <a:t> </a:t>
                      </a:r>
                      <a:endParaRPr lang="fr-FR" sz="1400" dirty="0">
                        <a:effectLst/>
                        <a:latin typeface="Arial" panose="020B0604020202020204" pitchFamily="34" charset="0"/>
                        <a:ea typeface="SimSun" panose="02010600030101010101" pitchFamily="2" charset="-122"/>
                      </a:endParaRPr>
                    </a:p>
                    <a:p>
                      <a:pPr eaLnBrk="0"/>
                      <a:r>
                        <a:rPr lang="fr-FR" sz="1400" dirty="0">
                          <a:effectLst/>
                          <a:latin typeface="Courier New" panose="02070309020205020404" pitchFamily="49" charset="0"/>
                          <a:ea typeface="SimSun" panose="02010600030101010101" pitchFamily="2" charset="-122"/>
                        </a:rPr>
                        <a:t> </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Indique que la caractéristique commence au premier résidu de la séquence et continue au‑delà du résidu 888.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624047"/>
                  </a:ext>
                </a:extLst>
              </a:tr>
            </a:tbl>
          </a:graphicData>
        </a:graphic>
      </p:graphicFrame>
    </p:spTree>
    <p:extLst>
      <p:ext uri="{BB962C8B-B14F-4D97-AF65-F5344CB8AC3E}">
        <p14:creationId xmlns:p14="http://schemas.microsoft.com/office/powerpoint/2010/main" val="735302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37</a:t>
            </a:fld>
            <a:endParaRPr lang="fr-FR" dirty="0"/>
          </a:p>
        </p:txBody>
      </p:sp>
      <p:sp>
        <p:nvSpPr>
          <p:cNvPr id="4"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Formats d’emplacement</a:t>
            </a:r>
          </a:p>
          <a:p>
            <a:r>
              <a:rPr lang="fr-FR" sz="2400" dirty="0"/>
              <a:t>Descripteurs d’emplacement exclusivement pour les séquences de nucléotides</a:t>
            </a:r>
          </a:p>
        </p:txBody>
      </p:sp>
      <p:sp>
        <p:nvSpPr>
          <p:cNvPr id="5" name="Content Placeholder 2"/>
          <p:cNvSpPr txBox="1">
            <a:spLocks/>
          </p:cNvSpPr>
          <p:nvPr>
            <p:custDataLst>
              <p:tags r:id="rId3"/>
            </p:custDataLst>
          </p:nvPr>
        </p:nvSpPr>
        <p:spPr>
          <a:xfrm>
            <a:off x="609600" y="1984494"/>
            <a:ext cx="8229600" cy="4785395"/>
          </a:xfrm>
          <a:prstGeom prst="rect">
            <a:avLst/>
          </a:prstGeom>
        </p:spPr>
        <p:txBody>
          <a:bodyPr/>
          <a:lstStyle>
            <a:lvl1pPr marL="342900" indent="-342900" algn="l" rtl="0" eaLnBrk="1" fontAlgn="base" hangingPunct="1">
              <a:spcBef>
                <a:spcPct val="20000"/>
              </a:spcBef>
              <a:spcAft>
                <a:spcPct val="0"/>
              </a:spcAft>
              <a:buBlip>
                <a:blip r:embed="rId9"/>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9"/>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9"/>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9"/>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9"/>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9"/>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9"/>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9"/>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9"/>
              </a:buBlip>
              <a:defRPr sz="2400">
                <a:solidFill>
                  <a:schemeClr val="tx1"/>
                </a:solidFill>
                <a:latin typeface="+mn-lt"/>
                <a:cs typeface="+mn-cs"/>
              </a:defRPr>
            </a:lvl9pPr>
          </a:lstStyle>
          <a:p>
            <a:r>
              <a:rPr lang="fr-FR" sz="1800" dirty="0"/>
              <a:t>Les formats de descripteurs d’emplacement suivants peuvent être utilisés UNIQUEMENT pour les </a:t>
            </a:r>
            <a:r>
              <a:rPr lang="fr-FR" sz="1800" u="sng" dirty="0"/>
              <a:t>séquences d’ADN et d’ARN</a:t>
            </a:r>
            <a:r>
              <a:rPr lang="fr-FR" sz="1800" dirty="0"/>
              <a:t> :</a:t>
            </a:r>
          </a:p>
        </p:txBody>
      </p:sp>
      <p:sp>
        <p:nvSpPr>
          <p:cNvPr id="7" name="Rectangle 6"/>
          <p:cNvSpPr/>
          <p:nvPr>
            <p:custDataLst>
              <p:tags r:id="rId4"/>
            </p:custDataLst>
          </p:nvPr>
        </p:nvSpPr>
        <p:spPr>
          <a:xfrm>
            <a:off x="3059832" y="5501780"/>
            <a:ext cx="4572000" cy="276999"/>
          </a:xfrm>
          <a:prstGeom prst="rect">
            <a:avLst/>
          </a:prstGeom>
        </p:spPr>
        <p:txBody>
          <a:bodyPr>
            <a:spAutoFit/>
          </a:bodyPr>
          <a:lstStyle/>
          <a:p>
            <a:pPr>
              <a:spcBef>
                <a:spcPts val="0"/>
              </a:spcBef>
            </a:pPr>
            <a:r>
              <a:rPr lang="fr-FR" sz="1200" i="1" dirty="0"/>
              <a:t>Norme ST.26 de l’OMPI, paragraphe 66.b)</a:t>
            </a:r>
          </a:p>
        </p:txBody>
      </p:sp>
      <p:sp>
        <p:nvSpPr>
          <p:cNvPr id="3" name="ZoneTexte 2">
            <a:extLst>
              <a:ext uri="{FF2B5EF4-FFF2-40B4-BE49-F238E27FC236}">
                <a16:creationId xmlns:a16="http://schemas.microsoft.com/office/drawing/2014/main" id="{FAC525B2-F0A5-4485-B9F3-8C9B1D82C39E}"/>
              </a:ext>
            </a:extLst>
          </p:cNvPr>
          <p:cNvSpPr txBox="1"/>
          <p:nvPr>
            <p:custDataLst>
              <p:tags r:id="rId5"/>
            </p:custDataLst>
          </p:nvPr>
        </p:nvSpPr>
        <p:spPr>
          <a:xfrm>
            <a:off x="4283968" y="3789040"/>
            <a:ext cx="3240360" cy="461665"/>
          </a:xfrm>
          <a:prstGeom prst="rect">
            <a:avLst/>
          </a:prstGeom>
          <a:noFill/>
        </p:spPr>
        <p:txBody>
          <a:bodyPr wrap="square" rtlCol="0">
            <a:spAutoFit/>
          </a:bodyPr>
          <a:lstStyle/>
          <a:p>
            <a:endParaRPr lang="fr-FR" dirty="0"/>
          </a:p>
        </p:txBody>
      </p:sp>
      <p:graphicFrame>
        <p:nvGraphicFramePr>
          <p:cNvPr id="11" name="Tableau 10">
            <a:extLst>
              <a:ext uri="{FF2B5EF4-FFF2-40B4-BE49-F238E27FC236}">
                <a16:creationId xmlns:a16="http://schemas.microsoft.com/office/drawing/2014/main" id="{4856E05B-B62B-4E20-9135-15AA930382C6}"/>
              </a:ext>
            </a:extLst>
          </p:cNvPr>
          <p:cNvGraphicFramePr>
            <a:graphicFrameLocks noGrp="1"/>
          </p:cNvGraphicFramePr>
          <p:nvPr>
            <p:custDataLst>
              <p:tags r:id="rId6"/>
            </p:custDataLst>
          </p:nvPr>
        </p:nvGraphicFramePr>
        <p:xfrm>
          <a:off x="719572" y="3078924"/>
          <a:ext cx="7704856" cy="2294291"/>
        </p:xfrm>
        <a:graphic>
          <a:graphicData uri="http://schemas.openxmlformats.org/drawingml/2006/table">
            <a:tbl>
              <a:tblPr firstRow="1" firstCol="1" lastRow="1" lastCol="1" bandRow="1" bandCol="1"/>
              <a:tblGrid>
                <a:gridCol w="2037922">
                  <a:extLst>
                    <a:ext uri="{9D8B030D-6E8A-4147-A177-3AD203B41FA5}">
                      <a16:colId xmlns:a16="http://schemas.microsoft.com/office/drawing/2014/main" val="4049217082"/>
                    </a:ext>
                  </a:extLst>
                </a:gridCol>
                <a:gridCol w="834700">
                  <a:extLst>
                    <a:ext uri="{9D8B030D-6E8A-4147-A177-3AD203B41FA5}">
                      <a16:colId xmlns:a16="http://schemas.microsoft.com/office/drawing/2014/main" val="1935271129"/>
                    </a:ext>
                  </a:extLst>
                </a:gridCol>
                <a:gridCol w="4832234">
                  <a:extLst>
                    <a:ext uri="{9D8B030D-6E8A-4147-A177-3AD203B41FA5}">
                      <a16:colId xmlns:a16="http://schemas.microsoft.com/office/drawing/2014/main" val="3032763233"/>
                    </a:ext>
                  </a:extLst>
                </a:gridCol>
              </a:tblGrid>
              <a:tr h="497552">
                <a:tc>
                  <a:txBody>
                    <a:bodyPr/>
                    <a:lstStyle/>
                    <a:p>
                      <a:pPr algn="ctr" eaLnBrk="0">
                        <a:lnSpc>
                          <a:spcPct val="115000"/>
                        </a:lnSpc>
                      </a:pPr>
                      <a:r>
                        <a:rPr lang="fr-FR" sz="1400" b="1" dirty="0">
                          <a:solidFill>
                            <a:srgbClr val="000000"/>
                          </a:solidFill>
                          <a:effectLst/>
                          <a:latin typeface="Arial" panose="020B0604020202020204" pitchFamily="34" charset="0"/>
                          <a:ea typeface="SimSun" panose="02010600030101010101" pitchFamily="2" charset="-122"/>
                        </a:rPr>
                        <a:t>Type de descripteurs d’emplacement</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lnSpc>
                          <a:spcPct val="115000"/>
                        </a:lnSpc>
                      </a:pPr>
                      <a:r>
                        <a:rPr lang="fr-FR" sz="1400" b="1" dirty="0">
                          <a:solidFill>
                            <a:srgbClr val="000000"/>
                          </a:solidFill>
                          <a:effectLst/>
                          <a:latin typeface="Arial" panose="020B0604020202020204" pitchFamily="34" charset="0"/>
                          <a:ea typeface="SimSun" panose="02010600030101010101" pitchFamily="2" charset="-122"/>
                        </a:rPr>
                        <a:t>Syntaxe</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lnSpc>
                          <a:spcPct val="115000"/>
                        </a:lnSpc>
                      </a:pPr>
                      <a:r>
                        <a:rPr lang="fr-FR" sz="1400" b="1" dirty="0">
                          <a:solidFill>
                            <a:srgbClr val="000000"/>
                          </a:solidFill>
                          <a:effectLst/>
                          <a:latin typeface="Arial" panose="020B0604020202020204" pitchFamily="34" charset="0"/>
                          <a:ea typeface="SimSun" panose="02010600030101010101" pitchFamily="2" charset="-122"/>
                        </a:rPr>
                        <a:t>Description</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58059033"/>
                  </a:ext>
                </a:extLst>
              </a:tr>
              <a:tr h="1796739">
                <a:tc>
                  <a:txBody>
                    <a:bodyPr/>
                    <a:lstStyle/>
                    <a:p>
                      <a:pPr eaLnBrk="0">
                        <a:lnSpc>
                          <a:spcPct val="115000"/>
                        </a:lnSpc>
                      </a:pPr>
                      <a:r>
                        <a:rPr lang="fr-FR" sz="1400" dirty="0">
                          <a:solidFill>
                            <a:srgbClr val="000000"/>
                          </a:solidFill>
                          <a:effectLst/>
                          <a:latin typeface="Arial" panose="020B0604020202020204" pitchFamily="34" charset="0"/>
                          <a:ea typeface="SimSun" panose="02010600030101010101" pitchFamily="2" charset="-122"/>
                        </a:rPr>
                        <a:t>Site s’étendant entre deux numéros de résidus adjacents </a:t>
                      </a:r>
                      <a:endParaRPr lang="fr-FR" sz="1400" dirty="0">
                        <a:effectLst/>
                        <a:latin typeface="Arial" panose="020B0604020202020204" pitchFamily="34" charset="0"/>
                        <a:ea typeface="SimSun" panose="02010600030101010101" pitchFamily="2" charset="-122"/>
                      </a:endParaRPr>
                    </a:p>
                    <a:p>
                      <a:pPr eaLnBrk="0">
                        <a:lnSpc>
                          <a:spcPct val="115000"/>
                        </a:lnSpc>
                      </a:pPr>
                      <a:r>
                        <a:rPr lang="fr-FR" sz="1400" dirty="0">
                          <a:solidFill>
                            <a:srgbClr val="000000"/>
                          </a:solidFill>
                          <a:effectLst/>
                          <a:latin typeface="Arial" panose="020B0604020202020204" pitchFamily="34" charset="0"/>
                          <a:ea typeface="SimSun" panose="02010600030101010101" pitchFamily="2" charset="-122"/>
                        </a:rPr>
                        <a:t> </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15000"/>
                        </a:lnSpc>
                      </a:pPr>
                      <a:r>
                        <a:rPr lang="fr-FR" sz="1400" dirty="0">
                          <a:solidFill>
                            <a:srgbClr val="000000"/>
                          </a:solidFill>
                          <a:effectLst/>
                          <a:latin typeface="Courier New" panose="02070309020205020404" pitchFamily="49" charset="0"/>
                          <a:ea typeface="SimSun" panose="02010600030101010101" pitchFamily="2" charset="-122"/>
                        </a:rPr>
                        <a:t>x^y </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15000"/>
                        </a:lnSpc>
                      </a:pPr>
                      <a:r>
                        <a:rPr lang="fr-FR" sz="1400" dirty="0">
                          <a:solidFill>
                            <a:srgbClr val="000000"/>
                          </a:solidFill>
                          <a:effectLst/>
                          <a:latin typeface="Arial" panose="020B0604020202020204" pitchFamily="34" charset="0"/>
                          <a:ea typeface="SimSun" panose="02010600030101010101" pitchFamily="2" charset="-122"/>
                        </a:rPr>
                        <a:t>Désigne un site entre deux résidus adjacents, par exemple le site d’un clivage endonucléolytique.  Les numéros de position des résidus adjacents sont séparés par un caret (^).  Les formats autorisés pour ce descripteur sont x^x+1 (par exemple 55^56), ou pour les nucléotides circulaires, x^1, où “x” est la longueur totale de la molécule, c’est‑à‑dire 1000^1 pour une molécule circulaire de longueur 1000.</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084756"/>
                  </a:ext>
                </a:extLst>
              </a:tr>
            </a:tbl>
          </a:graphicData>
        </a:graphic>
      </p:graphicFrame>
    </p:spTree>
    <p:extLst>
      <p:ext uri="{BB962C8B-B14F-4D97-AF65-F5344CB8AC3E}">
        <p14:creationId xmlns:p14="http://schemas.microsoft.com/office/powerpoint/2010/main" val="57269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38</a:t>
            </a:fld>
            <a:endParaRPr lang="fr-FR" dirty="0"/>
          </a:p>
        </p:txBody>
      </p:sp>
      <p:sp>
        <p:nvSpPr>
          <p:cNvPr id="4"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Formats d’emplacement</a:t>
            </a:r>
          </a:p>
          <a:p>
            <a:r>
              <a:rPr lang="fr-FR" sz="2400" dirty="0"/>
              <a:t>Descripteurs d’emplacement exclusivement pour les séquences de nucléotides</a:t>
            </a:r>
          </a:p>
        </p:txBody>
      </p:sp>
      <p:sp>
        <p:nvSpPr>
          <p:cNvPr id="5" name="Content Placeholder 2"/>
          <p:cNvSpPr txBox="1">
            <a:spLocks/>
          </p:cNvSpPr>
          <p:nvPr>
            <p:custDataLst>
              <p:tags r:id="rId3"/>
            </p:custDataLst>
          </p:nvPr>
        </p:nvSpPr>
        <p:spPr>
          <a:xfrm>
            <a:off x="609600" y="1999805"/>
            <a:ext cx="8229600" cy="3445419"/>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Lors de l’utilisation d’un format d’emplacement x^y, x et y doivent être des résidus adjacents</a:t>
            </a:r>
          </a:p>
        </p:txBody>
      </p:sp>
      <p:sp>
        <p:nvSpPr>
          <p:cNvPr id="8" name="Rectangle 7"/>
          <p:cNvSpPr/>
          <p:nvPr>
            <p:custDataLst>
              <p:tags r:id="rId4"/>
            </p:custDataLst>
          </p:nvPr>
        </p:nvSpPr>
        <p:spPr>
          <a:xfrm>
            <a:off x="3059832" y="4561685"/>
            <a:ext cx="4572000" cy="276999"/>
          </a:xfrm>
          <a:prstGeom prst="rect">
            <a:avLst/>
          </a:prstGeom>
        </p:spPr>
        <p:txBody>
          <a:bodyPr>
            <a:spAutoFit/>
          </a:bodyPr>
          <a:lstStyle/>
          <a:p>
            <a:pPr>
              <a:spcBef>
                <a:spcPts val="0"/>
              </a:spcBef>
            </a:pPr>
            <a:r>
              <a:rPr lang="fr-FR" sz="1200" i="1" dirty="0"/>
              <a:t>Norme ST.26 de l’OMPI, paragraphe 70.b)</a:t>
            </a:r>
          </a:p>
        </p:txBody>
      </p:sp>
      <p:graphicFrame>
        <p:nvGraphicFramePr>
          <p:cNvPr id="12" name="Tableau 11">
            <a:extLst>
              <a:ext uri="{FF2B5EF4-FFF2-40B4-BE49-F238E27FC236}">
                <a16:creationId xmlns:a16="http://schemas.microsoft.com/office/drawing/2014/main" id="{E7A4EB09-F326-4460-8A63-F1B46A5E8FDE}"/>
              </a:ext>
            </a:extLst>
          </p:cNvPr>
          <p:cNvGraphicFramePr>
            <a:graphicFrameLocks noGrp="1"/>
          </p:cNvGraphicFramePr>
          <p:nvPr>
            <p:custDataLst>
              <p:tags r:id="rId5"/>
            </p:custDataLst>
          </p:nvPr>
        </p:nvGraphicFramePr>
        <p:xfrm>
          <a:off x="621536" y="3170603"/>
          <a:ext cx="7850832" cy="1103821"/>
        </p:xfrm>
        <a:graphic>
          <a:graphicData uri="http://schemas.openxmlformats.org/drawingml/2006/table">
            <a:tbl>
              <a:tblPr firstRow="1" firstCol="1" lastRow="1" lastCol="1" bandRow="1" bandCol="1"/>
              <a:tblGrid>
                <a:gridCol w="3021710">
                  <a:extLst>
                    <a:ext uri="{9D8B030D-6E8A-4147-A177-3AD203B41FA5}">
                      <a16:colId xmlns:a16="http://schemas.microsoft.com/office/drawing/2014/main" val="4277060292"/>
                    </a:ext>
                  </a:extLst>
                </a:gridCol>
                <a:gridCol w="4829122">
                  <a:extLst>
                    <a:ext uri="{9D8B030D-6E8A-4147-A177-3AD203B41FA5}">
                      <a16:colId xmlns:a16="http://schemas.microsoft.com/office/drawing/2014/main" val="1782378751"/>
                    </a:ext>
                  </a:extLst>
                </a:gridCol>
              </a:tblGrid>
              <a:tr h="0">
                <a:tc>
                  <a:txBody>
                    <a:bodyPr/>
                    <a:lstStyle/>
                    <a:p>
                      <a:pPr algn="ctr" eaLnBrk="0">
                        <a:lnSpc>
                          <a:spcPct val="107000"/>
                        </a:lnSpc>
                      </a:pPr>
                      <a:r>
                        <a:rPr lang="fr-FR" sz="1400" b="1" dirty="0">
                          <a:effectLst/>
                          <a:latin typeface="Arial" panose="020B0604020202020204" pitchFamily="34" charset="0"/>
                          <a:ea typeface="SimSun" panose="02010600030101010101" pitchFamily="2" charset="-122"/>
                          <a:cs typeface="Times New Roman" panose="02020603050405020304" pitchFamily="18" charset="0"/>
                        </a:rPr>
                        <a:t>Exemple d’emplacement</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lnSpc>
                          <a:spcPct val="107000"/>
                        </a:lnSpc>
                      </a:pPr>
                      <a:r>
                        <a:rPr lang="fr-FR" sz="14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Description</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42575811"/>
                  </a:ext>
                </a:extLst>
              </a:tr>
              <a:tr h="62729">
                <a:tc>
                  <a:txBody>
                    <a:bodyPr/>
                    <a:lstStyle/>
                    <a:p>
                      <a:pPr eaLnBrk="0">
                        <a:lnSpc>
                          <a:spcPct val="107000"/>
                        </a:lnSpc>
                      </a:pPr>
                      <a:r>
                        <a:rPr lang="fr-FR" sz="1400" dirty="0">
                          <a:solidFill>
                            <a:srgbClr val="000000"/>
                          </a:solidFill>
                          <a:effectLst/>
                          <a:latin typeface="Courier New" panose="02070309020205020404" pitchFamily="49" charset="0"/>
                          <a:ea typeface="SimSun" panose="02010600030101010101" pitchFamily="2" charset="-122"/>
                          <a:cs typeface="Times New Roman" panose="02020603050405020304" pitchFamily="18" charset="0"/>
                        </a:rPr>
                        <a:t>123^124</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07000"/>
                        </a:lnSpc>
                      </a:pPr>
                      <a:r>
                        <a:rPr lang="fr-FR" sz="14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Désigne un site entre les résidus 123 et 124</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547087"/>
                  </a:ext>
                </a:extLst>
              </a:tr>
              <a:tr h="0">
                <a:tc>
                  <a:txBody>
                    <a:bodyPr/>
                    <a:lstStyle/>
                    <a:p>
                      <a:pPr eaLnBrk="0">
                        <a:lnSpc>
                          <a:spcPct val="107000"/>
                        </a:lnSpc>
                      </a:pPr>
                      <a:r>
                        <a:rPr lang="fr-FR" sz="1400" dirty="0">
                          <a:solidFill>
                            <a:srgbClr val="000000"/>
                          </a:solidFill>
                          <a:effectLst/>
                          <a:latin typeface="Courier New" panose="02070309020205020404" pitchFamily="49" charset="0"/>
                          <a:ea typeface="SimSun" panose="02010600030101010101" pitchFamily="2" charset="-122"/>
                          <a:cs typeface="Times New Roman" panose="02020603050405020304" pitchFamily="18" charset="0"/>
                        </a:rPr>
                        <a:t>867^1</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07000"/>
                        </a:lnSpc>
                      </a:pPr>
                      <a:r>
                        <a:rPr lang="fr-FR"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D</a:t>
                      </a:r>
                      <a:r>
                        <a:rPr lang="fr-FR" sz="1400" dirty="0">
                          <a:effectLst/>
                          <a:latin typeface="Arial" panose="020B0604020202020204" pitchFamily="34" charset="0"/>
                          <a:ea typeface="SimSun" panose="02010600030101010101" pitchFamily="2" charset="-122"/>
                          <a:cs typeface="Times New Roman" panose="02020603050405020304" pitchFamily="18" charset="0"/>
                        </a:rPr>
                        <a:t>ans une molécule circulaire comportant 867 résidus, désigne un site entre le résidu indiqué à la position 1 et le résidu indiqué à la position 867.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518612"/>
                  </a:ext>
                </a:extLst>
              </a:tr>
            </a:tbl>
          </a:graphicData>
        </a:graphic>
      </p:graphicFrame>
    </p:spTree>
    <p:extLst>
      <p:ext uri="{BB962C8B-B14F-4D97-AF65-F5344CB8AC3E}">
        <p14:creationId xmlns:p14="http://schemas.microsoft.com/office/powerpoint/2010/main" val="3767763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39</a:t>
            </a:fld>
            <a:endParaRPr lang="fr-FR" dirty="0"/>
          </a:p>
        </p:txBody>
      </p:sp>
      <p:sp>
        <p:nvSpPr>
          <p:cNvPr id="4"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Formats d’emplacement</a:t>
            </a:r>
          </a:p>
          <a:p>
            <a:r>
              <a:rPr lang="fr-FR" sz="2400" dirty="0"/>
              <a:t>Descripteurs d’emplacement : cas particulier des séquences d’acides aminés</a:t>
            </a:r>
          </a:p>
        </p:txBody>
      </p:sp>
      <p:sp>
        <p:nvSpPr>
          <p:cNvPr id="6" name="Content Placeholder 2"/>
          <p:cNvSpPr txBox="1">
            <a:spLocks/>
          </p:cNvSpPr>
          <p:nvPr>
            <p:custDataLst>
              <p:tags r:id="rId3"/>
            </p:custDataLst>
          </p:nvPr>
        </p:nvSpPr>
        <p:spPr>
          <a:xfrm>
            <a:off x="609600" y="2132856"/>
            <a:ext cx="8229600" cy="4785395"/>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Le descripteur d’emplacement x..y décrit une liaison intrachaîne entre deux résidus indiqués lorsqu’il est utilisé avec la clé de caractérisation “CROSSLNK” ou “DISULFID”</a:t>
            </a:r>
          </a:p>
        </p:txBody>
      </p:sp>
      <p:sp>
        <p:nvSpPr>
          <p:cNvPr id="7" name="Rectangle 6"/>
          <p:cNvSpPr/>
          <p:nvPr>
            <p:custDataLst>
              <p:tags r:id="rId4"/>
            </p:custDataLst>
          </p:nvPr>
        </p:nvSpPr>
        <p:spPr>
          <a:xfrm>
            <a:off x="3059832" y="4951263"/>
            <a:ext cx="4572000" cy="276999"/>
          </a:xfrm>
          <a:prstGeom prst="rect">
            <a:avLst/>
          </a:prstGeom>
        </p:spPr>
        <p:txBody>
          <a:bodyPr>
            <a:spAutoFit/>
          </a:bodyPr>
          <a:lstStyle/>
          <a:p>
            <a:pPr>
              <a:spcBef>
                <a:spcPts val="0"/>
              </a:spcBef>
            </a:pPr>
            <a:r>
              <a:rPr lang="fr-FR" sz="1200" i="1" dirty="0"/>
              <a:t>Norme ST.26 de l’OMPI, paragraphe 66.c)</a:t>
            </a:r>
          </a:p>
        </p:txBody>
      </p:sp>
      <p:graphicFrame>
        <p:nvGraphicFramePr>
          <p:cNvPr id="8" name="Tableau 7">
            <a:extLst>
              <a:ext uri="{FF2B5EF4-FFF2-40B4-BE49-F238E27FC236}">
                <a16:creationId xmlns:a16="http://schemas.microsoft.com/office/drawing/2014/main" id="{897F356C-DBB8-4D81-8E59-8831C8100D28}"/>
              </a:ext>
            </a:extLst>
          </p:cNvPr>
          <p:cNvGraphicFramePr>
            <a:graphicFrameLocks noGrp="1"/>
          </p:cNvGraphicFramePr>
          <p:nvPr>
            <p:custDataLst>
              <p:tags r:id="rId5"/>
            </p:custDataLst>
          </p:nvPr>
        </p:nvGraphicFramePr>
        <p:xfrm>
          <a:off x="609600" y="3340514"/>
          <a:ext cx="7924800" cy="1312621"/>
        </p:xfrm>
        <a:graphic>
          <a:graphicData uri="http://schemas.openxmlformats.org/drawingml/2006/table">
            <a:tbl>
              <a:tblPr firstRow="1" firstCol="1" lastRow="1" lastCol="1" bandRow="1" bandCol="1"/>
              <a:tblGrid>
                <a:gridCol w="2096097">
                  <a:extLst>
                    <a:ext uri="{9D8B030D-6E8A-4147-A177-3AD203B41FA5}">
                      <a16:colId xmlns:a16="http://schemas.microsoft.com/office/drawing/2014/main" val="1694831814"/>
                    </a:ext>
                  </a:extLst>
                </a:gridCol>
                <a:gridCol w="858528">
                  <a:extLst>
                    <a:ext uri="{9D8B030D-6E8A-4147-A177-3AD203B41FA5}">
                      <a16:colId xmlns:a16="http://schemas.microsoft.com/office/drawing/2014/main" val="69961944"/>
                    </a:ext>
                  </a:extLst>
                </a:gridCol>
                <a:gridCol w="4970175">
                  <a:extLst>
                    <a:ext uri="{9D8B030D-6E8A-4147-A177-3AD203B41FA5}">
                      <a16:colId xmlns:a16="http://schemas.microsoft.com/office/drawing/2014/main" val="3373058821"/>
                    </a:ext>
                  </a:extLst>
                </a:gridCol>
              </a:tblGrid>
              <a:tr h="520420">
                <a:tc>
                  <a:txBody>
                    <a:bodyPr/>
                    <a:lstStyle/>
                    <a:p>
                      <a:pPr algn="ctr" eaLnBrk="0">
                        <a:lnSpc>
                          <a:spcPct val="115000"/>
                        </a:lnSpc>
                      </a:pPr>
                      <a:r>
                        <a:rPr lang="fr-FR" sz="1400" b="1" dirty="0">
                          <a:solidFill>
                            <a:srgbClr val="000000"/>
                          </a:solidFill>
                          <a:effectLst/>
                          <a:latin typeface="Arial" panose="020B0604020202020204" pitchFamily="34" charset="0"/>
                          <a:ea typeface="SimSun" panose="02010600030101010101" pitchFamily="2" charset="-122"/>
                        </a:rPr>
                        <a:t>Type de descripteurs d’emplacement</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lnSpc>
                          <a:spcPct val="115000"/>
                        </a:lnSpc>
                      </a:pPr>
                      <a:r>
                        <a:rPr lang="fr-FR" sz="1400" b="1" dirty="0">
                          <a:solidFill>
                            <a:srgbClr val="000000"/>
                          </a:solidFill>
                          <a:effectLst/>
                          <a:latin typeface="Arial" panose="020B0604020202020204" pitchFamily="34" charset="0"/>
                          <a:ea typeface="SimSun" panose="02010600030101010101" pitchFamily="2" charset="-122"/>
                        </a:rPr>
                        <a:t>Syntaxe</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lnSpc>
                          <a:spcPct val="115000"/>
                        </a:lnSpc>
                      </a:pPr>
                      <a:r>
                        <a:rPr lang="fr-FR" sz="1400" b="1" dirty="0">
                          <a:solidFill>
                            <a:srgbClr val="000000"/>
                          </a:solidFill>
                          <a:effectLst/>
                          <a:latin typeface="Arial" panose="020B0604020202020204" pitchFamily="34" charset="0"/>
                          <a:ea typeface="SimSun" panose="02010600030101010101" pitchFamily="2" charset="-122"/>
                        </a:rPr>
                        <a:t>Description</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26963274"/>
                  </a:ext>
                </a:extLst>
              </a:tr>
              <a:tr h="792201">
                <a:tc>
                  <a:txBody>
                    <a:bodyPr/>
                    <a:lstStyle/>
                    <a:p>
                      <a:pPr eaLnBrk="0">
                        <a:lnSpc>
                          <a:spcPct val="115000"/>
                        </a:lnSpc>
                      </a:pPr>
                      <a:r>
                        <a:rPr lang="fr-FR" sz="1400" dirty="0">
                          <a:solidFill>
                            <a:srgbClr val="000000"/>
                          </a:solidFill>
                          <a:effectLst/>
                          <a:latin typeface="Arial" panose="020B0604020202020204" pitchFamily="34" charset="0"/>
                          <a:ea typeface="SimSun" panose="02010600030101010101" pitchFamily="2" charset="-122"/>
                        </a:rPr>
                        <a:t>Numéros de résidus reliés par une liaison intrachaîne</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15000"/>
                        </a:lnSpc>
                      </a:pPr>
                      <a:r>
                        <a:rPr lang="fr-FR" sz="1400" dirty="0">
                          <a:solidFill>
                            <a:srgbClr val="000000"/>
                          </a:solidFill>
                          <a:effectLst/>
                          <a:latin typeface="Courier New" panose="02070309020205020404" pitchFamily="49" charset="0"/>
                          <a:ea typeface="SimSun" panose="02010600030101010101" pitchFamily="2" charset="-122"/>
                        </a:rPr>
                        <a:t>x..y</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15000"/>
                        </a:lnSpc>
                      </a:pPr>
                      <a:r>
                        <a:rPr lang="fr-FR" sz="1400" dirty="0">
                          <a:solidFill>
                            <a:srgbClr val="000000"/>
                          </a:solidFill>
                          <a:effectLst/>
                          <a:latin typeface="Arial" panose="020B0604020202020204" pitchFamily="34" charset="0"/>
                          <a:ea typeface="SimSun" panose="02010600030101010101" pitchFamily="2" charset="-122"/>
                        </a:rPr>
                        <a:t>Désigne des acides aminés reliés par une liaison intrachaîne lorsqu’utilisés avec une caractéristique indiquant une liaison intrachaîne, telles que “CROSSLNK” ou “DISULFID”.</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130158"/>
                  </a:ext>
                </a:extLst>
              </a:tr>
            </a:tbl>
          </a:graphicData>
        </a:graphic>
      </p:graphicFrame>
    </p:spTree>
    <p:extLst>
      <p:ext uri="{BB962C8B-B14F-4D97-AF65-F5344CB8AC3E}">
        <p14:creationId xmlns:p14="http://schemas.microsoft.com/office/powerpoint/2010/main" val="185828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4</a:t>
            </a:fld>
            <a:endParaRPr lang="fr-FR" dirty="0"/>
          </a:p>
        </p:txBody>
      </p:sp>
      <p:sp>
        <p:nvSpPr>
          <p:cNvPr id="3" name="Title 1"/>
          <p:cNvSpPr txBox="1">
            <a:spLocks/>
          </p:cNvSpPr>
          <p:nvPr>
            <p:custDataLst>
              <p:tags r:id="rId2"/>
            </p:custDataLst>
          </p:nvPr>
        </p:nvSpPr>
        <p:spPr>
          <a:xfrm>
            <a:off x="621040" y="245029"/>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p:txBody>
      </p:sp>
      <p:sp>
        <p:nvSpPr>
          <p:cNvPr id="4" name="Content Placeholder 2"/>
          <p:cNvSpPr txBox="1">
            <a:spLocks/>
          </p:cNvSpPr>
          <p:nvPr>
            <p:custDataLst>
              <p:tags r:id="rId3"/>
            </p:custDataLst>
          </p:nvPr>
        </p:nvSpPr>
        <p:spPr>
          <a:xfrm>
            <a:off x="316240" y="1052736"/>
            <a:ext cx="8534400" cy="5171330"/>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sz="1500" dirty="0"/>
              <a:t>Les clés de caractérisation peuvent être utilisées pour décrire plus précisément un ou plusieurs résidus de séquence identifiés au moyen de leur emplacement</a:t>
            </a:r>
          </a:p>
          <a:p>
            <a:pPr marL="539750" indent="-539750">
              <a:buNone/>
            </a:pPr>
            <a:r>
              <a:rPr lang="fr-FR" sz="1500" dirty="0"/>
              <a:t>        - Les clés de caractérisation pour les séquences de nucléotides sont répertoriées en annexe I, section 5</a:t>
            </a:r>
          </a:p>
          <a:p>
            <a:pPr marL="539750" indent="-539750">
              <a:buNone/>
            </a:pPr>
            <a:r>
              <a:rPr lang="fr-FR" sz="1500" dirty="0"/>
              <a:t>          par exemple “</a:t>
            </a:r>
            <a:r>
              <a:rPr lang="fr-FR" sz="1500" dirty="0" err="1"/>
              <a:t>misc_binding</a:t>
            </a:r>
            <a:r>
              <a:rPr lang="fr-FR" sz="1500" dirty="0"/>
              <a:t>”</a:t>
            </a:r>
          </a:p>
          <a:p>
            <a:pPr marL="539750" indent="-539750">
              <a:buNone/>
            </a:pPr>
            <a:r>
              <a:rPr lang="fr-FR" sz="1500" dirty="0"/>
              <a:t>        - Les clés de caractérisation pour les séquences d’acides aminés sont répertoriées en annexe I, section 7 </a:t>
            </a:r>
          </a:p>
          <a:p>
            <a:pPr marL="539750" indent="-539750">
              <a:buNone/>
            </a:pPr>
            <a:r>
              <a:rPr lang="fr-FR" sz="1500" dirty="0"/>
              <a:t>          par exemple, “</a:t>
            </a:r>
            <a:r>
              <a:rPr lang="fr-FR" sz="1500" dirty="0" err="1"/>
              <a:t>region</a:t>
            </a:r>
            <a:r>
              <a:rPr lang="fr-FR" sz="1500" dirty="0"/>
              <a:t>”</a:t>
            </a:r>
          </a:p>
          <a:p>
            <a:endParaRPr lang="fr-FR" sz="1500" kern="0" dirty="0"/>
          </a:p>
          <a:p>
            <a:r>
              <a:rPr lang="fr-FR" sz="1500" dirty="0"/>
              <a:t>Des qualificateurs peuvent être utilisés pour décrire plus précisément des caractéristiques</a:t>
            </a:r>
          </a:p>
          <a:p>
            <a:pPr marL="0" indent="0">
              <a:buNone/>
            </a:pPr>
            <a:r>
              <a:rPr lang="fr-FR" sz="1500" dirty="0"/>
              <a:t>        - Les qualificateurs pour les séquences de nucléotides sont répertoriés en annexe I, section 6</a:t>
            </a:r>
          </a:p>
          <a:p>
            <a:pPr marL="0" indent="0">
              <a:buNone/>
            </a:pPr>
            <a:r>
              <a:rPr lang="fr-FR" sz="1500" dirty="0"/>
              <a:t>          par exemple “</a:t>
            </a:r>
            <a:r>
              <a:rPr lang="fr-FR" sz="1500" dirty="0" err="1"/>
              <a:t>allele</a:t>
            </a:r>
            <a:r>
              <a:rPr lang="fr-FR" sz="1500" dirty="0"/>
              <a:t>”</a:t>
            </a:r>
          </a:p>
          <a:p>
            <a:pPr marL="539750" indent="-539750">
              <a:buNone/>
            </a:pPr>
            <a:r>
              <a:rPr lang="fr-FR" sz="1500" dirty="0"/>
              <a:t>        - Les qualificateurs pour les séquences d’acides aminés sont répertoriés en annexe I, section 8 </a:t>
            </a:r>
          </a:p>
          <a:p>
            <a:pPr marL="539750" indent="-539750">
              <a:buNone/>
            </a:pPr>
            <a:r>
              <a:rPr lang="fr-FR" sz="1500" dirty="0"/>
              <a:t>          par exemple </a:t>
            </a:r>
            <a:r>
              <a:rPr lang="fr-FR" sz="1500"/>
              <a:t>“note”</a:t>
            </a:r>
            <a:endParaRPr lang="fr-FR" sz="1500" dirty="0"/>
          </a:p>
        </p:txBody>
      </p:sp>
    </p:spTree>
    <p:extLst>
      <p:ext uri="{BB962C8B-B14F-4D97-AF65-F5344CB8AC3E}">
        <p14:creationId xmlns:p14="http://schemas.microsoft.com/office/powerpoint/2010/main" val="3440169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40</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Formats d’emplacement</a:t>
            </a:r>
          </a:p>
          <a:p>
            <a:r>
              <a:rPr lang="fr-FR" sz="2400" dirty="0"/>
              <a:t>Descripteurs d’emplacement : cas particulier des séquences d’acides aminés</a:t>
            </a:r>
          </a:p>
        </p:txBody>
      </p:sp>
      <p:pic>
        <p:nvPicPr>
          <p:cNvPr id="4" name="Picture 3"/>
          <p:cNvPicPr>
            <a:picLocks noChangeAspect="1"/>
          </p:cNvPicPr>
          <p:nvPr>
            <p:custDataLst>
              <p:tags r:id="rId3"/>
            </p:custDataLst>
          </p:nvPr>
        </p:nvPicPr>
        <p:blipFill>
          <a:blip r:embed="rId6"/>
          <a:stretch>
            <a:fillRect/>
          </a:stretch>
        </p:blipFill>
        <p:spPr>
          <a:xfrm>
            <a:off x="971599" y="1772816"/>
            <a:ext cx="7137747" cy="4536504"/>
          </a:xfrm>
          <a:prstGeom prst="rect">
            <a:avLst/>
          </a:prstGeom>
        </p:spPr>
      </p:pic>
    </p:spTree>
    <p:extLst>
      <p:ext uri="{BB962C8B-B14F-4D97-AF65-F5344CB8AC3E}">
        <p14:creationId xmlns:p14="http://schemas.microsoft.com/office/powerpoint/2010/main" val="881958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bwMode="auto">
          <a:xfrm>
            <a:off x="7156795" y="6096968"/>
            <a:ext cx="1674912"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41</a:t>
            </a:fld>
            <a:endParaRPr lang="fr-FR" dirty="0"/>
          </a:p>
        </p:txBody>
      </p:sp>
      <p:sp>
        <p:nvSpPr>
          <p:cNvPr id="3" name="Title 1"/>
          <p:cNvSpPr txBox="1">
            <a:spLocks/>
          </p:cNvSpPr>
          <p:nvPr>
            <p:custDataLst>
              <p:tags r:id="rId3"/>
            </p:custDataLst>
          </p:nvPr>
        </p:nvSpPr>
        <p:spPr>
          <a:xfrm>
            <a:off x="288901" y="47346"/>
            <a:ext cx="8820472"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Formats d’emplacement</a:t>
            </a:r>
          </a:p>
          <a:p>
            <a:r>
              <a:rPr lang="fr-FR" sz="2400" dirty="0"/>
              <a:t>Opérateurs d’emplacement pour les séquences de nucléotides</a:t>
            </a:r>
          </a:p>
        </p:txBody>
      </p:sp>
      <p:sp>
        <p:nvSpPr>
          <p:cNvPr id="4" name="Content Placeholder 2"/>
          <p:cNvSpPr txBox="1">
            <a:spLocks/>
          </p:cNvSpPr>
          <p:nvPr>
            <p:custDataLst>
              <p:tags r:id="rId4"/>
            </p:custDataLst>
          </p:nvPr>
        </p:nvSpPr>
        <p:spPr>
          <a:xfrm>
            <a:off x="310654" y="1124744"/>
            <a:ext cx="8725841" cy="4785395"/>
          </a:xfrm>
          <a:prstGeom prst="rect">
            <a:avLst/>
          </a:prstGeom>
        </p:spPr>
        <p:txBody>
          <a:bodyPr/>
          <a:lstStyle>
            <a:lvl1pPr marL="342900" indent="-342900" algn="l" rtl="0" eaLnBrk="1" fontAlgn="base" hangingPunct="1">
              <a:spcBef>
                <a:spcPct val="20000"/>
              </a:spcBef>
              <a:spcAft>
                <a:spcPct val="0"/>
              </a:spcAft>
              <a:buBlip>
                <a:blip r:embed="rId10"/>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0"/>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0"/>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0"/>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0"/>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0"/>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0"/>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0"/>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0"/>
              </a:buBlip>
              <a:defRPr sz="2400">
                <a:solidFill>
                  <a:schemeClr val="tx1"/>
                </a:solidFill>
                <a:latin typeface="+mn-lt"/>
                <a:cs typeface="+mn-cs"/>
              </a:defRPr>
            </a:lvl9pPr>
          </a:lstStyle>
          <a:p>
            <a:r>
              <a:rPr lang="fr-FR" sz="1600" dirty="0"/>
              <a:t>Trois opérateurs d’emplacement peuvent être utilisés dans des séquences d’ADN et d’ARN : “</a:t>
            </a:r>
            <a:r>
              <a:rPr lang="fr-FR" sz="1600" dirty="0" err="1"/>
              <a:t>Join</a:t>
            </a:r>
            <a:r>
              <a:rPr lang="fr-FR" sz="1600" dirty="0"/>
              <a:t>,” “</a:t>
            </a:r>
            <a:r>
              <a:rPr lang="fr-FR" sz="1600" dirty="0" err="1"/>
              <a:t>order</a:t>
            </a:r>
            <a:r>
              <a:rPr lang="fr-FR" sz="1600" dirty="0"/>
              <a:t>,” et “</a:t>
            </a:r>
            <a:r>
              <a:rPr lang="fr-FR" sz="1600" dirty="0" err="1"/>
              <a:t>complement</a:t>
            </a:r>
            <a:r>
              <a:rPr lang="fr-FR" sz="1600" dirty="0"/>
              <a:t>” (jonction, ordonnancement, complément)</a:t>
            </a:r>
          </a:p>
          <a:p>
            <a:r>
              <a:rPr lang="fr-FR" sz="1600" dirty="0"/>
              <a:t>L’utilisation d’opérateurs d’emplacement de jonction “</a:t>
            </a:r>
            <a:r>
              <a:rPr lang="fr-FR" sz="1600" dirty="0" err="1"/>
              <a:t>join</a:t>
            </a:r>
            <a:r>
              <a:rPr lang="fr-FR" sz="1600" dirty="0"/>
              <a:t>” implique que les résidus nucléotidiques désignés par les descripteurs d’emplacement sont physiquement mis en contact par des processus biologiques (norme ST.26, paragraphe 68)</a:t>
            </a:r>
          </a:p>
          <a:p>
            <a:r>
              <a:rPr lang="fr-FR" sz="1600" dirty="0"/>
              <a:t>Les opérateurs d’emplacement assurant un rôle de jonction “</a:t>
            </a:r>
            <a:r>
              <a:rPr lang="fr-FR" sz="1600" dirty="0" err="1"/>
              <a:t>join</a:t>
            </a:r>
            <a:r>
              <a:rPr lang="fr-FR" sz="1600" dirty="0"/>
              <a:t>” ou d’ordonnancement “</a:t>
            </a:r>
            <a:r>
              <a:rPr lang="fr-FR" sz="1600" dirty="0" err="1"/>
              <a:t>order</a:t>
            </a:r>
            <a:r>
              <a:rPr lang="fr-FR" sz="1600" dirty="0"/>
              <a:t>” nécessitent au moins deux descripteurs d’emplacement séparés par des virgules</a:t>
            </a:r>
          </a:p>
          <a:p>
            <a:r>
              <a:rPr lang="fr-FR" sz="1600" dirty="0"/>
              <a:t>L’opérateur d’emplacement “</a:t>
            </a:r>
            <a:r>
              <a:rPr lang="fr-FR" sz="1600" dirty="0" err="1"/>
              <a:t>complement</a:t>
            </a:r>
            <a:r>
              <a:rPr lang="fr-FR" sz="1600" dirty="0"/>
              <a:t>” peut être employé en combinaison soit avec “</a:t>
            </a:r>
            <a:r>
              <a:rPr lang="fr-FR" sz="1600" dirty="0" err="1"/>
              <a:t>join</a:t>
            </a:r>
            <a:r>
              <a:rPr lang="fr-FR" sz="1600" dirty="0"/>
              <a:t>” soit avec “</a:t>
            </a:r>
            <a:r>
              <a:rPr lang="fr-FR" sz="1600" dirty="0" err="1"/>
              <a:t>order</a:t>
            </a:r>
            <a:r>
              <a:rPr lang="fr-FR" sz="1600" dirty="0"/>
              <a:t>”</a:t>
            </a:r>
          </a:p>
          <a:p>
            <a:endParaRPr lang="fr-FR" sz="1600" kern="0" dirty="0"/>
          </a:p>
        </p:txBody>
      </p:sp>
      <p:sp>
        <p:nvSpPr>
          <p:cNvPr id="6" name="Rectangle 5"/>
          <p:cNvSpPr/>
          <p:nvPr>
            <p:custDataLst>
              <p:tags r:id="rId5"/>
            </p:custDataLst>
          </p:nvPr>
        </p:nvSpPr>
        <p:spPr>
          <a:xfrm>
            <a:off x="827584" y="6581001"/>
            <a:ext cx="4572000" cy="276999"/>
          </a:xfrm>
          <a:prstGeom prst="rect">
            <a:avLst/>
          </a:prstGeom>
        </p:spPr>
        <p:txBody>
          <a:bodyPr>
            <a:spAutoFit/>
          </a:bodyPr>
          <a:lstStyle/>
          <a:p>
            <a:pPr>
              <a:spcBef>
                <a:spcPts val="0"/>
              </a:spcBef>
            </a:pPr>
            <a:r>
              <a:rPr lang="fr-FR" sz="1200" i="1" dirty="0"/>
              <a:t>Norme ST.26 de l’OMPI, paragraphe 67</a:t>
            </a:r>
          </a:p>
        </p:txBody>
      </p:sp>
      <p:sp>
        <p:nvSpPr>
          <p:cNvPr id="8" name="ZoneTexte 7">
            <a:extLst>
              <a:ext uri="{FF2B5EF4-FFF2-40B4-BE49-F238E27FC236}">
                <a16:creationId xmlns:a16="http://schemas.microsoft.com/office/drawing/2014/main" id="{23AD1B97-C044-41AA-B35B-56940BC5160C}"/>
              </a:ext>
            </a:extLst>
          </p:cNvPr>
          <p:cNvSpPr txBox="1"/>
          <p:nvPr>
            <p:custDataLst>
              <p:tags r:id="rId6"/>
            </p:custDataLst>
          </p:nvPr>
        </p:nvSpPr>
        <p:spPr>
          <a:xfrm>
            <a:off x="3419872" y="1570038"/>
            <a:ext cx="184731" cy="461665"/>
          </a:xfrm>
          <a:prstGeom prst="rect">
            <a:avLst/>
          </a:prstGeom>
          <a:noFill/>
        </p:spPr>
        <p:txBody>
          <a:bodyPr wrap="none" rtlCol="0">
            <a:spAutoFit/>
          </a:bodyPr>
          <a:lstStyle/>
          <a:p>
            <a:endParaRPr lang="fr-FR" dirty="0"/>
          </a:p>
        </p:txBody>
      </p:sp>
      <p:graphicFrame>
        <p:nvGraphicFramePr>
          <p:cNvPr id="9" name="Tableau 8">
            <a:extLst>
              <a:ext uri="{FF2B5EF4-FFF2-40B4-BE49-F238E27FC236}">
                <a16:creationId xmlns:a16="http://schemas.microsoft.com/office/drawing/2014/main" id="{D03F8D2E-44CB-4464-A18F-1FA03982790A}"/>
              </a:ext>
            </a:extLst>
          </p:cNvPr>
          <p:cNvGraphicFramePr>
            <a:graphicFrameLocks noGrp="1"/>
          </p:cNvGraphicFramePr>
          <p:nvPr>
            <p:custDataLst>
              <p:tags r:id="rId7"/>
            </p:custDataLst>
            <p:extLst>
              <p:ext uri="{D42A27DB-BD31-4B8C-83A1-F6EECF244321}">
                <p14:modId xmlns:p14="http://schemas.microsoft.com/office/powerpoint/2010/main" val="1707235404"/>
              </p:ext>
            </p:extLst>
          </p:nvPr>
        </p:nvGraphicFramePr>
        <p:xfrm>
          <a:off x="344934" y="3571593"/>
          <a:ext cx="8352928" cy="2987040"/>
        </p:xfrm>
        <a:graphic>
          <a:graphicData uri="http://schemas.openxmlformats.org/drawingml/2006/table">
            <a:tbl>
              <a:tblPr firstRow="1" firstCol="1" lastRow="1" lastCol="1" bandRow="1" bandCol="1"/>
              <a:tblGrid>
                <a:gridCol w="4859266">
                  <a:extLst>
                    <a:ext uri="{9D8B030D-6E8A-4147-A177-3AD203B41FA5}">
                      <a16:colId xmlns:a16="http://schemas.microsoft.com/office/drawing/2014/main" val="2610893344"/>
                    </a:ext>
                  </a:extLst>
                </a:gridCol>
                <a:gridCol w="3493662">
                  <a:extLst>
                    <a:ext uri="{9D8B030D-6E8A-4147-A177-3AD203B41FA5}">
                      <a16:colId xmlns:a16="http://schemas.microsoft.com/office/drawing/2014/main" val="1615064626"/>
                    </a:ext>
                  </a:extLst>
                </a:gridCol>
              </a:tblGrid>
              <a:tr h="188051">
                <a:tc>
                  <a:txBody>
                    <a:bodyPr/>
                    <a:lstStyle/>
                    <a:p>
                      <a:pPr algn="ctr" eaLnBrk="0"/>
                      <a:r>
                        <a:rPr lang="fr-FR" sz="1400" b="1" dirty="0">
                          <a:effectLst/>
                          <a:latin typeface="Arial" panose="020B0604020202020204" pitchFamily="34" charset="0"/>
                          <a:ea typeface="SimSun" panose="02010600030101010101" pitchFamily="2" charset="-122"/>
                        </a:rPr>
                        <a:t>Syntaxe de l’emplacement</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r>
                        <a:rPr lang="fr-FR" sz="1400" b="1" dirty="0">
                          <a:solidFill>
                            <a:srgbClr val="000000"/>
                          </a:solidFill>
                          <a:effectLst/>
                          <a:latin typeface="Arial" panose="020B0604020202020204" pitchFamily="34" charset="0"/>
                          <a:ea typeface="SimSun" panose="02010600030101010101" pitchFamily="2" charset="-122"/>
                        </a:rPr>
                        <a:t>Description de l’emplacement</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11670172"/>
                  </a:ext>
                </a:extLst>
              </a:tr>
              <a:tr h="564154">
                <a:tc>
                  <a:txBody>
                    <a:bodyPr/>
                    <a:lstStyle/>
                    <a:p>
                      <a:pPr eaLnBrk="0"/>
                      <a:r>
                        <a:rPr lang="fr-FR" sz="1400" dirty="0">
                          <a:effectLst/>
                          <a:latin typeface="Courier New" panose="02070309020205020404" pitchFamily="49" charset="0"/>
                          <a:ea typeface="SimSun" panose="02010600030101010101" pitchFamily="2" charset="-122"/>
                        </a:rPr>
                        <a:t>join(location,location</a:t>
                      </a:r>
                      <a:r>
                        <a:rPr lang="fr-FR" sz="1400" dirty="0">
                          <a:solidFill>
                            <a:srgbClr val="000000"/>
                          </a:solidFill>
                          <a:effectLst/>
                          <a:latin typeface="Courier New" panose="02070309020205020404" pitchFamily="49" charset="0"/>
                          <a:ea typeface="SimSun" panose="02010600030101010101" pitchFamily="2" charset="-122"/>
                        </a:rPr>
                        <a:t>,   ,</a:t>
                      </a:r>
                      <a:r>
                        <a:rPr lang="fr-FR" sz="1400" dirty="0">
                          <a:effectLst/>
                          <a:latin typeface="Courier New" panose="02070309020205020404" pitchFamily="49" charset="0"/>
                          <a:ea typeface="SimSun" panose="02010600030101010101" pitchFamily="2" charset="-122"/>
                        </a:rPr>
                        <a:t>location)</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Les emplacements indiqués sont joints (placés bout à bout) pour former une seule séquence contiguë.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945847"/>
                  </a:ext>
                </a:extLst>
              </a:tr>
              <a:tr h="752206">
                <a:tc>
                  <a:txBody>
                    <a:bodyPr/>
                    <a:lstStyle/>
                    <a:p>
                      <a:pPr eaLnBrk="0"/>
                      <a:r>
                        <a:rPr lang="fr-FR" sz="1400" dirty="0">
                          <a:effectLst/>
                          <a:latin typeface="Courier New" panose="02070309020205020404" pitchFamily="49" charset="0"/>
                          <a:ea typeface="SimSun" panose="02010600030101010101" pitchFamily="2" charset="-122"/>
                        </a:rPr>
                        <a:t>order(location,location</a:t>
                      </a:r>
                      <a:r>
                        <a:rPr lang="fr-FR" sz="1400" dirty="0">
                          <a:solidFill>
                            <a:srgbClr val="000000"/>
                          </a:solidFill>
                          <a:effectLst/>
                          <a:latin typeface="Courier New" panose="02070309020205020404" pitchFamily="49" charset="0"/>
                          <a:ea typeface="SimSun" panose="02010600030101010101" pitchFamily="2" charset="-122"/>
                        </a:rPr>
                        <a:t>,   ,</a:t>
                      </a:r>
                      <a:r>
                        <a:rPr lang="fr-FR" sz="1400" dirty="0">
                          <a:effectLst/>
                          <a:latin typeface="Courier New" panose="02070309020205020404" pitchFamily="49" charset="0"/>
                          <a:ea typeface="SimSun" panose="02010600030101010101" pitchFamily="2" charset="-122"/>
                        </a:rPr>
                        <a:t>location)</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effectLst/>
                          <a:latin typeface="Arial" panose="020B0604020202020204" pitchFamily="34" charset="0"/>
                          <a:ea typeface="SimSun" panose="02010600030101010101" pitchFamily="2" charset="-122"/>
                        </a:rPr>
                        <a:t>Les éléments se trouvent dans l’ordre indiqué mais aucune information ne permet de déterminer s’il est raisonnable de les joindre.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075213"/>
                  </a:ext>
                </a:extLst>
              </a:tr>
              <a:tr h="1128309">
                <a:tc>
                  <a:txBody>
                    <a:bodyPr/>
                    <a:lstStyle/>
                    <a:p>
                      <a:pPr eaLnBrk="0"/>
                      <a:r>
                        <a:rPr lang="fr-FR" sz="1400" dirty="0">
                          <a:solidFill>
                            <a:srgbClr val="000000"/>
                          </a:solidFill>
                          <a:effectLst/>
                          <a:latin typeface="Courier New" panose="02070309020205020404" pitchFamily="49" charset="0"/>
                          <a:ea typeface="SimSun" panose="02010600030101010101" pitchFamily="2" charset="-122"/>
                        </a:rPr>
                        <a:t>complement(location)</a:t>
                      </a:r>
                      <a:endParaRPr lang="fr-FR" sz="1400" dirty="0">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r>
                        <a:rPr lang="fr-FR" sz="1400" dirty="0">
                          <a:solidFill>
                            <a:srgbClr val="000000"/>
                          </a:solidFill>
                          <a:effectLst/>
                          <a:latin typeface="Arial" panose="020B0604020202020204" pitchFamily="34" charset="0"/>
                          <a:ea typeface="SimSun" panose="02010600030101010101" pitchFamily="2" charset="-122"/>
                        </a:rPr>
                        <a:t>Indique que la caractéristique se trouve sur le brin complémentaire à la série de la séquence indiquée par le descripteur d’emplacement, lorsque la séquence est lue dans le sens 5’-3’, ou dans le sens qui reproduit le sens 5’-3’.</a:t>
                      </a:r>
                      <a:endParaRPr lang="fr-FR" sz="1400" dirty="0">
                        <a:effectLst/>
                        <a:latin typeface="Arial" panose="020B0604020202020204" pitchFamily="34"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465927"/>
                  </a:ext>
                </a:extLst>
              </a:tr>
            </a:tbl>
          </a:graphicData>
        </a:graphic>
      </p:graphicFrame>
    </p:spTree>
    <p:extLst>
      <p:ext uri="{BB962C8B-B14F-4D97-AF65-F5344CB8AC3E}">
        <p14:creationId xmlns:p14="http://schemas.microsoft.com/office/powerpoint/2010/main" val="1402327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42</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Formats d’emplacement</a:t>
            </a:r>
          </a:p>
          <a:p>
            <a:r>
              <a:rPr lang="fr-FR" sz="2400" dirty="0"/>
              <a:t>Opérateurs d’emplacement pour les séquences de nucléotides</a:t>
            </a:r>
          </a:p>
        </p:txBody>
      </p:sp>
      <p:sp>
        <p:nvSpPr>
          <p:cNvPr id="5" name="Rectangle 4"/>
          <p:cNvSpPr/>
          <p:nvPr>
            <p:custDataLst>
              <p:tags r:id="rId3"/>
            </p:custDataLst>
          </p:nvPr>
        </p:nvSpPr>
        <p:spPr>
          <a:xfrm>
            <a:off x="3203848" y="5522748"/>
            <a:ext cx="4572000" cy="276999"/>
          </a:xfrm>
          <a:prstGeom prst="rect">
            <a:avLst/>
          </a:prstGeom>
        </p:spPr>
        <p:txBody>
          <a:bodyPr>
            <a:spAutoFit/>
          </a:bodyPr>
          <a:lstStyle/>
          <a:p>
            <a:pPr>
              <a:spcBef>
                <a:spcPts val="0"/>
              </a:spcBef>
            </a:pPr>
            <a:r>
              <a:rPr lang="fr-FR" sz="1200" i="1" dirty="0"/>
              <a:t>Norme ST.26 de l’OMPI, paragraphe 70.b)</a:t>
            </a:r>
          </a:p>
        </p:txBody>
      </p:sp>
      <p:graphicFrame>
        <p:nvGraphicFramePr>
          <p:cNvPr id="15" name="Tableau 14">
            <a:extLst>
              <a:ext uri="{FF2B5EF4-FFF2-40B4-BE49-F238E27FC236}">
                <a16:creationId xmlns:a16="http://schemas.microsoft.com/office/drawing/2014/main" id="{2E761215-3C07-4237-A3D6-0E1C275096D0}"/>
              </a:ext>
            </a:extLst>
          </p:cNvPr>
          <p:cNvGraphicFramePr>
            <a:graphicFrameLocks noGrp="1"/>
          </p:cNvGraphicFramePr>
          <p:nvPr>
            <p:custDataLst>
              <p:tags r:id="rId4"/>
            </p:custDataLst>
            <p:extLst>
              <p:ext uri="{D42A27DB-BD31-4B8C-83A1-F6EECF244321}">
                <p14:modId xmlns:p14="http://schemas.microsoft.com/office/powerpoint/2010/main" val="500845333"/>
              </p:ext>
            </p:extLst>
          </p:nvPr>
        </p:nvGraphicFramePr>
        <p:xfrm>
          <a:off x="611113" y="2204864"/>
          <a:ext cx="7992888" cy="3179371"/>
        </p:xfrm>
        <a:graphic>
          <a:graphicData uri="http://schemas.openxmlformats.org/drawingml/2006/table">
            <a:tbl>
              <a:tblPr firstRow="1" firstCol="1" lastRow="1" lastCol="1" bandRow="1" bandCol="1"/>
              <a:tblGrid>
                <a:gridCol w="3182354">
                  <a:extLst>
                    <a:ext uri="{9D8B030D-6E8A-4147-A177-3AD203B41FA5}">
                      <a16:colId xmlns:a16="http://schemas.microsoft.com/office/drawing/2014/main" val="4283842186"/>
                    </a:ext>
                  </a:extLst>
                </a:gridCol>
                <a:gridCol w="4810534">
                  <a:extLst>
                    <a:ext uri="{9D8B030D-6E8A-4147-A177-3AD203B41FA5}">
                      <a16:colId xmlns:a16="http://schemas.microsoft.com/office/drawing/2014/main" val="2382063524"/>
                    </a:ext>
                  </a:extLst>
                </a:gridCol>
              </a:tblGrid>
              <a:tr h="274455">
                <a:tc>
                  <a:txBody>
                    <a:bodyPr/>
                    <a:lstStyle/>
                    <a:p>
                      <a:pPr algn="ctr" eaLnBrk="0">
                        <a:lnSpc>
                          <a:spcPct val="107000"/>
                        </a:lnSpc>
                      </a:pPr>
                      <a:r>
                        <a:rPr lang="fr-FR" sz="1400" b="1" dirty="0">
                          <a:effectLst/>
                          <a:latin typeface="Arial" panose="020B0604020202020204" pitchFamily="34" charset="0"/>
                          <a:ea typeface="SimSun" panose="02010600030101010101" pitchFamily="2" charset="-122"/>
                          <a:cs typeface="Times New Roman" panose="02020603050405020304" pitchFamily="18" charset="0"/>
                        </a:rPr>
                        <a:t>Exemple d’emplacement</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eaLnBrk="0">
                        <a:lnSpc>
                          <a:spcPct val="107000"/>
                        </a:lnSpc>
                      </a:pPr>
                      <a:r>
                        <a:rPr lang="fr-FR" sz="14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Description</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25118044"/>
                  </a:ext>
                </a:extLst>
              </a:tr>
              <a:tr h="570397">
                <a:tc>
                  <a:txBody>
                    <a:bodyPr/>
                    <a:lstStyle/>
                    <a:p>
                      <a:pPr eaLnBrk="0">
                        <a:lnSpc>
                          <a:spcPct val="107000"/>
                        </a:lnSpc>
                      </a:pPr>
                      <a:r>
                        <a:rPr lang="fr-FR" sz="1400" dirty="0">
                          <a:solidFill>
                            <a:srgbClr val="000000"/>
                          </a:solidFill>
                          <a:effectLst/>
                          <a:latin typeface="Courier New" panose="02070309020205020404" pitchFamily="49" charset="0"/>
                          <a:ea typeface="SimSun" panose="02010600030101010101" pitchFamily="2" charset="-122"/>
                          <a:cs typeface="Times New Roman" panose="02020603050405020304" pitchFamily="18" charset="0"/>
                        </a:rPr>
                        <a:t>join(12..78,134..202)</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07000"/>
                        </a:lnSpc>
                      </a:pPr>
                      <a:r>
                        <a:rPr lang="fr-FR" sz="14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Indique que les régions 12 à 78 et 134 à 202 devraient être jointes pour constituer une séquence contiguë</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797706"/>
                  </a:ext>
                </a:extLst>
              </a:tr>
              <a:tr h="570397">
                <a:tc>
                  <a:txBody>
                    <a:bodyPr/>
                    <a:lstStyle/>
                    <a:p>
                      <a:pPr eaLnBrk="0">
                        <a:lnSpc>
                          <a:spcPct val="107000"/>
                        </a:lnSpc>
                      </a:pPr>
                      <a:r>
                        <a:rPr lang="fr-FR" sz="1400" dirty="0">
                          <a:effectLst/>
                          <a:latin typeface="Courier New" panose="02070309020205020404" pitchFamily="49" charset="0"/>
                          <a:ea typeface="SimSun" panose="02010600030101010101" pitchFamily="2" charset="-122"/>
                          <a:cs typeface="Times New Roman" panose="02020603050405020304" pitchFamily="18" charset="0"/>
                        </a:rPr>
                        <a:t>Order(15..228,341..502)</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07000"/>
                        </a:lnSpc>
                      </a:pPr>
                      <a:r>
                        <a:rPr lang="fr-FR" sz="14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Indique que les régions 15 à 228 et 341 à 502 sont présentes dans l'ordre indiqué.</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781038"/>
                  </a:ext>
                </a:extLst>
              </a:tr>
              <a:tr h="882061">
                <a:tc>
                  <a:txBody>
                    <a:bodyPr/>
                    <a:lstStyle/>
                    <a:p>
                      <a:pPr eaLnBrk="0">
                        <a:lnSpc>
                          <a:spcPct val="107000"/>
                        </a:lnSpc>
                      </a:pPr>
                      <a:r>
                        <a:rPr lang="fr-FR" sz="1400" dirty="0">
                          <a:effectLst/>
                          <a:latin typeface="Courier New" panose="02070309020205020404" pitchFamily="49" charset="0"/>
                          <a:ea typeface="SimSun" panose="02010600030101010101" pitchFamily="2" charset="-122"/>
                          <a:cs typeface="Times New Roman" panose="02020603050405020304" pitchFamily="18" charset="0"/>
                        </a:rPr>
                        <a:t>complement(join(2691..4571,</a:t>
                      </a:r>
                      <a:br>
                        <a:rPr lang="fr-FR" sz="1400" dirty="0">
                          <a:effectLst/>
                          <a:latin typeface="Courier New" panose="02070309020205020404" pitchFamily="49" charset="0"/>
                          <a:ea typeface="SimSun" panose="02010600030101010101" pitchFamily="2" charset="-122"/>
                          <a:cs typeface="Times New Roman" panose="02020603050405020304" pitchFamily="18" charset="0"/>
                        </a:rPr>
                      </a:br>
                      <a:r>
                        <a:rPr lang="fr-FR" sz="1400" dirty="0">
                          <a:effectLst/>
                          <a:latin typeface="Courier New" panose="02070309020205020404" pitchFamily="49" charset="0"/>
                          <a:ea typeface="SimSun" panose="02010600030101010101" pitchFamily="2" charset="-122"/>
                          <a:cs typeface="Times New Roman" panose="02020603050405020304" pitchFamily="18" charset="0"/>
                        </a:rPr>
                        <a:t>4918..5163))</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07000"/>
                        </a:lnSpc>
                      </a:pPr>
                      <a:r>
                        <a:rPr lang="fr-FR" sz="1400" dirty="0">
                          <a:effectLst/>
                          <a:latin typeface="Arial" panose="020B0604020202020204" pitchFamily="34" charset="0"/>
                          <a:ea typeface="SimSun" panose="02010600030101010101" pitchFamily="2" charset="-122"/>
                          <a:cs typeface="Times New Roman" panose="02020603050405020304" pitchFamily="18" charset="0"/>
                        </a:rPr>
                        <a:t>Joint les nucléotides 2691 à 4571 et 4918 à 5163, puis complète les segments joints (la caractéristique est située sur le brin complémentaire au brin présenté).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535301"/>
                  </a:ext>
                </a:extLst>
              </a:tr>
              <a:tr h="882061">
                <a:tc>
                  <a:txBody>
                    <a:bodyPr/>
                    <a:lstStyle/>
                    <a:p>
                      <a:pPr eaLnBrk="0">
                        <a:lnSpc>
                          <a:spcPct val="107000"/>
                        </a:lnSpc>
                      </a:pPr>
                      <a:r>
                        <a:rPr lang="fr-FR" sz="1400" dirty="0">
                          <a:effectLst/>
                          <a:latin typeface="Courier New" panose="02070309020205020404" pitchFamily="49" charset="0"/>
                          <a:ea typeface="SimSun" panose="02010600030101010101" pitchFamily="2" charset="-122"/>
                          <a:cs typeface="Times New Roman" panose="02020603050405020304" pitchFamily="18" charset="0"/>
                        </a:rPr>
                        <a:t>join(complement(4918..5163),</a:t>
                      </a:r>
                      <a:br>
                        <a:rPr lang="fr-FR" sz="1400" dirty="0">
                          <a:effectLst/>
                          <a:latin typeface="Courier New" panose="02070309020205020404" pitchFamily="49" charset="0"/>
                          <a:ea typeface="SimSun" panose="02010600030101010101" pitchFamily="2" charset="-122"/>
                          <a:cs typeface="Times New Roman" panose="02020603050405020304" pitchFamily="18" charset="0"/>
                        </a:rPr>
                      </a:br>
                      <a:r>
                        <a:rPr lang="fr-FR" sz="1400" dirty="0">
                          <a:effectLst/>
                          <a:latin typeface="Courier New" panose="02070309020205020404" pitchFamily="49" charset="0"/>
                          <a:ea typeface="SimSun" panose="02010600030101010101" pitchFamily="2" charset="-122"/>
                          <a:cs typeface="Times New Roman" panose="02020603050405020304" pitchFamily="18" charset="0"/>
                        </a:rPr>
                        <a:t>complement(2691..4571))</a:t>
                      </a:r>
                      <a:endParaRPr lang="fr-FR" sz="14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07000"/>
                        </a:lnSpc>
                      </a:pPr>
                      <a:r>
                        <a:rPr lang="fr-FR" sz="1400" dirty="0">
                          <a:effectLst/>
                          <a:latin typeface="Arial" panose="020B0604020202020204" pitchFamily="34" charset="0"/>
                          <a:ea typeface="SimSun" panose="02010600030101010101" pitchFamily="2" charset="-122"/>
                          <a:cs typeface="Times New Roman" panose="02020603050405020304" pitchFamily="18" charset="0"/>
                        </a:rPr>
                        <a:t>Complète les régions 4918 à 5163 et 2691 à 4571, puis joint les segments complétés (la caractéristique est située sur le brin complémentaire au brin présenté).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142868"/>
                  </a:ext>
                </a:extLst>
              </a:tr>
            </a:tbl>
          </a:graphicData>
        </a:graphic>
      </p:graphicFrame>
    </p:spTree>
    <p:extLst>
      <p:ext uri="{BB962C8B-B14F-4D97-AF65-F5344CB8AC3E}">
        <p14:creationId xmlns:p14="http://schemas.microsoft.com/office/powerpoint/2010/main" val="3102139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5536" y="2564904"/>
            <a:ext cx="8229600" cy="1143000"/>
          </a:xfrm>
        </p:spPr>
        <p:txBody>
          <a:bodyPr/>
          <a:lstStyle/>
          <a:p>
            <a:pPr algn="ctr"/>
            <a:r>
              <a:rPr lang="fr-FR" sz="4800" dirty="0"/>
              <a:t>Questions? </a:t>
            </a:r>
          </a:p>
        </p:txBody>
      </p:sp>
      <p:sp>
        <p:nvSpPr>
          <p:cNvPr id="4" name="Slide Number Placeholder 3"/>
          <p:cNvSpPr>
            <a:spLocks noGrp="1"/>
          </p:cNvSpPr>
          <p:nvPr>
            <p:ph type="sldNum" sz="quarter" idx="10"/>
            <p:custDataLst>
              <p:tags r:id="rId2"/>
            </p:custDataLst>
          </p:nvPr>
        </p:nvSpPr>
        <p:spPr/>
        <p:txBody>
          <a:bodyPr/>
          <a:lstStyle/>
          <a:p>
            <a:pPr>
              <a:defRPr/>
            </a:pPr>
            <a:fld id="{DA79EEDA-9492-4994-BB18-1005CD6866B1}" type="slidenum">
              <a:rPr lang="fr-FR" smtClean="0"/>
              <a:pPr>
                <a:defRPr/>
              </a:pPr>
              <a:t>43</a:t>
            </a:fld>
            <a:endParaRPr lang="fr-FR" dirty="0"/>
          </a:p>
        </p:txBody>
      </p:sp>
    </p:spTree>
    <p:extLst>
      <p:ext uri="{BB962C8B-B14F-4D97-AF65-F5344CB8AC3E}">
        <p14:creationId xmlns:p14="http://schemas.microsoft.com/office/powerpoint/2010/main" val="2006166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44</a:t>
            </a:fld>
            <a:endParaRPr lang="fr-FR" dirty="0"/>
          </a:p>
        </p:txBody>
      </p:sp>
      <p:sp>
        <p:nvSpPr>
          <p:cNvPr id="4" name="Title 1"/>
          <p:cNvSpPr txBox="1">
            <a:spLocks/>
          </p:cNvSpPr>
          <p:nvPr>
            <p:custDataLst>
              <p:tags r:id="rId2"/>
            </p:custDataLst>
          </p:nvPr>
        </p:nvSpPr>
        <p:spPr>
          <a:xfrm>
            <a:off x="179512" y="2852936"/>
            <a:ext cx="8460432" cy="1872208"/>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fr-FR" sz="4800" dirty="0"/>
              <a:t>Formats des valeurs des qualificateurs</a:t>
            </a:r>
          </a:p>
        </p:txBody>
      </p:sp>
    </p:spTree>
    <p:extLst>
      <p:ext uri="{BB962C8B-B14F-4D97-AF65-F5344CB8AC3E}">
        <p14:creationId xmlns:p14="http://schemas.microsoft.com/office/powerpoint/2010/main" val="256861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45</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45</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p:txBody>
      </p:sp>
      <p:sp>
        <p:nvSpPr>
          <p:cNvPr id="5" name="Content Placeholder 2"/>
          <p:cNvSpPr txBox="1">
            <a:spLocks/>
          </p:cNvSpPr>
          <p:nvPr>
            <p:custDataLst>
              <p:tags r:id="rId4"/>
            </p:custDataLst>
          </p:nvPr>
        </p:nvSpPr>
        <p:spPr>
          <a:xfrm>
            <a:off x="609600" y="1268760"/>
            <a:ext cx="7994848" cy="288032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pPr>
              <a:spcBef>
                <a:spcPts val="0"/>
              </a:spcBef>
            </a:pPr>
            <a:r>
              <a:rPr lang="fr-FR" sz="1800" dirty="0"/>
              <a:t>Les qualificateurs définissent les caractéristiques plus précisément</a:t>
            </a:r>
          </a:p>
          <a:p>
            <a:pPr>
              <a:spcBef>
                <a:spcPts val="0"/>
              </a:spcBef>
            </a:pPr>
            <a:endParaRPr lang="fr-FR" sz="1800" kern="0" dirty="0"/>
          </a:p>
          <a:p>
            <a:pPr marL="0" indent="0">
              <a:buNone/>
            </a:pPr>
            <a:endParaRPr lang="fr-FR" sz="1800" kern="0" dirty="0"/>
          </a:p>
          <a:p>
            <a:endParaRPr lang="fr-FR" sz="1800" kern="0" dirty="0"/>
          </a:p>
          <a:p>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3572945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46</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46</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p:txBody>
      </p:sp>
      <p:sp>
        <p:nvSpPr>
          <p:cNvPr id="5" name="Content Placeholder 2"/>
          <p:cNvSpPr txBox="1">
            <a:spLocks/>
          </p:cNvSpPr>
          <p:nvPr>
            <p:custDataLst>
              <p:tags r:id="rId4"/>
            </p:custDataLst>
          </p:nvPr>
        </p:nvSpPr>
        <p:spPr>
          <a:xfrm>
            <a:off x="609600" y="1268760"/>
            <a:ext cx="7994848" cy="288032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pPr>
              <a:spcBef>
                <a:spcPts val="0"/>
              </a:spcBef>
            </a:pPr>
            <a:r>
              <a:rPr lang="fr-FR" sz="1800" dirty="0"/>
              <a:t>Les qualificateurs définissent les caractéristiques plus précisément</a:t>
            </a:r>
          </a:p>
          <a:p>
            <a:pPr>
              <a:spcBef>
                <a:spcPts val="0"/>
              </a:spcBef>
            </a:pPr>
            <a:endParaRPr lang="fr-FR" sz="1800" kern="0" dirty="0"/>
          </a:p>
          <a:p>
            <a:pPr>
              <a:spcBef>
                <a:spcPts val="0"/>
              </a:spcBef>
            </a:pPr>
            <a:r>
              <a:rPr lang="fr-FR" sz="1800" dirty="0"/>
              <a:t>Les qualificateurs se composent d’un nom de qualificateur et, souvent, d’une valeur de qualificateur</a:t>
            </a:r>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a:p>
            <a:pPr marL="0" indent="0">
              <a:buNone/>
            </a:pPr>
            <a:endParaRPr lang="fr-FR" sz="1800" kern="0" dirty="0"/>
          </a:p>
          <a:p>
            <a:endParaRPr lang="fr-FR" sz="1800" kern="0" dirty="0"/>
          </a:p>
          <a:p>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6" name="Picture 5"/>
          <p:cNvPicPr>
            <a:picLocks noChangeAspect="1"/>
          </p:cNvPicPr>
          <p:nvPr>
            <p:custDataLst>
              <p:tags r:id="rId5"/>
            </p:custDataLst>
          </p:nvPr>
        </p:nvPicPr>
        <p:blipFill>
          <a:blip r:embed="rId9"/>
          <a:stretch>
            <a:fillRect/>
          </a:stretch>
        </p:blipFill>
        <p:spPr>
          <a:xfrm>
            <a:off x="1547664" y="2610791"/>
            <a:ext cx="5324475" cy="790575"/>
          </a:xfrm>
          <a:prstGeom prst="rect">
            <a:avLst/>
          </a:prstGeom>
        </p:spPr>
      </p:pic>
    </p:spTree>
    <p:extLst>
      <p:ext uri="{BB962C8B-B14F-4D97-AF65-F5344CB8AC3E}">
        <p14:creationId xmlns:p14="http://schemas.microsoft.com/office/powerpoint/2010/main" val="472359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47</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47</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p:txBody>
      </p:sp>
      <p:sp>
        <p:nvSpPr>
          <p:cNvPr id="5" name="Content Placeholder 2"/>
          <p:cNvSpPr txBox="1">
            <a:spLocks/>
          </p:cNvSpPr>
          <p:nvPr>
            <p:custDataLst>
              <p:tags r:id="rId4"/>
            </p:custDataLst>
          </p:nvPr>
        </p:nvSpPr>
        <p:spPr>
          <a:xfrm>
            <a:off x="609600" y="1268760"/>
            <a:ext cx="7994848" cy="288032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pPr>
              <a:spcBef>
                <a:spcPts val="0"/>
              </a:spcBef>
            </a:pPr>
            <a:r>
              <a:rPr lang="fr-FR" sz="1800" dirty="0"/>
              <a:t>Les qualificateurs définissent les caractéristiques plus précisément</a:t>
            </a:r>
          </a:p>
          <a:p>
            <a:pPr>
              <a:spcBef>
                <a:spcPts val="0"/>
              </a:spcBef>
            </a:pPr>
            <a:endParaRPr lang="fr-FR" sz="1800" kern="0" dirty="0"/>
          </a:p>
          <a:p>
            <a:pPr>
              <a:spcBef>
                <a:spcPts val="0"/>
              </a:spcBef>
            </a:pPr>
            <a:r>
              <a:rPr lang="fr-FR" sz="1800" dirty="0"/>
              <a:t>Les qualificateurs se composent d’un nom de qualificateur et, souvent, d’une valeur de qualificateur</a:t>
            </a:r>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a:p>
            <a:pPr>
              <a:spcBef>
                <a:spcPts val="0"/>
              </a:spcBef>
            </a:pPr>
            <a:r>
              <a:rPr lang="fr-FR" sz="1800" dirty="0"/>
              <a:t>Chaque clé de caractérisation sera assortie d’une liste de qualificateurs qui sont autorisés pour cette caractéristique.  Certaines clés de caractérisation ont des qualificateurs obligatoires.</a:t>
            </a:r>
          </a:p>
          <a:p>
            <a:pPr>
              <a:spcBef>
                <a:spcPts val="0"/>
              </a:spcBef>
            </a:pPr>
            <a:endParaRPr lang="fr-FR" sz="1800" kern="0" dirty="0"/>
          </a:p>
          <a:p>
            <a:pPr marL="0" indent="0">
              <a:buNone/>
            </a:pPr>
            <a:endParaRPr lang="fr-FR" sz="1800" kern="0" dirty="0"/>
          </a:p>
          <a:p>
            <a:endParaRPr lang="fr-FR" sz="1800" kern="0" dirty="0"/>
          </a:p>
          <a:p>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6" name="Picture 5"/>
          <p:cNvPicPr>
            <a:picLocks noChangeAspect="1"/>
          </p:cNvPicPr>
          <p:nvPr>
            <p:custDataLst>
              <p:tags r:id="rId5"/>
            </p:custDataLst>
          </p:nvPr>
        </p:nvPicPr>
        <p:blipFill>
          <a:blip r:embed="rId9"/>
          <a:stretch>
            <a:fillRect/>
          </a:stretch>
        </p:blipFill>
        <p:spPr>
          <a:xfrm>
            <a:off x="1665953" y="2471885"/>
            <a:ext cx="5324475" cy="790575"/>
          </a:xfrm>
          <a:prstGeom prst="rect">
            <a:avLst/>
          </a:prstGeom>
        </p:spPr>
      </p:pic>
    </p:spTree>
    <p:extLst>
      <p:ext uri="{BB962C8B-B14F-4D97-AF65-F5344CB8AC3E}">
        <p14:creationId xmlns:p14="http://schemas.microsoft.com/office/powerpoint/2010/main" val="53060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48</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48</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p:txBody>
      </p:sp>
      <p:sp>
        <p:nvSpPr>
          <p:cNvPr id="5" name="Content Placeholder 2"/>
          <p:cNvSpPr txBox="1">
            <a:spLocks/>
          </p:cNvSpPr>
          <p:nvPr>
            <p:custDataLst>
              <p:tags r:id="rId4"/>
            </p:custDataLst>
          </p:nvPr>
        </p:nvSpPr>
        <p:spPr>
          <a:xfrm>
            <a:off x="609600" y="1268760"/>
            <a:ext cx="7994848" cy="288032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pPr>
              <a:spcBef>
                <a:spcPts val="0"/>
              </a:spcBef>
            </a:pPr>
            <a:r>
              <a:rPr lang="fr-FR" sz="1800" dirty="0"/>
              <a:t>Les qualificateurs définissent les caractéristiques plus précisément</a:t>
            </a:r>
          </a:p>
          <a:p>
            <a:pPr>
              <a:spcBef>
                <a:spcPts val="0"/>
              </a:spcBef>
            </a:pPr>
            <a:endParaRPr lang="fr-FR" sz="1800" kern="0" dirty="0"/>
          </a:p>
          <a:p>
            <a:pPr>
              <a:spcBef>
                <a:spcPts val="0"/>
              </a:spcBef>
            </a:pPr>
            <a:r>
              <a:rPr lang="fr-FR" sz="1800" dirty="0"/>
              <a:t>Les qualificateurs se composent d’un nom de qualificateur et, souvent, d’une valeur de qualificateur</a:t>
            </a:r>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a:p>
            <a:pPr>
              <a:spcBef>
                <a:spcPts val="0"/>
              </a:spcBef>
            </a:pPr>
            <a:r>
              <a:rPr lang="fr-FR" sz="1800" dirty="0"/>
              <a:t>Chaque clé de caractérisation sera assortie d’une liste de qualificateurs qui sont autorisés pour cette caractéristique.  Certaines clés de caractérisation ont des qualificateurs obligatoires.</a:t>
            </a:r>
          </a:p>
          <a:p>
            <a:pPr>
              <a:spcBef>
                <a:spcPts val="0"/>
              </a:spcBef>
            </a:pPr>
            <a:endParaRPr lang="fr-FR" sz="1800" kern="0" dirty="0"/>
          </a:p>
          <a:p>
            <a:pPr>
              <a:spcBef>
                <a:spcPts val="0"/>
              </a:spcBef>
            </a:pPr>
            <a:r>
              <a:rPr lang="fr-FR" sz="1800" dirty="0"/>
              <a:t>Les clés de caractérisation et leurs qualificateurs autorisés sont indiqués dans l’annexe I, section 5 (séquences de nucléotides) et section 7 (séquences d’acides aminés) de la norme ST.26.</a:t>
            </a:r>
          </a:p>
          <a:p>
            <a:pPr>
              <a:spcBef>
                <a:spcPts val="0"/>
              </a:spcBef>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6" name="Picture 5"/>
          <p:cNvPicPr>
            <a:picLocks noChangeAspect="1"/>
          </p:cNvPicPr>
          <p:nvPr>
            <p:custDataLst>
              <p:tags r:id="rId5"/>
            </p:custDataLst>
          </p:nvPr>
        </p:nvPicPr>
        <p:blipFill>
          <a:blip r:embed="rId9"/>
          <a:stretch>
            <a:fillRect/>
          </a:stretch>
        </p:blipFill>
        <p:spPr>
          <a:xfrm>
            <a:off x="1619672" y="2513657"/>
            <a:ext cx="5324475" cy="790575"/>
          </a:xfrm>
          <a:prstGeom prst="rect">
            <a:avLst/>
          </a:prstGeom>
        </p:spPr>
      </p:pic>
    </p:spTree>
    <p:extLst>
      <p:ext uri="{BB962C8B-B14F-4D97-AF65-F5344CB8AC3E}">
        <p14:creationId xmlns:p14="http://schemas.microsoft.com/office/powerpoint/2010/main" val="3956237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49</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p:txBody>
      </p:sp>
      <p:pic>
        <p:nvPicPr>
          <p:cNvPr id="4" name="Picture 3"/>
          <p:cNvPicPr>
            <a:picLocks noChangeAspect="1"/>
          </p:cNvPicPr>
          <p:nvPr>
            <p:custDataLst>
              <p:tags r:id="rId3"/>
            </p:custDataLst>
          </p:nvPr>
        </p:nvPicPr>
        <p:blipFill>
          <a:blip r:embed="rId8"/>
          <a:stretch>
            <a:fillRect/>
          </a:stretch>
        </p:blipFill>
        <p:spPr>
          <a:xfrm>
            <a:off x="179513" y="2631636"/>
            <a:ext cx="8784976" cy="3074409"/>
          </a:xfrm>
          <a:prstGeom prst="rect">
            <a:avLst/>
          </a:prstGeom>
        </p:spPr>
      </p:pic>
      <p:sp>
        <p:nvSpPr>
          <p:cNvPr id="5" name="Content Placeholder 2"/>
          <p:cNvSpPr txBox="1">
            <a:spLocks/>
          </p:cNvSpPr>
          <p:nvPr>
            <p:custDataLst>
              <p:tags r:id="rId4"/>
            </p:custDataLst>
          </p:nvPr>
        </p:nvSpPr>
        <p:spPr>
          <a:xfrm>
            <a:off x="609600" y="1412776"/>
            <a:ext cx="7994848" cy="2880320"/>
          </a:xfrm>
          <a:prstGeom prst="rect">
            <a:avLst/>
          </a:prstGeom>
        </p:spPr>
        <p:txBody>
          <a:bodyPr/>
          <a:lstStyle>
            <a:lvl1pPr marL="342900" indent="-342900" algn="l" rtl="0" eaLnBrk="1" fontAlgn="base" hangingPunct="1">
              <a:spcBef>
                <a:spcPct val="20000"/>
              </a:spcBef>
              <a:spcAft>
                <a:spcPct val="0"/>
              </a:spcAft>
              <a:buBlip>
                <a:blip r:embed="rId9"/>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9"/>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9"/>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9"/>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9"/>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9"/>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9"/>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9"/>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9"/>
              </a:buBlip>
              <a:defRPr sz="2400">
                <a:solidFill>
                  <a:schemeClr val="tx1"/>
                </a:solidFill>
                <a:latin typeface="+mn-lt"/>
                <a:cs typeface="+mn-cs"/>
              </a:defRPr>
            </a:lvl9pPr>
          </a:lstStyle>
          <a:p>
            <a:r>
              <a:rPr lang="fr-FR" sz="1800" dirty="0"/>
              <a:t>Exemple : la clé de caractérisation “</a:t>
            </a:r>
            <a:r>
              <a:rPr lang="fr-FR" sz="1800" dirty="0" err="1"/>
              <a:t>misc_binding</a:t>
            </a:r>
            <a:r>
              <a:rPr lang="fr-FR" sz="1800" dirty="0"/>
              <a:t>” a un qualificateur obligatoire, “</a:t>
            </a:r>
            <a:r>
              <a:rPr lang="fr-FR" sz="1800" dirty="0" err="1"/>
              <a:t>bound_moiety</a:t>
            </a:r>
            <a:r>
              <a:rPr lang="fr-FR" sz="1800" dirty="0"/>
              <a:t>,” et 6 qualificateurs facultatifs :</a:t>
            </a:r>
          </a:p>
          <a:p>
            <a:pPr marL="0" indent="0">
              <a:buNone/>
            </a:pPr>
            <a:endParaRPr lang="fr-FR" sz="1800" kern="0" dirty="0"/>
          </a:p>
          <a:p>
            <a:endParaRPr lang="fr-FR" sz="1800" kern="0" dirty="0"/>
          </a:p>
          <a:p>
            <a:endParaRPr lang="fr-FR" sz="1800" kern="0" dirty="0"/>
          </a:p>
          <a:p>
            <a:pPr marL="0" indent="0">
              <a:buNone/>
            </a:pPr>
            <a:endParaRPr lang="fr-FR" sz="1800" kern="0" dirty="0"/>
          </a:p>
          <a:p>
            <a:endParaRPr lang="fr-FR" sz="1800" kern="0" dirty="0"/>
          </a:p>
          <a:p>
            <a:pPr marL="0" indent="0">
              <a:buNone/>
            </a:pPr>
            <a:endParaRPr lang="fr-FR" sz="1800" kern="0" dirty="0"/>
          </a:p>
        </p:txBody>
      </p:sp>
      <p:sp>
        <p:nvSpPr>
          <p:cNvPr id="6" name="Rectangle 5"/>
          <p:cNvSpPr/>
          <p:nvPr>
            <p:custDataLst>
              <p:tags r:id="rId5"/>
            </p:custDataLst>
          </p:nvPr>
        </p:nvSpPr>
        <p:spPr>
          <a:xfrm>
            <a:off x="3347864" y="5949280"/>
            <a:ext cx="2775440" cy="276999"/>
          </a:xfrm>
          <a:prstGeom prst="rect">
            <a:avLst/>
          </a:prstGeom>
        </p:spPr>
        <p:txBody>
          <a:bodyPr wrap="none">
            <a:spAutoFit/>
          </a:bodyPr>
          <a:lstStyle/>
          <a:p>
            <a:r>
              <a:rPr lang="fr-FR" sz="1200" i="1" dirty="0"/>
              <a:t>(Norme ST.26, annexe I, section 5.12)</a:t>
            </a:r>
          </a:p>
        </p:txBody>
      </p:sp>
    </p:spTree>
    <p:extLst>
      <p:ext uri="{BB962C8B-B14F-4D97-AF65-F5344CB8AC3E}">
        <p14:creationId xmlns:p14="http://schemas.microsoft.com/office/powerpoint/2010/main" val="124898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5</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p:txBody>
      </p:sp>
      <p:pic>
        <p:nvPicPr>
          <p:cNvPr id="5" name="Picture 4"/>
          <p:cNvPicPr>
            <a:picLocks noChangeAspect="1"/>
          </p:cNvPicPr>
          <p:nvPr>
            <p:custDataLst>
              <p:tags r:id="rId3"/>
            </p:custDataLst>
          </p:nvPr>
        </p:nvPicPr>
        <p:blipFill>
          <a:blip r:embed="rId6"/>
          <a:stretch>
            <a:fillRect/>
          </a:stretch>
        </p:blipFill>
        <p:spPr>
          <a:xfrm>
            <a:off x="637187" y="1124744"/>
            <a:ext cx="6375332" cy="5256584"/>
          </a:xfrm>
          <a:prstGeom prst="rect">
            <a:avLst/>
          </a:prstGeom>
        </p:spPr>
      </p:pic>
    </p:spTree>
    <p:extLst>
      <p:ext uri="{BB962C8B-B14F-4D97-AF65-F5344CB8AC3E}">
        <p14:creationId xmlns:p14="http://schemas.microsoft.com/office/powerpoint/2010/main" val="1836996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50</a:t>
            </a:fld>
            <a:endParaRPr lang="fr-FR" dirty="0"/>
          </a:p>
        </p:txBody>
      </p:sp>
      <p:sp>
        <p:nvSpPr>
          <p:cNvPr id="3" name="Title 1"/>
          <p:cNvSpPr txBox="1">
            <a:spLocks/>
          </p:cNvSpPr>
          <p:nvPr>
            <p:custDataLst>
              <p:tags r:id="rId2"/>
            </p:custDataLst>
          </p:nvPr>
        </p:nvSpPr>
        <p:spPr>
          <a:xfrm>
            <a:off x="609600" y="173984"/>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p:txBody>
      </p:sp>
      <p:sp>
        <p:nvSpPr>
          <p:cNvPr id="4" name="Content Placeholder 2"/>
          <p:cNvSpPr txBox="1">
            <a:spLocks/>
          </p:cNvSpPr>
          <p:nvPr>
            <p:custDataLst>
              <p:tags r:id="rId3"/>
            </p:custDataLst>
          </p:nvPr>
        </p:nvSpPr>
        <p:spPr>
          <a:xfrm>
            <a:off x="609600" y="908720"/>
            <a:ext cx="7994848" cy="288032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pPr>
              <a:spcBef>
                <a:spcPts val="0"/>
              </a:spcBef>
            </a:pPr>
            <a:r>
              <a:rPr lang="fr-FR" sz="1800" dirty="0"/>
              <a:t>Les qualificateurs définissent les caractéristiques plus précisément</a:t>
            </a:r>
          </a:p>
          <a:p>
            <a:pPr>
              <a:spcBef>
                <a:spcPts val="0"/>
              </a:spcBef>
            </a:pPr>
            <a:endParaRPr lang="fr-FR" sz="1800" kern="0" dirty="0"/>
          </a:p>
          <a:p>
            <a:pPr>
              <a:spcBef>
                <a:spcPts val="0"/>
              </a:spcBef>
            </a:pPr>
            <a:r>
              <a:rPr lang="fr-FR" sz="1800" dirty="0"/>
              <a:t>Les qualificateurs se composent d’un nom de qualificateur et, souvent, d’une valeur de qualificateur</a:t>
            </a:r>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a:p>
            <a:pPr marL="0" indent="0">
              <a:spcBef>
                <a:spcPts val="0"/>
              </a:spcBef>
              <a:buNone/>
            </a:pPr>
            <a:endParaRPr lang="fr-FR" sz="1800" kern="0" dirty="0"/>
          </a:p>
          <a:p>
            <a:pPr>
              <a:spcBef>
                <a:spcPts val="0"/>
              </a:spcBef>
            </a:pPr>
            <a:r>
              <a:rPr lang="fr-FR" sz="1800" dirty="0"/>
              <a:t>Chaque clé de caractérisation sera assortie d’une liste de qualificateurs qui sont autorisés pour cette caractéristique.  Certaines clés de caractérisation ont des qualificateurs obligatoires.</a:t>
            </a:r>
          </a:p>
          <a:p>
            <a:pPr>
              <a:spcBef>
                <a:spcPts val="0"/>
              </a:spcBef>
            </a:pPr>
            <a:endParaRPr lang="fr-FR" sz="1800" kern="0" dirty="0"/>
          </a:p>
          <a:p>
            <a:pPr>
              <a:spcBef>
                <a:spcPts val="0"/>
              </a:spcBef>
            </a:pPr>
            <a:r>
              <a:rPr lang="fr-FR" sz="1800" dirty="0"/>
              <a:t>Les clés de caractérisation et leurs qualificateurs autorisés sont indiqués dans l’annexe I, section 5 (séquences de nucléotides) et section 7 (séquences d’acides aminés) de la norme ST.26.</a:t>
            </a:r>
          </a:p>
          <a:p>
            <a:pPr>
              <a:spcBef>
                <a:spcPts val="0"/>
              </a:spcBef>
            </a:pPr>
            <a:endParaRPr lang="fr-FR" sz="1800" kern="0" dirty="0"/>
          </a:p>
          <a:p>
            <a:pPr>
              <a:spcBef>
                <a:spcPts val="0"/>
              </a:spcBef>
            </a:pPr>
            <a:r>
              <a:rPr lang="fr-FR" sz="1800" dirty="0"/>
              <a:t>Les qualificateurs pour les séquences de nucléotides de concert avec leur description sont indiqués dans l’annexe I, section 6 (séquences de nucléotides) et section 8 (séquences d’acides aminés) de la norme ST.26.</a:t>
            </a:r>
          </a:p>
          <a:p>
            <a:pPr>
              <a:spcBef>
                <a:spcPts val="0"/>
              </a:spcBef>
            </a:pPr>
            <a:endParaRPr lang="fr-FR" sz="1800" kern="0" dirty="0"/>
          </a:p>
          <a:p>
            <a:pPr marL="0" indent="0">
              <a:buNone/>
            </a:pPr>
            <a:endParaRPr lang="fr-FR" sz="1800" kern="0" dirty="0"/>
          </a:p>
          <a:p>
            <a:endParaRPr lang="fr-FR" sz="1800" kern="0" dirty="0"/>
          </a:p>
          <a:p>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5" name="Picture 4"/>
          <p:cNvPicPr>
            <a:picLocks noChangeAspect="1"/>
          </p:cNvPicPr>
          <p:nvPr>
            <p:custDataLst>
              <p:tags r:id="rId4"/>
            </p:custDataLst>
          </p:nvPr>
        </p:nvPicPr>
        <p:blipFill>
          <a:blip r:embed="rId8"/>
          <a:stretch>
            <a:fillRect/>
          </a:stretch>
        </p:blipFill>
        <p:spPr>
          <a:xfrm>
            <a:off x="1685925" y="2320403"/>
            <a:ext cx="5324475" cy="790575"/>
          </a:xfrm>
          <a:prstGeom prst="rect">
            <a:avLst/>
          </a:prstGeom>
        </p:spPr>
      </p:pic>
    </p:spTree>
    <p:extLst>
      <p:ext uri="{BB962C8B-B14F-4D97-AF65-F5344CB8AC3E}">
        <p14:creationId xmlns:p14="http://schemas.microsoft.com/office/powerpoint/2010/main" val="919201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51</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p:txBody>
      </p:sp>
      <p:pic>
        <p:nvPicPr>
          <p:cNvPr id="4" name="Picture 3"/>
          <p:cNvPicPr>
            <a:picLocks noChangeAspect="1"/>
          </p:cNvPicPr>
          <p:nvPr>
            <p:custDataLst>
              <p:tags r:id="rId3"/>
            </p:custDataLst>
          </p:nvPr>
        </p:nvPicPr>
        <p:blipFill>
          <a:blip r:embed="rId8"/>
          <a:stretch>
            <a:fillRect/>
          </a:stretch>
        </p:blipFill>
        <p:spPr>
          <a:xfrm>
            <a:off x="609600" y="1484784"/>
            <a:ext cx="7776864" cy="2139248"/>
          </a:xfrm>
          <a:prstGeom prst="rect">
            <a:avLst/>
          </a:prstGeom>
        </p:spPr>
      </p:pic>
      <p:pic>
        <p:nvPicPr>
          <p:cNvPr id="5" name="Picture 4"/>
          <p:cNvPicPr>
            <a:picLocks noChangeAspect="1"/>
          </p:cNvPicPr>
          <p:nvPr>
            <p:custDataLst>
              <p:tags r:id="rId4"/>
            </p:custDataLst>
          </p:nvPr>
        </p:nvPicPr>
        <p:blipFill>
          <a:blip r:embed="rId9"/>
          <a:stretch>
            <a:fillRect/>
          </a:stretch>
        </p:blipFill>
        <p:spPr>
          <a:xfrm>
            <a:off x="609601" y="4005064"/>
            <a:ext cx="7706816" cy="1803334"/>
          </a:xfrm>
          <a:prstGeom prst="rect">
            <a:avLst/>
          </a:prstGeom>
        </p:spPr>
      </p:pic>
      <p:sp>
        <p:nvSpPr>
          <p:cNvPr id="6" name="Rectangle 5"/>
          <p:cNvSpPr/>
          <p:nvPr>
            <p:custDataLst>
              <p:tags r:id="rId5"/>
            </p:custDataLst>
          </p:nvPr>
        </p:nvSpPr>
        <p:spPr>
          <a:xfrm>
            <a:off x="2915816" y="6050930"/>
            <a:ext cx="3203441" cy="276999"/>
          </a:xfrm>
          <a:prstGeom prst="rect">
            <a:avLst/>
          </a:prstGeom>
        </p:spPr>
        <p:txBody>
          <a:bodyPr wrap="none">
            <a:spAutoFit/>
          </a:bodyPr>
          <a:lstStyle/>
          <a:p>
            <a:r>
              <a:rPr lang="fr-FR" sz="1200" i="1" dirty="0"/>
              <a:t>(Norme ST.26, annexe I, section 6.3 et 6.22)</a:t>
            </a:r>
          </a:p>
        </p:txBody>
      </p:sp>
    </p:spTree>
    <p:extLst>
      <p:ext uri="{BB962C8B-B14F-4D97-AF65-F5344CB8AC3E}">
        <p14:creationId xmlns:p14="http://schemas.microsoft.com/office/powerpoint/2010/main" val="2305160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52</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a:t>
            </a:r>
          </a:p>
        </p:txBody>
      </p:sp>
      <p:sp>
        <p:nvSpPr>
          <p:cNvPr id="4" name="Content Placeholder 2"/>
          <p:cNvSpPr txBox="1">
            <a:spLocks/>
          </p:cNvSpPr>
          <p:nvPr>
            <p:custDataLst>
              <p:tags r:id="rId3"/>
            </p:custDataLst>
          </p:nvPr>
        </p:nvSpPr>
        <p:spPr>
          <a:xfrm>
            <a:off x="609600" y="1772816"/>
            <a:ext cx="7994848" cy="3456384"/>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sz="1800" dirty="0"/>
              <a:t>Les valeurs des qualificateurs ont plusieurs types de formats :</a:t>
            </a:r>
          </a:p>
          <a:p>
            <a:endParaRPr lang="fr-FR" sz="1800" kern="0" dirty="0"/>
          </a:p>
          <a:p>
            <a:pPr marL="457200" lvl="1" indent="0">
              <a:spcAft>
                <a:spcPts val="600"/>
              </a:spcAft>
              <a:buNone/>
            </a:pPr>
            <a:r>
              <a:rPr lang="fr-FR" sz="1800" dirty="0"/>
              <a:t>1. Qualificateurs avec des choix de valeurs prédéfinies;</a:t>
            </a:r>
          </a:p>
          <a:p>
            <a:pPr marL="457200" lvl="1" indent="0">
              <a:spcAft>
                <a:spcPts val="600"/>
              </a:spcAft>
              <a:buNone/>
            </a:pPr>
            <a:r>
              <a:rPr lang="fr-FR" sz="1800" dirty="0"/>
              <a:t>2. Qualificateurs avec un format de valeur défini;</a:t>
            </a:r>
          </a:p>
          <a:p>
            <a:pPr marL="457200" lvl="1" indent="0">
              <a:spcAft>
                <a:spcPts val="600"/>
              </a:spcAft>
              <a:buNone/>
            </a:pPr>
            <a:r>
              <a:rPr lang="fr-FR" sz="1800" dirty="0"/>
              <a:t>3. Qualificateurs où la valeur est une séquence;</a:t>
            </a:r>
          </a:p>
          <a:p>
            <a:pPr marL="457200" lvl="1" indent="0">
              <a:spcAft>
                <a:spcPts val="600"/>
              </a:spcAft>
              <a:buNone/>
            </a:pPr>
            <a:r>
              <a:rPr lang="fr-FR" sz="1800" dirty="0"/>
              <a:t>4. Qualificateurs avec AUCUNE valeur;</a:t>
            </a:r>
          </a:p>
          <a:p>
            <a:pPr marL="457200" lvl="1" indent="0">
              <a:buNone/>
            </a:pPr>
            <a:r>
              <a:rPr lang="fr-FR" sz="1800" dirty="0"/>
              <a:t>5. Qualificateurs avec des valeurs de texte libre (“free </a:t>
            </a:r>
            <a:r>
              <a:rPr lang="fr-FR" sz="1800" dirty="0" err="1"/>
              <a:t>text</a:t>
            </a:r>
            <a:r>
              <a:rPr lang="fr-FR" sz="1800" dirty="0"/>
              <a:t>”)</a:t>
            </a:r>
          </a:p>
          <a:p>
            <a:pPr marL="1076325" lvl="1" indent="-619125">
              <a:buNone/>
            </a:pPr>
            <a:r>
              <a:rPr lang="fr-FR" sz="1800" dirty="0"/>
              <a:t>	- un sous-ensemble de valeurs de “texte libre” de qualificateurs est classé comme “dépendant de la langue”</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2928180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53</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53</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Choix de valeurs prédéfinies</a:t>
            </a:r>
          </a:p>
        </p:txBody>
      </p:sp>
      <p:sp>
        <p:nvSpPr>
          <p:cNvPr id="5" name="Content Placeholder 2"/>
          <p:cNvSpPr txBox="1">
            <a:spLocks/>
          </p:cNvSpPr>
          <p:nvPr>
            <p:custDataLst>
              <p:tags r:id="rId4"/>
            </p:custDataLst>
          </p:nvPr>
        </p:nvSpPr>
        <p:spPr>
          <a:xfrm>
            <a:off x="609600" y="1772816"/>
            <a:ext cx="7994848" cy="288032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Qualificateurs assortis de choix de valeurs prédéfinies;</a:t>
            </a:r>
          </a:p>
          <a:p>
            <a:endParaRPr lang="fr-FR" sz="1800" kern="0" dirty="0"/>
          </a:p>
          <a:p>
            <a:r>
              <a:rPr lang="fr-FR" sz="1800" dirty="0"/>
              <a:t>Exemples : </a:t>
            </a:r>
          </a:p>
          <a:p>
            <a:pPr marL="0" indent="0">
              <a:buNone/>
            </a:pPr>
            <a:endParaRPr lang="fr-FR" sz="1800" kern="0" dirty="0"/>
          </a:p>
          <a:p>
            <a:pPr marL="0" indent="0">
              <a:buNone/>
            </a:pPr>
            <a:r>
              <a:rPr lang="fr-FR" sz="1800" dirty="0"/>
              <a:t>      “</a:t>
            </a:r>
            <a:r>
              <a:rPr lang="fr-FR" sz="1800" dirty="0" err="1"/>
              <a:t>Codon_start</a:t>
            </a:r>
            <a:r>
              <a:rPr lang="fr-FR" sz="1800" dirty="0"/>
              <a:t>” : les valeurs peuvent être “1”, “2” ou “3”</a:t>
            </a:r>
          </a:p>
          <a:p>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6" name="Picture 5"/>
          <p:cNvPicPr>
            <a:picLocks noChangeAspect="1"/>
          </p:cNvPicPr>
          <p:nvPr>
            <p:custDataLst>
              <p:tags r:id="rId5"/>
            </p:custDataLst>
          </p:nvPr>
        </p:nvPicPr>
        <p:blipFill>
          <a:blip r:embed="rId9"/>
          <a:stretch>
            <a:fillRect/>
          </a:stretch>
        </p:blipFill>
        <p:spPr>
          <a:xfrm>
            <a:off x="251520" y="3861048"/>
            <a:ext cx="8696257" cy="1584176"/>
          </a:xfrm>
          <a:prstGeom prst="rect">
            <a:avLst/>
          </a:prstGeom>
        </p:spPr>
      </p:pic>
    </p:spTree>
    <p:extLst>
      <p:ext uri="{BB962C8B-B14F-4D97-AF65-F5344CB8AC3E}">
        <p14:creationId xmlns:p14="http://schemas.microsoft.com/office/powerpoint/2010/main" val="2461455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bwMode="auto">
          <a:xfrm>
            <a:off x="6876256" y="6021288"/>
            <a:ext cx="2016224"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fr-FR" smtClean="0"/>
              <a:pPr>
                <a:defRPr/>
              </a:pPr>
              <a:t>54</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54</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54</a:t>
            </a:fld>
            <a:endParaRPr lang="fr-FR" dirty="0"/>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Choix de valeurs prédéfinies</a:t>
            </a:r>
          </a:p>
          <a:p>
            <a:endParaRPr lang="fr-FR" sz="2400" kern="0" dirty="0"/>
          </a:p>
        </p:txBody>
      </p:sp>
      <p:sp>
        <p:nvSpPr>
          <p:cNvPr id="7" name="Content Placeholder 2"/>
          <p:cNvSpPr txBox="1">
            <a:spLocks/>
          </p:cNvSpPr>
          <p:nvPr>
            <p:custDataLst>
              <p:tags r:id="rId6"/>
            </p:custDataLst>
          </p:nvPr>
        </p:nvSpPr>
        <p:spPr>
          <a:xfrm>
            <a:off x="620316" y="1196752"/>
            <a:ext cx="7994848" cy="2880320"/>
          </a:xfrm>
          <a:prstGeom prst="rect">
            <a:avLst/>
          </a:prstGeom>
        </p:spPr>
        <p:txBody>
          <a:bodyPr/>
          <a:lstStyle>
            <a:lvl1pPr marL="342900" indent="-342900" algn="l" rtl="0" eaLnBrk="1" fontAlgn="base" hangingPunct="1">
              <a:spcBef>
                <a:spcPct val="20000"/>
              </a:spcBef>
              <a:spcAft>
                <a:spcPct val="0"/>
              </a:spcAft>
              <a:buBlip>
                <a:blip r:embed="rId10"/>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0"/>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0"/>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0"/>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0"/>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0"/>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0"/>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0"/>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0"/>
              </a:buBlip>
              <a:defRPr sz="2400">
                <a:solidFill>
                  <a:schemeClr val="tx1"/>
                </a:solidFill>
                <a:latin typeface="+mn-lt"/>
                <a:cs typeface="+mn-cs"/>
              </a:defRPr>
            </a:lvl9pPr>
          </a:lstStyle>
          <a:p>
            <a:pPr marL="0" indent="0">
              <a:buNone/>
            </a:pPr>
            <a:endParaRPr lang="fr-FR" sz="1800" kern="0" dirty="0"/>
          </a:p>
          <a:p>
            <a:r>
              <a:rPr lang="fr-FR" sz="1800" dirty="0"/>
              <a:t>Exemples : “</a:t>
            </a:r>
            <a:r>
              <a:rPr lang="fr-FR" sz="1800" dirty="0" err="1"/>
              <a:t>rpt_type</a:t>
            </a:r>
            <a:r>
              <a:rPr lang="fr-FR" sz="1800" dirty="0"/>
              <a:t>” est assorti d’un ensemble limité de choix de valeurs</a:t>
            </a:r>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8" name="Picture 7"/>
          <p:cNvPicPr>
            <a:picLocks noChangeAspect="1"/>
          </p:cNvPicPr>
          <p:nvPr>
            <p:custDataLst>
              <p:tags r:id="rId7"/>
            </p:custDataLst>
          </p:nvPr>
        </p:nvPicPr>
        <p:blipFill>
          <a:blip r:embed="rId11"/>
          <a:stretch>
            <a:fillRect/>
          </a:stretch>
        </p:blipFill>
        <p:spPr>
          <a:xfrm>
            <a:off x="683568" y="1988840"/>
            <a:ext cx="7344816" cy="4428409"/>
          </a:xfrm>
          <a:prstGeom prst="rect">
            <a:avLst/>
          </a:prstGeom>
        </p:spPr>
      </p:pic>
    </p:spTree>
    <p:extLst>
      <p:ext uri="{BB962C8B-B14F-4D97-AF65-F5344CB8AC3E}">
        <p14:creationId xmlns:p14="http://schemas.microsoft.com/office/powerpoint/2010/main" val="3267712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55</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Choix de valeurs prédéfinies</a:t>
            </a:r>
          </a:p>
          <a:p>
            <a:endParaRPr lang="fr-FR" sz="2400" kern="0" dirty="0"/>
          </a:p>
        </p:txBody>
      </p:sp>
      <p:sp>
        <p:nvSpPr>
          <p:cNvPr id="4" name="Content Placeholder 2"/>
          <p:cNvSpPr txBox="1">
            <a:spLocks/>
          </p:cNvSpPr>
          <p:nvPr>
            <p:custDataLst>
              <p:tags r:id="rId3"/>
            </p:custDataLst>
          </p:nvPr>
        </p:nvSpPr>
        <p:spPr>
          <a:xfrm>
            <a:off x="609600" y="1412776"/>
            <a:ext cx="7994848" cy="288032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pPr marL="0" indent="0">
              <a:buNone/>
            </a:pPr>
            <a:endParaRPr lang="fr-FR" sz="1800" kern="0" dirty="0"/>
          </a:p>
          <a:p>
            <a:r>
              <a:rPr lang="fr-FR" sz="1800" dirty="0"/>
              <a:t>Pour les qualificateurs assortis de choix de valeurs prédéfinies, le logiciel WIPO </a:t>
            </a:r>
            <a:r>
              <a:rPr lang="fr-FR" sz="1800" dirty="0" err="1"/>
              <a:t>Sequence</a:t>
            </a:r>
            <a:r>
              <a:rPr lang="fr-FR" sz="1800" dirty="0"/>
              <a:t> présentera toutes les valeurs autorisées dans un menu déroulant </a:t>
            </a:r>
            <a:r>
              <a:rPr lang="fr-FR" sz="1800" dirty="0" err="1"/>
              <a:t>prérempli</a:t>
            </a:r>
            <a:r>
              <a:rPr lang="fr-FR" sz="1800" dirty="0"/>
              <a:t> :</a:t>
            </a:r>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5" name="Picture 4"/>
          <p:cNvPicPr>
            <a:picLocks noChangeAspect="1"/>
          </p:cNvPicPr>
          <p:nvPr>
            <p:custDataLst>
              <p:tags r:id="rId4"/>
            </p:custDataLst>
          </p:nvPr>
        </p:nvPicPr>
        <p:blipFill>
          <a:blip r:embed="rId8"/>
          <a:stretch>
            <a:fillRect/>
          </a:stretch>
        </p:blipFill>
        <p:spPr>
          <a:xfrm>
            <a:off x="323528" y="2833666"/>
            <a:ext cx="8575384" cy="2899590"/>
          </a:xfrm>
          <a:prstGeom prst="rect">
            <a:avLst/>
          </a:prstGeom>
        </p:spPr>
      </p:pic>
    </p:spTree>
    <p:extLst>
      <p:ext uri="{BB962C8B-B14F-4D97-AF65-F5344CB8AC3E}">
        <p14:creationId xmlns:p14="http://schemas.microsoft.com/office/powerpoint/2010/main" val="1278449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bwMode="auto">
          <a:xfrm>
            <a:off x="5578152" y="2832104"/>
            <a:ext cx="650032" cy="461665"/>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7" name="Rectangle 6"/>
          <p:cNvSpPr/>
          <p:nvPr>
            <p:custDataLst>
              <p:tags r:id="rId2"/>
            </p:custDataLst>
          </p:nvPr>
        </p:nvSpPr>
        <p:spPr bwMode="auto">
          <a:xfrm>
            <a:off x="3644280" y="2852936"/>
            <a:ext cx="1431776" cy="461665"/>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5" name="Rectangle 4"/>
          <p:cNvSpPr/>
          <p:nvPr>
            <p:custDataLst>
              <p:tags r:id="rId3"/>
            </p:custDataLst>
          </p:nvPr>
        </p:nvSpPr>
        <p:spPr bwMode="auto">
          <a:xfrm>
            <a:off x="2195736" y="2852936"/>
            <a:ext cx="1080120" cy="461665"/>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4"/>
            </p:custDataLst>
          </p:nvPr>
        </p:nvSpPr>
        <p:spPr/>
        <p:txBody>
          <a:bodyPr/>
          <a:lstStyle/>
          <a:p>
            <a:pPr>
              <a:defRPr/>
            </a:pPr>
            <a:fld id="{886D60C8-7BA5-467F-BCD3-E871B6D034EA}" type="slidenum">
              <a:rPr lang="fr-FR" smtClean="0"/>
              <a:pPr>
                <a:defRPr/>
              </a:pPr>
              <a:t>56</a:t>
            </a:fld>
            <a:endParaRPr lang="fr-FR" dirty="0"/>
          </a:p>
        </p:txBody>
      </p:sp>
      <p:sp>
        <p:nvSpPr>
          <p:cNvPr id="3"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format de valeur défini</a:t>
            </a:r>
          </a:p>
        </p:txBody>
      </p:sp>
      <p:sp>
        <p:nvSpPr>
          <p:cNvPr id="4" name="Content Placeholder 2"/>
          <p:cNvSpPr txBox="1">
            <a:spLocks/>
          </p:cNvSpPr>
          <p:nvPr>
            <p:custDataLst>
              <p:tags r:id="rId6"/>
            </p:custDataLst>
          </p:nvPr>
        </p:nvSpPr>
        <p:spPr>
          <a:xfrm>
            <a:off x="609600" y="1772816"/>
            <a:ext cx="7994848" cy="2880320"/>
          </a:xfrm>
          <a:prstGeom prst="rect">
            <a:avLst/>
          </a:prstGeom>
        </p:spPr>
        <p:txBody>
          <a:bodyPr/>
          <a:lstStyle>
            <a:lvl1pPr marL="342900" indent="-342900" algn="l" rtl="0" eaLnBrk="1" fontAlgn="base" hangingPunct="1">
              <a:spcBef>
                <a:spcPct val="20000"/>
              </a:spcBef>
              <a:spcAft>
                <a:spcPct val="0"/>
              </a:spcAft>
              <a:buBlip>
                <a:blip r:embed="rId10"/>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0"/>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0"/>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0"/>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0"/>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0"/>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0"/>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0"/>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0"/>
              </a:buBlip>
              <a:defRPr sz="2400">
                <a:solidFill>
                  <a:schemeClr val="tx1"/>
                </a:solidFill>
                <a:latin typeface="+mn-lt"/>
                <a:cs typeface="+mn-cs"/>
              </a:defRPr>
            </a:lvl9pPr>
          </a:lstStyle>
          <a:p>
            <a:r>
              <a:rPr lang="fr-FR" sz="1800" dirty="0"/>
              <a:t>Qualificateurs avec un format de valeur défini</a:t>
            </a:r>
          </a:p>
          <a:p>
            <a:endParaRPr lang="fr-FR" sz="1800" kern="0" dirty="0"/>
          </a:p>
          <a:p>
            <a:r>
              <a:rPr lang="fr-FR" sz="1800" dirty="0"/>
              <a:t>Exemple :     “anticodon” : la valeur doit se présenter sous la forme </a:t>
            </a:r>
          </a:p>
          <a:p>
            <a:pPr marL="0" indent="0">
              <a:buNone/>
            </a:pPr>
            <a:r>
              <a:rPr lang="fr-FR" sz="1800" dirty="0"/>
              <a:t>	“(pos:&lt;location&gt;,</a:t>
            </a:r>
            <a:r>
              <a:rPr lang="fr-FR" sz="1800" dirty="0" err="1"/>
              <a:t>aa</a:t>
            </a:r>
            <a:r>
              <a:rPr lang="fr-FR" sz="1800" dirty="0"/>
              <a:t> :&lt;</a:t>
            </a:r>
            <a:r>
              <a:rPr lang="fr-FR" sz="1800" dirty="0" err="1"/>
              <a:t>amino_acid</a:t>
            </a:r>
            <a:r>
              <a:rPr lang="fr-FR" sz="1800" dirty="0"/>
              <a:t>&gt;,</a:t>
            </a:r>
            <a:r>
              <a:rPr lang="fr-FR" sz="1800" dirty="0" err="1"/>
              <a:t>seq</a:t>
            </a:r>
            <a:r>
              <a:rPr lang="fr-FR" sz="1800" dirty="0"/>
              <a:t>:&lt;</a:t>
            </a:r>
            <a:r>
              <a:rPr lang="fr-FR" sz="1800" dirty="0" err="1"/>
              <a:t>text</a:t>
            </a:r>
            <a:r>
              <a:rPr lang="fr-FR" sz="1800" dirty="0"/>
              <a:t>&gt;)”</a:t>
            </a:r>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6" name="Picture 5"/>
          <p:cNvPicPr>
            <a:picLocks noChangeAspect="1"/>
          </p:cNvPicPr>
          <p:nvPr>
            <p:custDataLst>
              <p:tags r:id="rId7"/>
            </p:custDataLst>
          </p:nvPr>
        </p:nvPicPr>
        <p:blipFill>
          <a:blip r:embed="rId11"/>
          <a:stretch>
            <a:fillRect/>
          </a:stretch>
        </p:blipFill>
        <p:spPr>
          <a:xfrm>
            <a:off x="107504" y="3429000"/>
            <a:ext cx="8839200" cy="2283460"/>
          </a:xfrm>
          <a:prstGeom prst="rect">
            <a:avLst/>
          </a:prstGeom>
        </p:spPr>
      </p:pic>
    </p:spTree>
    <p:extLst>
      <p:ext uri="{BB962C8B-B14F-4D97-AF65-F5344CB8AC3E}">
        <p14:creationId xmlns:p14="http://schemas.microsoft.com/office/powerpoint/2010/main" val="1798710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57</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57</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Séquences</a:t>
            </a:r>
          </a:p>
        </p:txBody>
      </p:sp>
      <p:sp>
        <p:nvSpPr>
          <p:cNvPr id="5" name="Content Placeholder 2"/>
          <p:cNvSpPr txBox="1">
            <a:spLocks/>
          </p:cNvSpPr>
          <p:nvPr>
            <p:custDataLst>
              <p:tags r:id="rId4"/>
            </p:custDataLst>
          </p:nvPr>
        </p:nvSpPr>
        <p:spPr>
          <a:xfrm>
            <a:off x="609600" y="1628800"/>
            <a:ext cx="7994848" cy="288032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Qualificateurs où la valeur est une séquence</a:t>
            </a:r>
          </a:p>
          <a:p>
            <a:endParaRPr lang="fr-FR" sz="1800" kern="0" dirty="0"/>
          </a:p>
          <a:p>
            <a:pPr marL="361950" indent="-361950">
              <a:tabLst>
                <a:tab pos="2867025" algn="l"/>
              </a:tabLst>
            </a:pPr>
            <a:r>
              <a:rPr lang="fr-FR" sz="1800" dirty="0"/>
              <a:t>Exemple : “translation” : 	la valeur doit être une séquence utilisant </a:t>
            </a:r>
            <a:br>
              <a:rPr lang="fr-FR" sz="1800" dirty="0"/>
            </a:br>
            <a:r>
              <a:rPr lang="fr-FR" sz="1800" dirty="0"/>
              <a:t>	les abréviations d’acides aminés composées</a:t>
            </a:r>
            <a:br>
              <a:rPr lang="fr-FR" sz="1800" dirty="0"/>
            </a:br>
            <a:r>
              <a:rPr lang="fr-FR" sz="1800" dirty="0"/>
              <a:t>	d’une lettre </a:t>
            </a:r>
          </a:p>
          <a:p>
            <a:pPr marL="0" indent="0">
              <a:buNone/>
            </a:pPr>
            <a:r>
              <a:rPr lang="fr-FR" sz="1800" dirty="0"/>
              <a:t>	</a:t>
            </a:r>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7" name="Picture 6"/>
          <p:cNvPicPr>
            <a:picLocks noChangeAspect="1"/>
          </p:cNvPicPr>
          <p:nvPr>
            <p:custDataLst>
              <p:tags r:id="rId5"/>
            </p:custDataLst>
          </p:nvPr>
        </p:nvPicPr>
        <p:blipFill>
          <a:blip r:embed="rId9"/>
          <a:stretch>
            <a:fillRect/>
          </a:stretch>
        </p:blipFill>
        <p:spPr>
          <a:xfrm>
            <a:off x="267406" y="3212976"/>
            <a:ext cx="8679235" cy="3028248"/>
          </a:xfrm>
          <a:prstGeom prst="rect">
            <a:avLst/>
          </a:prstGeom>
        </p:spPr>
      </p:pic>
    </p:spTree>
    <p:extLst>
      <p:ext uri="{BB962C8B-B14F-4D97-AF65-F5344CB8AC3E}">
        <p14:creationId xmlns:p14="http://schemas.microsoft.com/office/powerpoint/2010/main" val="1734748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58</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58</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58</a:t>
            </a:fld>
            <a:endParaRPr lang="fr-FR" dirty="0"/>
          </a:p>
        </p:txBody>
      </p:sp>
      <p:sp>
        <p:nvSpPr>
          <p:cNvPr id="5"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Séquences</a:t>
            </a:r>
          </a:p>
        </p:txBody>
      </p:sp>
      <p:sp>
        <p:nvSpPr>
          <p:cNvPr id="6" name="Content Placeholder 2"/>
          <p:cNvSpPr txBox="1">
            <a:spLocks/>
          </p:cNvSpPr>
          <p:nvPr>
            <p:custDataLst>
              <p:tags r:id="rId5"/>
            </p:custDataLst>
          </p:nvPr>
        </p:nvSpPr>
        <p:spPr>
          <a:xfrm>
            <a:off x="609600" y="1772816"/>
            <a:ext cx="7994848" cy="2880320"/>
          </a:xfrm>
          <a:prstGeom prst="rect">
            <a:avLst/>
          </a:prstGeom>
        </p:spPr>
        <p:txBody>
          <a:bodyPr/>
          <a:lstStyle>
            <a:lvl1pPr marL="342900" indent="-342900" algn="l" rtl="0" eaLnBrk="1" fontAlgn="base" hangingPunct="1">
              <a:spcBef>
                <a:spcPct val="20000"/>
              </a:spcBef>
              <a:spcAft>
                <a:spcPct val="0"/>
              </a:spcAft>
              <a:buBlip>
                <a:blip r:embed="rId9"/>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9"/>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9"/>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9"/>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9"/>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9"/>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9"/>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9"/>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9"/>
              </a:buBlip>
              <a:defRPr sz="2400">
                <a:solidFill>
                  <a:schemeClr val="tx1"/>
                </a:solidFill>
                <a:latin typeface="+mn-lt"/>
                <a:cs typeface="+mn-cs"/>
              </a:defRPr>
            </a:lvl9pPr>
          </a:lstStyle>
          <a:p>
            <a:r>
              <a:rPr lang="fr-FR" sz="1800" dirty="0"/>
              <a:t>Qualificateur “replace” : la valeur peut être un seul résidu de nucléotide, une séquence de résidus, ou vide </a:t>
            </a:r>
          </a:p>
          <a:p>
            <a:pPr marL="0" indent="0">
              <a:buNone/>
            </a:pPr>
            <a:endParaRPr lang="fr-FR" sz="1800" kern="0" dirty="0"/>
          </a:p>
          <a:p>
            <a:r>
              <a:rPr lang="fr-FR" sz="1800" dirty="0"/>
              <a:t>Une valeur vide pour “replace” signifie la suppression du résidu indiqué dans la caractéristique correspondante </a:t>
            </a:r>
          </a:p>
          <a:p>
            <a:endParaRPr lang="fr-FR" sz="1800" kern="0" dirty="0"/>
          </a:p>
          <a:p>
            <a:pPr marL="0" indent="0">
              <a:buNone/>
            </a:pPr>
            <a:r>
              <a:rPr lang="fr-FR" sz="1800" dirty="0"/>
              <a:t>	</a:t>
            </a:r>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8" name="Picture 7"/>
          <p:cNvPicPr>
            <a:picLocks noChangeAspect="1"/>
          </p:cNvPicPr>
          <p:nvPr>
            <p:custDataLst>
              <p:tags r:id="rId6"/>
            </p:custDataLst>
          </p:nvPr>
        </p:nvPicPr>
        <p:blipFill>
          <a:blip r:embed="rId10"/>
          <a:stretch>
            <a:fillRect/>
          </a:stretch>
        </p:blipFill>
        <p:spPr>
          <a:xfrm>
            <a:off x="107504" y="3649005"/>
            <a:ext cx="8921055" cy="2008262"/>
          </a:xfrm>
          <a:prstGeom prst="rect">
            <a:avLst/>
          </a:prstGeom>
        </p:spPr>
      </p:pic>
    </p:spTree>
    <p:extLst>
      <p:ext uri="{BB962C8B-B14F-4D97-AF65-F5344CB8AC3E}">
        <p14:creationId xmlns:p14="http://schemas.microsoft.com/office/powerpoint/2010/main" val="1895767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59</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59</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59</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59</a:t>
            </a:fld>
            <a:endParaRPr lang="fr-FR" dirty="0"/>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Séquences</a:t>
            </a:r>
          </a:p>
        </p:txBody>
      </p:sp>
      <p:sp>
        <p:nvSpPr>
          <p:cNvPr id="7" name="Content Placeholder 2"/>
          <p:cNvSpPr txBox="1">
            <a:spLocks/>
          </p:cNvSpPr>
          <p:nvPr>
            <p:custDataLst>
              <p:tags r:id="rId6"/>
            </p:custDataLst>
          </p:nvPr>
        </p:nvSpPr>
        <p:spPr>
          <a:xfrm>
            <a:off x="609600" y="1772816"/>
            <a:ext cx="7994848" cy="2880320"/>
          </a:xfrm>
          <a:prstGeom prst="rect">
            <a:avLst/>
          </a:prstGeom>
        </p:spPr>
        <p:txBody>
          <a:bodyPr/>
          <a:lstStyle>
            <a:lvl1pPr marL="342900" indent="-342900" algn="l" rtl="0" eaLnBrk="1" fontAlgn="base" hangingPunct="1">
              <a:spcBef>
                <a:spcPct val="20000"/>
              </a:spcBef>
              <a:spcAft>
                <a:spcPct val="0"/>
              </a:spcAft>
              <a:buBlip>
                <a:blip r:embed="rId1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3"/>
              </a:buBlip>
              <a:defRPr sz="2400">
                <a:solidFill>
                  <a:schemeClr val="tx1"/>
                </a:solidFill>
                <a:latin typeface="+mn-lt"/>
                <a:cs typeface="+mn-cs"/>
              </a:defRPr>
            </a:lvl9pPr>
          </a:lstStyle>
          <a:p>
            <a:r>
              <a:rPr lang="fr-FR" sz="1800" dirty="0"/>
              <a:t>Qualificateur “replace” : la valeur peut être un seul résidu de nucléotide, une séquence de résidus, ou vide </a:t>
            </a:r>
          </a:p>
          <a:p>
            <a:pPr marL="0" indent="0">
              <a:buNone/>
            </a:pPr>
            <a:endParaRPr lang="fr-FR" sz="1800" kern="0" dirty="0"/>
          </a:p>
          <a:p>
            <a:r>
              <a:rPr lang="fr-FR" sz="1800" dirty="0"/>
              <a:t>Une valeur vide pour “replace” signifie la suppression du résidu indiqué dans la caractéristique correspondante </a:t>
            </a:r>
          </a:p>
          <a:p>
            <a:endParaRPr lang="fr-FR" sz="1800" kern="0" dirty="0"/>
          </a:p>
          <a:p>
            <a:pPr marL="0" indent="0">
              <a:buNone/>
            </a:pPr>
            <a:r>
              <a:rPr lang="fr-FR" sz="1800" dirty="0"/>
              <a:t>	</a:t>
            </a:r>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8" name="Picture 7"/>
          <p:cNvPicPr>
            <a:picLocks noChangeAspect="1"/>
          </p:cNvPicPr>
          <p:nvPr>
            <p:custDataLst>
              <p:tags r:id="rId7"/>
            </p:custDataLst>
          </p:nvPr>
        </p:nvPicPr>
        <p:blipFill>
          <a:blip r:embed="rId14"/>
          <a:stretch>
            <a:fillRect/>
          </a:stretch>
        </p:blipFill>
        <p:spPr>
          <a:xfrm>
            <a:off x="107504" y="3649005"/>
            <a:ext cx="8921055" cy="2008262"/>
          </a:xfrm>
          <a:prstGeom prst="rect">
            <a:avLst/>
          </a:prstGeom>
        </p:spPr>
      </p:pic>
      <p:sp>
        <p:nvSpPr>
          <p:cNvPr id="9" name="Rectangle 8"/>
          <p:cNvSpPr/>
          <p:nvPr>
            <p:custDataLst>
              <p:tags r:id="rId8"/>
            </p:custDataLst>
          </p:nvPr>
        </p:nvSpPr>
        <p:spPr bwMode="auto">
          <a:xfrm>
            <a:off x="2771800" y="5373216"/>
            <a:ext cx="4680520" cy="461665"/>
          </a:xfrm>
          <a:prstGeom prst="rect">
            <a:avLst/>
          </a:prstGeom>
          <a:noFill/>
          <a:ln w="28575">
            <a:solidFill>
              <a:srgbClr val="FF0000"/>
            </a:solid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0" name="TextBox 9"/>
          <p:cNvSpPr txBox="1"/>
          <p:nvPr>
            <p:custDataLst>
              <p:tags r:id="rId9"/>
            </p:custDataLst>
          </p:nvPr>
        </p:nvSpPr>
        <p:spPr>
          <a:xfrm>
            <a:off x="2618420" y="5960348"/>
            <a:ext cx="3043064" cy="369332"/>
          </a:xfrm>
          <a:prstGeom prst="rect">
            <a:avLst/>
          </a:prstGeom>
          <a:noFill/>
          <a:ln>
            <a:noFill/>
          </a:ln>
        </p:spPr>
        <p:txBody>
          <a:bodyPr wrap="square" rtlCol="0">
            <a:spAutoFit/>
          </a:bodyPr>
          <a:lstStyle/>
          <a:p>
            <a:pPr algn="ctr"/>
            <a:r>
              <a:rPr lang="fr-FR" sz="1800" b="1" dirty="0">
                <a:solidFill>
                  <a:srgbClr val="FF0000"/>
                </a:solidFill>
              </a:rPr>
              <a:t>“Valeur vide” </a:t>
            </a:r>
          </a:p>
        </p:txBody>
      </p:sp>
      <p:cxnSp>
        <p:nvCxnSpPr>
          <p:cNvPr id="11" name="Straight Arrow Connector 10"/>
          <p:cNvCxnSpPr/>
          <p:nvPr>
            <p:custDataLst>
              <p:tags r:id="rId10"/>
            </p:custDataLst>
          </p:nvPr>
        </p:nvCxnSpPr>
        <p:spPr bwMode="auto">
          <a:xfrm flipV="1">
            <a:off x="4139952" y="5664791"/>
            <a:ext cx="216024" cy="356497"/>
          </a:xfrm>
          <a:prstGeom prst="straightConnector1">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630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p:txBody>
      </p:sp>
      <p:sp>
        <p:nvSpPr>
          <p:cNvPr id="4" name="Content Placeholder 2"/>
          <p:cNvSpPr txBox="1">
            <a:spLocks/>
          </p:cNvSpPr>
          <p:nvPr>
            <p:custDataLst>
              <p:tags r:id="rId3"/>
            </p:custDataLst>
          </p:nvPr>
        </p:nvSpPr>
        <p:spPr>
          <a:xfrm>
            <a:off x="395536" y="1096168"/>
            <a:ext cx="8229600" cy="517133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pPr>
              <a:spcBef>
                <a:spcPts val="0"/>
              </a:spcBef>
            </a:pPr>
            <a:r>
              <a:rPr lang="fr-FR" sz="1800" dirty="0"/>
              <a:t>Les clés de caractérisation sont facultatives, sauf pour la caractéristique “source”, qui est obligatoire pour toutes les séquences.</a:t>
            </a:r>
          </a:p>
          <a:p>
            <a:pPr marL="0" indent="0">
              <a:spcBef>
                <a:spcPts val="0"/>
              </a:spcBef>
              <a:buNone/>
            </a:pPr>
            <a:endParaRPr lang="fr-FR" sz="1800" kern="0" dirty="0"/>
          </a:p>
          <a:p>
            <a:pPr>
              <a:spcBef>
                <a:spcPts val="0"/>
              </a:spcBef>
            </a:pPr>
            <a:r>
              <a:rPr lang="fr-FR" sz="1800" dirty="0"/>
              <a:t>Chaque clé de caractérisation sera assortie d’une liste de qualificateurs qui peuvent être utilisés pour préciser la description de la caractéristique.  La plupart des qualificateurs sont facultatifs;  toutefois, certaines clés de caractérisation sont assorties de qualificateurs obligatoires.</a:t>
            </a:r>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marL="0" indent="0">
              <a:spcBef>
                <a:spcPts val="0"/>
              </a:spcBef>
              <a:buNone/>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r>
              <a:rPr lang="fr-FR" sz="1800" dirty="0"/>
              <a:t>Les qualificateurs “</a:t>
            </a:r>
            <a:r>
              <a:rPr lang="fr-FR" sz="1800" dirty="0" err="1"/>
              <a:t>mol_type</a:t>
            </a:r>
            <a:r>
              <a:rPr lang="fr-FR" sz="1800" dirty="0"/>
              <a:t>” et “</a:t>
            </a:r>
            <a:r>
              <a:rPr lang="fr-FR" sz="1800" dirty="0" err="1"/>
              <a:t>organism</a:t>
            </a:r>
            <a:r>
              <a:rPr lang="fr-FR" sz="1800" dirty="0"/>
              <a:t>” sont obligatoires pour la caractéristique “source”.</a:t>
            </a:r>
          </a:p>
        </p:txBody>
      </p:sp>
      <p:pic>
        <p:nvPicPr>
          <p:cNvPr id="5" name="Picture 4"/>
          <p:cNvPicPr>
            <a:picLocks noChangeAspect="1"/>
          </p:cNvPicPr>
          <p:nvPr>
            <p:custDataLst>
              <p:tags r:id="rId4"/>
            </p:custDataLst>
          </p:nvPr>
        </p:nvPicPr>
        <p:blipFill rotWithShape="1">
          <a:blip r:embed="rId9"/>
          <a:srcRect r="1425" b="7810"/>
          <a:stretch/>
        </p:blipFill>
        <p:spPr>
          <a:xfrm>
            <a:off x="1331640" y="3284984"/>
            <a:ext cx="5786300" cy="2535570"/>
          </a:xfrm>
          <a:prstGeom prst="rect">
            <a:avLst/>
          </a:prstGeom>
        </p:spPr>
      </p:pic>
      <p:sp>
        <p:nvSpPr>
          <p:cNvPr id="6" name="Oval 5"/>
          <p:cNvSpPr/>
          <p:nvPr>
            <p:custDataLst>
              <p:tags r:id="rId5"/>
            </p:custDataLst>
          </p:nvPr>
        </p:nvSpPr>
        <p:spPr bwMode="auto">
          <a:xfrm>
            <a:off x="1475656" y="3789040"/>
            <a:ext cx="2797968" cy="458103"/>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50887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60</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60</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60</a:t>
            </a:fld>
            <a:endParaRPr lang="fr-FR" dirty="0"/>
          </a:p>
        </p:txBody>
      </p:sp>
      <p:sp>
        <p:nvSpPr>
          <p:cNvPr id="5"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AUCUNE valeur</a:t>
            </a:r>
          </a:p>
        </p:txBody>
      </p:sp>
      <p:sp>
        <p:nvSpPr>
          <p:cNvPr id="6" name="Content Placeholder 2"/>
          <p:cNvSpPr txBox="1">
            <a:spLocks/>
          </p:cNvSpPr>
          <p:nvPr>
            <p:custDataLst>
              <p:tags r:id="rId5"/>
            </p:custDataLst>
          </p:nvPr>
        </p:nvSpPr>
        <p:spPr>
          <a:xfrm>
            <a:off x="609600" y="1772816"/>
            <a:ext cx="7994848" cy="2880320"/>
          </a:xfrm>
          <a:prstGeom prst="rect">
            <a:avLst/>
          </a:prstGeom>
        </p:spPr>
        <p:txBody>
          <a:bodyPr/>
          <a:lstStyle>
            <a:lvl1pPr marL="342900" indent="-342900" algn="l" rtl="0" eaLnBrk="1" fontAlgn="base" hangingPunct="1">
              <a:spcBef>
                <a:spcPct val="20000"/>
              </a:spcBef>
              <a:spcAft>
                <a:spcPct val="0"/>
              </a:spcAft>
              <a:buBlip>
                <a:blip r:embed="rId10"/>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0"/>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0"/>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0"/>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0"/>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0"/>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0"/>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0"/>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0"/>
              </a:buBlip>
              <a:defRPr sz="2400">
                <a:solidFill>
                  <a:schemeClr val="tx1"/>
                </a:solidFill>
                <a:latin typeface="+mn-lt"/>
                <a:cs typeface="+mn-cs"/>
              </a:defRPr>
            </a:lvl9pPr>
          </a:lstStyle>
          <a:p>
            <a:r>
              <a:rPr lang="fr-FR" sz="1800" dirty="0"/>
              <a:t>Qualificateurs SANS valeur indiquée</a:t>
            </a:r>
          </a:p>
          <a:p>
            <a:pPr marL="0" indent="0">
              <a:buNone/>
            </a:pPr>
            <a:endParaRPr lang="fr-FR" sz="1800" kern="0" dirty="0"/>
          </a:p>
          <a:p>
            <a:r>
              <a:rPr lang="fr-FR" sz="1800" dirty="0"/>
              <a:t>Exemples : </a:t>
            </a:r>
          </a:p>
          <a:p>
            <a:pPr marL="0" indent="0">
              <a:buNone/>
            </a:pPr>
            <a:r>
              <a:rPr lang="fr-FR" sz="1800" dirty="0"/>
              <a:t>“</a:t>
            </a:r>
            <a:r>
              <a:rPr lang="fr-FR" sz="1800" dirty="0" err="1"/>
              <a:t>environmental_sample</a:t>
            </a:r>
            <a:r>
              <a:rPr lang="fr-FR" sz="1800" dirty="0"/>
              <a:t>”      “</a:t>
            </a:r>
            <a:r>
              <a:rPr lang="fr-FR" sz="1800" dirty="0" err="1"/>
              <a:t>germline</a:t>
            </a:r>
            <a:r>
              <a:rPr lang="fr-FR" sz="1800" dirty="0"/>
              <a:t>”       “</a:t>
            </a:r>
            <a:r>
              <a:rPr lang="fr-FR" sz="1800" dirty="0" err="1"/>
              <a:t>macronuclear</a:t>
            </a:r>
            <a:r>
              <a:rPr lang="fr-FR" sz="1800" dirty="0"/>
              <a:t>”      “</a:t>
            </a:r>
            <a:r>
              <a:rPr lang="fr-FR" sz="1800" dirty="0" err="1"/>
              <a:t>proviral</a:t>
            </a:r>
            <a:r>
              <a:rPr lang="fr-FR" sz="1800" dirty="0"/>
              <a:t>”</a:t>
            </a:r>
          </a:p>
          <a:p>
            <a:pPr marL="0" indent="0">
              <a:buNone/>
            </a:pPr>
            <a:endParaRPr lang="fr-FR" sz="1800" kern="0" dirty="0"/>
          </a:p>
          <a:p>
            <a:endParaRPr lang="fr-FR" sz="1800" kern="0" dirty="0"/>
          </a:p>
          <a:p>
            <a:endParaRPr lang="fr-FR" sz="1800" kern="0" dirty="0"/>
          </a:p>
          <a:p>
            <a:pPr marL="0" indent="0">
              <a:buNone/>
            </a:pPr>
            <a:endParaRPr lang="fr-FR" sz="1800" kern="0" dirty="0"/>
          </a:p>
          <a:p>
            <a:pPr marL="0" indent="0">
              <a:buNone/>
            </a:pPr>
            <a:endParaRPr lang="fr-FR" sz="1800" kern="0" dirty="0"/>
          </a:p>
          <a:p>
            <a:r>
              <a:rPr lang="fr-FR" sz="1800" dirty="0"/>
              <a:t>Ces qualificateurs ne doivent PAS avoir d’élément « </a:t>
            </a:r>
            <a:r>
              <a:rPr lang="fr-FR" sz="1800" dirty="0" err="1"/>
              <a:t>INSDQualifer_value</a:t>
            </a:r>
            <a:r>
              <a:rPr lang="fr-FR" sz="1800" dirty="0"/>
              <a:t> » </a:t>
            </a:r>
          </a:p>
          <a:p>
            <a:pPr marL="0" indent="0">
              <a:buNone/>
            </a:pPr>
            <a:endParaRPr lang="fr-FR" sz="1800" kern="0" dirty="0"/>
          </a:p>
          <a:p>
            <a:r>
              <a:rPr lang="fr-FR" sz="1800" dirty="0"/>
              <a:t>Le logiciel WIPO </a:t>
            </a:r>
            <a:r>
              <a:rPr lang="fr-FR" sz="1800" dirty="0" err="1"/>
              <a:t>Sequence</a:t>
            </a:r>
            <a:r>
              <a:rPr lang="fr-FR" sz="1800" dirty="0"/>
              <a:t> ne permettra pas l’ajout d’une valeur pour les qualificateurs sans valeur indiquée</a:t>
            </a:r>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8" name="Picture 7"/>
          <p:cNvPicPr>
            <a:picLocks noChangeAspect="1"/>
          </p:cNvPicPr>
          <p:nvPr>
            <p:custDataLst>
              <p:tags r:id="rId6"/>
            </p:custDataLst>
          </p:nvPr>
        </p:nvPicPr>
        <p:blipFill>
          <a:blip r:embed="rId11"/>
          <a:stretch>
            <a:fillRect/>
          </a:stretch>
        </p:blipFill>
        <p:spPr>
          <a:xfrm>
            <a:off x="335707" y="3284984"/>
            <a:ext cx="8280920" cy="1233329"/>
          </a:xfrm>
          <a:prstGeom prst="rect">
            <a:avLst/>
          </a:prstGeom>
        </p:spPr>
      </p:pic>
      <p:sp>
        <p:nvSpPr>
          <p:cNvPr id="9" name="Oval 8"/>
          <p:cNvSpPr/>
          <p:nvPr>
            <p:custDataLst>
              <p:tags r:id="rId7"/>
            </p:custDataLst>
          </p:nvPr>
        </p:nvSpPr>
        <p:spPr bwMode="auto">
          <a:xfrm>
            <a:off x="467544" y="4077072"/>
            <a:ext cx="3168352" cy="4412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48277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61</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61</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61</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61</a:t>
            </a:fld>
            <a:endParaRPr lang="fr-FR" dirty="0"/>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a:t>
            </a:r>
          </a:p>
        </p:txBody>
      </p:sp>
      <p:sp>
        <p:nvSpPr>
          <p:cNvPr id="7" name="Content Placeholder 2"/>
          <p:cNvSpPr txBox="1">
            <a:spLocks/>
          </p:cNvSpPr>
          <p:nvPr>
            <p:custDataLst>
              <p:tags r:id="rId6"/>
            </p:custDataLst>
          </p:nvPr>
        </p:nvSpPr>
        <p:spPr>
          <a:xfrm>
            <a:off x="609600" y="1772816"/>
            <a:ext cx="7994848" cy="4320480"/>
          </a:xfrm>
          <a:prstGeom prst="rect">
            <a:avLst/>
          </a:prstGeom>
        </p:spPr>
        <p:txBody>
          <a:bodyPr/>
          <a:lstStyle>
            <a:lvl1pPr marL="342900" indent="-342900" algn="l" rtl="0" eaLnBrk="1" fontAlgn="base" hangingPunct="1">
              <a:spcBef>
                <a:spcPct val="20000"/>
              </a:spcBef>
              <a:spcAft>
                <a:spcPct val="0"/>
              </a:spcAft>
              <a:buBlip>
                <a:blip r:embed="rId9"/>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9"/>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9"/>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9"/>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9"/>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9"/>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9"/>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9"/>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9"/>
              </a:buBlip>
              <a:defRPr sz="2400">
                <a:solidFill>
                  <a:schemeClr val="tx1"/>
                </a:solidFill>
                <a:latin typeface="+mn-lt"/>
                <a:cs typeface="+mn-cs"/>
              </a:defRPr>
            </a:lvl9pPr>
          </a:lstStyle>
          <a:p>
            <a:r>
              <a:rPr lang="fr-FR" sz="1800" dirty="0"/>
              <a:t>De nombreux qualificateurs ont un format de valeur de “texte libre”</a:t>
            </a:r>
          </a:p>
          <a:p>
            <a:endParaRPr lang="fr-FR" sz="1050" kern="0" dirty="0"/>
          </a:p>
          <a:p>
            <a:r>
              <a:rPr lang="fr-FR" sz="1800" dirty="0"/>
              <a:t>La norme ST.26, paragraphe 3.n) définit le “texte libre” comme “…</a:t>
            </a:r>
            <a:r>
              <a:rPr lang="fr-FR" sz="1800" i="1" dirty="0"/>
              <a:t>un format de valeur autorisé pour certains qualificateurs.  Il s’agit d’un texte descriptif qui se présente sous forme de segments de phrases ou tout autre format précisé (comme indiqué à l’annexe I)</a:t>
            </a:r>
            <a:r>
              <a:rPr lang="fr-FR" sz="1800" dirty="0"/>
              <a:t>”.</a:t>
            </a:r>
          </a:p>
          <a:p>
            <a:endParaRPr lang="fr-FR" sz="1050" kern="0" dirty="0"/>
          </a:p>
          <a:p>
            <a:r>
              <a:rPr lang="fr-FR" sz="1800" dirty="0"/>
              <a:t>Les valeurs de texte libre des qualificateurs sont limitées à 1 000 caractères (norme ST.26, paragraphe 86)</a:t>
            </a:r>
          </a:p>
          <a:p>
            <a:pPr marL="0" indent="0">
              <a:buNone/>
            </a:pPr>
            <a:endParaRPr lang="fr-FR" sz="1050" kern="0" dirty="0"/>
          </a:p>
          <a:p>
            <a:r>
              <a:rPr lang="fr-FR" sz="1800" dirty="0"/>
              <a:t>Un sous-ensemble de qualificateurs assortis de formats de valeur de “texte libre” sont “</a:t>
            </a:r>
            <a:r>
              <a:rPr lang="fr-FR" sz="1800" i="1" dirty="0"/>
              <a:t>dépendants de la langue</a:t>
            </a:r>
            <a:r>
              <a:rPr lang="fr-FR" sz="1800" dirty="0"/>
              <a:t>”</a:t>
            </a:r>
          </a:p>
          <a:p>
            <a:pPr marL="0" indent="0">
              <a:buNone/>
            </a:pPr>
            <a:endParaRPr lang="fr-FR" sz="1050" kern="0" dirty="0"/>
          </a:p>
          <a:p>
            <a:r>
              <a:rPr lang="fr-FR" sz="1800" dirty="0"/>
              <a:t>Le texte libre “dépendant de la langue” “peut nécessiter une traduction aux fins des procédures internationales, nationales ou régionales”.   Norme ST.26, paragraphe 3.o)</a:t>
            </a:r>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1765036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62</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62</a:t>
            </a:fld>
            <a:endParaRPr lang="fr-FR" dirty="0"/>
          </a:p>
        </p:txBody>
      </p:sp>
      <p:sp>
        <p:nvSpPr>
          <p:cNvPr id="4" name="Title 1"/>
          <p:cNvSpPr txBox="1">
            <a:spLocks/>
          </p:cNvSpPr>
          <p:nvPr>
            <p:custDataLst>
              <p:tags r:id="rId3"/>
            </p:custDataLst>
          </p:nvPr>
        </p:nvSpPr>
        <p:spPr>
          <a:xfrm>
            <a:off x="609600" y="15081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a:t>
            </a:r>
          </a:p>
        </p:txBody>
      </p:sp>
      <p:sp>
        <p:nvSpPr>
          <p:cNvPr id="5" name="Content Placeholder 2"/>
          <p:cNvSpPr txBox="1">
            <a:spLocks/>
          </p:cNvSpPr>
          <p:nvPr>
            <p:custDataLst>
              <p:tags r:id="rId4"/>
            </p:custDataLst>
          </p:nvPr>
        </p:nvSpPr>
        <p:spPr>
          <a:xfrm>
            <a:off x="609600" y="1314475"/>
            <a:ext cx="7994848" cy="4320480"/>
          </a:xfrm>
          <a:prstGeom prst="rect">
            <a:avLst/>
          </a:prstGeom>
        </p:spPr>
        <p:txBody>
          <a:bodyPr/>
          <a:lstStyle>
            <a:lvl1pPr marL="342900" indent="-342900" algn="l" rtl="0" eaLnBrk="1" fontAlgn="base" hangingPunct="1">
              <a:spcBef>
                <a:spcPct val="20000"/>
              </a:spcBef>
              <a:spcAft>
                <a:spcPct val="0"/>
              </a:spcAft>
              <a:buBlip>
                <a:blip r:embed="rId9"/>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9"/>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9"/>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9"/>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9"/>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9"/>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9"/>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9"/>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9"/>
              </a:buBlip>
              <a:defRPr sz="2400">
                <a:solidFill>
                  <a:schemeClr val="tx1"/>
                </a:solidFill>
                <a:latin typeface="+mn-lt"/>
                <a:cs typeface="+mn-cs"/>
              </a:defRPr>
            </a:lvl9pPr>
          </a:lstStyle>
          <a:p>
            <a:r>
              <a:rPr lang="fr-FR" sz="1800" dirty="0"/>
              <a:t>Les qualificateurs qui comportent du “texte libre dépendant de la langue” peuvent nécessiter une traduction  </a:t>
            </a:r>
          </a:p>
          <a:p>
            <a:endParaRPr lang="fr-FR" sz="1000" kern="0" dirty="0"/>
          </a:p>
          <a:p>
            <a:r>
              <a:rPr lang="fr-FR" sz="1800" dirty="0"/>
              <a:t>Comment déterminer si un qualificateur comportant un format de valeur de texte libre est dépendant de la langue?</a:t>
            </a:r>
          </a:p>
          <a:p>
            <a:pPr lvl="1">
              <a:buFontTx/>
              <a:buChar char="-"/>
            </a:pPr>
            <a:r>
              <a:rPr lang="fr-FR" sz="1800" dirty="0"/>
              <a:t>Le tableau 5 de l’annexe I, section 6, de la norme ST.26 répertorie tous les qualificateurs de séquences de nucléotides ayant un format de valeur de texte libre dépendant de la langue</a:t>
            </a:r>
          </a:p>
          <a:p>
            <a:pPr lvl="1">
              <a:buFontTx/>
              <a:buChar char="-"/>
            </a:pPr>
            <a:r>
              <a:rPr lang="fr-FR" sz="1800" dirty="0"/>
              <a:t>Le tableau 6 de l’annexe I, section 8, de la norme ST.26 répertorie tous les qualificateurs de séquences d’acides aminés ayant un format de valeur de texte libre dépendant de la langue</a:t>
            </a:r>
          </a:p>
          <a:p>
            <a:pPr lvl="1">
              <a:buFontTx/>
              <a:buChar char="-"/>
            </a:pPr>
            <a:r>
              <a:rPr lang="fr-FR" sz="1800" dirty="0"/>
              <a:t>Veuillez consulter le “format de valeur obligatoire” dans la description du qualificateur</a:t>
            </a:r>
          </a:p>
          <a:p>
            <a:pPr lvl="1">
              <a:buFontTx/>
              <a:buChar char="-"/>
            </a:pPr>
            <a:endParaRPr lang="fr-FR" sz="1800" kern="0" dirty="0"/>
          </a:p>
          <a:p>
            <a:endParaRPr lang="fr-FR" sz="1800" kern="0" dirty="0"/>
          </a:p>
          <a:p>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7" name="Picture 6"/>
          <p:cNvPicPr>
            <a:picLocks noChangeAspect="1"/>
          </p:cNvPicPr>
          <p:nvPr>
            <p:custDataLst>
              <p:tags r:id="rId5"/>
            </p:custDataLst>
          </p:nvPr>
        </p:nvPicPr>
        <p:blipFill>
          <a:blip r:embed="rId10"/>
          <a:stretch>
            <a:fillRect/>
          </a:stretch>
        </p:blipFill>
        <p:spPr>
          <a:xfrm>
            <a:off x="1040110" y="5127470"/>
            <a:ext cx="7590259" cy="1571659"/>
          </a:xfrm>
          <a:prstGeom prst="rect">
            <a:avLst/>
          </a:prstGeom>
        </p:spPr>
      </p:pic>
      <p:sp>
        <p:nvSpPr>
          <p:cNvPr id="8" name="Oval 7"/>
          <p:cNvSpPr/>
          <p:nvPr>
            <p:custDataLst>
              <p:tags r:id="rId6"/>
            </p:custDataLst>
          </p:nvPr>
        </p:nvSpPr>
        <p:spPr bwMode="auto">
          <a:xfrm>
            <a:off x="3059832" y="5877272"/>
            <a:ext cx="5904656" cy="576064"/>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92938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63</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63</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63</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63</a:t>
            </a:fld>
            <a:endParaRPr lang="fr-FR" dirty="0"/>
          </a:p>
        </p:txBody>
      </p:sp>
      <p:sp>
        <p:nvSpPr>
          <p:cNvPr id="6"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63</a:t>
            </a:fld>
            <a:endParaRPr lang="fr-FR" dirty="0"/>
          </a:p>
        </p:txBody>
      </p:sp>
      <p:sp>
        <p:nvSpPr>
          <p:cNvPr id="7"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a:t>
            </a:r>
          </a:p>
        </p:txBody>
      </p:sp>
      <p:pic>
        <p:nvPicPr>
          <p:cNvPr id="9" name="Picture 8"/>
          <p:cNvPicPr>
            <a:picLocks noChangeAspect="1"/>
          </p:cNvPicPr>
          <p:nvPr>
            <p:custDataLst>
              <p:tags r:id="rId7"/>
            </p:custDataLst>
          </p:nvPr>
        </p:nvPicPr>
        <p:blipFill>
          <a:blip r:embed="rId11"/>
          <a:stretch>
            <a:fillRect/>
          </a:stretch>
        </p:blipFill>
        <p:spPr>
          <a:xfrm>
            <a:off x="467544" y="1700808"/>
            <a:ext cx="7942313" cy="4277546"/>
          </a:xfrm>
          <a:prstGeom prst="rect">
            <a:avLst/>
          </a:prstGeom>
        </p:spPr>
      </p:pic>
      <p:sp>
        <p:nvSpPr>
          <p:cNvPr id="10" name="Oval 9"/>
          <p:cNvSpPr/>
          <p:nvPr>
            <p:custDataLst>
              <p:tags r:id="rId8"/>
            </p:custDataLst>
          </p:nvPr>
        </p:nvSpPr>
        <p:spPr bwMode="auto">
          <a:xfrm>
            <a:off x="2339752" y="4581128"/>
            <a:ext cx="5936036" cy="504056"/>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92858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64</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64</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5" name="Content Placeholder 2"/>
          <p:cNvSpPr txBox="1">
            <a:spLocks/>
          </p:cNvSpPr>
          <p:nvPr>
            <p:custDataLst>
              <p:tags r:id="rId4"/>
            </p:custDataLst>
          </p:nvPr>
        </p:nvSpPr>
        <p:spPr>
          <a:xfrm>
            <a:off x="609600" y="1772816"/>
            <a:ext cx="7994848" cy="432048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r>
              <a:rPr lang="fr-FR" sz="1800" dirty="0"/>
              <a:t>Les valeurs des qualificateurs à “texte libre dépendant de la langue” peuvent être données dans deux langues dans le listage des séquences XML : en anglais et une langue autre que l’anglais (norme ST.26, paragraphe 87)</a:t>
            </a:r>
          </a:p>
          <a:p>
            <a:pPr marL="0" indent="0">
              <a:buNone/>
            </a:pPr>
            <a:endParaRPr lang="fr-FR" sz="1800" kern="0" dirty="0"/>
          </a:p>
          <a:p>
            <a:endParaRPr lang="fr-FR" sz="1800" kern="0" dirty="0"/>
          </a:p>
          <a:p>
            <a:endParaRPr lang="fr-FR" sz="1800" kern="0" dirty="0"/>
          </a:p>
          <a:p>
            <a:pPr marL="457200" lvl="1" indent="0">
              <a:buNone/>
            </a:pPr>
            <a:endParaRPr lang="fr-FR" sz="1800" kern="0" dirty="0"/>
          </a:p>
          <a:p>
            <a:endParaRPr lang="fr-FR" sz="1800" kern="0" dirty="0"/>
          </a:p>
          <a:p>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509151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65</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65</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5" name="Content Placeholder 2"/>
          <p:cNvSpPr txBox="1">
            <a:spLocks/>
          </p:cNvSpPr>
          <p:nvPr>
            <p:custDataLst>
              <p:tags r:id="rId4"/>
            </p:custDataLst>
          </p:nvPr>
        </p:nvSpPr>
        <p:spPr>
          <a:xfrm>
            <a:off x="609600" y="1772816"/>
            <a:ext cx="7994848" cy="432048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r>
              <a:rPr lang="fr-FR" sz="1800" dirty="0"/>
              <a:t>Les valeurs des qualificateurs à “texte libre dépendant de la langue” peuvent être données dans deux langues dans le listage des séquences XML : en anglais et une langue autre que l’anglais (norme ST.26, paragraphe 87)</a:t>
            </a:r>
          </a:p>
          <a:p>
            <a:endParaRPr lang="fr-FR" sz="1800" kern="0" dirty="0"/>
          </a:p>
          <a:p>
            <a:r>
              <a:rPr lang="fr-FR" sz="1800" dirty="0"/>
              <a:t>La valeur dépendant de la langue d’un qualificateur en </a:t>
            </a:r>
            <a:r>
              <a:rPr lang="fr-FR" sz="1800" u="sng" dirty="0"/>
              <a:t>anglais</a:t>
            </a:r>
            <a:r>
              <a:rPr lang="fr-FR" sz="1800" dirty="0"/>
              <a:t> doit être présentée dans l’élément </a:t>
            </a:r>
            <a:r>
              <a:rPr lang="fr-FR" sz="1800" dirty="0" err="1"/>
              <a:t>INSDQualifier_value</a:t>
            </a:r>
            <a:r>
              <a:rPr lang="fr-FR" sz="1800" dirty="0"/>
              <a:t> </a:t>
            </a:r>
          </a:p>
          <a:p>
            <a:endParaRPr lang="fr-FR" sz="1800" kern="0" dirty="0"/>
          </a:p>
          <a:p>
            <a:endParaRPr lang="fr-FR" sz="1800" kern="0" dirty="0"/>
          </a:p>
          <a:p>
            <a:pPr marL="457200" lvl="1" indent="0">
              <a:buNone/>
            </a:pPr>
            <a:endParaRPr lang="fr-FR" sz="1800" kern="0" dirty="0"/>
          </a:p>
          <a:p>
            <a:endParaRPr lang="fr-FR" sz="1800" kern="0" dirty="0"/>
          </a:p>
          <a:p>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1156508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66</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66</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5" name="Content Placeholder 2"/>
          <p:cNvSpPr txBox="1">
            <a:spLocks/>
          </p:cNvSpPr>
          <p:nvPr>
            <p:custDataLst>
              <p:tags r:id="rId4"/>
            </p:custDataLst>
          </p:nvPr>
        </p:nvSpPr>
        <p:spPr>
          <a:xfrm>
            <a:off x="609600" y="1772816"/>
            <a:ext cx="7994848" cy="432048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r>
              <a:rPr lang="fr-FR" sz="1800" dirty="0"/>
              <a:t>Les valeurs des qualificateurs à “texte libre dépendant de la langue” peuvent être données dans deux langues dans le listage des séquences XML : en anglais et une langue autre que l’anglais (norme ST.26, paragraphe 87)</a:t>
            </a:r>
          </a:p>
          <a:p>
            <a:endParaRPr lang="fr-FR" sz="1800" kern="0" dirty="0"/>
          </a:p>
          <a:p>
            <a:r>
              <a:rPr lang="fr-FR" sz="1800" dirty="0"/>
              <a:t>La valeur dépendant de la langue d’un qualificateur en </a:t>
            </a:r>
            <a:r>
              <a:rPr lang="fr-FR" sz="1800" u="sng" dirty="0"/>
              <a:t>anglais</a:t>
            </a:r>
            <a:r>
              <a:rPr lang="fr-FR" sz="1800" dirty="0"/>
              <a:t> doit être présentée dans l’élément </a:t>
            </a:r>
            <a:r>
              <a:rPr lang="fr-FR" sz="1800" dirty="0" err="1"/>
              <a:t>INSDQualifier_value</a:t>
            </a:r>
            <a:r>
              <a:rPr lang="fr-FR" sz="1800" dirty="0"/>
              <a:t> </a:t>
            </a:r>
          </a:p>
          <a:p>
            <a:endParaRPr lang="fr-FR" sz="1800" kern="0" dirty="0"/>
          </a:p>
          <a:p>
            <a:r>
              <a:rPr lang="fr-FR" sz="1800" dirty="0"/>
              <a:t>La valeur dépendant de la langue d’un qualificateur dans </a:t>
            </a:r>
            <a:r>
              <a:rPr lang="fr-FR" sz="1800" u="sng" dirty="0"/>
              <a:t>une langue autre que l’anglais</a:t>
            </a:r>
            <a:r>
              <a:rPr lang="fr-FR" sz="1800" dirty="0"/>
              <a:t> doit être présentée dans l’élément </a:t>
            </a:r>
            <a:r>
              <a:rPr lang="fr-FR" sz="1800" dirty="0" err="1"/>
              <a:t>NonEnglishQualifier_value</a:t>
            </a:r>
            <a:r>
              <a:rPr lang="fr-FR" sz="1800" dirty="0"/>
              <a:t> </a:t>
            </a:r>
          </a:p>
          <a:p>
            <a:pPr marL="0" indent="0">
              <a:buNone/>
            </a:pPr>
            <a:endParaRPr lang="fr-FR" sz="1800" kern="0" dirty="0"/>
          </a:p>
          <a:p>
            <a:endParaRPr lang="fr-FR" sz="1800" kern="0" dirty="0"/>
          </a:p>
          <a:p>
            <a:endParaRPr lang="fr-FR" sz="1800" kern="0" dirty="0"/>
          </a:p>
          <a:p>
            <a:pPr marL="457200" lvl="1" indent="0">
              <a:buNone/>
            </a:pPr>
            <a:endParaRPr lang="fr-FR" sz="1800" kern="0" dirty="0"/>
          </a:p>
          <a:p>
            <a:endParaRPr lang="fr-FR" sz="1800" kern="0" dirty="0"/>
          </a:p>
          <a:p>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2828625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67</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4" name="Content Placeholder 2"/>
          <p:cNvSpPr txBox="1">
            <a:spLocks/>
          </p:cNvSpPr>
          <p:nvPr>
            <p:custDataLst>
              <p:tags r:id="rId3"/>
            </p:custDataLst>
          </p:nvPr>
        </p:nvSpPr>
        <p:spPr>
          <a:xfrm>
            <a:off x="609600" y="1772816"/>
            <a:ext cx="7994848" cy="4320480"/>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sz="1800" dirty="0"/>
              <a:t>Les valeurs des qualificateurs à “texte libre dépendant de la langue” peuvent être données dans deux langues dans le listage des séquences XML : en anglais et une langue autre que l’anglais (norme ST.26, paragraphe 87)</a:t>
            </a:r>
          </a:p>
          <a:p>
            <a:endParaRPr lang="fr-FR" sz="1800" kern="0" dirty="0"/>
          </a:p>
          <a:p>
            <a:r>
              <a:rPr lang="fr-FR" sz="1800" dirty="0"/>
              <a:t>La valeur dépendant de la langue d’un qualificateur en </a:t>
            </a:r>
            <a:r>
              <a:rPr lang="fr-FR" sz="1800" u="sng" dirty="0"/>
              <a:t>anglais</a:t>
            </a:r>
            <a:r>
              <a:rPr lang="fr-FR" sz="1800" dirty="0"/>
              <a:t> doit être présentée dans l’élément </a:t>
            </a:r>
            <a:r>
              <a:rPr lang="fr-FR" sz="1800" dirty="0" err="1"/>
              <a:t>INSDQualifier_value</a:t>
            </a:r>
            <a:r>
              <a:rPr lang="fr-FR" sz="1800" dirty="0"/>
              <a:t> </a:t>
            </a:r>
          </a:p>
          <a:p>
            <a:endParaRPr lang="fr-FR" sz="1800" kern="0" dirty="0"/>
          </a:p>
          <a:p>
            <a:r>
              <a:rPr lang="fr-FR" sz="1800" dirty="0"/>
              <a:t>La valeur dépendant de la langue d’un qualificateur dans </a:t>
            </a:r>
            <a:r>
              <a:rPr lang="fr-FR" sz="1800" u="sng" dirty="0"/>
              <a:t>une langue autre que l’anglais</a:t>
            </a:r>
            <a:r>
              <a:rPr lang="fr-FR" sz="1800" dirty="0"/>
              <a:t> doit être présentée dans l’élément </a:t>
            </a:r>
            <a:r>
              <a:rPr lang="fr-FR" sz="1800" dirty="0" err="1"/>
              <a:t>NonEnglishQualifier_value</a:t>
            </a:r>
            <a:r>
              <a:rPr lang="fr-FR" sz="1800" dirty="0"/>
              <a:t> </a:t>
            </a:r>
          </a:p>
          <a:p>
            <a:pPr marL="0" indent="0">
              <a:buNone/>
            </a:pPr>
            <a:endParaRPr lang="fr-FR" sz="1800" kern="0" dirty="0"/>
          </a:p>
          <a:p>
            <a:r>
              <a:rPr lang="fr-FR" sz="1800" dirty="0"/>
              <a:t>Un élément </a:t>
            </a:r>
            <a:r>
              <a:rPr lang="fr-FR" sz="1800" dirty="0" err="1"/>
              <a:t>NonEnglishQualifier_value</a:t>
            </a:r>
            <a:r>
              <a:rPr lang="fr-FR" sz="1800" dirty="0"/>
              <a:t> est autorisé UNIQUEMENT pour les qualificateurs qui ont un format de valeur de texte libre </a:t>
            </a:r>
            <a:r>
              <a:rPr lang="fr-FR" sz="1800" b="1" dirty="0"/>
              <a:t>dépendant de la langue </a:t>
            </a:r>
            <a:r>
              <a:rPr lang="fr-FR" sz="1800" dirty="0"/>
              <a:t>(norme ST.26, paragraphe 87.b))</a:t>
            </a:r>
          </a:p>
          <a:p>
            <a:endParaRPr lang="fr-FR" sz="1800" kern="0" dirty="0"/>
          </a:p>
          <a:p>
            <a:endParaRPr lang="fr-FR" sz="1800" kern="0" dirty="0"/>
          </a:p>
          <a:p>
            <a:endParaRPr lang="fr-FR" sz="1800" kern="0" dirty="0"/>
          </a:p>
          <a:p>
            <a:pPr marL="457200" lvl="1" indent="0">
              <a:buNone/>
            </a:pPr>
            <a:endParaRPr lang="fr-FR" sz="1800" kern="0" dirty="0"/>
          </a:p>
          <a:p>
            <a:endParaRPr lang="fr-FR" sz="1800" kern="0" dirty="0"/>
          </a:p>
          <a:p>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1452958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68</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pic>
        <p:nvPicPr>
          <p:cNvPr id="4" name="Picture 3"/>
          <p:cNvPicPr>
            <a:picLocks noChangeAspect="1"/>
          </p:cNvPicPr>
          <p:nvPr>
            <p:custDataLst>
              <p:tags r:id="rId3"/>
            </p:custDataLst>
          </p:nvPr>
        </p:nvPicPr>
        <p:blipFill>
          <a:blip r:embed="rId11"/>
          <a:stretch>
            <a:fillRect/>
          </a:stretch>
        </p:blipFill>
        <p:spPr>
          <a:xfrm>
            <a:off x="326326" y="1412776"/>
            <a:ext cx="8408813" cy="4830086"/>
          </a:xfrm>
          <a:prstGeom prst="rect">
            <a:avLst/>
          </a:prstGeom>
        </p:spPr>
      </p:pic>
      <p:sp>
        <p:nvSpPr>
          <p:cNvPr id="5" name="Rectangle 4"/>
          <p:cNvSpPr/>
          <p:nvPr>
            <p:custDataLst>
              <p:tags r:id="rId4"/>
            </p:custDataLst>
          </p:nvPr>
        </p:nvSpPr>
        <p:spPr bwMode="auto">
          <a:xfrm>
            <a:off x="1403648" y="3068960"/>
            <a:ext cx="216024"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6" name="Rectangle 5"/>
          <p:cNvSpPr/>
          <p:nvPr>
            <p:custDataLst>
              <p:tags r:id="rId5"/>
            </p:custDataLst>
          </p:nvPr>
        </p:nvSpPr>
        <p:spPr bwMode="auto">
          <a:xfrm>
            <a:off x="1101007" y="2780928"/>
            <a:ext cx="216024"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7" name="Rectangle 6"/>
          <p:cNvSpPr/>
          <p:nvPr>
            <p:custDataLst>
              <p:tags r:id="rId6"/>
            </p:custDataLst>
          </p:nvPr>
        </p:nvSpPr>
        <p:spPr bwMode="auto">
          <a:xfrm>
            <a:off x="884983" y="2413281"/>
            <a:ext cx="216024"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8" name="Rectangle 7"/>
          <p:cNvSpPr/>
          <p:nvPr>
            <p:custDataLst>
              <p:tags r:id="rId7"/>
            </p:custDataLst>
          </p:nvPr>
        </p:nvSpPr>
        <p:spPr bwMode="auto">
          <a:xfrm>
            <a:off x="648963" y="2096852"/>
            <a:ext cx="216024"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9" name="Rectangle 8"/>
          <p:cNvSpPr/>
          <p:nvPr>
            <p:custDataLst>
              <p:tags r:id="rId8"/>
            </p:custDataLst>
          </p:nvPr>
        </p:nvSpPr>
        <p:spPr bwMode="auto">
          <a:xfrm>
            <a:off x="314929" y="1570038"/>
            <a:ext cx="216024"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03366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69</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69</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5" name="Content Placeholder 2"/>
          <p:cNvSpPr txBox="1">
            <a:spLocks/>
          </p:cNvSpPr>
          <p:nvPr>
            <p:custDataLst>
              <p:tags r:id="rId4"/>
            </p:custDataLst>
          </p:nvPr>
        </p:nvSpPr>
        <p:spPr>
          <a:xfrm>
            <a:off x="609600" y="1772816"/>
            <a:ext cx="7994848" cy="432048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Lorsqu’un listage des séquences XML contient des valeurs de qualificateurs qui ne sont pas en anglais :</a:t>
            </a:r>
          </a:p>
          <a:p>
            <a:pPr marL="0" indent="0">
              <a:buNone/>
            </a:pPr>
            <a:endParaRPr lang="fr-FR" sz="1800" kern="0" dirty="0"/>
          </a:p>
          <a:p>
            <a:pPr marL="457200" lvl="1" indent="0">
              <a:buNone/>
            </a:pPr>
            <a:r>
              <a:rPr lang="fr-FR" sz="1800" dirty="0"/>
              <a:t>1. l’élément racine du listage de séquences au format XML doit contenir un attribut “</a:t>
            </a:r>
            <a:r>
              <a:rPr lang="fr-FR" sz="1800" dirty="0" err="1"/>
              <a:t>nonEnglishFreeTextLanguageCode</a:t>
            </a:r>
            <a:r>
              <a:rPr lang="fr-FR" sz="1800" dirty="0"/>
              <a:t>” composé d’une abréviation de code à deux lettres appropriée (norme ST.26, paragraphes 43 et 87.b));</a:t>
            </a:r>
          </a:p>
          <a:p>
            <a:pPr lvl="1"/>
            <a:endParaRPr lang="fr-FR" sz="1800" kern="0" dirty="0"/>
          </a:p>
          <a:p>
            <a:endParaRPr lang="fr-FR" sz="1800" kern="0" dirty="0"/>
          </a:p>
          <a:p>
            <a:endParaRPr lang="fr-FR" sz="1800" kern="0" dirty="0"/>
          </a:p>
          <a:p>
            <a:endParaRPr lang="fr-FR" sz="1800" kern="0" dirty="0"/>
          </a:p>
          <a:p>
            <a:pPr marL="457200" lvl="1" indent="0">
              <a:buNone/>
            </a:pPr>
            <a:endParaRPr lang="fr-FR" sz="1800" kern="0" dirty="0"/>
          </a:p>
          <a:p>
            <a:endParaRPr lang="fr-FR" sz="1800" kern="0" dirty="0"/>
          </a:p>
          <a:p>
            <a:pPr marL="0" indent="0">
              <a:buNone/>
            </a:pPr>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7" name="Picture 6"/>
          <p:cNvPicPr>
            <a:picLocks noChangeAspect="1"/>
          </p:cNvPicPr>
          <p:nvPr>
            <p:custDataLst>
              <p:tags r:id="rId5"/>
            </p:custDataLst>
          </p:nvPr>
        </p:nvPicPr>
        <p:blipFill rotWithShape="1">
          <a:blip r:embed="rId9"/>
          <a:srcRect l="2433" t="12287"/>
          <a:stretch/>
        </p:blipFill>
        <p:spPr>
          <a:xfrm>
            <a:off x="393967" y="4221088"/>
            <a:ext cx="8660865" cy="576064"/>
          </a:xfrm>
          <a:prstGeom prst="rect">
            <a:avLst/>
          </a:prstGeom>
        </p:spPr>
      </p:pic>
    </p:spTree>
    <p:extLst>
      <p:ext uri="{BB962C8B-B14F-4D97-AF65-F5344CB8AC3E}">
        <p14:creationId xmlns:p14="http://schemas.microsoft.com/office/powerpoint/2010/main" val="383014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7</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p:txBody>
      </p:sp>
      <p:sp>
        <p:nvSpPr>
          <p:cNvPr id="4" name="Content Placeholder 2"/>
          <p:cNvSpPr txBox="1">
            <a:spLocks/>
          </p:cNvSpPr>
          <p:nvPr>
            <p:custDataLst>
              <p:tags r:id="rId3"/>
            </p:custDataLst>
          </p:nvPr>
        </p:nvSpPr>
        <p:spPr>
          <a:xfrm>
            <a:off x="395536" y="1570038"/>
            <a:ext cx="8280920" cy="517133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Certaines clés de caractérisation comportent des limitations supplémentaires</a:t>
            </a:r>
          </a:p>
          <a:p>
            <a:pPr lvl="1">
              <a:buFontTx/>
              <a:buChar char="-"/>
            </a:pPr>
            <a:r>
              <a:rPr lang="fr-FR" sz="1800" dirty="0"/>
              <a:t>Pour « </a:t>
            </a:r>
            <a:r>
              <a:rPr lang="fr-FR" sz="1800" dirty="0" err="1"/>
              <a:t>organism</a:t>
            </a:r>
            <a:r>
              <a:rPr lang="fr-FR" sz="1800" dirty="0"/>
              <a:t> scope », par exemple, “</a:t>
            </a:r>
            <a:r>
              <a:rPr lang="fr-FR" sz="1800" dirty="0" err="1"/>
              <a:t>C_region</a:t>
            </a:r>
            <a:r>
              <a:rPr lang="fr-FR" sz="1800" dirty="0"/>
              <a:t>” se limite aux eucaryotes</a:t>
            </a:r>
          </a:p>
          <a:p>
            <a:pPr lvl="1">
              <a:buFontTx/>
              <a:buChar char="-"/>
            </a:pPr>
            <a:r>
              <a:rPr lang="fr-FR" sz="1800" dirty="0"/>
              <a:t>Pour « </a:t>
            </a:r>
            <a:r>
              <a:rPr lang="fr-FR" sz="1800" dirty="0" err="1"/>
              <a:t>molecule</a:t>
            </a:r>
            <a:r>
              <a:rPr lang="fr-FR" sz="1800" dirty="0"/>
              <a:t> scope », par exemple, “D-</a:t>
            </a:r>
            <a:r>
              <a:rPr lang="fr-FR" sz="1800" dirty="0" err="1"/>
              <a:t>loop</a:t>
            </a:r>
            <a:r>
              <a:rPr lang="fr-FR" sz="1800" dirty="0"/>
              <a:t>” se limite aux séquences ADN</a:t>
            </a:r>
          </a:p>
          <a:p>
            <a:pPr marL="0" indent="0">
              <a:buNone/>
            </a:pPr>
            <a:endParaRPr lang="fr-FR" sz="1800" kern="0" dirty="0"/>
          </a:p>
        </p:txBody>
      </p:sp>
      <p:pic>
        <p:nvPicPr>
          <p:cNvPr id="6" name="Picture 5"/>
          <p:cNvPicPr>
            <a:picLocks noChangeAspect="1"/>
          </p:cNvPicPr>
          <p:nvPr>
            <p:custDataLst>
              <p:tags r:id="rId4"/>
            </p:custDataLst>
          </p:nvPr>
        </p:nvPicPr>
        <p:blipFill>
          <a:blip r:embed="rId9"/>
          <a:stretch>
            <a:fillRect/>
          </a:stretch>
        </p:blipFill>
        <p:spPr>
          <a:xfrm>
            <a:off x="518864" y="3429000"/>
            <a:ext cx="7912451" cy="2377337"/>
          </a:xfrm>
          <a:prstGeom prst="rect">
            <a:avLst/>
          </a:prstGeom>
        </p:spPr>
      </p:pic>
      <p:sp>
        <p:nvSpPr>
          <p:cNvPr id="7" name="Oval 6"/>
          <p:cNvSpPr/>
          <p:nvPr>
            <p:custDataLst>
              <p:tags r:id="rId5"/>
            </p:custDataLst>
          </p:nvPr>
        </p:nvSpPr>
        <p:spPr bwMode="auto">
          <a:xfrm>
            <a:off x="755576" y="5373216"/>
            <a:ext cx="2736304" cy="648072"/>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31783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70</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70</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70</a:t>
            </a:fld>
            <a:endParaRPr lang="fr-FR" dirty="0"/>
          </a:p>
        </p:txBody>
      </p:sp>
      <p:sp>
        <p:nvSpPr>
          <p:cNvPr id="5"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6" name="Content Placeholder 2"/>
          <p:cNvSpPr txBox="1">
            <a:spLocks/>
          </p:cNvSpPr>
          <p:nvPr>
            <p:custDataLst>
              <p:tags r:id="rId5"/>
            </p:custDataLst>
          </p:nvPr>
        </p:nvSpPr>
        <p:spPr>
          <a:xfrm>
            <a:off x="609600" y="1772816"/>
            <a:ext cx="8354888" cy="432048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Lorsqu’un listage des séquences XML contient des valeurs de qualificateurs qui ne sont pas en anglais :</a:t>
            </a:r>
          </a:p>
          <a:p>
            <a:pPr marL="0" indent="0">
              <a:buNone/>
            </a:pPr>
            <a:endParaRPr lang="fr-FR" sz="1800" kern="0" dirty="0"/>
          </a:p>
          <a:p>
            <a:pPr marL="457200" lvl="1" indent="0">
              <a:buNone/>
            </a:pPr>
            <a:r>
              <a:rPr lang="fr-FR" sz="1800" dirty="0"/>
              <a:t>1. l’élément racine du listage des séquences au format XML doit contenir un attribut “</a:t>
            </a:r>
            <a:r>
              <a:rPr lang="fr-FR" sz="1800" dirty="0" err="1"/>
              <a:t>nonEnglishFreeTextLanguageCode</a:t>
            </a:r>
            <a:r>
              <a:rPr lang="fr-FR" sz="1800" dirty="0"/>
              <a:t>” composé d’une abréviation de code à deux lettres appropriée (norme ST.26, paragraphes 43 et 87.b));</a:t>
            </a:r>
          </a:p>
          <a:p>
            <a:pPr marL="457200" lvl="1" indent="0">
              <a:buNone/>
            </a:pPr>
            <a:endParaRPr lang="fr-FR" sz="1800" kern="0" dirty="0"/>
          </a:p>
          <a:p>
            <a:pPr marL="457200" lvl="1" indent="0">
              <a:buNone/>
            </a:pPr>
            <a:r>
              <a:rPr lang="fr-FR" sz="1800" dirty="0"/>
              <a:t>2. Tous les qualificateurs dépendants de la langue doivent présenter des valeurs dans la langue indiquée; </a:t>
            </a:r>
            <a:endParaRPr lang="fr-FR" sz="1800" kern="0" dirty="0"/>
          </a:p>
          <a:p>
            <a:endParaRPr lang="fr-FR" sz="1800" kern="0" dirty="0"/>
          </a:p>
          <a:p>
            <a:pPr marL="0" indent="0">
              <a:buNone/>
            </a:pPr>
            <a:endParaRPr lang="fr-FR" sz="1800" kern="0" dirty="0"/>
          </a:p>
          <a:p>
            <a:endParaRPr lang="fr-FR" sz="1800" kern="0" dirty="0"/>
          </a:p>
          <a:p>
            <a:pPr marL="457200" lvl="1" indent="0">
              <a:buNone/>
            </a:pPr>
            <a:endParaRPr lang="fr-FR" sz="1800" kern="0" dirty="0"/>
          </a:p>
          <a:p>
            <a:endParaRPr lang="fr-FR" sz="1800" kern="0" dirty="0"/>
          </a:p>
          <a:p>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3914758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71</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71</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71</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71</a:t>
            </a:fld>
            <a:endParaRPr lang="fr-FR" dirty="0"/>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7" name="Content Placeholder 2"/>
          <p:cNvSpPr txBox="1">
            <a:spLocks/>
          </p:cNvSpPr>
          <p:nvPr>
            <p:custDataLst>
              <p:tags r:id="rId6"/>
            </p:custDataLst>
          </p:nvPr>
        </p:nvSpPr>
        <p:spPr>
          <a:xfrm>
            <a:off x="609600" y="1772816"/>
            <a:ext cx="8354888" cy="4320480"/>
          </a:xfrm>
          <a:prstGeom prst="rect">
            <a:avLst/>
          </a:prstGeom>
        </p:spPr>
        <p:txBody>
          <a:bodyPr/>
          <a:lstStyle>
            <a:lvl1pPr marL="342900" indent="-342900" algn="l" rtl="0" eaLnBrk="1" fontAlgn="base" hangingPunct="1">
              <a:spcBef>
                <a:spcPct val="20000"/>
              </a:spcBef>
              <a:spcAft>
                <a:spcPct val="0"/>
              </a:spcAft>
              <a:buBlip>
                <a:blip r:embed="rId9"/>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9"/>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9"/>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9"/>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9"/>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9"/>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9"/>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9"/>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9"/>
              </a:buBlip>
              <a:defRPr sz="2400">
                <a:solidFill>
                  <a:schemeClr val="tx1"/>
                </a:solidFill>
                <a:latin typeface="+mn-lt"/>
                <a:cs typeface="+mn-cs"/>
              </a:defRPr>
            </a:lvl9pPr>
          </a:lstStyle>
          <a:p>
            <a:r>
              <a:rPr lang="fr-FR" sz="1800" dirty="0"/>
              <a:t>Lorsqu’un listage des séquences XML contient des valeurs de qualificateurs qui ne sont pas en anglais :</a:t>
            </a:r>
          </a:p>
          <a:p>
            <a:pPr marL="0" indent="0">
              <a:buNone/>
            </a:pPr>
            <a:endParaRPr lang="fr-FR" sz="1800" kern="0" dirty="0"/>
          </a:p>
          <a:p>
            <a:pPr marL="457200" lvl="1" indent="0">
              <a:buNone/>
            </a:pPr>
            <a:r>
              <a:rPr lang="fr-FR" sz="1800" dirty="0"/>
              <a:t>1. l’élément racine du listage des séquences au format XML doit contenir un attribut “</a:t>
            </a:r>
            <a:r>
              <a:rPr lang="fr-FR" sz="1800" dirty="0" err="1"/>
              <a:t>nonEnglishFreeTextLanguageCode</a:t>
            </a:r>
            <a:r>
              <a:rPr lang="fr-FR" sz="1800" dirty="0"/>
              <a:t>” composé d’une abréviation de code à deux lettres appropriée (norme ST.26, paragraphes 43 et 87.b));</a:t>
            </a:r>
          </a:p>
          <a:p>
            <a:pPr marL="457200" lvl="1" indent="0">
              <a:buNone/>
            </a:pPr>
            <a:endParaRPr lang="fr-FR" sz="1800" kern="0" dirty="0"/>
          </a:p>
          <a:p>
            <a:pPr marL="457200" lvl="1" indent="0">
              <a:buNone/>
            </a:pPr>
            <a:r>
              <a:rPr lang="fr-FR" sz="1800" dirty="0"/>
              <a:t>2. Tous les qualificateurs dépendants de la langue doivent présenter des valeurs dans la langue indiquée; </a:t>
            </a:r>
          </a:p>
          <a:p>
            <a:pPr marL="457200" lvl="1" indent="0">
              <a:buNone/>
            </a:pPr>
            <a:endParaRPr lang="fr-FR" sz="1800" kern="0" dirty="0"/>
          </a:p>
          <a:p>
            <a:pPr marL="457200" lvl="1" indent="0">
              <a:buNone/>
            </a:pPr>
            <a:r>
              <a:rPr lang="fr-FR" sz="1800" dirty="0"/>
              <a:t>3. Lorsque </a:t>
            </a:r>
            <a:r>
              <a:rPr lang="fr-FR" sz="1800" dirty="0" err="1"/>
              <a:t>NonEnglishQualifier_value</a:t>
            </a:r>
            <a:r>
              <a:rPr lang="fr-FR" sz="1800" dirty="0"/>
              <a:t> et </a:t>
            </a:r>
            <a:r>
              <a:rPr lang="fr-FR" sz="1800" dirty="0" err="1"/>
              <a:t>INSDQualifier_value</a:t>
            </a:r>
            <a:r>
              <a:rPr lang="fr-FR" sz="1800" dirty="0"/>
              <a:t> sont tous deux présents pour un seul qualificateur, les informations contenues dans les deux éléments doivent être équivalentes (norme ST.26, paragraphe 87.c)).</a:t>
            </a:r>
          </a:p>
          <a:p>
            <a:pPr marL="457200" lvl="1"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457200" lvl="1" indent="0">
              <a:buNone/>
            </a:pPr>
            <a:endParaRPr lang="fr-FR" sz="1800" kern="0" dirty="0"/>
          </a:p>
          <a:p>
            <a:endParaRPr lang="fr-FR" sz="1800" kern="0" dirty="0"/>
          </a:p>
          <a:p>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2779935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72</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72</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72</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72</a:t>
            </a:fld>
            <a:endParaRPr lang="fr-FR" dirty="0"/>
          </a:p>
        </p:txBody>
      </p:sp>
      <p:sp>
        <p:nvSpPr>
          <p:cNvPr id="6"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72</a:t>
            </a:fld>
            <a:endParaRPr lang="fr-FR" dirty="0"/>
          </a:p>
        </p:txBody>
      </p:sp>
      <p:sp>
        <p:nvSpPr>
          <p:cNvPr id="7" name="Slide Number Placeholder 1"/>
          <p:cNvSpPr txBox="1">
            <a:spLocks/>
          </p:cNvSpPr>
          <p:nvPr>
            <p:custDataLst>
              <p:tags r:id="rId6"/>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72</a:t>
            </a:fld>
            <a:endParaRPr lang="fr-FR" dirty="0"/>
          </a:p>
        </p:txBody>
      </p:sp>
      <p:sp>
        <p:nvSpPr>
          <p:cNvPr id="8" name="Title 1"/>
          <p:cNvSpPr txBox="1">
            <a:spLocks/>
          </p:cNvSpPr>
          <p:nvPr>
            <p:custDataLst>
              <p:tags r:id="rId7"/>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9" name="Content Placeholder 2"/>
          <p:cNvSpPr txBox="1">
            <a:spLocks/>
          </p:cNvSpPr>
          <p:nvPr>
            <p:custDataLst>
              <p:tags r:id="rId8"/>
            </p:custDataLst>
          </p:nvPr>
        </p:nvSpPr>
        <p:spPr>
          <a:xfrm>
            <a:off x="609600" y="1772816"/>
            <a:ext cx="8354888" cy="4320480"/>
          </a:xfrm>
          <a:prstGeom prst="rect">
            <a:avLst/>
          </a:prstGeom>
        </p:spPr>
        <p:txBody>
          <a:bodyPr/>
          <a:lstStyle>
            <a:lvl1pPr marL="342900" indent="-342900" algn="l" rtl="0" eaLnBrk="1" fontAlgn="base" hangingPunct="1">
              <a:spcBef>
                <a:spcPct val="20000"/>
              </a:spcBef>
              <a:spcAft>
                <a:spcPct val="0"/>
              </a:spcAft>
              <a:buBlip>
                <a:blip r:embed="rId1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3"/>
              </a:buBlip>
              <a:defRPr sz="2400">
                <a:solidFill>
                  <a:schemeClr val="tx1"/>
                </a:solidFill>
                <a:latin typeface="+mn-lt"/>
                <a:cs typeface="+mn-cs"/>
              </a:defRPr>
            </a:lvl9pPr>
          </a:lstStyle>
          <a:p>
            <a:r>
              <a:rPr lang="fr-FR" sz="1800" dirty="0"/>
              <a:t>Attribut </a:t>
            </a:r>
            <a:r>
              <a:rPr lang="fr-FR" sz="1800" dirty="0" err="1"/>
              <a:t>INSDQualifier</a:t>
            </a:r>
            <a:r>
              <a:rPr lang="fr-FR" sz="1800" dirty="0"/>
              <a:t> “id” – Qu’est-ce que c’est?</a:t>
            </a:r>
          </a:p>
          <a:p>
            <a:endParaRPr lang="fr-FR" sz="1800" kern="0" dirty="0"/>
          </a:p>
          <a:p>
            <a:r>
              <a:rPr lang="fr-FR" sz="1800" dirty="0"/>
              <a:t>Le paragraphe 87.d) de la norme ST.26 indique </a:t>
            </a:r>
            <a:r>
              <a:rPr lang="fr-FR" sz="1800" i="1" dirty="0"/>
              <a:t>“Pour les qualificateurs dépendants de la langue, l’élément </a:t>
            </a:r>
            <a:r>
              <a:rPr lang="fr-FR" sz="1800" i="1" dirty="0" err="1"/>
              <a:t>INSDQualifier_value</a:t>
            </a:r>
            <a:r>
              <a:rPr lang="fr-FR" sz="1800" i="1" dirty="0"/>
              <a:t> peut comporter un attribut facultatif id. La valeur de cet attribut doit être dans le format “q” suivi d’un nombre entier positif, par exemple “q23”, et doit être unique pour un élément </a:t>
            </a:r>
            <a:r>
              <a:rPr lang="fr-FR" sz="1800" i="1" dirty="0" err="1"/>
              <a:t>INSDQualifier_value</a:t>
            </a:r>
            <a:r>
              <a:rPr lang="fr-FR" sz="1800" i="1" dirty="0"/>
              <a:t>, c’est-à-dire que la valeur de l’attribut ne doit être utilisée qu’une seule fois dans un fichier de listage des séquences</a:t>
            </a:r>
            <a:r>
              <a:rPr lang="fr-FR" sz="1800" dirty="0"/>
              <a:t>”.</a:t>
            </a:r>
          </a:p>
          <a:p>
            <a:endParaRPr lang="fr-FR" sz="1800" kern="0" dirty="0"/>
          </a:p>
          <a:p>
            <a:pPr marL="0" indent="0">
              <a:buNone/>
            </a:pPr>
            <a:endParaRPr lang="fr-FR" sz="1800" kern="0" dirty="0"/>
          </a:p>
          <a:p>
            <a:pPr marL="457200" lvl="1" indent="0">
              <a:buNone/>
            </a:pPr>
            <a:endParaRPr lang="fr-FR" sz="1800" kern="0" dirty="0"/>
          </a:p>
          <a:p>
            <a:pPr marL="457200" lvl="1"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457200" lvl="1" indent="0">
              <a:buNone/>
            </a:pPr>
            <a:endParaRPr lang="fr-FR" sz="1800" kern="0" dirty="0"/>
          </a:p>
          <a:p>
            <a:pPr marL="0" indent="0">
              <a:buNone/>
            </a:pPr>
            <a:endParaRPr lang="fr-FR" sz="1800" kern="0" dirty="0"/>
          </a:p>
          <a:p>
            <a:pPr marL="0" indent="0">
              <a:buNone/>
            </a:pPr>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11" name="Picture 10"/>
          <p:cNvPicPr>
            <a:picLocks noChangeAspect="1"/>
          </p:cNvPicPr>
          <p:nvPr>
            <p:custDataLst>
              <p:tags r:id="rId9"/>
            </p:custDataLst>
          </p:nvPr>
        </p:nvPicPr>
        <p:blipFill>
          <a:blip r:embed="rId14"/>
          <a:stretch>
            <a:fillRect/>
          </a:stretch>
        </p:blipFill>
        <p:spPr>
          <a:xfrm>
            <a:off x="1028700" y="4293096"/>
            <a:ext cx="7276946" cy="1008112"/>
          </a:xfrm>
          <a:prstGeom prst="rect">
            <a:avLst/>
          </a:prstGeom>
        </p:spPr>
      </p:pic>
      <p:sp>
        <p:nvSpPr>
          <p:cNvPr id="12" name="Oval 11"/>
          <p:cNvSpPr/>
          <p:nvPr>
            <p:custDataLst>
              <p:tags r:id="rId10"/>
            </p:custDataLst>
          </p:nvPr>
        </p:nvSpPr>
        <p:spPr bwMode="auto">
          <a:xfrm>
            <a:off x="2296319" y="4258791"/>
            <a:ext cx="720080" cy="294382"/>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64973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73</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4" name="Content Placeholder 2"/>
          <p:cNvSpPr txBox="1">
            <a:spLocks/>
          </p:cNvSpPr>
          <p:nvPr>
            <p:custDataLst>
              <p:tags r:id="rId3"/>
            </p:custDataLst>
          </p:nvPr>
        </p:nvSpPr>
        <p:spPr>
          <a:xfrm>
            <a:off x="609600" y="1772816"/>
            <a:ext cx="8354888" cy="4536504"/>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sz="1800" dirty="0"/>
              <a:t>Attributs </a:t>
            </a:r>
            <a:r>
              <a:rPr lang="fr-FR" sz="1800" dirty="0" err="1"/>
              <a:t>INSDQualifier</a:t>
            </a:r>
            <a:r>
              <a:rPr lang="fr-FR" sz="1800" dirty="0"/>
              <a:t> “id” :</a:t>
            </a:r>
          </a:p>
          <a:p>
            <a:endParaRPr lang="fr-FR" sz="1800" kern="0" dirty="0"/>
          </a:p>
          <a:p>
            <a:pPr lvl="1"/>
            <a:r>
              <a:rPr lang="fr-FR" sz="1800" dirty="0"/>
              <a:t>Identifient uniquement des valeurs de qualificateurs qui peuvent nécessiter une traduction à des fins d’exportation dans un fichier XLIFF par le logiciel WIPO </a:t>
            </a:r>
            <a:r>
              <a:rPr lang="fr-FR" sz="1800" dirty="0" err="1"/>
              <a:t>Sequence</a:t>
            </a:r>
            <a:r>
              <a:rPr lang="fr-FR" sz="1800" dirty="0"/>
              <a:t>; </a:t>
            </a:r>
          </a:p>
          <a:p>
            <a:pPr lvl="1"/>
            <a:endParaRPr lang="fr-FR" sz="1800" kern="0" dirty="0"/>
          </a:p>
          <a:p>
            <a:pPr lvl="1"/>
            <a:r>
              <a:rPr lang="fr-FR" sz="1800" dirty="0"/>
              <a:t>Facultatifs;</a:t>
            </a:r>
          </a:p>
          <a:p>
            <a:pPr lvl="1"/>
            <a:endParaRPr lang="fr-FR" sz="1800" kern="0" dirty="0"/>
          </a:p>
          <a:p>
            <a:pPr lvl="1"/>
            <a:r>
              <a:rPr lang="fr-FR" sz="1800" dirty="0"/>
              <a:t>Uniquement autorisés pour les qualificateurs dépendants de la langue;</a:t>
            </a:r>
          </a:p>
          <a:p>
            <a:pPr marL="0" indent="0">
              <a:buNone/>
            </a:pPr>
            <a:endParaRPr lang="fr-FR" sz="1800" kern="0" dirty="0"/>
          </a:p>
          <a:p>
            <a:pPr lvl="1"/>
            <a:r>
              <a:rPr lang="fr-FR" sz="1800" dirty="0"/>
              <a:t>Doivent être uniques dans un listage de séquences;</a:t>
            </a:r>
          </a:p>
          <a:p>
            <a:pPr lvl="1"/>
            <a:endParaRPr lang="fr-FR" sz="1800" kern="0" dirty="0"/>
          </a:p>
          <a:p>
            <a:pPr lvl="1"/>
            <a:r>
              <a:rPr lang="fr-FR" sz="1800" dirty="0"/>
              <a:t>Ajoutés automatiquement dans un fichier XML généré par WIPO </a:t>
            </a:r>
            <a:r>
              <a:rPr lang="fr-FR" sz="1800" dirty="0" err="1"/>
              <a:t>Sequence</a:t>
            </a:r>
            <a:r>
              <a:rPr lang="fr-FR" sz="1800" dirty="0"/>
              <a:t>.</a:t>
            </a:r>
          </a:p>
          <a:p>
            <a:endParaRPr lang="fr-FR" sz="1800" kern="0" dirty="0"/>
          </a:p>
          <a:p>
            <a:pPr marL="457200" lvl="1" indent="0">
              <a:buNone/>
            </a:pPr>
            <a:endParaRPr lang="fr-FR" sz="1800" kern="0" dirty="0"/>
          </a:p>
          <a:p>
            <a:pPr marL="457200" lvl="1"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457200" lvl="1" indent="0">
              <a:buNone/>
            </a:pPr>
            <a:endParaRPr lang="fr-FR" sz="1800" kern="0" dirty="0"/>
          </a:p>
          <a:p>
            <a:endParaRPr lang="fr-FR" sz="1800" kern="0" dirty="0"/>
          </a:p>
          <a:p>
            <a:pPr marL="0" indent="0">
              <a:buNone/>
            </a:pPr>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spTree>
    <p:extLst>
      <p:ext uri="{BB962C8B-B14F-4D97-AF65-F5344CB8AC3E}">
        <p14:creationId xmlns:p14="http://schemas.microsoft.com/office/powerpoint/2010/main" val="30054139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74</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74</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74</a:t>
            </a:fld>
            <a:endParaRPr lang="fr-FR" dirty="0"/>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74</a:t>
            </a:fld>
            <a:endParaRPr lang="fr-FR" dirty="0"/>
          </a:p>
        </p:txBody>
      </p:sp>
      <p:sp>
        <p:nvSpPr>
          <p:cNvPr id="6"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74</a:t>
            </a:fld>
            <a:endParaRPr lang="fr-FR" dirty="0"/>
          </a:p>
        </p:txBody>
      </p:sp>
      <p:sp>
        <p:nvSpPr>
          <p:cNvPr id="7"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Valeurs des qualificateurs</a:t>
            </a:r>
          </a:p>
          <a:p>
            <a:r>
              <a:rPr lang="fr-FR" sz="2400" dirty="0"/>
              <a:t>Types de format – “Texte libre dépendant de la langue”</a:t>
            </a:r>
          </a:p>
        </p:txBody>
      </p:sp>
      <p:sp>
        <p:nvSpPr>
          <p:cNvPr id="8" name="Content Placeholder 2"/>
          <p:cNvSpPr txBox="1">
            <a:spLocks/>
          </p:cNvSpPr>
          <p:nvPr>
            <p:custDataLst>
              <p:tags r:id="rId7"/>
            </p:custDataLst>
          </p:nvPr>
        </p:nvSpPr>
        <p:spPr>
          <a:xfrm>
            <a:off x="609600" y="1772816"/>
            <a:ext cx="8354888" cy="4320480"/>
          </a:xfrm>
          <a:prstGeom prst="rect">
            <a:avLst/>
          </a:prstGeom>
        </p:spPr>
        <p:txBody>
          <a:bodyPr/>
          <a:lstStyle>
            <a:lvl1pPr marL="342900" indent="-342900" algn="l" rtl="0" eaLnBrk="1" fontAlgn="base" hangingPunct="1">
              <a:spcBef>
                <a:spcPct val="20000"/>
              </a:spcBef>
              <a:spcAft>
                <a:spcPct val="0"/>
              </a:spcAft>
              <a:buBlip>
                <a:blip r:embed="rId11"/>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1"/>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1"/>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1"/>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1"/>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1"/>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1"/>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1"/>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1"/>
              </a:buBlip>
              <a:defRPr sz="2400">
                <a:solidFill>
                  <a:schemeClr val="tx1"/>
                </a:solidFill>
                <a:latin typeface="+mn-lt"/>
                <a:cs typeface="+mn-cs"/>
              </a:defRPr>
            </a:lvl9pPr>
          </a:lstStyle>
          <a:p>
            <a:r>
              <a:rPr lang="fr-FR" sz="1800" dirty="0"/>
              <a:t>Attribut “</a:t>
            </a:r>
            <a:r>
              <a:rPr lang="fr-FR" sz="1800" dirty="0" err="1"/>
              <a:t>originalFreeTextLanguageCode</a:t>
            </a:r>
            <a:r>
              <a:rPr lang="fr-FR" sz="1800" dirty="0"/>
              <a:t>”</a:t>
            </a:r>
          </a:p>
          <a:p>
            <a:endParaRPr lang="fr-FR" sz="1800" kern="0" dirty="0"/>
          </a:p>
          <a:p>
            <a:endParaRPr lang="fr-FR" sz="1800" kern="0" dirty="0"/>
          </a:p>
          <a:p>
            <a:endParaRPr lang="fr-FR" sz="1800" kern="0" dirty="0"/>
          </a:p>
          <a:p>
            <a:endParaRPr lang="fr-FR" sz="1800" kern="0" dirty="0"/>
          </a:p>
          <a:p>
            <a:r>
              <a:rPr lang="fr-FR" sz="1800" dirty="0"/>
              <a:t>Le paragraphe 43 de la norme ST.26 définit l’attribut “</a:t>
            </a:r>
            <a:r>
              <a:rPr lang="fr-FR" sz="1800" dirty="0" err="1"/>
              <a:t>originalFreeTextLanguageCode</a:t>
            </a:r>
            <a:r>
              <a:rPr lang="fr-FR" sz="1800" dirty="0"/>
              <a:t>” comme, “Le code de langue... pour la langue originale unique dans laquelle les qualificateurs de texte libre dépendant de la langue ont été établis”.</a:t>
            </a:r>
          </a:p>
          <a:p>
            <a:endParaRPr lang="fr-FR" sz="1800" kern="0" dirty="0"/>
          </a:p>
          <a:p>
            <a:r>
              <a:rPr lang="fr-FR" sz="1800" dirty="0"/>
              <a:t>Cet attribut est FACULTATIF.</a:t>
            </a:r>
          </a:p>
          <a:p>
            <a:pPr marL="0" indent="0">
              <a:buNone/>
            </a:pPr>
            <a:endParaRPr lang="fr-FR" sz="1800" kern="0" dirty="0"/>
          </a:p>
          <a:p>
            <a:pPr marL="457200" lvl="1"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457200" lvl="1" indent="0">
              <a:buNone/>
            </a:pPr>
            <a:endParaRPr lang="fr-FR" sz="1800" kern="0" dirty="0"/>
          </a:p>
          <a:p>
            <a:endParaRPr lang="fr-FR" sz="1800" kern="0" dirty="0"/>
          </a:p>
          <a:p>
            <a:pPr marL="0" indent="0">
              <a:buNone/>
            </a:pPr>
            <a:endParaRPr lang="fr-FR" sz="1800" kern="0" dirty="0"/>
          </a:p>
          <a:p>
            <a:pPr marL="0" indent="0">
              <a:buNone/>
            </a:pPr>
            <a:r>
              <a:rPr lang="fr-FR" sz="1800" dirty="0"/>
              <a:t>               </a:t>
            </a:r>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endParaRPr lang="fr-FR" sz="1800" kern="0" dirty="0"/>
          </a:p>
          <a:p>
            <a:pPr marL="0" indent="0">
              <a:buNone/>
            </a:pPr>
            <a:endParaRPr lang="fr-FR" sz="1800" kern="0" dirty="0"/>
          </a:p>
        </p:txBody>
      </p:sp>
      <p:pic>
        <p:nvPicPr>
          <p:cNvPr id="9" name="Picture 8"/>
          <p:cNvPicPr>
            <a:picLocks noChangeAspect="1"/>
          </p:cNvPicPr>
          <p:nvPr>
            <p:custDataLst>
              <p:tags r:id="rId8"/>
            </p:custDataLst>
          </p:nvPr>
        </p:nvPicPr>
        <p:blipFill>
          <a:blip r:embed="rId12"/>
          <a:stretch>
            <a:fillRect/>
          </a:stretch>
        </p:blipFill>
        <p:spPr>
          <a:xfrm>
            <a:off x="598659" y="2420888"/>
            <a:ext cx="7915275" cy="533400"/>
          </a:xfrm>
          <a:prstGeom prst="rect">
            <a:avLst/>
          </a:prstGeom>
        </p:spPr>
      </p:pic>
    </p:spTree>
    <p:extLst>
      <p:ext uri="{BB962C8B-B14F-4D97-AF65-F5344CB8AC3E}">
        <p14:creationId xmlns:p14="http://schemas.microsoft.com/office/powerpoint/2010/main" val="4000529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5536" y="2564904"/>
            <a:ext cx="8229600" cy="1143000"/>
          </a:xfrm>
        </p:spPr>
        <p:txBody>
          <a:bodyPr/>
          <a:lstStyle/>
          <a:p>
            <a:pPr algn="ctr"/>
            <a:r>
              <a:rPr lang="fr-FR" sz="4800" dirty="0"/>
              <a:t>Questions? </a:t>
            </a:r>
          </a:p>
        </p:txBody>
      </p:sp>
      <p:sp>
        <p:nvSpPr>
          <p:cNvPr id="4" name="Slide Number Placeholder 3"/>
          <p:cNvSpPr>
            <a:spLocks noGrp="1"/>
          </p:cNvSpPr>
          <p:nvPr>
            <p:ph type="sldNum" sz="quarter" idx="10"/>
            <p:custDataLst>
              <p:tags r:id="rId2"/>
            </p:custDataLst>
          </p:nvPr>
        </p:nvSpPr>
        <p:spPr/>
        <p:txBody>
          <a:bodyPr/>
          <a:lstStyle/>
          <a:p>
            <a:pPr>
              <a:defRPr/>
            </a:pPr>
            <a:fld id="{DA79EEDA-9492-4994-BB18-1005CD6866B1}" type="slidenum">
              <a:rPr lang="fr-FR" smtClean="0"/>
              <a:pPr>
                <a:defRPr/>
              </a:pPr>
              <a:t>75</a:t>
            </a:fld>
            <a:endParaRPr lang="fr-FR" dirty="0"/>
          </a:p>
        </p:txBody>
      </p:sp>
    </p:spTree>
    <p:extLst>
      <p:ext uri="{BB962C8B-B14F-4D97-AF65-F5344CB8AC3E}">
        <p14:creationId xmlns:p14="http://schemas.microsoft.com/office/powerpoint/2010/main" val="29083166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76</a:t>
            </a:fld>
            <a:endParaRPr lang="fr-FR" dirty="0"/>
          </a:p>
        </p:txBody>
      </p:sp>
      <p:sp>
        <p:nvSpPr>
          <p:cNvPr id="4" name="Title 1"/>
          <p:cNvSpPr txBox="1">
            <a:spLocks/>
          </p:cNvSpPr>
          <p:nvPr>
            <p:custDataLst>
              <p:tags r:id="rId2"/>
            </p:custDataLst>
          </p:nvPr>
        </p:nvSpPr>
        <p:spPr>
          <a:xfrm>
            <a:off x="323528" y="1772816"/>
            <a:ext cx="8460432" cy="1872208"/>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fr-FR" sz="4800" dirty="0"/>
              <a:t>Cas particuliers : </a:t>
            </a:r>
          </a:p>
          <a:p>
            <a:pPr algn="ctr"/>
            <a:r>
              <a:rPr lang="fr-FR" sz="4800" dirty="0"/>
              <a:t>Molécules hybrides d’ADN/ARN, </a:t>
            </a:r>
            <a:br>
              <a:rPr lang="fr-FR" sz="4800" dirty="0"/>
            </a:br>
            <a:r>
              <a:rPr lang="fr-FR" sz="4800" dirty="0"/>
              <a:t>uracile dans de l’ADN et  </a:t>
            </a:r>
          </a:p>
          <a:p>
            <a:pPr algn="ctr"/>
            <a:r>
              <a:rPr lang="fr-FR" sz="4800" dirty="0"/>
              <a:t>thymine dans de l’ARN</a:t>
            </a:r>
          </a:p>
        </p:txBody>
      </p:sp>
    </p:spTree>
    <p:extLst>
      <p:ext uri="{BB962C8B-B14F-4D97-AF65-F5344CB8AC3E}">
        <p14:creationId xmlns:p14="http://schemas.microsoft.com/office/powerpoint/2010/main" val="12415602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77</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77</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p:txBody>
      </p:sp>
      <p:sp>
        <p:nvSpPr>
          <p:cNvPr id="5" name="Content Placeholder 2"/>
          <p:cNvSpPr txBox="1">
            <a:spLocks/>
          </p:cNvSpPr>
          <p:nvPr>
            <p:custDataLst>
              <p:tags r:id="rId4"/>
            </p:custDataLst>
          </p:nvPr>
        </p:nvSpPr>
        <p:spPr>
          <a:xfrm>
            <a:off x="585366" y="1853208"/>
            <a:ext cx="7994848" cy="4744144"/>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r>
              <a:rPr lang="fr-FR" sz="1800" dirty="0"/>
              <a:t>Rappel : le symbole “u” n’est pas autorisé pour l’uracile dans la norme ST.26</a:t>
            </a:r>
          </a:p>
          <a:p>
            <a:endParaRPr lang="fr-FR" sz="1800" kern="0" dirty="0"/>
          </a:p>
          <a:p>
            <a:r>
              <a:rPr lang="fr-FR" sz="1800" dirty="0"/>
              <a:t>Dans de l’ADN, le symbole “t” représente la thymine</a:t>
            </a:r>
          </a:p>
          <a:p>
            <a:endParaRPr lang="fr-FR" sz="1800" kern="0" dirty="0"/>
          </a:p>
          <a:p>
            <a:r>
              <a:rPr lang="fr-FR" sz="1800" dirty="0"/>
              <a:t>Dans l’ARN, le symbole “t” représente l’uracile</a:t>
            </a:r>
          </a:p>
          <a:p>
            <a:endParaRPr lang="fr-FR" sz="1800" kern="0" dirty="0"/>
          </a:p>
          <a:p>
            <a:r>
              <a:rPr lang="fr-FR" sz="1800" dirty="0"/>
              <a:t>Deux scénarios doivent être envisagés :</a:t>
            </a:r>
          </a:p>
          <a:p>
            <a:pPr marL="457200" lvl="1" indent="0">
              <a:buNone/>
            </a:pPr>
            <a:r>
              <a:rPr lang="fr-FR" sz="1800" dirty="0"/>
              <a:t>1.  Une molécule d’ADN avec une base azotée d’uracile ou une molécule d’ARN avec une base azotée de thymine;</a:t>
            </a:r>
          </a:p>
          <a:p>
            <a:pPr marL="457200" lvl="1" indent="0">
              <a:buNone/>
            </a:pPr>
            <a:r>
              <a:rPr lang="fr-FR" sz="1800" dirty="0"/>
              <a:t>2.  Une molécule hybride d’ADN/ARN</a:t>
            </a:r>
          </a:p>
        </p:txBody>
      </p:sp>
    </p:spTree>
    <p:extLst>
      <p:ext uri="{BB962C8B-B14F-4D97-AF65-F5344CB8AC3E}">
        <p14:creationId xmlns:p14="http://schemas.microsoft.com/office/powerpoint/2010/main" val="870327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bwMode="auto">
          <a:xfrm>
            <a:off x="1096567" y="5356211"/>
            <a:ext cx="2225162" cy="275427"/>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41" name="Oval 40"/>
          <p:cNvSpPr/>
          <p:nvPr>
            <p:custDataLst>
              <p:tags r:id="rId2"/>
            </p:custDataLst>
          </p:nvPr>
        </p:nvSpPr>
        <p:spPr bwMode="auto">
          <a:xfrm>
            <a:off x="6369031" y="3098447"/>
            <a:ext cx="288032" cy="476071"/>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31" name="Oval 30"/>
          <p:cNvSpPr/>
          <p:nvPr>
            <p:custDataLst>
              <p:tags r:id="rId3"/>
            </p:custDataLst>
          </p:nvPr>
        </p:nvSpPr>
        <p:spPr bwMode="auto">
          <a:xfrm>
            <a:off x="2248124" y="3007676"/>
            <a:ext cx="288032" cy="476071"/>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 name="Slide Number Placeholder 1"/>
          <p:cNvSpPr>
            <a:spLocks noGrp="1"/>
          </p:cNvSpPr>
          <p:nvPr>
            <p:ph type="sldNum" sz="quarter" idx="10"/>
            <p:custDataLst>
              <p:tags r:id="rId4"/>
            </p:custDataLst>
          </p:nvPr>
        </p:nvSpPr>
        <p:spPr/>
        <p:txBody>
          <a:bodyPr/>
          <a:lstStyle/>
          <a:p>
            <a:pPr>
              <a:defRPr/>
            </a:pPr>
            <a:fld id="{886D60C8-7BA5-467F-BCD3-E871B6D034EA}" type="slidenum">
              <a:rPr lang="fr-FR" smtClean="0"/>
              <a:pPr>
                <a:defRPr/>
              </a:pPr>
              <a:t>78</a:t>
            </a:fld>
            <a:endParaRPr lang="fr-FR" dirty="0"/>
          </a:p>
        </p:txBody>
      </p:sp>
      <p:sp>
        <p:nvSpPr>
          <p:cNvPr id="4"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Uracile dans de l’ADN et thymine dans de l’ARN</a:t>
            </a:r>
          </a:p>
        </p:txBody>
      </p:sp>
      <p:sp>
        <p:nvSpPr>
          <p:cNvPr id="5" name="Content Placeholder 2"/>
          <p:cNvSpPr txBox="1">
            <a:spLocks/>
          </p:cNvSpPr>
          <p:nvPr>
            <p:custDataLst>
              <p:tags r:id="rId6"/>
            </p:custDataLst>
          </p:nvPr>
        </p:nvSpPr>
        <p:spPr>
          <a:xfrm>
            <a:off x="639032" y="1604741"/>
            <a:ext cx="8371656" cy="4744144"/>
          </a:xfrm>
          <a:prstGeom prst="rect">
            <a:avLst/>
          </a:prstGeom>
        </p:spPr>
        <p:txBody>
          <a:bodyPr/>
          <a:lstStyle>
            <a:lvl1pPr marL="342900" indent="-342900" algn="l" rtl="0" eaLnBrk="1" fontAlgn="base" hangingPunct="1">
              <a:spcBef>
                <a:spcPct val="20000"/>
              </a:spcBef>
              <a:spcAft>
                <a:spcPct val="0"/>
              </a:spcAft>
              <a:buBlip>
                <a:blip r:embed="rId30"/>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0"/>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0"/>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0"/>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0"/>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0"/>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0"/>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0"/>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0"/>
              </a:buBlip>
              <a:defRPr sz="2400">
                <a:solidFill>
                  <a:schemeClr val="tx1"/>
                </a:solidFill>
                <a:latin typeface="+mn-lt"/>
                <a:cs typeface="+mn-cs"/>
              </a:defRPr>
            </a:lvl9pPr>
          </a:lstStyle>
          <a:p>
            <a:r>
              <a:rPr lang="fr-FR" sz="1800" dirty="0"/>
              <a:t>Si la séquence a un squelette d’ADN avec une base azotée d’uracile, OU un squelette d’ARN avec une base azotée de thymine, ils doivent être décrits comme “nucléotides modifiés”</a:t>
            </a:r>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r>
              <a:rPr lang="fr-FR" sz="1800" u="sng" dirty="0"/>
              <a:t>Le paragraphe 14 de la norme ST.26 s’applique</a:t>
            </a:r>
            <a:r>
              <a:rPr lang="fr-FR" sz="1800" dirty="0"/>
              <a:t> :</a:t>
            </a:r>
          </a:p>
          <a:p>
            <a:pPr marL="0" indent="0">
              <a:buNone/>
            </a:pPr>
            <a:r>
              <a:rPr lang="fr-FR" sz="1800" i="1" dirty="0"/>
              <a:t>“14. Le symbole “t” désigne la thymine dans de l’ADN et l’uracile dans de l’ARN.   L’uracile dans de l’ADN ou la thymine dans de l’ARN sont considérés comme des </a:t>
            </a:r>
            <a:r>
              <a:rPr lang="fr-FR" sz="1800" i="1" u="sng" dirty="0"/>
              <a:t>nucléotides modifiés</a:t>
            </a:r>
            <a:r>
              <a:rPr lang="fr-FR" sz="1800" i="1" dirty="0"/>
              <a:t> et doivent être accompagnés d’une description supplémentaire dans le tableau de caractéristiques au sens du paragraphe 19.”</a:t>
            </a:r>
          </a:p>
        </p:txBody>
      </p:sp>
      <p:sp>
        <p:nvSpPr>
          <p:cNvPr id="13" name="Freeform 12"/>
          <p:cNvSpPr/>
          <p:nvPr>
            <p:custDataLst>
              <p:tags r:id="rId7"/>
            </p:custDataLst>
          </p:nvPr>
        </p:nvSpPr>
        <p:spPr bwMode="auto">
          <a:xfrm>
            <a:off x="899592" y="3411739"/>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4" name="Freeform 13"/>
          <p:cNvSpPr/>
          <p:nvPr>
            <p:custDataLst>
              <p:tags r:id="rId8"/>
            </p:custDataLst>
          </p:nvPr>
        </p:nvSpPr>
        <p:spPr bwMode="auto">
          <a:xfrm>
            <a:off x="971600" y="3411739"/>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5" name="Freeform 14"/>
          <p:cNvSpPr/>
          <p:nvPr>
            <p:custDataLst>
              <p:tags r:id="rId9"/>
            </p:custDataLst>
          </p:nvPr>
        </p:nvSpPr>
        <p:spPr bwMode="auto">
          <a:xfrm>
            <a:off x="5076056" y="3411739"/>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3" name="TextBox 22"/>
          <p:cNvSpPr txBox="1"/>
          <p:nvPr>
            <p:custDataLst>
              <p:tags r:id="rId10"/>
            </p:custDataLst>
          </p:nvPr>
        </p:nvSpPr>
        <p:spPr>
          <a:xfrm>
            <a:off x="1936571" y="4067298"/>
            <a:ext cx="671979" cy="369332"/>
          </a:xfrm>
          <a:prstGeom prst="rect">
            <a:avLst/>
          </a:prstGeom>
          <a:noFill/>
        </p:spPr>
        <p:txBody>
          <a:bodyPr wrap="none" rtlCol="0">
            <a:spAutoFit/>
          </a:bodyPr>
          <a:lstStyle/>
          <a:p>
            <a:r>
              <a:rPr lang="fr-FR" sz="1800" dirty="0"/>
              <a:t>ADN</a:t>
            </a:r>
          </a:p>
        </p:txBody>
      </p:sp>
      <p:sp>
        <p:nvSpPr>
          <p:cNvPr id="24" name="TextBox 23"/>
          <p:cNvSpPr txBox="1"/>
          <p:nvPr>
            <p:custDataLst>
              <p:tags r:id="rId11"/>
            </p:custDataLst>
          </p:nvPr>
        </p:nvSpPr>
        <p:spPr>
          <a:xfrm>
            <a:off x="6338421" y="3976813"/>
            <a:ext cx="671979" cy="369332"/>
          </a:xfrm>
          <a:prstGeom prst="rect">
            <a:avLst/>
          </a:prstGeom>
          <a:noFill/>
        </p:spPr>
        <p:txBody>
          <a:bodyPr wrap="none" rtlCol="0">
            <a:spAutoFit/>
          </a:bodyPr>
          <a:lstStyle/>
          <a:p>
            <a:r>
              <a:rPr lang="fr-FR" sz="1800" dirty="0"/>
              <a:t>ARN</a:t>
            </a:r>
          </a:p>
        </p:txBody>
      </p:sp>
      <p:sp>
        <p:nvSpPr>
          <p:cNvPr id="27" name="Oval 26"/>
          <p:cNvSpPr/>
          <p:nvPr>
            <p:custDataLst>
              <p:tags r:id="rId12"/>
            </p:custDataLst>
          </p:nvPr>
        </p:nvSpPr>
        <p:spPr bwMode="auto">
          <a:xfrm>
            <a:off x="1015691" y="3032119"/>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30" name="Oval 29"/>
          <p:cNvSpPr/>
          <p:nvPr>
            <p:custDataLst>
              <p:tags r:id="rId13"/>
            </p:custDataLst>
          </p:nvPr>
        </p:nvSpPr>
        <p:spPr bwMode="auto">
          <a:xfrm>
            <a:off x="1329917" y="329621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32" name="Oval 31"/>
          <p:cNvSpPr/>
          <p:nvPr>
            <p:custDataLst>
              <p:tags r:id="rId14"/>
            </p:custDataLst>
          </p:nvPr>
        </p:nvSpPr>
        <p:spPr bwMode="auto">
          <a:xfrm>
            <a:off x="1638780" y="3027299"/>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33" name="Oval 32"/>
          <p:cNvSpPr/>
          <p:nvPr>
            <p:custDataLst>
              <p:tags r:id="rId15"/>
            </p:custDataLst>
          </p:nvPr>
        </p:nvSpPr>
        <p:spPr bwMode="auto">
          <a:xfrm>
            <a:off x="1888084" y="3310469"/>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34" name="Oval 33"/>
          <p:cNvSpPr/>
          <p:nvPr>
            <p:custDataLst>
              <p:tags r:id="rId16"/>
            </p:custDataLst>
          </p:nvPr>
        </p:nvSpPr>
        <p:spPr bwMode="auto">
          <a:xfrm>
            <a:off x="2822465" y="3001781"/>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35" name="Oval 34"/>
          <p:cNvSpPr/>
          <p:nvPr>
            <p:custDataLst>
              <p:tags r:id="rId17"/>
            </p:custDataLst>
          </p:nvPr>
        </p:nvSpPr>
        <p:spPr bwMode="auto">
          <a:xfrm>
            <a:off x="3136691" y="3265875"/>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36" name="Oval 35"/>
          <p:cNvSpPr/>
          <p:nvPr>
            <p:custDataLst>
              <p:tags r:id="rId18"/>
            </p:custDataLst>
          </p:nvPr>
        </p:nvSpPr>
        <p:spPr bwMode="auto">
          <a:xfrm>
            <a:off x="3445554" y="2996961"/>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37" name="Oval 36"/>
          <p:cNvSpPr/>
          <p:nvPr>
            <p:custDataLst>
              <p:tags r:id="rId19"/>
            </p:custDataLst>
          </p:nvPr>
        </p:nvSpPr>
        <p:spPr bwMode="auto">
          <a:xfrm>
            <a:off x="2528556" y="3288178"/>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38" name="Oval 37"/>
          <p:cNvSpPr/>
          <p:nvPr>
            <p:custDataLst>
              <p:tags r:id="rId20"/>
            </p:custDataLst>
          </p:nvPr>
        </p:nvSpPr>
        <p:spPr bwMode="auto">
          <a:xfrm>
            <a:off x="5173047" y="310362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39" name="Oval 38"/>
          <p:cNvSpPr/>
          <p:nvPr>
            <p:custDataLst>
              <p:tags r:id="rId21"/>
            </p:custDataLst>
          </p:nvPr>
        </p:nvSpPr>
        <p:spPr bwMode="auto">
          <a:xfrm>
            <a:off x="5487273" y="3367716"/>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40" name="Oval 39"/>
          <p:cNvSpPr/>
          <p:nvPr>
            <p:custDataLst>
              <p:tags r:id="rId22"/>
            </p:custDataLst>
          </p:nvPr>
        </p:nvSpPr>
        <p:spPr bwMode="auto">
          <a:xfrm>
            <a:off x="5796136" y="309880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42" name="Oval 41"/>
          <p:cNvSpPr/>
          <p:nvPr>
            <p:custDataLst>
              <p:tags r:id="rId23"/>
            </p:custDataLst>
          </p:nvPr>
        </p:nvSpPr>
        <p:spPr bwMode="auto">
          <a:xfrm>
            <a:off x="6977920" y="3065508"/>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43" name="Oval 42"/>
          <p:cNvSpPr/>
          <p:nvPr>
            <p:custDataLst>
              <p:tags r:id="rId24"/>
            </p:custDataLst>
          </p:nvPr>
        </p:nvSpPr>
        <p:spPr bwMode="auto">
          <a:xfrm>
            <a:off x="7292146" y="332960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44" name="Oval 43"/>
          <p:cNvSpPr/>
          <p:nvPr>
            <p:custDataLst>
              <p:tags r:id="rId25"/>
            </p:custDataLst>
          </p:nvPr>
        </p:nvSpPr>
        <p:spPr bwMode="auto">
          <a:xfrm>
            <a:off x="7524328" y="3060688"/>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45" name="Oval 44"/>
          <p:cNvSpPr/>
          <p:nvPr>
            <p:custDataLst>
              <p:tags r:id="rId26"/>
            </p:custDataLst>
          </p:nvPr>
        </p:nvSpPr>
        <p:spPr bwMode="auto">
          <a:xfrm>
            <a:off x="6688537" y="3352796"/>
            <a:ext cx="288032"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46" name="Oval 45"/>
          <p:cNvSpPr/>
          <p:nvPr>
            <p:custDataLst>
              <p:tags r:id="rId27"/>
            </p:custDataLst>
          </p:nvPr>
        </p:nvSpPr>
        <p:spPr bwMode="auto">
          <a:xfrm>
            <a:off x="6056243" y="3359157"/>
            <a:ext cx="288032"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Tree>
    <p:extLst>
      <p:ext uri="{BB962C8B-B14F-4D97-AF65-F5344CB8AC3E}">
        <p14:creationId xmlns:p14="http://schemas.microsoft.com/office/powerpoint/2010/main" val="39026614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79</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4" name="Rectangle 3"/>
          <p:cNvSpPr/>
          <p:nvPr>
            <p:custDataLst>
              <p:tags r:id="rId3"/>
            </p:custDataLst>
          </p:nvPr>
        </p:nvSpPr>
        <p:spPr bwMode="auto">
          <a:xfrm>
            <a:off x="683569" y="1772816"/>
            <a:ext cx="7560840" cy="1224136"/>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5" name="TextBox 4"/>
          <p:cNvSpPr txBox="1"/>
          <p:nvPr>
            <p:custDataLst>
              <p:tags r:id="rId4"/>
            </p:custDataLst>
          </p:nvPr>
        </p:nvSpPr>
        <p:spPr>
          <a:xfrm>
            <a:off x="1015988" y="1997076"/>
            <a:ext cx="7416823" cy="830997"/>
          </a:xfrm>
          <a:prstGeom prst="rect">
            <a:avLst/>
          </a:prstGeom>
          <a:noFill/>
        </p:spPr>
        <p:txBody>
          <a:bodyPr wrap="square" rtlCol="0">
            <a:spAutoFit/>
          </a:bodyPr>
          <a:lstStyle/>
          <a:p>
            <a:r>
              <a:rPr lang="fr-FR" sz="1800" dirty="0"/>
              <a:t>Une demande divulgue la séquence d’ARN suivante :</a:t>
            </a:r>
          </a:p>
          <a:p>
            <a:r>
              <a:rPr lang="fr-FR" sz="1600" dirty="0"/>
              <a:t>                </a:t>
            </a:r>
            <a:r>
              <a:rPr lang="fr-FR" sz="2000" b="1" dirty="0">
                <a:latin typeface="Courier New" panose="02070309020205020404" pitchFamily="49" charset="0"/>
                <a:cs typeface="Courier New" panose="02070309020205020404" pitchFamily="49" charset="0"/>
              </a:rPr>
              <a:t>5’-cgucccacgug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ccgaggua-3’ </a:t>
            </a:r>
          </a:p>
        </p:txBody>
      </p:sp>
      <p:sp>
        <p:nvSpPr>
          <p:cNvPr id="6" name="Content Placeholder 2"/>
          <p:cNvSpPr txBox="1">
            <a:spLocks/>
          </p:cNvSpPr>
          <p:nvPr>
            <p:custDataLst>
              <p:tags r:id="rId5"/>
            </p:custDataLst>
          </p:nvPr>
        </p:nvSpPr>
        <p:spPr>
          <a:xfrm>
            <a:off x="574576" y="3115005"/>
            <a:ext cx="7994848" cy="4744144"/>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Observez la “thymine” à la position 12.  Ce résidu doit être annoté comme étant un nucléotide modifié.</a:t>
            </a:r>
          </a:p>
          <a:p>
            <a:pPr marL="0" indent="0">
              <a:buNone/>
            </a:pPr>
            <a:endParaRPr lang="fr-FR" sz="1800" kern="0" dirty="0"/>
          </a:p>
          <a:p>
            <a:r>
              <a:rPr lang="fr-FR" sz="1800" dirty="0"/>
              <a:t>Le paragraphe 19 de la norme ST.26 indique : </a:t>
            </a:r>
            <a:r>
              <a:rPr lang="fr-FR" sz="1800" i="1" dirty="0"/>
              <a:t>L’uracile dans de l’ADN ou la thymine dans de l’ARN sont considérés comme des nucléotides modifiés et doivent être représentés dans la séquence par un “t” et être accompagnés d’une description supplémentaire dans le tableau de caractéristiques.  Cette description doit comporter la clé de caractérisation “</a:t>
            </a:r>
            <a:r>
              <a:rPr lang="fr-FR" sz="1800" i="1" dirty="0" err="1"/>
              <a:t>modified_base</a:t>
            </a:r>
            <a:r>
              <a:rPr lang="fr-FR" sz="1800" i="1" dirty="0"/>
              <a:t>”, le qualificateur “</a:t>
            </a:r>
            <a:r>
              <a:rPr lang="fr-FR" sz="1800" i="1" dirty="0" err="1"/>
              <a:t>mod_base</a:t>
            </a:r>
            <a:r>
              <a:rPr lang="fr-FR" sz="1800" i="1" dirty="0"/>
              <a:t>” dont la valeur doit être “OTHER”, et un qualificateur de type “note” dont la valeur doit être respectivement “uracile” ou “thymine”.</a:t>
            </a:r>
          </a:p>
          <a:p>
            <a:pPr marL="0" indent="0">
              <a:buNone/>
            </a:pPr>
            <a:endParaRPr lang="fr-FR" sz="1800" kern="0" dirty="0"/>
          </a:p>
        </p:txBody>
      </p:sp>
    </p:spTree>
    <p:extLst>
      <p:ext uri="{BB962C8B-B14F-4D97-AF65-F5344CB8AC3E}">
        <p14:creationId xmlns:p14="http://schemas.microsoft.com/office/powerpoint/2010/main" val="258345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8</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clé de caractérisation “modified_base”</a:t>
            </a:r>
          </a:p>
        </p:txBody>
      </p:sp>
      <p:sp>
        <p:nvSpPr>
          <p:cNvPr id="4" name="Content Placeholder 2"/>
          <p:cNvSpPr txBox="1">
            <a:spLocks/>
          </p:cNvSpPr>
          <p:nvPr>
            <p:custDataLst>
              <p:tags r:id="rId3"/>
            </p:custDataLst>
          </p:nvPr>
        </p:nvSpPr>
        <p:spPr>
          <a:xfrm>
            <a:off x="395536" y="1714054"/>
            <a:ext cx="8229600" cy="5171330"/>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a:spcBef>
                <a:spcPts val="0"/>
              </a:spcBef>
            </a:pPr>
            <a:r>
              <a:rPr lang="fr-FR" sz="1700" dirty="0"/>
              <a:t>La clé de caractérisation “</a:t>
            </a:r>
            <a:r>
              <a:rPr lang="fr-FR" sz="1700" dirty="0" err="1"/>
              <a:t>modified_base</a:t>
            </a:r>
            <a:r>
              <a:rPr lang="fr-FR" sz="1700" dirty="0"/>
              <a:t>” et son qualificateur obligatoire “</a:t>
            </a:r>
            <a:r>
              <a:rPr lang="fr-FR" sz="1700" dirty="0" err="1"/>
              <a:t>mod_base</a:t>
            </a:r>
            <a:r>
              <a:rPr lang="fr-FR" sz="1700" dirty="0"/>
              <a:t>” doivent être utilisés pour décrire un nucléotide modifié (norme ST.26, paragraphe 16)</a:t>
            </a:r>
          </a:p>
          <a:p>
            <a:pPr marL="0" indent="0">
              <a:spcBef>
                <a:spcPts val="0"/>
              </a:spcBef>
              <a:buNone/>
            </a:pPr>
            <a:endParaRPr lang="fr-FR" sz="1600" kern="0" dirty="0"/>
          </a:p>
          <a:p>
            <a:pPr>
              <a:spcBef>
                <a:spcPts val="0"/>
              </a:spcBef>
            </a:pPr>
            <a:r>
              <a:rPr lang="fr-FR" sz="1700" dirty="0"/>
              <a:t>Un “nucléotide modifié” désigne tout nucléotide autre que : </a:t>
            </a:r>
          </a:p>
          <a:p>
            <a:pPr marL="0" indent="0">
              <a:spcBef>
                <a:spcPts val="0"/>
              </a:spcBef>
              <a:buNone/>
            </a:pPr>
            <a:r>
              <a:rPr lang="fr-FR" sz="1700" dirty="0"/>
              <a:t>	- </a:t>
            </a:r>
            <a:r>
              <a:rPr lang="fr-FR" sz="1700" dirty="0" err="1"/>
              <a:t>deoxy</a:t>
            </a:r>
            <a:r>
              <a:rPr lang="fr-FR" sz="1700" dirty="0"/>
              <a:t>-[a, g, c, or t] 3’-monophosphate </a:t>
            </a:r>
          </a:p>
          <a:p>
            <a:pPr marL="0" indent="0">
              <a:spcBef>
                <a:spcPts val="0"/>
              </a:spcBef>
              <a:buNone/>
            </a:pPr>
            <a:r>
              <a:rPr lang="fr-FR" sz="1700" dirty="0"/>
              <a:t>	- [a, g, c, or u] 3’-monophosphate  (norme ST.26, paragraphe 3.f))</a:t>
            </a:r>
          </a:p>
          <a:p>
            <a:pPr marL="0" indent="0">
              <a:spcBef>
                <a:spcPts val="0"/>
              </a:spcBef>
              <a:buNone/>
            </a:pPr>
            <a:endParaRPr lang="fr-FR" sz="1600" kern="0" dirty="0"/>
          </a:p>
          <a:p>
            <a:pPr>
              <a:spcBef>
                <a:spcPts val="0"/>
              </a:spcBef>
            </a:pPr>
            <a:r>
              <a:rPr lang="fr-FR" sz="1700" dirty="0"/>
              <a:t>Un “nucléotide modifié” doit être représenté par le nucléotide non modifié correspondant (tableau 1 de l’annexe I, section 1) chaque fois que possible.  Autrement, il peut être représenté par “n”.  Par exemple, “2’-O-methylcytidine” devrait être représenté par “c” dans la séquence.   “</a:t>
            </a:r>
            <a:r>
              <a:rPr lang="fr-FR" sz="1700" dirty="0" err="1"/>
              <a:t>Queuosine</a:t>
            </a:r>
            <a:r>
              <a:rPr lang="fr-FR" sz="1700" dirty="0"/>
              <a:t>” devrait être représenté par “n”.  Le symbole “n” est l’équivalent d’un seul résidu. </a:t>
            </a:r>
          </a:p>
          <a:p>
            <a:pPr marL="0" indent="0">
              <a:spcBef>
                <a:spcPts val="0"/>
              </a:spcBef>
              <a:buNone/>
            </a:pPr>
            <a:endParaRPr lang="fr-FR" sz="1600" kern="0" dirty="0"/>
          </a:p>
          <a:p>
            <a:pPr>
              <a:spcBef>
                <a:spcPts val="0"/>
              </a:spcBef>
            </a:pPr>
            <a:r>
              <a:rPr lang="fr-FR" sz="1700" dirty="0"/>
              <a:t>La valeur du qualificateur obligatoire “</a:t>
            </a:r>
            <a:r>
              <a:rPr lang="fr-FR" sz="1700" dirty="0" err="1"/>
              <a:t>mod_base</a:t>
            </a:r>
            <a:r>
              <a:rPr lang="fr-FR" sz="1700" dirty="0"/>
              <a:t>” doit être choisie parmi les valeurs indiquées dans le tableau 2 de l’annexe I, section 2.  Si la valeur est “</a:t>
            </a:r>
            <a:r>
              <a:rPr lang="fr-FR" sz="1700" dirty="0" err="1"/>
              <a:t>other</a:t>
            </a:r>
            <a:r>
              <a:rPr lang="fr-FR" sz="1700" dirty="0"/>
              <a:t>”, alors un qualificateur supplémentaire “note” doit contenir le nom complet non abrégé du résidu modifié.</a:t>
            </a:r>
          </a:p>
        </p:txBody>
      </p:sp>
    </p:spTree>
    <p:extLst>
      <p:ext uri="{BB962C8B-B14F-4D97-AF65-F5344CB8AC3E}">
        <p14:creationId xmlns:p14="http://schemas.microsoft.com/office/powerpoint/2010/main" val="25699240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bwMode="auto">
          <a:xfrm>
            <a:off x="6218659" y="5695156"/>
            <a:ext cx="648072" cy="317649"/>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8" name="Rectangle 7"/>
          <p:cNvSpPr/>
          <p:nvPr>
            <p:custDataLst>
              <p:tags r:id="rId2"/>
            </p:custDataLst>
          </p:nvPr>
        </p:nvSpPr>
        <p:spPr bwMode="auto">
          <a:xfrm>
            <a:off x="2436142" y="5397815"/>
            <a:ext cx="1689746" cy="297341"/>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9" name="Rectangle 8"/>
          <p:cNvSpPr/>
          <p:nvPr>
            <p:custDataLst>
              <p:tags r:id="rId3"/>
            </p:custDataLst>
          </p:nvPr>
        </p:nvSpPr>
        <p:spPr bwMode="auto">
          <a:xfrm>
            <a:off x="5652120" y="5397815"/>
            <a:ext cx="1329705" cy="334782"/>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4"/>
            </p:custDataLst>
          </p:nvPr>
        </p:nvSpPr>
        <p:spPr/>
        <p:txBody>
          <a:bodyPr/>
          <a:lstStyle/>
          <a:p>
            <a:pPr>
              <a:defRPr/>
            </a:pPr>
            <a:fld id="{886D60C8-7BA5-467F-BCD3-E871B6D034EA}" type="slidenum">
              <a:rPr lang="fr-FR" smtClean="0"/>
              <a:pPr>
                <a:defRPr/>
              </a:pPr>
              <a:t>80</a:t>
            </a:fld>
            <a:endParaRPr lang="fr-FR" dirty="0"/>
          </a:p>
        </p:txBody>
      </p:sp>
      <p:sp>
        <p:nvSpPr>
          <p:cNvPr id="3"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80</a:t>
            </a:fld>
            <a:endParaRPr lang="fr-FR" dirty="0"/>
          </a:p>
        </p:txBody>
      </p:sp>
      <p:sp>
        <p:nvSpPr>
          <p:cNvPr id="4"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5" name="Rectangle 4"/>
          <p:cNvSpPr/>
          <p:nvPr>
            <p:custDataLst>
              <p:tags r:id="rId7"/>
            </p:custDataLst>
          </p:nvPr>
        </p:nvSpPr>
        <p:spPr bwMode="auto">
          <a:xfrm>
            <a:off x="683568" y="1772816"/>
            <a:ext cx="7749243" cy="1143000"/>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6" name="TextBox 5"/>
          <p:cNvSpPr txBox="1"/>
          <p:nvPr>
            <p:custDataLst>
              <p:tags r:id="rId8"/>
            </p:custDataLst>
          </p:nvPr>
        </p:nvSpPr>
        <p:spPr>
          <a:xfrm>
            <a:off x="1015988" y="1997076"/>
            <a:ext cx="7416823" cy="830997"/>
          </a:xfrm>
          <a:prstGeom prst="rect">
            <a:avLst/>
          </a:prstGeom>
          <a:noFill/>
        </p:spPr>
        <p:txBody>
          <a:bodyPr wrap="square" rtlCol="0">
            <a:spAutoFit/>
          </a:bodyPr>
          <a:lstStyle/>
          <a:p>
            <a:r>
              <a:rPr lang="fr-FR" sz="1800" dirty="0"/>
              <a:t>Une demande divulgue la séquence d’ARN suivante :</a:t>
            </a:r>
          </a:p>
          <a:p>
            <a:r>
              <a:rPr lang="fr-FR" sz="1600" dirty="0"/>
              <a:t>                </a:t>
            </a:r>
            <a:r>
              <a:rPr lang="fr-FR" sz="2000" b="1" dirty="0">
                <a:latin typeface="Courier New" panose="02070309020205020404" pitchFamily="49" charset="0"/>
                <a:cs typeface="Courier New" panose="02070309020205020404" pitchFamily="49" charset="0"/>
              </a:rPr>
              <a:t>5’-cgucccacgug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ccgaggua-3’ </a:t>
            </a:r>
          </a:p>
        </p:txBody>
      </p:sp>
      <p:sp>
        <p:nvSpPr>
          <p:cNvPr id="7" name="Content Placeholder 2"/>
          <p:cNvSpPr txBox="1">
            <a:spLocks/>
          </p:cNvSpPr>
          <p:nvPr>
            <p:custDataLst>
              <p:tags r:id="rId9"/>
            </p:custDataLst>
          </p:nvPr>
        </p:nvSpPr>
        <p:spPr>
          <a:xfrm>
            <a:off x="465584" y="3068264"/>
            <a:ext cx="7994848" cy="3289994"/>
          </a:xfrm>
          <a:prstGeom prst="rect">
            <a:avLst/>
          </a:prstGeom>
        </p:spPr>
        <p:txBody>
          <a:bodyPr/>
          <a:lstStyle>
            <a:lvl1pPr marL="342900" indent="-342900" algn="l" rtl="0" eaLnBrk="1" fontAlgn="base" hangingPunct="1">
              <a:spcBef>
                <a:spcPct val="20000"/>
              </a:spcBef>
              <a:spcAft>
                <a:spcPct val="0"/>
              </a:spcAft>
              <a:buBlip>
                <a:blip r:embed="rId12"/>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2"/>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2"/>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2"/>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2"/>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2"/>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2"/>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2"/>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2"/>
              </a:buBlip>
              <a:defRPr sz="2400">
                <a:solidFill>
                  <a:schemeClr val="tx1"/>
                </a:solidFill>
                <a:latin typeface="+mn-lt"/>
                <a:cs typeface="+mn-cs"/>
              </a:defRPr>
            </a:lvl9pPr>
          </a:lstStyle>
          <a:p>
            <a:r>
              <a:rPr lang="fr-FR" sz="1800" dirty="0"/>
              <a:t>Observez la “thymine” à la position 12.  Ce résidu doit être annoté comme étant un nucléotide modifié.</a:t>
            </a:r>
          </a:p>
          <a:p>
            <a:pPr marL="0" indent="0">
              <a:buNone/>
            </a:pPr>
            <a:endParaRPr lang="fr-FR" sz="1800" kern="0" dirty="0"/>
          </a:p>
          <a:p>
            <a:r>
              <a:rPr lang="fr-FR" sz="1800" dirty="0"/>
              <a:t>Le paragraphe 19 de la norme ST.26 indique : </a:t>
            </a:r>
            <a:r>
              <a:rPr lang="fr-FR" sz="1800" i="1" dirty="0"/>
              <a:t>L’uracile dans de l’ADN ou la thymine dans de l’ARN sont considérés comme des nucléotides modifiés et doivent être représentés dans la séquence par un “t” et être accompagnés d’une description supplémentaire dans le tableau de caractéristiques.  Cette description doit comporter la clé de caractérisation “</a:t>
            </a:r>
            <a:r>
              <a:rPr lang="fr-FR" sz="1800" i="1" dirty="0" err="1"/>
              <a:t>modified_base</a:t>
            </a:r>
            <a:r>
              <a:rPr lang="fr-FR" sz="1800" i="1" dirty="0"/>
              <a:t>”, le qualificateur “</a:t>
            </a:r>
            <a:r>
              <a:rPr lang="fr-FR" sz="1800" i="1" dirty="0" err="1"/>
              <a:t>mod_base</a:t>
            </a:r>
            <a:r>
              <a:rPr lang="fr-FR" sz="1800" i="1" dirty="0"/>
              <a:t>” dont la valeur doit être “OTHER”, et un qualificateur de type “note” dont la valeur doit être respectivement “uracile” ou “thymine”.</a:t>
            </a:r>
          </a:p>
          <a:p>
            <a:pPr marL="0" indent="0">
              <a:buNone/>
            </a:pPr>
            <a:endParaRPr lang="fr-FR" sz="1800" kern="0" dirty="0"/>
          </a:p>
        </p:txBody>
      </p:sp>
    </p:spTree>
    <p:extLst>
      <p:ext uri="{BB962C8B-B14F-4D97-AF65-F5344CB8AC3E}">
        <p14:creationId xmlns:p14="http://schemas.microsoft.com/office/powerpoint/2010/main" val="3591022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81</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4" name="Rectangle 3"/>
          <p:cNvSpPr/>
          <p:nvPr>
            <p:custDataLst>
              <p:tags r:id="rId3"/>
            </p:custDataLst>
          </p:nvPr>
        </p:nvSpPr>
        <p:spPr bwMode="auto">
          <a:xfrm>
            <a:off x="683568" y="1772816"/>
            <a:ext cx="7632848" cy="1296144"/>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5" name="TextBox 4"/>
          <p:cNvSpPr txBox="1"/>
          <p:nvPr>
            <p:custDataLst>
              <p:tags r:id="rId4"/>
            </p:custDataLst>
          </p:nvPr>
        </p:nvSpPr>
        <p:spPr>
          <a:xfrm>
            <a:off x="1015988" y="1997076"/>
            <a:ext cx="7416823" cy="1138773"/>
          </a:xfrm>
          <a:prstGeom prst="rect">
            <a:avLst/>
          </a:prstGeom>
          <a:noFill/>
        </p:spPr>
        <p:txBody>
          <a:bodyPr wrap="square" rtlCol="0">
            <a:spAutoFit/>
          </a:bodyPr>
          <a:lstStyle/>
          <a:p>
            <a:r>
              <a:rPr lang="fr-FR" sz="1800" dirty="0"/>
              <a:t>Une demande divulgue la séquence d’ARN suivante :</a:t>
            </a:r>
          </a:p>
          <a:p>
            <a:r>
              <a:rPr lang="fr-FR" sz="1600" dirty="0"/>
              <a:t>                </a:t>
            </a:r>
            <a:r>
              <a:rPr lang="fr-FR" sz="2000" b="1" dirty="0">
                <a:latin typeface="Courier New" panose="02070309020205020404" pitchFamily="49" charset="0"/>
                <a:cs typeface="Courier New" panose="02070309020205020404" pitchFamily="49" charset="0"/>
              </a:rPr>
              <a:t>5’-cgucccacgug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ccgaggua-3’</a:t>
            </a:r>
          </a:p>
          <a:p>
            <a:pPr>
              <a:spcBef>
                <a:spcPts val="0"/>
              </a:spcBef>
            </a:pPr>
            <a:r>
              <a:rPr lang="fr-FR" sz="2000" b="1" dirty="0">
                <a:latin typeface="Courier New" panose="02070309020205020404" pitchFamily="49" charset="0"/>
                <a:cs typeface="Courier New" panose="02070309020205020404" pitchFamily="49" charset="0"/>
              </a:rPr>
              <a:t>         </a:t>
            </a:r>
          </a:p>
        </p:txBody>
      </p:sp>
      <p:sp>
        <p:nvSpPr>
          <p:cNvPr id="6" name="TextBox 5"/>
          <p:cNvSpPr txBox="1"/>
          <p:nvPr>
            <p:custDataLst>
              <p:tags r:id="rId5"/>
            </p:custDataLst>
          </p:nvPr>
        </p:nvSpPr>
        <p:spPr>
          <a:xfrm>
            <a:off x="609600" y="337736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7" name="TextBox 6"/>
          <p:cNvSpPr txBox="1"/>
          <p:nvPr>
            <p:custDataLst>
              <p:tags r:id="rId6"/>
            </p:custDataLst>
          </p:nvPr>
        </p:nvSpPr>
        <p:spPr>
          <a:xfrm>
            <a:off x="1117577" y="3531251"/>
            <a:ext cx="7416823" cy="1384995"/>
          </a:xfrm>
          <a:prstGeom prst="rect">
            <a:avLst/>
          </a:prstGeom>
          <a:noFill/>
        </p:spPr>
        <p:txBody>
          <a:bodyPr wrap="square" rtlCol="0">
            <a:spAutoFit/>
          </a:bodyPr>
          <a:lstStyle/>
          <a:p>
            <a:r>
              <a:rPr lang="fr-FR" sz="1800" dirty="0"/>
              <a:t>Tous les résidus d’uracile doivent être représentés par le symbole “t”.  C’est pourquoi, la séquence doit être représentée dans le listage des séquences sous la forme :</a:t>
            </a:r>
          </a:p>
          <a:p>
            <a:r>
              <a:rPr lang="fr-FR" sz="1600" dirty="0"/>
              <a:t>               </a:t>
            </a:r>
            <a:r>
              <a:rPr lang="fr-FR" sz="2000" b="1" dirty="0">
                <a:latin typeface="Courier New" panose="02070309020205020404" pitchFamily="49" charset="0"/>
                <a:cs typeface="Courier New" panose="02070309020205020404" pitchFamily="49" charset="0"/>
              </a:rPr>
              <a:t>cgtcccacgtg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ccgaggta </a:t>
            </a:r>
          </a:p>
        </p:txBody>
      </p:sp>
    </p:spTree>
    <p:extLst>
      <p:ext uri="{BB962C8B-B14F-4D97-AF65-F5344CB8AC3E}">
        <p14:creationId xmlns:p14="http://schemas.microsoft.com/office/powerpoint/2010/main" val="17661015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82</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82</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82</a:t>
            </a:fld>
            <a:endParaRPr lang="fr-FR" dirty="0"/>
          </a:p>
        </p:txBody>
      </p:sp>
      <p:sp>
        <p:nvSpPr>
          <p:cNvPr id="5"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6" name="Rectangle 5"/>
          <p:cNvSpPr/>
          <p:nvPr>
            <p:custDataLst>
              <p:tags r:id="rId5"/>
            </p:custDataLst>
          </p:nvPr>
        </p:nvSpPr>
        <p:spPr bwMode="auto">
          <a:xfrm>
            <a:off x="683569" y="1772815"/>
            <a:ext cx="7488831" cy="1363033"/>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7" name="TextBox 6"/>
          <p:cNvSpPr txBox="1"/>
          <p:nvPr>
            <p:custDataLst>
              <p:tags r:id="rId6"/>
            </p:custDataLst>
          </p:nvPr>
        </p:nvSpPr>
        <p:spPr>
          <a:xfrm>
            <a:off x="1015988" y="1997076"/>
            <a:ext cx="7416823" cy="1138773"/>
          </a:xfrm>
          <a:prstGeom prst="rect">
            <a:avLst/>
          </a:prstGeom>
          <a:noFill/>
        </p:spPr>
        <p:txBody>
          <a:bodyPr wrap="square" rtlCol="0">
            <a:spAutoFit/>
          </a:bodyPr>
          <a:lstStyle/>
          <a:p>
            <a:r>
              <a:rPr lang="fr-FR" sz="1800" dirty="0"/>
              <a:t>Une demande divulgue la séquence d’ARN suivante :</a:t>
            </a:r>
          </a:p>
          <a:p>
            <a:r>
              <a:rPr lang="fr-FR" sz="1600" dirty="0"/>
              <a:t>                </a:t>
            </a:r>
            <a:r>
              <a:rPr lang="fr-FR" sz="2000" b="1" dirty="0">
                <a:latin typeface="Courier New" panose="02070309020205020404" pitchFamily="49" charset="0"/>
                <a:cs typeface="Courier New" panose="02070309020205020404" pitchFamily="49" charset="0"/>
              </a:rPr>
              <a:t>5’-cgucccacgug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ccgaggua-3’</a:t>
            </a:r>
          </a:p>
          <a:p>
            <a:pPr>
              <a:spcBef>
                <a:spcPts val="0"/>
              </a:spcBef>
            </a:pPr>
            <a:r>
              <a:rPr lang="fr-FR" sz="2000" b="1" dirty="0">
                <a:latin typeface="Courier New" panose="02070309020205020404" pitchFamily="49" charset="0"/>
                <a:cs typeface="Courier New" panose="02070309020205020404" pitchFamily="49" charset="0"/>
              </a:rPr>
              <a:t>         </a:t>
            </a:r>
          </a:p>
        </p:txBody>
      </p:sp>
      <p:sp>
        <p:nvSpPr>
          <p:cNvPr id="8" name="TextBox 7"/>
          <p:cNvSpPr txBox="1"/>
          <p:nvPr>
            <p:custDataLst>
              <p:tags r:id="rId7"/>
            </p:custDataLst>
          </p:nvPr>
        </p:nvSpPr>
        <p:spPr>
          <a:xfrm>
            <a:off x="609600" y="337736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9" name="TextBox 8"/>
          <p:cNvSpPr txBox="1"/>
          <p:nvPr>
            <p:custDataLst>
              <p:tags r:id="rId8"/>
            </p:custDataLst>
          </p:nvPr>
        </p:nvSpPr>
        <p:spPr>
          <a:xfrm>
            <a:off x="1161326" y="3515862"/>
            <a:ext cx="7416823" cy="1800493"/>
          </a:xfrm>
          <a:prstGeom prst="rect">
            <a:avLst/>
          </a:prstGeom>
          <a:noFill/>
        </p:spPr>
        <p:txBody>
          <a:bodyPr wrap="square" rtlCol="0">
            <a:spAutoFit/>
          </a:bodyPr>
          <a:lstStyle/>
          <a:p>
            <a:r>
              <a:rPr lang="fr-FR" sz="1800" dirty="0"/>
              <a:t>Tous les résidus d’uracile doivent être représentés par le symbole “t”.  C’est pourquoi, la séquence doit être représentée dans le listage des séquences sous la forme :</a:t>
            </a:r>
          </a:p>
          <a:p>
            <a:r>
              <a:rPr lang="fr-FR" sz="1600" dirty="0"/>
              <a:t>               </a:t>
            </a:r>
            <a:r>
              <a:rPr lang="fr-FR" sz="2000" b="1" dirty="0">
                <a:latin typeface="Courier New" panose="02070309020205020404" pitchFamily="49" charset="0"/>
                <a:cs typeface="Courier New" panose="02070309020205020404" pitchFamily="49" charset="0"/>
              </a:rPr>
              <a:t>cgtcccacgtg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ccgaggta </a:t>
            </a:r>
          </a:p>
          <a:p>
            <a:r>
              <a:rPr lang="fr-FR" sz="1800" dirty="0">
                <a:latin typeface="+mn-lt"/>
                <a:cs typeface="Courier New" panose="02070309020205020404" pitchFamily="49" charset="0"/>
              </a:rPr>
              <a:t>Clé de caractérisation “modified_base” avec emplacement “12”</a:t>
            </a:r>
          </a:p>
        </p:txBody>
      </p:sp>
      <p:sp>
        <p:nvSpPr>
          <p:cNvPr id="10" name="TextBox 9"/>
          <p:cNvSpPr txBox="1"/>
          <p:nvPr>
            <p:custDataLst>
              <p:tags r:id="rId9"/>
            </p:custDataLst>
          </p:nvPr>
        </p:nvSpPr>
        <p:spPr>
          <a:xfrm>
            <a:off x="591953" y="4727729"/>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6030339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83</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83</a:t>
            </a:fld>
            <a:endParaRPr lang="fr-FR" dirty="0"/>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5" name="Rectangle 4"/>
          <p:cNvSpPr/>
          <p:nvPr>
            <p:custDataLst>
              <p:tags r:id="rId4"/>
            </p:custDataLst>
          </p:nvPr>
        </p:nvSpPr>
        <p:spPr bwMode="auto">
          <a:xfrm>
            <a:off x="683568" y="1772816"/>
            <a:ext cx="7632848" cy="1363033"/>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6" name="TextBox 5"/>
          <p:cNvSpPr txBox="1"/>
          <p:nvPr>
            <p:custDataLst>
              <p:tags r:id="rId5"/>
            </p:custDataLst>
          </p:nvPr>
        </p:nvSpPr>
        <p:spPr>
          <a:xfrm>
            <a:off x="1015988" y="1997076"/>
            <a:ext cx="7416823" cy="1138773"/>
          </a:xfrm>
          <a:prstGeom prst="rect">
            <a:avLst/>
          </a:prstGeom>
          <a:noFill/>
        </p:spPr>
        <p:txBody>
          <a:bodyPr wrap="square" rtlCol="0">
            <a:spAutoFit/>
          </a:bodyPr>
          <a:lstStyle/>
          <a:p>
            <a:r>
              <a:rPr lang="fr-FR" sz="1800" dirty="0"/>
              <a:t>Une demande divulgue la séquence d’ARN suivante :</a:t>
            </a:r>
          </a:p>
          <a:p>
            <a:r>
              <a:rPr lang="fr-FR" sz="1600" dirty="0"/>
              <a:t>                </a:t>
            </a:r>
            <a:r>
              <a:rPr lang="fr-FR" sz="2000" b="1" dirty="0">
                <a:latin typeface="Courier New" panose="02070309020205020404" pitchFamily="49" charset="0"/>
                <a:cs typeface="Courier New" panose="02070309020205020404" pitchFamily="49" charset="0"/>
              </a:rPr>
              <a:t>5’-cgucccacgug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ccgaggua-3’</a:t>
            </a:r>
          </a:p>
          <a:p>
            <a:pPr>
              <a:spcBef>
                <a:spcPts val="0"/>
              </a:spcBef>
            </a:pPr>
            <a:r>
              <a:rPr lang="fr-FR" sz="2000" b="1" dirty="0">
                <a:latin typeface="Courier New" panose="02070309020205020404" pitchFamily="49" charset="0"/>
                <a:cs typeface="Courier New" panose="02070309020205020404" pitchFamily="49" charset="0"/>
              </a:rPr>
              <a:t>         </a:t>
            </a:r>
          </a:p>
        </p:txBody>
      </p:sp>
      <p:sp>
        <p:nvSpPr>
          <p:cNvPr id="7" name="TextBox 6"/>
          <p:cNvSpPr txBox="1"/>
          <p:nvPr>
            <p:custDataLst>
              <p:tags r:id="rId6"/>
            </p:custDataLst>
          </p:nvPr>
        </p:nvSpPr>
        <p:spPr>
          <a:xfrm>
            <a:off x="609600" y="337736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8" name="TextBox 7"/>
          <p:cNvSpPr txBox="1"/>
          <p:nvPr>
            <p:custDataLst>
              <p:tags r:id="rId7"/>
            </p:custDataLst>
          </p:nvPr>
        </p:nvSpPr>
        <p:spPr>
          <a:xfrm>
            <a:off x="1161326" y="3515862"/>
            <a:ext cx="7416823" cy="2215991"/>
          </a:xfrm>
          <a:prstGeom prst="rect">
            <a:avLst/>
          </a:prstGeom>
          <a:noFill/>
        </p:spPr>
        <p:txBody>
          <a:bodyPr wrap="square" rtlCol="0">
            <a:spAutoFit/>
          </a:bodyPr>
          <a:lstStyle/>
          <a:p>
            <a:r>
              <a:rPr lang="fr-FR" sz="1800" dirty="0"/>
              <a:t>Tous les résidus d’uracile doivent être représentés par le symbole “t”.  C’est pourquoi, la séquence doit être représentée dans le listage des séquences sous la forme :</a:t>
            </a:r>
          </a:p>
          <a:p>
            <a:r>
              <a:rPr lang="fr-FR" sz="1600" dirty="0"/>
              <a:t>               </a:t>
            </a:r>
            <a:r>
              <a:rPr lang="fr-FR" sz="2000" b="1" dirty="0">
                <a:latin typeface="Courier New" panose="02070309020205020404" pitchFamily="49" charset="0"/>
                <a:cs typeface="Courier New" panose="02070309020205020404" pitchFamily="49" charset="0"/>
              </a:rPr>
              <a:t>cgtcccacgtg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ccgaggta </a:t>
            </a:r>
          </a:p>
          <a:p>
            <a:r>
              <a:rPr lang="fr-FR" sz="1800" dirty="0">
                <a:latin typeface="+mn-lt"/>
                <a:cs typeface="Courier New" panose="02070309020205020404" pitchFamily="49" charset="0"/>
              </a:rPr>
              <a:t>Clé de caractérisation “modified_base” avec emplacement “12”</a:t>
            </a:r>
          </a:p>
          <a:p>
            <a:r>
              <a:rPr lang="fr-FR" sz="1800" dirty="0">
                <a:latin typeface="+mn-lt"/>
                <a:cs typeface="Courier New" panose="02070309020205020404" pitchFamily="49" charset="0"/>
              </a:rPr>
              <a:t>Qualificateur “mod_base” avec pour valeur “OTHER”</a:t>
            </a:r>
          </a:p>
        </p:txBody>
      </p:sp>
      <p:sp>
        <p:nvSpPr>
          <p:cNvPr id="9" name="TextBox 8"/>
          <p:cNvSpPr txBox="1"/>
          <p:nvPr>
            <p:custDataLst>
              <p:tags r:id="rId8"/>
            </p:custDataLst>
          </p:nvPr>
        </p:nvSpPr>
        <p:spPr>
          <a:xfrm>
            <a:off x="605137" y="4754260"/>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0" name="TextBox 9"/>
          <p:cNvSpPr txBox="1"/>
          <p:nvPr>
            <p:custDataLst>
              <p:tags r:id="rId9"/>
            </p:custDataLst>
          </p:nvPr>
        </p:nvSpPr>
        <p:spPr>
          <a:xfrm>
            <a:off x="605137" y="5212116"/>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4019345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84</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84</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84</a:t>
            </a:fld>
            <a:endParaRPr lang="fr-FR" dirty="0"/>
          </a:p>
        </p:txBody>
      </p:sp>
      <p:sp>
        <p:nvSpPr>
          <p:cNvPr id="5"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6" name="Rectangle 5"/>
          <p:cNvSpPr/>
          <p:nvPr>
            <p:custDataLst>
              <p:tags r:id="rId5"/>
            </p:custDataLst>
          </p:nvPr>
        </p:nvSpPr>
        <p:spPr bwMode="auto">
          <a:xfrm>
            <a:off x="683569" y="1772816"/>
            <a:ext cx="7488832" cy="1420683"/>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7" name="TextBox 6"/>
          <p:cNvSpPr txBox="1"/>
          <p:nvPr>
            <p:custDataLst>
              <p:tags r:id="rId6"/>
            </p:custDataLst>
          </p:nvPr>
        </p:nvSpPr>
        <p:spPr>
          <a:xfrm>
            <a:off x="1015988" y="1997076"/>
            <a:ext cx="7416823" cy="1138773"/>
          </a:xfrm>
          <a:prstGeom prst="rect">
            <a:avLst/>
          </a:prstGeom>
          <a:noFill/>
        </p:spPr>
        <p:txBody>
          <a:bodyPr wrap="square" rtlCol="0">
            <a:spAutoFit/>
          </a:bodyPr>
          <a:lstStyle/>
          <a:p>
            <a:r>
              <a:rPr lang="fr-FR" sz="1800" dirty="0"/>
              <a:t>Une demande divulgue la séquence d’ARN suivante :</a:t>
            </a:r>
          </a:p>
          <a:p>
            <a:r>
              <a:rPr lang="fr-FR" sz="1600" dirty="0"/>
              <a:t>                </a:t>
            </a:r>
            <a:r>
              <a:rPr lang="fr-FR" sz="2000" b="1" dirty="0">
                <a:latin typeface="Courier New" panose="02070309020205020404" pitchFamily="49" charset="0"/>
                <a:cs typeface="Courier New" panose="02070309020205020404" pitchFamily="49" charset="0"/>
              </a:rPr>
              <a:t>5’-cgucccacgug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ccgaggua-3’</a:t>
            </a:r>
          </a:p>
          <a:p>
            <a:pPr>
              <a:spcBef>
                <a:spcPts val="0"/>
              </a:spcBef>
            </a:pPr>
            <a:r>
              <a:rPr lang="fr-FR" sz="2000" b="1" dirty="0">
                <a:latin typeface="Courier New" panose="02070309020205020404" pitchFamily="49" charset="0"/>
                <a:cs typeface="Courier New" panose="02070309020205020404" pitchFamily="49" charset="0"/>
              </a:rPr>
              <a:t>         </a:t>
            </a:r>
          </a:p>
        </p:txBody>
      </p:sp>
      <p:sp>
        <p:nvSpPr>
          <p:cNvPr id="8" name="TextBox 7"/>
          <p:cNvSpPr txBox="1"/>
          <p:nvPr>
            <p:custDataLst>
              <p:tags r:id="rId7"/>
            </p:custDataLst>
          </p:nvPr>
        </p:nvSpPr>
        <p:spPr>
          <a:xfrm>
            <a:off x="609600" y="337736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9" name="TextBox 8"/>
          <p:cNvSpPr txBox="1"/>
          <p:nvPr>
            <p:custDataLst>
              <p:tags r:id="rId8"/>
            </p:custDataLst>
          </p:nvPr>
        </p:nvSpPr>
        <p:spPr>
          <a:xfrm>
            <a:off x="1161326" y="3515862"/>
            <a:ext cx="7416823" cy="2631490"/>
          </a:xfrm>
          <a:prstGeom prst="rect">
            <a:avLst/>
          </a:prstGeom>
          <a:noFill/>
        </p:spPr>
        <p:txBody>
          <a:bodyPr wrap="square" rtlCol="0">
            <a:spAutoFit/>
          </a:bodyPr>
          <a:lstStyle/>
          <a:p>
            <a:r>
              <a:rPr lang="fr-FR" sz="1800" dirty="0"/>
              <a:t>Tous les résidus d’uracile doivent être représentés par le symbole “t”.  C’est pourquoi, la séquence doit être représentée dans le listage de séquences sous la forme suivante :</a:t>
            </a:r>
          </a:p>
          <a:p>
            <a:r>
              <a:rPr lang="fr-FR" sz="1600" dirty="0"/>
              <a:t>               </a:t>
            </a:r>
            <a:r>
              <a:rPr lang="fr-FR" sz="2000" b="1" dirty="0">
                <a:latin typeface="Courier New" panose="02070309020205020404" pitchFamily="49" charset="0"/>
                <a:cs typeface="Courier New" panose="02070309020205020404" pitchFamily="49" charset="0"/>
              </a:rPr>
              <a:t>cgtcccacgtg</a:t>
            </a:r>
            <a:r>
              <a:rPr lang="fr-FR" sz="2000" b="1" u="sng" dirty="0">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ccgaggta </a:t>
            </a:r>
          </a:p>
          <a:p>
            <a:r>
              <a:rPr lang="fr-FR" sz="1800" dirty="0">
                <a:latin typeface="+mn-lt"/>
                <a:cs typeface="Courier New" panose="02070309020205020404" pitchFamily="49" charset="0"/>
              </a:rPr>
              <a:t>Clé de caractérisation “modified_base” avec emplacement “12”</a:t>
            </a:r>
          </a:p>
          <a:p>
            <a:r>
              <a:rPr lang="fr-FR" sz="1800" dirty="0">
                <a:latin typeface="+mn-lt"/>
                <a:cs typeface="Courier New" panose="02070309020205020404" pitchFamily="49" charset="0"/>
              </a:rPr>
              <a:t>Qualificateur “mod_base” avec pour valeur “OTHER”</a:t>
            </a:r>
          </a:p>
          <a:p>
            <a:r>
              <a:rPr lang="fr-FR" sz="1800" dirty="0">
                <a:latin typeface="+mn-lt"/>
                <a:cs typeface="Courier New" panose="02070309020205020404" pitchFamily="49" charset="0"/>
              </a:rPr>
              <a:t>Qualificateur “note” avec pour valeur “thymine”</a:t>
            </a:r>
          </a:p>
        </p:txBody>
      </p:sp>
      <p:sp>
        <p:nvSpPr>
          <p:cNvPr id="10" name="TextBox 9"/>
          <p:cNvSpPr txBox="1"/>
          <p:nvPr>
            <p:custDataLst>
              <p:tags r:id="rId9"/>
            </p:custDataLst>
          </p:nvPr>
        </p:nvSpPr>
        <p:spPr>
          <a:xfrm>
            <a:off x="605137" y="4754260"/>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1" name="TextBox 10"/>
          <p:cNvSpPr txBox="1"/>
          <p:nvPr>
            <p:custDataLst>
              <p:tags r:id="rId10"/>
            </p:custDataLst>
          </p:nvPr>
        </p:nvSpPr>
        <p:spPr>
          <a:xfrm>
            <a:off x="605137" y="5183541"/>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2" name="TextBox 11"/>
          <p:cNvSpPr txBox="1"/>
          <p:nvPr>
            <p:custDataLst>
              <p:tags r:id="rId11"/>
            </p:custDataLst>
          </p:nvPr>
        </p:nvSpPr>
        <p:spPr>
          <a:xfrm>
            <a:off x="605137" y="5646010"/>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1765987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85</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pic>
        <p:nvPicPr>
          <p:cNvPr id="4" name="Picture 3"/>
          <p:cNvPicPr>
            <a:picLocks noChangeAspect="1"/>
          </p:cNvPicPr>
          <p:nvPr>
            <p:custDataLst>
              <p:tags r:id="rId3"/>
            </p:custDataLst>
          </p:nvPr>
        </p:nvPicPr>
        <p:blipFill>
          <a:blip r:embed="rId6"/>
          <a:stretch>
            <a:fillRect/>
          </a:stretch>
        </p:blipFill>
        <p:spPr>
          <a:xfrm>
            <a:off x="1475657" y="1419457"/>
            <a:ext cx="5040560" cy="5209923"/>
          </a:xfrm>
          <a:prstGeom prst="rect">
            <a:avLst/>
          </a:prstGeom>
        </p:spPr>
      </p:pic>
    </p:spTree>
    <p:extLst>
      <p:ext uri="{BB962C8B-B14F-4D97-AF65-F5344CB8AC3E}">
        <p14:creationId xmlns:p14="http://schemas.microsoft.com/office/powerpoint/2010/main" val="22563197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86</a:t>
            </a:fld>
            <a:endParaRPr lang="fr-FR" dirty="0"/>
          </a:p>
        </p:txBody>
      </p:sp>
      <p:grpSp>
        <p:nvGrpSpPr>
          <p:cNvPr id="9" name="Group 8"/>
          <p:cNvGrpSpPr/>
          <p:nvPr>
            <p:custDataLst>
              <p:tags r:id="rId2"/>
            </p:custDataLst>
          </p:nvPr>
        </p:nvGrpSpPr>
        <p:grpSpPr>
          <a:xfrm>
            <a:off x="1619672" y="2655118"/>
            <a:ext cx="5819974" cy="466570"/>
            <a:chOff x="934881" y="5013176"/>
            <a:chExt cx="5819974" cy="466570"/>
          </a:xfrm>
        </p:grpSpPr>
        <p:sp>
          <p:nvSpPr>
            <p:cNvPr id="3" name="Freeform 2"/>
            <p:cNvSpPr/>
            <p:nvPr/>
          </p:nvSpPr>
          <p:spPr bwMode="auto">
            <a:xfrm>
              <a:off x="3880872"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4" name="Freeform 3"/>
            <p:cNvSpPr/>
            <p:nvPr/>
          </p:nvSpPr>
          <p:spPr bwMode="auto">
            <a:xfrm>
              <a:off x="934881"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5" name="Freeform 4"/>
            <p:cNvSpPr/>
            <p:nvPr/>
          </p:nvSpPr>
          <p:spPr bwMode="auto">
            <a:xfrm>
              <a:off x="1006889"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6" name="Freeform 5"/>
            <p:cNvSpPr/>
            <p:nvPr/>
          </p:nvSpPr>
          <p:spPr bwMode="auto">
            <a:xfrm>
              <a:off x="3805013"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sp>
        <p:nvSpPr>
          <p:cNvPr id="7" name="Content Placeholder 2"/>
          <p:cNvSpPr txBox="1">
            <a:spLocks/>
          </p:cNvSpPr>
          <p:nvPr>
            <p:custDataLst>
              <p:tags r:id="rId3"/>
            </p:custDataLst>
          </p:nvPr>
        </p:nvSpPr>
        <p:spPr>
          <a:xfrm>
            <a:off x="389942" y="1540860"/>
            <a:ext cx="7994848" cy="4744144"/>
          </a:xfrm>
          <a:prstGeom prst="rect">
            <a:avLst/>
          </a:prstGeom>
        </p:spPr>
        <p:txBody>
          <a:bodyPr/>
          <a:lstStyle>
            <a:lvl1pPr marL="342900" indent="-342900" algn="l" rtl="0" eaLnBrk="1" fontAlgn="base" hangingPunct="1">
              <a:spcBef>
                <a:spcPct val="20000"/>
              </a:spcBef>
              <a:spcAft>
                <a:spcPct val="0"/>
              </a:spcAft>
              <a:buBlip>
                <a:blip r:embed="rId2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2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2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2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2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2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2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28"/>
              </a:buBlip>
              <a:defRPr sz="2400">
                <a:solidFill>
                  <a:schemeClr val="tx1"/>
                </a:solidFill>
                <a:latin typeface="+mn-lt"/>
                <a:cs typeface="+mn-cs"/>
              </a:defRPr>
            </a:lvl9pPr>
          </a:lstStyle>
          <a:p>
            <a:r>
              <a:rPr lang="fr-FR" sz="1800" dirty="0"/>
              <a:t>Si une séquence est une molécule hybride;  par exemple, une partie du squelette est un ADN et une partie du squelette est un ARN :</a:t>
            </a:r>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r>
              <a:rPr lang="fr-FR" sz="1800" u="sng" dirty="0"/>
              <a:t>Le paragraphe 55 de la norme ST.26 s’applique</a:t>
            </a:r>
            <a:r>
              <a:rPr lang="fr-FR" sz="1800" dirty="0"/>
              <a:t> :</a:t>
            </a:r>
          </a:p>
          <a:p>
            <a:pPr marL="0" indent="0">
              <a:buNone/>
            </a:pPr>
            <a:r>
              <a:rPr lang="fr-FR" sz="1600" i="1" dirty="0"/>
              <a:t>“55. Pour une séquence de nucléotides qui contient à la fois des segments d’ADN et d’ARN comprenant un ou plusieurs nucléotides, le type de molécule doit prendre la valeur “DNA”.  La molécule combinée d’ADN/ARN doit en outre être décrite dans le tableau de caractéristiques à l’aide de la clé de caractérisation “source”, du qualificateur obligatoire “</a:t>
            </a:r>
            <a:r>
              <a:rPr lang="fr-FR" sz="1600" i="1" dirty="0" err="1"/>
              <a:t>organism</a:t>
            </a:r>
            <a:r>
              <a:rPr lang="fr-FR" sz="1600" i="1" dirty="0"/>
              <a:t>”, qui prend la valeur “</a:t>
            </a:r>
            <a:r>
              <a:rPr lang="fr-FR" sz="1600" i="1" dirty="0" err="1"/>
              <a:t>synthetic</a:t>
            </a:r>
            <a:r>
              <a:rPr lang="fr-FR" sz="1600" i="1" dirty="0"/>
              <a:t> </a:t>
            </a:r>
            <a:r>
              <a:rPr lang="fr-FR" sz="1600" i="1" dirty="0" err="1"/>
              <a:t>construct</a:t>
            </a:r>
            <a:r>
              <a:rPr lang="fr-FR" sz="1600" i="1" dirty="0"/>
              <a:t>”, et du qualificateur obligatoire “</a:t>
            </a:r>
            <a:r>
              <a:rPr lang="fr-FR" sz="1600" i="1" dirty="0" err="1"/>
              <a:t>mol_type</a:t>
            </a:r>
            <a:r>
              <a:rPr lang="fr-FR" sz="1600" i="1" dirty="0"/>
              <a:t>”, qui prend la valeur “</a:t>
            </a:r>
            <a:r>
              <a:rPr lang="fr-FR" sz="1600" i="1" dirty="0" err="1"/>
              <a:t>other</a:t>
            </a:r>
            <a:r>
              <a:rPr lang="fr-FR" sz="1600" i="1" dirty="0"/>
              <a:t> DNA”.  Chaque segment d’ADN et d’ARN de la molécule combinée d’ADN/ARN doit en outre être décrit par la clé de caractérisation “</a:t>
            </a:r>
            <a:r>
              <a:rPr lang="fr-FR" sz="1600" i="1" dirty="0" err="1"/>
              <a:t>misc_feature</a:t>
            </a:r>
            <a:r>
              <a:rPr lang="fr-FR" sz="1600" i="1" dirty="0"/>
              <a:t>” et par le qualificateur “note”, ce dernier indiquant s’il s’agit d’un segment d’ADN ou d’ARN.”</a:t>
            </a:r>
          </a:p>
        </p:txBody>
      </p:sp>
      <p:sp>
        <p:nvSpPr>
          <p:cNvPr id="8"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hybrides d’ADN/ARN</a:t>
            </a:r>
          </a:p>
        </p:txBody>
      </p:sp>
      <p:sp>
        <p:nvSpPr>
          <p:cNvPr id="10" name="TextBox 9"/>
          <p:cNvSpPr txBox="1"/>
          <p:nvPr>
            <p:custDataLst>
              <p:tags r:id="rId5"/>
            </p:custDataLst>
          </p:nvPr>
        </p:nvSpPr>
        <p:spPr>
          <a:xfrm>
            <a:off x="2310854" y="3275692"/>
            <a:ext cx="5096267" cy="369332"/>
          </a:xfrm>
          <a:prstGeom prst="rect">
            <a:avLst/>
          </a:prstGeom>
          <a:noFill/>
        </p:spPr>
        <p:txBody>
          <a:bodyPr wrap="none" rtlCol="0">
            <a:spAutoFit/>
          </a:bodyPr>
          <a:lstStyle/>
          <a:p>
            <a:r>
              <a:rPr lang="fr-FR" sz="1800" dirty="0"/>
              <a:t>Segment d’ADN                         Segment d’ARN</a:t>
            </a:r>
          </a:p>
        </p:txBody>
      </p:sp>
      <p:sp>
        <p:nvSpPr>
          <p:cNvPr id="11" name="Oval 10"/>
          <p:cNvSpPr/>
          <p:nvPr>
            <p:custDataLst>
              <p:tags r:id="rId6"/>
            </p:custDataLst>
          </p:nvPr>
        </p:nvSpPr>
        <p:spPr bwMode="auto">
          <a:xfrm>
            <a:off x="1767539" y="235210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2" name="Oval 11"/>
          <p:cNvSpPr/>
          <p:nvPr>
            <p:custDataLst>
              <p:tags r:id="rId7"/>
            </p:custDataLst>
          </p:nvPr>
        </p:nvSpPr>
        <p:spPr bwMode="auto">
          <a:xfrm>
            <a:off x="2081765" y="2616196"/>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3" name="Oval 12"/>
          <p:cNvSpPr/>
          <p:nvPr>
            <p:custDataLst>
              <p:tags r:id="rId8"/>
            </p:custDataLst>
          </p:nvPr>
        </p:nvSpPr>
        <p:spPr bwMode="auto">
          <a:xfrm>
            <a:off x="2390628" y="234728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4" name="Oval 13"/>
          <p:cNvSpPr/>
          <p:nvPr>
            <p:custDataLst>
              <p:tags r:id="rId9"/>
            </p:custDataLst>
          </p:nvPr>
        </p:nvSpPr>
        <p:spPr bwMode="auto">
          <a:xfrm>
            <a:off x="2639932" y="263045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15" name="Oval 14"/>
          <p:cNvSpPr/>
          <p:nvPr>
            <p:custDataLst>
              <p:tags r:id="rId10"/>
            </p:custDataLst>
          </p:nvPr>
        </p:nvSpPr>
        <p:spPr bwMode="auto">
          <a:xfrm>
            <a:off x="2945691" y="234634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6" name="Oval 15"/>
          <p:cNvSpPr/>
          <p:nvPr>
            <p:custDataLst>
              <p:tags r:id="rId11"/>
            </p:custDataLst>
          </p:nvPr>
        </p:nvSpPr>
        <p:spPr bwMode="auto">
          <a:xfrm>
            <a:off x="3259917" y="261043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7" name="Oval 16"/>
          <p:cNvSpPr/>
          <p:nvPr>
            <p:custDataLst>
              <p:tags r:id="rId12"/>
            </p:custDataLst>
          </p:nvPr>
        </p:nvSpPr>
        <p:spPr bwMode="auto">
          <a:xfrm>
            <a:off x="3568780"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8" name="Oval 17"/>
          <p:cNvSpPr/>
          <p:nvPr>
            <p:custDataLst>
              <p:tags r:id="rId13"/>
            </p:custDataLst>
          </p:nvPr>
        </p:nvSpPr>
        <p:spPr bwMode="auto">
          <a:xfrm>
            <a:off x="3818084" y="262469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19" name="Oval 18"/>
          <p:cNvSpPr/>
          <p:nvPr>
            <p:custDataLst>
              <p:tags r:id="rId14"/>
            </p:custDataLst>
          </p:nvPr>
        </p:nvSpPr>
        <p:spPr bwMode="auto">
          <a:xfrm>
            <a:off x="5210325"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0" name="Oval 19"/>
          <p:cNvSpPr/>
          <p:nvPr>
            <p:custDataLst>
              <p:tags r:id="rId15"/>
            </p:custDataLst>
          </p:nvPr>
        </p:nvSpPr>
        <p:spPr bwMode="auto">
          <a:xfrm>
            <a:off x="5496558"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1" name="Oval 20"/>
          <p:cNvSpPr/>
          <p:nvPr>
            <p:custDataLst>
              <p:tags r:id="rId16"/>
            </p:custDataLst>
          </p:nvPr>
        </p:nvSpPr>
        <p:spPr bwMode="auto">
          <a:xfrm>
            <a:off x="5805421" y="233670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2" name="Oval 21"/>
          <p:cNvSpPr/>
          <p:nvPr>
            <p:custDataLst>
              <p:tags r:id="rId17"/>
            </p:custDataLst>
          </p:nvPr>
        </p:nvSpPr>
        <p:spPr bwMode="auto">
          <a:xfrm>
            <a:off x="6111552" y="2590818"/>
            <a:ext cx="259198"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3" name="Oval 22"/>
          <p:cNvSpPr/>
          <p:nvPr>
            <p:custDataLst>
              <p:tags r:id="rId18"/>
            </p:custDataLst>
          </p:nvPr>
        </p:nvSpPr>
        <p:spPr bwMode="auto">
          <a:xfrm>
            <a:off x="6402564" y="232726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4" name="Oval 23"/>
          <p:cNvSpPr/>
          <p:nvPr>
            <p:custDataLst>
              <p:tags r:id="rId19"/>
            </p:custDataLst>
          </p:nvPr>
        </p:nvSpPr>
        <p:spPr bwMode="auto">
          <a:xfrm>
            <a:off x="6716790" y="2591361"/>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5" name="Oval 24"/>
          <p:cNvSpPr/>
          <p:nvPr>
            <p:custDataLst>
              <p:tags r:id="rId20"/>
            </p:custDataLst>
          </p:nvPr>
        </p:nvSpPr>
        <p:spPr bwMode="auto">
          <a:xfrm>
            <a:off x="7025653" y="232244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6" name="Oval 25"/>
          <p:cNvSpPr/>
          <p:nvPr>
            <p:custDataLst>
              <p:tags r:id="rId21"/>
            </p:custDataLst>
          </p:nvPr>
        </p:nvSpPr>
        <p:spPr bwMode="auto">
          <a:xfrm>
            <a:off x="7274957"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7" name="Oval 26"/>
          <p:cNvSpPr/>
          <p:nvPr>
            <p:custDataLst>
              <p:tags r:id="rId22"/>
            </p:custDataLst>
          </p:nvPr>
        </p:nvSpPr>
        <p:spPr bwMode="auto">
          <a:xfrm>
            <a:off x="4128994" y="230977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8" name="Oval 27"/>
          <p:cNvSpPr/>
          <p:nvPr>
            <p:custDataLst>
              <p:tags r:id="rId23"/>
            </p:custDataLst>
          </p:nvPr>
        </p:nvSpPr>
        <p:spPr bwMode="auto">
          <a:xfrm>
            <a:off x="4387366" y="2542988"/>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9" name="Oval 28"/>
          <p:cNvSpPr/>
          <p:nvPr>
            <p:custDataLst>
              <p:tags r:id="rId24"/>
            </p:custDataLst>
          </p:nvPr>
        </p:nvSpPr>
        <p:spPr bwMode="auto">
          <a:xfrm>
            <a:off x="4621307"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30" name="Oval 29"/>
          <p:cNvSpPr/>
          <p:nvPr>
            <p:custDataLst>
              <p:tags r:id="rId25"/>
            </p:custDataLst>
          </p:nvPr>
        </p:nvSpPr>
        <p:spPr bwMode="auto">
          <a:xfrm>
            <a:off x="4954869"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Tree>
    <p:extLst>
      <p:ext uri="{BB962C8B-B14F-4D97-AF65-F5344CB8AC3E}">
        <p14:creationId xmlns:p14="http://schemas.microsoft.com/office/powerpoint/2010/main" val="7872823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09BDE4F-FC28-47EC-BD7A-DCA8A792742A}"/>
              </a:ext>
            </a:extLst>
          </p:cNvPr>
          <p:cNvSpPr/>
          <p:nvPr>
            <p:custDataLst>
              <p:tags r:id="rId1"/>
            </p:custDataLst>
          </p:nvPr>
        </p:nvSpPr>
        <p:spPr bwMode="auto">
          <a:xfrm>
            <a:off x="471009" y="4664943"/>
            <a:ext cx="1344406" cy="242023"/>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32" name="Rectangle 31"/>
          <p:cNvSpPr/>
          <p:nvPr>
            <p:custDataLst>
              <p:tags r:id="rId2"/>
            </p:custDataLst>
          </p:nvPr>
        </p:nvSpPr>
        <p:spPr bwMode="auto">
          <a:xfrm>
            <a:off x="4910977" y="4456291"/>
            <a:ext cx="3261423" cy="196846"/>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9" name="Content Placeholder 2"/>
          <p:cNvSpPr txBox="1">
            <a:spLocks/>
          </p:cNvSpPr>
          <p:nvPr>
            <p:custDataLst>
              <p:tags r:id="rId3"/>
            </p:custDataLst>
          </p:nvPr>
        </p:nvSpPr>
        <p:spPr>
          <a:xfrm>
            <a:off x="492380" y="1570038"/>
            <a:ext cx="7994848" cy="4860924"/>
          </a:xfrm>
          <a:prstGeom prst="rect">
            <a:avLst/>
          </a:prstGeom>
        </p:spPr>
        <p:txBody>
          <a:bodyPr/>
          <a:lstStyle>
            <a:lvl1pPr marL="342900" indent="-342900" algn="l" rtl="0" eaLnBrk="1" fontAlgn="base" hangingPunct="1">
              <a:spcBef>
                <a:spcPct val="20000"/>
              </a:spcBef>
              <a:spcAft>
                <a:spcPct val="0"/>
              </a:spcAft>
              <a:buBlip>
                <a:blip r:embed="rId31"/>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1"/>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1"/>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1"/>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1"/>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1"/>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1"/>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1"/>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1"/>
              </a:buBlip>
              <a:defRPr sz="2400">
                <a:solidFill>
                  <a:schemeClr val="tx1"/>
                </a:solidFill>
                <a:latin typeface="+mn-lt"/>
                <a:cs typeface="+mn-cs"/>
              </a:defRPr>
            </a:lvl9pPr>
          </a:lstStyle>
          <a:p>
            <a:r>
              <a:rPr lang="fr-FR" sz="1800" dirty="0"/>
              <a:t>Si une séquence est une molécule hybride;  par exemple, une partie du squelette est un ADN et une partie du squelette est un ARN :</a:t>
            </a:r>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r>
              <a:rPr lang="fr-FR" sz="1800" u="sng" dirty="0"/>
              <a:t>Le paragraphe 55 de la norme ST.26 s’applique</a:t>
            </a:r>
            <a:r>
              <a:rPr lang="fr-FR" sz="1800" dirty="0"/>
              <a:t> :</a:t>
            </a:r>
          </a:p>
          <a:p>
            <a:pPr marL="0" indent="0">
              <a:buNone/>
            </a:pPr>
            <a:r>
              <a:rPr lang="fr-FR" sz="1600" i="1" dirty="0"/>
              <a:t>“55. Pour une séquence de nucléotides qui contient à la fois des segments d’ADN et d’ARN comprenant un ou plusieurs nucléotides, le type de molécule </a:t>
            </a:r>
            <a:r>
              <a:rPr lang="fr-FR" sz="1600" i="1" dirty="0">
                <a:highlight>
                  <a:srgbClr val="FFFF00"/>
                </a:highlight>
              </a:rPr>
              <a:t>doit prendre la valeur “DNA”.  </a:t>
            </a:r>
            <a:r>
              <a:rPr lang="fr-FR" sz="1600" i="1" dirty="0"/>
              <a:t>La molécule combinée d’ADN/ARN doit en outre être décrite dans le tableau de caractéristiques à l’aide de la clé de caractérisation “source”, du qualificateur obligatoire “</a:t>
            </a:r>
            <a:r>
              <a:rPr lang="fr-FR" sz="1600" i="1" dirty="0" err="1"/>
              <a:t>organism</a:t>
            </a:r>
            <a:r>
              <a:rPr lang="fr-FR" sz="1600" i="1" dirty="0"/>
              <a:t>”, qui prend la valeur “</a:t>
            </a:r>
            <a:r>
              <a:rPr lang="fr-FR" sz="1600" i="1" dirty="0" err="1"/>
              <a:t>synthetic</a:t>
            </a:r>
            <a:r>
              <a:rPr lang="fr-FR" sz="1600" i="1" dirty="0"/>
              <a:t> </a:t>
            </a:r>
            <a:r>
              <a:rPr lang="fr-FR" sz="1600" i="1" dirty="0" err="1"/>
              <a:t>construct</a:t>
            </a:r>
            <a:r>
              <a:rPr lang="fr-FR" sz="1600" i="1" dirty="0"/>
              <a:t>”, et du qualificateur obligatoire “</a:t>
            </a:r>
            <a:r>
              <a:rPr lang="fr-FR" sz="1600" i="1" dirty="0" err="1"/>
              <a:t>mol_type</a:t>
            </a:r>
            <a:r>
              <a:rPr lang="fr-FR" sz="1600" i="1" dirty="0"/>
              <a:t>”, qui prend la valeur “</a:t>
            </a:r>
            <a:r>
              <a:rPr lang="fr-FR" sz="1600" i="1" dirty="0" err="1"/>
              <a:t>other</a:t>
            </a:r>
            <a:r>
              <a:rPr lang="fr-FR" sz="1600" i="1" dirty="0"/>
              <a:t> DNA”.  Chaque segment d’ADN et d’ARN de la molécule combinée d’ADN/ARN doit en outre être décrit par la clé de caractérisation “</a:t>
            </a:r>
            <a:r>
              <a:rPr lang="fr-FR" sz="1600" i="1" dirty="0" err="1"/>
              <a:t>misc_feature</a:t>
            </a:r>
            <a:r>
              <a:rPr lang="fr-FR" sz="1600" i="1" dirty="0"/>
              <a:t>” et par le qualificateur “note”, ce dernier indiquant s’il s’agit d’un segment d’ADN ou d’ARN.”</a:t>
            </a:r>
          </a:p>
        </p:txBody>
      </p:sp>
      <p:sp>
        <p:nvSpPr>
          <p:cNvPr id="2" name="Slide Number Placeholder 1"/>
          <p:cNvSpPr>
            <a:spLocks noGrp="1"/>
          </p:cNvSpPr>
          <p:nvPr>
            <p:ph type="sldNum" sz="quarter" idx="10"/>
            <p:custDataLst>
              <p:tags r:id="rId4"/>
            </p:custDataLst>
          </p:nvPr>
        </p:nvSpPr>
        <p:spPr/>
        <p:txBody>
          <a:bodyPr/>
          <a:lstStyle/>
          <a:p>
            <a:pPr>
              <a:defRPr/>
            </a:pPr>
            <a:fld id="{886D60C8-7BA5-467F-BCD3-E871B6D034EA}" type="slidenum">
              <a:rPr lang="fr-FR" smtClean="0"/>
              <a:pPr>
                <a:defRPr/>
              </a:pPr>
              <a:t>87</a:t>
            </a:fld>
            <a:endParaRPr lang="fr-FR" dirty="0"/>
          </a:p>
        </p:txBody>
      </p:sp>
      <p:sp>
        <p:nvSpPr>
          <p:cNvPr id="3"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87</a:t>
            </a:fld>
            <a:endParaRPr lang="fr-FR" dirty="0"/>
          </a:p>
        </p:txBody>
      </p:sp>
      <p:grpSp>
        <p:nvGrpSpPr>
          <p:cNvPr id="4" name="Group 3"/>
          <p:cNvGrpSpPr/>
          <p:nvPr>
            <p:custDataLst>
              <p:tags r:id="rId6"/>
            </p:custDataLst>
          </p:nvPr>
        </p:nvGrpSpPr>
        <p:grpSpPr>
          <a:xfrm>
            <a:off x="1619672" y="2655118"/>
            <a:ext cx="5819974" cy="466570"/>
            <a:chOff x="934881" y="5013176"/>
            <a:chExt cx="5819974" cy="466570"/>
          </a:xfrm>
        </p:grpSpPr>
        <p:sp>
          <p:nvSpPr>
            <p:cNvPr id="5" name="Freeform 4"/>
            <p:cNvSpPr/>
            <p:nvPr/>
          </p:nvSpPr>
          <p:spPr bwMode="auto">
            <a:xfrm>
              <a:off x="3880872"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6" name="Freeform 5"/>
            <p:cNvSpPr/>
            <p:nvPr/>
          </p:nvSpPr>
          <p:spPr bwMode="auto">
            <a:xfrm>
              <a:off x="934881"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7" name="Freeform 6"/>
            <p:cNvSpPr/>
            <p:nvPr/>
          </p:nvSpPr>
          <p:spPr bwMode="auto">
            <a:xfrm>
              <a:off x="1006889"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8" name="Freeform 7"/>
            <p:cNvSpPr/>
            <p:nvPr/>
          </p:nvSpPr>
          <p:spPr bwMode="auto">
            <a:xfrm>
              <a:off x="3805013"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sp>
        <p:nvSpPr>
          <p:cNvPr id="10" name="Title 1"/>
          <p:cNvSpPr txBox="1">
            <a:spLocks/>
          </p:cNvSpPr>
          <p:nvPr>
            <p:custDataLst>
              <p:tags r:id="rId7"/>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hybrides d’ADN/ARN</a:t>
            </a:r>
          </a:p>
        </p:txBody>
      </p:sp>
      <p:sp>
        <p:nvSpPr>
          <p:cNvPr id="11" name="TextBox 10"/>
          <p:cNvSpPr txBox="1"/>
          <p:nvPr>
            <p:custDataLst>
              <p:tags r:id="rId8"/>
            </p:custDataLst>
          </p:nvPr>
        </p:nvSpPr>
        <p:spPr>
          <a:xfrm>
            <a:off x="2310854" y="3275692"/>
            <a:ext cx="5096267" cy="369332"/>
          </a:xfrm>
          <a:prstGeom prst="rect">
            <a:avLst/>
          </a:prstGeom>
          <a:noFill/>
        </p:spPr>
        <p:txBody>
          <a:bodyPr wrap="none" rtlCol="0">
            <a:spAutoFit/>
          </a:bodyPr>
          <a:lstStyle/>
          <a:p>
            <a:r>
              <a:rPr lang="fr-FR" sz="1800" dirty="0"/>
              <a:t>Segment d’ADN                         Segment d’ARN</a:t>
            </a:r>
          </a:p>
        </p:txBody>
      </p:sp>
      <p:sp>
        <p:nvSpPr>
          <p:cNvPr id="12" name="Oval 11"/>
          <p:cNvSpPr/>
          <p:nvPr>
            <p:custDataLst>
              <p:tags r:id="rId9"/>
            </p:custDataLst>
          </p:nvPr>
        </p:nvSpPr>
        <p:spPr bwMode="auto">
          <a:xfrm>
            <a:off x="1767539" y="235210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3" name="Oval 12"/>
          <p:cNvSpPr/>
          <p:nvPr>
            <p:custDataLst>
              <p:tags r:id="rId10"/>
            </p:custDataLst>
          </p:nvPr>
        </p:nvSpPr>
        <p:spPr bwMode="auto">
          <a:xfrm>
            <a:off x="2081765" y="2616196"/>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4" name="Oval 13"/>
          <p:cNvSpPr/>
          <p:nvPr>
            <p:custDataLst>
              <p:tags r:id="rId11"/>
            </p:custDataLst>
          </p:nvPr>
        </p:nvSpPr>
        <p:spPr bwMode="auto">
          <a:xfrm>
            <a:off x="2390628" y="234728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5" name="Oval 14"/>
          <p:cNvSpPr/>
          <p:nvPr>
            <p:custDataLst>
              <p:tags r:id="rId12"/>
            </p:custDataLst>
          </p:nvPr>
        </p:nvSpPr>
        <p:spPr bwMode="auto">
          <a:xfrm>
            <a:off x="2639932" y="263045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16" name="Oval 15"/>
          <p:cNvSpPr/>
          <p:nvPr>
            <p:custDataLst>
              <p:tags r:id="rId13"/>
            </p:custDataLst>
          </p:nvPr>
        </p:nvSpPr>
        <p:spPr bwMode="auto">
          <a:xfrm>
            <a:off x="2945691" y="234634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7" name="Oval 16"/>
          <p:cNvSpPr/>
          <p:nvPr>
            <p:custDataLst>
              <p:tags r:id="rId14"/>
            </p:custDataLst>
          </p:nvPr>
        </p:nvSpPr>
        <p:spPr bwMode="auto">
          <a:xfrm>
            <a:off x="3259917" y="261043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8" name="Oval 17"/>
          <p:cNvSpPr/>
          <p:nvPr>
            <p:custDataLst>
              <p:tags r:id="rId15"/>
            </p:custDataLst>
          </p:nvPr>
        </p:nvSpPr>
        <p:spPr bwMode="auto">
          <a:xfrm>
            <a:off x="3568780"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9" name="Oval 18"/>
          <p:cNvSpPr/>
          <p:nvPr>
            <p:custDataLst>
              <p:tags r:id="rId16"/>
            </p:custDataLst>
          </p:nvPr>
        </p:nvSpPr>
        <p:spPr bwMode="auto">
          <a:xfrm>
            <a:off x="3818084" y="262469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20" name="Oval 19"/>
          <p:cNvSpPr/>
          <p:nvPr>
            <p:custDataLst>
              <p:tags r:id="rId17"/>
            </p:custDataLst>
          </p:nvPr>
        </p:nvSpPr>
        <p:spPr bwMode="auto">
          <a:xfrm>
            <a:off x="5210325"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1" name="Oval 20"/>
          <p:cNvSpPr/>
          <p:nvPr>
            <p:custDataLst>
              <p:tags r:id="rId18"/>
            </p:custDataLst>
          </p:nvPr>
        </p:nvSpPr>
        <p:spPr bwMode="auto">
          <a:xfrm>
            <a:off x="5496558"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2" name="Oval 21"/>
          <p:cNvSpPr/>
          <p:nvPr>
            <p:custDataLst>
              <p:tags r:id="rId19"/>
            </p:custDataLst>
          </p:nvPr>
        </p:nvSpPr>
        <p:spPr bwMode="auto">
          <a:xfrm>
            <a:off x="5805421" y="233670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3" name="Oval 22"/>
          <p:cNvSpPr/>
          <p:nvPr>
            <p:custDataLst>
              <p:tags r:id="rId20"/>
            </p:custDataLst>
          </p:nvPr>
        </p:nvSpPr>
        <p:spPr bwMode="auto">
          <a:xfrm>
            <a:off x="6111552" y="2590818"/>
            <a:ext cx="259198"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4" name="Oval 23"/>
          <p:cNvSpPr/>
          <p:nvPr>
            <p:custDataLst>
              <p:tags r:id="rId21"/>
            </p:custDataLst>
          </p:nvPr>
        </p:nvSpPr>
        <p:spPr bwMode="auto">
          <a:xfrm>
            <a:off x="6402564" y="232726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5" name="Oval 24"/>
          <p:cNvSpPr/>
          <p:nvPr>
            <p:custDataLst>
              <p:tags r:id="rId22"/>
            </p:custDataLst>
          </p:nvPr>
        </p:nvSpPr>
        <p:spPr bwMode="auto">
          <a:xfrm>
            <a:off x="6716790" y="2591361"/>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6" name="Oval 25"/>
          <p:cNvSpPr/>
          <p:nvPr>
            <p:custDataLst>
              <p:tags r:id="rId23"/>
            </p:custDataLst>
          </p:nvPr>
        </p:nvSpPr>
        <p:spPr bwMode="auto">
          <a:xfrm>
            <a:off x="7025653" y="232244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7" name="Oval 26"/>
          <p:cNvSpPr/>
          <p:nvPr>
            <p:custDataLst>
              <p:tags r:id="rId24"/>
            </p:custDataLst>
          </p:nvPr>
        </p:nvSpPr>
        <p:spPr bwMode="auto">
          <a:xfrm>
            <a:off x="7274957"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8" name="Oval 27"/>
          <p:cNvSpPr/>
          <p:nvPr>
            <p:custDataLst>
              <p:tags r:id="rId25"/>
            </p:custDataLst>
          </p:nvPr>
        </p:nvSpPr>
        <p:spPr bwMode="auto">
          <a:xfrm>
            <a:off x="4128994" y="230977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9" name="Oval 28"/>
          <p:cNvSpPr/>
          <p:nvPr>
            <p:custDataLst>
              <p:tags r:id="rId26"/>
            </p:custDataLst>
          </p:nvPr>
        </p:nvSpPr>
        <p:spPr bwMode="auto">
          <a:xfrm>
            <a:off x="4387366" y="2542988"/>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30" name="Oval 29"/>
          <p:cNvSpPr/>
          <p:nvPr>
            <p:custDataLst>
              <p:tags r:id="rId27"/>
            </p:custDataLst>
          </p:nvPr>
        </p:nvSpPr>
        <p:spPr bwMode="auto">
          <a:xfrm>
            <a:off x="4621307"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31" name="Oval 30"/>
          <p:cNvSpPr/>
          <p:nvPr>
            <p:custDataLst>
              <p:tags r:id="rId28"/>
            </p:custDataLst>
          </p:nvPr>
        </p:nvSpPr>
        <p:spPr bwMode="auto">
          <a:xfrm>
            <a:off x="4954869"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Tree>
    <p:extLst>
      <p:ext uri="{BB962C8B-B14F-4D97-AF65-F5344CB8AC3E}">
        <p14:creationId xmlns:p14="http://schemas.microsoft.com/office/powerpoint/2010/main" val="32908177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custDataLst>
              <p:tags r:id="rId1"/>
            </p:custDataLst>
          </p:nvPr>
        </p:nvSpPr>
        <p:spPr bwMode="auto">
          <a:xfrm>
            <a:off x="2733036" y="5330332"/>
            <a:ext cx="4645510" cy="191686"/>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9" name="Content Placeholder 2"/>
          <p:cNvSpPr txBox="1">
            <a:spLocks/>
          </p:cNvSpPr>
          <p:nvPr>
            <p:custDataLst>
              <p:tags r:id="rId2"/>
            </p:custDataLst>
          </p:nvPr>
        </p:nvSpPr>
        <p:spPr>
          <a:xfrm>
            <a:off x="467544" y="1700808"/>
            <a:ext cx="7994848" cy="4744144"/>
          </a:xfrm>
          <a:prstGeom prst="rect">
            <a:avLst/>
          </a:prstGeom>
        </p:spPr>
        <p:txBody>
          <a:bodyPr/>
          <a:lstStyle>
            <a:lvl1pPr marL="342900" indent="-342900" algn="l" rtl="0" eaLnBrk="1" fontAlgn="base" hangingPunct="1">
              <a:spcBef>
                <a:spcPct val="20000"/>
              </a:spcBef>
              <a:spcAft>
                <a:spcPct val="0"/>
              </a:spcAft>
              <a:buBlip>
                <a:blip r:embed="rId30"/>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0"/>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0"/>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0"/>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0"/>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0"/>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0"/>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0"/>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0"/>
              </a:buBlip>
              <a:defRPr sz="2400">
                <a:solidFill>
                  <a:schemeClr val="tx1"/>
                </a:solidFill>
                <a:latin typeface="+mn-lt"/>
                <a:cs typeface="+mn-cs"/>
              </a:defRPr>
            </a:lvl9pPr>
          </a:lstStyle>
          <a:p>
            <a:r>
              <a:rPr lang="fr-FR" sz="1800" dirty="0"/>
              <a:t>Si une séquence est une molécule hybride;  par exemple, une partie du squelette est un ADN et une partie du squelette est un ARN :</a:t>
            </a:r>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r>
              <a:rPr lang="fr-FR" sz="1800" u="sng" dirty="0"/>
              <a:t>Le paragraphe 55 de la norme ST.26 s’applique</a:t>
            </a:r>
            <a:r>
              <a:rPr lang="fr-FR" sz="1800" dirty="0"/>
              <a:t> :</a:t>
            </a:r>
          </a:p>
          <a:p>
            <a:pPr marL="0" indent="0">
              <a:buNone/>
            </a:pPr>
            <a:r>
              <a:rPr lang="fr-FR" sz="1600" i="1" dirty="0"/>
              <a:t>“55. Pour une séquence de nucléotides qui contient à la fois des segments d’ADN et d’ARN comprenant un ou plusieurs nucléotides, le type de molécule doit prendre la valeur “DNA”.  La molécule combinée d’ADN/ARN doit en outre être décrite dans le tableau de caractéristiques à l’aide de la clé de caractérisation “source”, du qualificateur obligatoire “</a:t>
            </a:r>
            <a:r>
              <a:rPr lang="fr-FR" sz="1600" i="1" dirty="0" err="1"/>
              <a:t>organism</a:t>
            </a:r>
            <a:r>
              <a:rPr lang="fr-FR" sz="1600" i="1" dirty="0"/>
              <a:t>”, qui prend la valeur “</a:t>
            </a:r>
            <a:r>
              <a:rPr lang="fr-FR" sz="1600" i="1" dirty="0" err="1"/>
              <a:t>synthetic</a:t>
            </a:r>
            <a:r>
              <a:rPr lang="fr-FR" sz="1600" i="1" dirty="0"/>
              <a:t> </a:t>
            </a:r>
            <a:r>
              <a:rPr lang="fr-FR" sz="1600" i="1" dirty="0" err="1"/>
              <a:t>construct</a:t>
            </a:r>
            <a:r>
              <a:rPr lang="fr-FR" sz="1600" i="1" dirty="0"/>
              <a:t>”, et du qualificateur obligatoire “</a:t>
            </a:r>
            <a:r>
              <a:rPr lang="fr-FR" sz="1600" i="1" dirty="0" err="1"/>
              <a:t>mol_type</a:t>
            </a:r>
            <a:r>
              <a:rPr lang="fr-FR" sz="1600" i="1" dirty="0"/>
              <a:t>”, qui prend la valeur “</a:t>
            </a:r>
            <a:r>
              <a:rPr lang="fr-FR" sz="1600" i="1" dirty="0" err="1"/>
              <a:t>other</a:t>
            </a:r>
            <a:r>
              <a:rPr lang="fr-FR" sz="1600" i="1" dirty="0"/>
              <a:t> DNA”.  Chaque segment d’ADN et d’ARN de la molécule combinée d’ADN/ARN doit en outre être décrit par la clé de caractérisation “</a:t>
            </a:r>
            <a:r>
              <a:rPr lang="fr-FR" sz="1600" i="1" dirty="0" err="1"/>
              <a:t>misc_feature</a:t>
            </a:r>
            <a:r>
              <a:rPr lang="fr-FR" sz="1600" i="1" dirty="0"/>
              <a:t>” et par le qualificateur “note”, ce dernier indiquant s’il s’agit d’un segment d’ADN ou d’ARN.”</a:t>
            </a:r>
          </a:p>
        </p:txBody>
      </p:sp>
      <p:sp>
        <p:nvSpPr>
          <p:cNvPr id="2" name="Slide Number Placeholder 1"/>
          <p:cNvSpPr>
            <a:spLocks noGrp="1"/>
          </p:cNvSpPr>
          <p:nvPr>
            <p:ph type="sldNum" sz="quarter" idx="10"/>
            <p:custDataLst>
              <p:tags r:id="rId3"/>
            </p:custDataLst>
          </p:nvPr>
        </p:nvSpPr>
        <p:spPr/>
        <p:txBody>
          <a:bodyPr/>
          <a:lstStyle/>
          <a:p>
            <a:pPr>
              <a:defRPr/>
            </a:pPr>
            <a:fld id="{886D60C8-7BA5-467F-BCD3-E871B6D034EA}" type="slidenum">
              <a:rPr lang="fr-FR" smtClean="0"/>
              <a:pPr>
                <a:defRPr/>
              </a:pPr>
              <a:t>88</a:t>
            </a:fld>
            <a:endParaRPr lang="fr-FR" dirty="0"/>
          </a:p>
        </p:txBody>
      </p:sp>
      <p:sp>
        <p:nvSpPr>
          <p:cNvPr id="3"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88</a:t>
            </a:fld>
            <a:endParaRPr lang="fr-FR" dirty="0"/>
          </a:p>
        </p:txBody>
      </p:sp>
      <p:grpSp>
        <p:nvGrpSpPr>
          <p:cNvPr id="4" name="Group 3"/>
          <p:cNvGrpSpPr/>
          <p:nvPr>
            <p:custDataLst>
              <p:tags r:id="rId5"/>
            </p:custDataLst>
          </p:nvPr>
        </p:nvGrpSpPr>
        <p:grpSpPr>
          <a:xfrm>
            <a:off x="1619672" y="2655118"/>
            <a:ext cx="5819974" cy="466570"/>
            <a:chOff x="934881" y="5013176"/>
            <a:chExt cx="5819974" cy="466570"/>
          </a:xfrm>
        </p:grpSpPr>
        <p:sp>
          <p:nvSpPr>
            <p:cNvPr id="5" name="Freeform 4"/>
            <p:cNvSpPr/>
            <p:nvPr/>
          </p:nvSpPr>
          <p:spPr bwMode="auto">
            <a:xfrm>
              <a:off x="3880872"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6" name="Freeform 5"/>
            <p:cNvSpPr/>
            <p:nvPr/>
          </p:nvSpPr>
          <p:spPr bwMode="auto">
            <a:xfrm>
              <a:off x="934881"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7" name="Freeform 6"/>
            <p:cNvSpPr/>
            <p:nvPr/>
          </p:nvSpPr>
          <p:spPr bwMode="auto">
            <a:xfrm>
              <a:off x="1006889"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8" name="Freeform 7"/>
            <p:cNvSpPr/>
            <p:nvPr/>
          </p:nvSpPr>
          <p:spPr bwMode="auto">
            <a:xfrm>
              <a:off x="3805013"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sp>
        <p:nvSpPr>
          <p:cNvPr id="10" name="Title 1"/>
          <p:cNvSpPr txBox="1">
            <a:spLocks/>
          </p:cNvSpPr>
          <p:nvPr>
            <p:custDataLst>
              <p:tags r:id="rId6"/>
            </p:custDataLst>
          </p:nvPr>
        </p:nvSpPr>
        <p:spPr>
          <a:xfrm>
            <a:off x="611560" y="41304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hybrides d’ADN/ARN</a:t>
            </a:r>
          </a:p>
        </p:txBody>
      </p:sp>
      <p:sp>
        <p:nvSpPr>
          <p:cNvPr id="11" name="TextBox 10"/>
          <p:cNvSpPr txBox="1"/>
          <p:nvPr>
            <p:custDataLst>
              <p:tags r:id="rId7"/>
            </p:custDataLst>
          </p:nvPr>
        </p:nvSpPr>
        <p:spPr>
          <a:xfrm>
            <a:off x="2310854" y="3275692"/>
            <a:ext cx="5096267" cy="369332"/>
          </a:xfrm>
          <a:prstGeom prst="rect">
            <a:avLst/>
          </a:prstGeom>
          <a:noFill/>
        </p:spPr>
        <p:txBody>
          <a:bodyPr wrap="none" rtlCol="0">
            <a:spAutoFit/>
          </a:bodyPr>
          <a:lstStyle/>
          <a:p>
            <a:r>
              <a:rPr lang="fr-FR" sz="1800" dirty="0"/>
              <a:t>Segment d’ADN                         Segment d’ARN</a:t>
            </a:r>
          </a:p>
        </p:txBody>
      </p:sp>
      <p:sp>
        <p:nvSpPr>
          <p:cNvPr id="12" name="Oval 11"/>
          <p:cNvSpPr/>
          <p:nvPr>
            <p:custDataLst>
              <p:tags r:id="rId8"/>
            </p:custDataLst>
          </p:nvPr>
        </p:nvSpPr>
        <p:spPr bwMode="auto">
          <a:xfrm>
            <a:off x="1767539" y="235210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3" name="Oval 12"/>
          <p:cNvSpPr/>
          <p:nvPr>
            <p:custDataLst>
              <p:tags r:id="rId9"/>
            </p:custDataLst>
          </p:nvPr>
        </p:nvSpPr>
        <p:spPr bwMode="auto">
          <a:xfrm>
            <a:off x="2081765" y="2616196"/>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4" name="Oval 13"/>
          <p:cNvSpPr/>
          <p:nvPr>
            <p:custDataLst>
              <p:tags r:id="rId10"/>
            </p:custDataLst>
          </p:nvPr>
        </p:nvSpPr>
        <p:spPr bwMode="auto">
          <a:xfrm>
            <a:off x="2390628" y="234728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5" name="Oval 14"/>
          <p:cNvSpPr/>
          <p:nvPr>
            <p:custDataLst>
              <p:tags r:id="rId11"/>
            </p:custDataLst>
          </p:nvPr>
        </p:nvSpPr>
        <p:spPr bwMode="auto">
          <a:xfrm>
            <a:off x="2639932" y="263045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16" name="Oval 15"/>
          <p:cNvSpPr/>
          <p:nvPr>
            <p:custDataLst>
              <p:tags r:id="rId12"/>
            </p:custDataLst>
          </p:nvPr>
        </p:nvSpPr>
        <p:spPr bwMode="auto">
          <a:xfrm>
            <a:off x="2945691" y="234634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7" name="Oval 16"/>
          <p:cNvSpPr/>
          <p:nvPr>
            <p:custDataLst>
              <p:tags r:id="rId13"/>
            </p:custDataLst>
          </p:nvPr>
        </p:nvSpPr>
        <p:spPr bwMode="auto">
          <a:xfrm>
            <a:off x="3259917" y="261043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8" name="Oval 17"/>
          <p:cNvSpPr/>
          <p:nvPr>
            <p:custDataLst>
              <p:tags r:id="rId14"/>
            </p:custDataLst>
          </p:nvPr>
        </p:nvSpPr>
        <p:spPr bwMode="auto">
          <a:xfrm>
            <a:off x="3568780"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9" name="Oval 18"/>
          <p:cNvSpPr/>
          <p:nvPr>
            <p:custDataLst>
              <p:tags r:id="rId15"/>
            </p:custDataLst>
          </p:nvPr>
        </p:nvSpPr>
        <p:spPr bwMode="auto">
          <a:xfrm>
            <a:off x="3818084" y="262469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20" name="Oval 19"/>
          <p:cNvSpPr/>
          <p:nvPr>
            <p:custDataLst>
              <p:tags r:id="rId16"/>
            </p:custDataLst>
          </p:nvPr>
        </p:nvSpPr>
        <p:spPr bwMode="auto">
          <a:xfrm>
            <a:off x="5210325"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1" name="Oval 20"/>
          <p:cNvSpPr/>
          <p:nvPr>
            <p:custDataLst>
              <p:tags r:id="rId17"/>
            </p:custDataLst>
          </p:nvPr>
        </p:nvSpPr>
        <p:spPr bwMode="auto">
          <a:xfrm>
            <a:off x="5496558"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2" name="Oval 21"/>
          <p:cNvSpPr/>
          <p:nvPr>
            <p:custDataLst>
              <p:tags r:id="rId18"/>
            </p:custDataLst>
          </p:nvPr>
        </p:nvSpPr>
        <p:spPr bwMode="auto">
          <a:xfrm>
            <a:off x="5805421" y="233670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3" name="Oval 22"/>
          <p:cNvSpPr/>
          <p:nvPr>
            <p:custDataLst>
              <p:tags r:id="rId19"/>
            </p:custDataLst>
          </p:nvPr>
        </p:nvSpPr>
        <p:spPr bwMode="auto">
          <a:xfrm>
            <a:off x="6111552" y="2590818"/>
            <a:ext cx="259198"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4" name="Oval 23"/>
          <p:cNvSpPr/>
          <p:nvPr>
            <p:custDataLst>
              <p:tags r:id="rId20"/>
            </p:custDataLst>
          </p:nvPr>
        </p:nvSpPr>
        <p:spPr bwMode="auto">
          <a:xfrm>
            <a:off x="6402564" y="232726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5" name="Oval 24"/>
          <p:cNvSpPr/>
          <p:nvPr>
            <p:custDataLst>
              <p:tags r:id="rId21"/>
            </p:custDataLst>
          </p:nvPr>
        </p:nvSpPr>
        <p:spPr bwMode="auto">
          <a:xfrm>
            <a:off x="6716790" y="2591361"/>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6" name="Oval 25"/>
          <p:cNvSpPr/>
          <p:nvPr>
            <p:custDataLst>
              <p:tags r:id="rId22"/>
            </p:custDataLst>
          </p:nvPr>
        </p:nvSpPr>
        <p:spPr bwMode="auto">
          <a:xfrm>
            <a:off x="7025653" y="232244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7" name="Oval 26"/>
          <p:cNvSpPr/>
          <p:nvPr>
            <p:custDataLst>
              <p:tags r:id="rId23"/>
            </p:custDataLst>
          </p:nvPr>
        </p:nvSpPr>
        <p:spPr bwMode="auto">
          <a:xfrm>
            <a:off x="7274957"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8" name="Oval 27"/>
          <p:cNvSpPr/>
          <p:nvPr>
            <p:custDataLst>
              <p:tags r:id="rId24"/>
            </p:custDataLst>
          </p:nvPr>
        </p:nvSpPr>
        <p:spPr bwMode="auto">
          <a:xfrm>
            <a:off x="4128994" y="230977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9" name="Oval 28"/>
          <p:cNvSpPr/>
          <p:nvPr>
            <p:custDataLst>
              <p:tags r:id="rId25"/>
            </p:custDataLst>
          </p:nvPr>
        </p:nvSpPr>
        <p:spPr bwMode="auto">
          <a:xfrm>
            <a:off x="4387366" y="2542988"/>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30" name="Oval 29"/>
          <p:cNvSpPr/>
          <p:nvPr>
            <p:custDataLst>
              <p:tags r:id="rId26"/>
            </p:custDataLst>
          </p:nvPr>
        </p:nvSpPr>
        <p:spPr bwMode="auto">
          <a:xfrm>
            <a:off x="4621307"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31" name="Oval 30"/>
          <p:cNvSpPr/>
          <p:nvPr>
            <p:custDataLst>
              <p:tags r:id="rId27"/>
            </p:custDataLst>
          </p:nvPr>
        </p:nvSpPr>
        <p:spPr bwMode="auto">
          <a:xfrm>
            <a:off x="4954869"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Tree>
    <p:extLst>
      <p:ext uri="{BB962C8B-B14F-4D97-AF65-F5344CB8AC3E}">
        <p14:creationId xmlns:p14="http://schemas.microsoft.com/office/powerpoint/2010/main" val="13732436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custDataLst>
              <p:tags r:id="rId1"/>
            </p:custDataLst>
          </p:nvPr>
        </p:nvSpPr>
        <p:spPr bwMode="auto">
          <a:xfrm>
            <a:off x="467544" y="5537374"/>
            <a:ext cx="6223053" cy="267890"/>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9" name="Content Placeholder 2"/>
          <p:cNvSpPr txBox="1">
            <a:spLocks/>
          </p:cNvSpPr>
          <p:nvPr>
            <p:custDataLst>
              <p:tags r:id="rId2"/>
            </p:custDataLst>
          </p:nvPr>
        </p:nvSpPr>
        <p:spPr>
          <a:xfrm>
            <a:off x="467544" y="1700808"/>
            <a:ext cx="7994848" cy="4744144"/>
          </a:xfrm>
          <a:prstGeom prst="rect">
            <a:avLst/>
          </a:prstGeom>
        </p:spPr>
        <p:txBody>
          <a:bodyPr/>
          <a:lstStyle>
            <a:lvl1pPr marL="342900" indent="-342900" algn="l" rtl="0" eaLnBrk="1" fontAlgn="base" hangingPunct="1">
              <a:spcBef>
                <a:spcPct val="20000"/>
              </a:spcBef>
              <a:spcAft>
                <a:spcPct val="0"/>
              </a:spcAft>
              <a:buBlip>
                <a:blip r:embed="rId30"/>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0"/>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0"/>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0"/>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0"/>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0"/>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0"/>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0"/>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0"/>
              </a:buBlip>
              <a:defRPr sz="2400">
                <a:solidFill>
                  <a:schemeClr val="tx1"/>
                </a:solidFill>
                <a:latin typeface="+mn-lt"/>
                <a:cs typeface="+mn-cs"/>
              </a:defRPr>
            </a:lvl9pPr>
          </a:lstStyle>
          <a:p>
            <a:r>
              <a:rPr lang="fr-FR" sz="1800" dirty="0"/>
              <a:t>Si une séquence est une molécule hybride;  par exemple, une partie du squelette est un ADN et une partie du squelette est un ARN :</a:t>
            </a:r>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r>
              <a:rPr lang="fr-FR" sz="1800" u="sng" dirty="0"/>
              <a:t>Le paragraphe 55 de la norme ST.26 s’applique</a:t>
            </a:r>
            <a:r>
              <a:rPr lang="fr-FR" sz="1800" dirty="0"/>
              <a:t> :</a:t>
            </a:r>
          </a:p>
          <a:p>
            <a:pPr marL="0" indent="0">
              <a:buNone/>
            </a:pPr>
            <a:r>
              <a:rPr lang="fr-FR" sz="1600" i="1" dirty="0"/>
              <a:t>“55. Pour une séquence de nucléotides qui contient à la fois des segments d’ADN et d’ARN comprenant un ou plusieurs nucléotides, le type de molécule doit prendre la valeur “DNA”.  La molécule combinée d’ADN/ARN doit en outre être décrite dans le tableau de caractéristiques à l’aide de la clé de caractérisation “source”, du qualificateur obligatoire “</a:t>
            </a:r>
            <a:r>
              <a:rPr lang="fr-FR" sz="1600" i="1" dirty="0" err="1"/>
              <a:t>organism</a:t>
            </a:r>
            <a:r>
              <a:rPr lang="fr-FR" sz="1600" i="1" dirty="0"/>
              <a:t>”, qui prend la valeur “</a:t>
            </a:r>
            <a:r>
              <a:rPr lang="fr-FR" sz="1600" i="1" dirty="0" err="1"/>
              <a:t>synthetic</a:t>
            </a:r>
            <a:r>
              <a:rPr lang="fr-FR" sz="1600" i="1" dirty="0"/>
              <a:t> </a:t>
            </a:r>
            <a:r>
              <a:rPr lang="fr-FR" sz="1600" i="1" dirty="0" err="1"/>
              <a:t>construct</a:t>
            </a:r>
            <a:r>
              <a:rPr lang="fr-FR" sz="1600" i="1" dirty="0"/>
              <a:t>”, et du qualificateur obligatoire “</a:t>
            </a:r>
            <a:r>
              <a:rPr lang="fr-FR" sz="1600" i="1" dirty="0" err="1"/>
              <a:t>mol_type</a:t>
            </a:r>
            <a:r>
              <a:rPr lang="fr-FR" sz="1600" i="1" dirty="0"/>
              <a:t>”, qui prend la valeur “</a:t>
            </a:r>
            <a:r>
              <a:rPr lang="fr-FR" sz="1600" i="1" dirty="0" err="1"/>
              <a:t>other</a:t>
            </a:r>
            <a:r>
              <a:rPr lang="fr-FR" sz="1600" i="1" dirty="0"/>
              <a:t> DNA”.  Chaque segment d’ADN et d’ARN de la molécule combinée d’ADN/ARN doit en outre être décrit par la clé de caractérisation “</a:t>
            </a:r>
            <a:r>
              <a:rPr lang="fr-FR" sz="1600" i="1" dirty="0" err="1"/>
              <a:t>misc_feature</a:t>
            </a:r>
            <a:r>
              <a:rPr lang="fr-FR" sz="1600" i="1" dirty="0"/>
              <a:t>” et par le qualificateur “note”, ce dernier indiquant s’il s’agit d’un segment d’ADN ou d’ARN.”</a:t>
            </a:r>
          </a:p>
        </p:txBody>
      </p:sp>
      <p:sp>
        <p:nvSpPr>
          <p:cNvPr id="2" name="Slide Number Placeholder 1"/>
          <p:cNvSpPr>
            <a:spLocks noGrp="1"/>
          </p:cNvSpPr>
          <p:nvPr>
            <p:ph type="sldNum" sz="quarter" idx="10"/>
            <p:custDataLst>
              <p:tags r:id="rId3"/>
            </p:custDataLst>
          </p:nvPr>
        </p:nvSpPr>
        <p:spPr/>
        <p:txBody>
          <a:bodyPr/>
          <a:lstStyle/>
          <a:p>
            <a:pPr>
              <a:defRPr/>
            </a:pPr>
            <a:fld id="{886D60C8-7BA5-467F-BCD3-E871B6D034EA}" type="slidenum">
              <a:rPr lang="fr-FR" smtClean="0"/>
              <a:pPr>
                <a:defRPr/>
              </a:pPr>
              <a:t>89</a:t>
            </a:fld>
            <a:endParaRPr lang="fr-FR" dirty="0"/>
          </a:p>
        </p:txBody>
      </p:sp>
      <p:sp>
        <p:nvSpPr>
          <p:cNvPr id="3"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89</a:t>
            </a:fld>
            <a:endParaRPr lang="fr-FR" dirty="0"/>
          </a:p>
        </p:txBody>
      </p:sp>
      <p:grpSp>
        <p:nvGrpSpPr>
          <p:cNvPr id="4" name="Group 3"/>
          <p:cNvGrpSpPr/>
          <p:nvPr>
            <p:custDataLst>
              <p:tags r:id="rId5"/>
            </p:custDataLst>
          </p:nvPr>
        </p:nvGrpSpPr>
        <p:grpSpPr>
          <a:xfrm>
            <a:off x="1619672" y="2655118"/>
            <a:ext cx="5819974" cy="466570"/>
            <a:chOff x="934881" y="5013176"/>
            <a:chExt cx="5819974" cy="466570"/>
          </a:xfrm>
        </p:grpSpPr>
        <p:sp>
          <p:nvSpPr>
            <p:cNvPr id="5" name="Freeform 4"/>
            <p:cNvSpPr/>
            <p:nvPr/>
          </p:nvSpPr>
          <p:spPr bwMode="auto">
            <a:xfrm>
              <a:off x="3880872"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6" name="Freeform 5"/>
            <p:cNvSpPr/>
            <p:nvPr/>
          </p:nvSpPr>
          <p:spPr bwMode="auto">
            <a:xfrm>
              <a:off x="934881"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7" name="Freeform 6"/>
            <p:cNvSpPr/>
            <p:nvPr/>
          </p:nvSpPr>
          <p:spPr bwMode="auto">
            <a:xfrm>
              <a:off x="1006889"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8" name="Freeform 7"/>
            <p:cNvSpPr/>
            <p:nvPr/>
          </p:nvSpPr>
          <p:spPr bwMode="auto">
            <a:xfrm>
              <a:off x="3805013"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sp>
        <p:nvSpPr>
          <p:cNvPr id="10"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hybrides d’ADN/ARN</a:t>
            </a:r>
          </a:p>
        </p:txBody>
      </p:sp>
      <p:sp>
        <p:nvSpPr>
          <p:cNvPr id="11" name="TextBox 10"/>
          <p:cNvSpPr txBox="1"/>
          <p:nvPr>
            <p:custDataLst>
              <p:tags r:id="rId7"/>
            </p:custDataLst>
          </p:nvPr>
        </p:nvSpPr>
        <p:spPr>
          <a:xfrm>
            <a:off x="2310854" y="3275692"/>
            <a:ext cx="5096267" cy="369332"/>
          </a:xfrm>
          <a:prstGeom prst="rect">
            <a:avLst/>
          </a:prstGeom>
          <a:noFill/>
        </p:spPr>
        <p:txBody>
          <a:bodyPr wrap="none" rtlCol="0">
            <a:spAutoFit/>
          </a:bodyPr>
          <a:lstStyle/>
          <a:p>
            <a:r>
              <a:rPr lang="fr-FR" sz="1800" dirty="0"/>
              <a:t>Segment d’ADN                         Segment d’ARN</a:t>
            </a:r>
          </a:p>
        </p:txBody>
      </p:sp>
      <p:sp>
        <p:nvSpPr>
          <p:cNvPr id="12" name="Oval 11"/>
          <p:cNvSpPr/>
          <p:nvPr>
            <p:custDataLst>
              <p:tags r:id="rId8"/>
            </p:custDataLst>
          </p:nvPr>
        </p:nvSpPr>
        <p:spPr bwMode="auto">
          <a:xfrm>
            <a:off x="1767539" y="235210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3" name="Oval 12"/>
          <p:cNvSpPr/>
          <p:nvPr>
            <p:custDataLst>
              <p:tags r:id="rId9"/>
            </p:custDataLst>
          </p:nvPr>
        </p:nvSpPr>
        <p:spPr bwMode="auto">
          <a:xfrm>
            <a:off x="2081765" y="2616196"/>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4" name="Oval 13"/>
          <p:cNvSpPr/>
          <p:nvPr>
            <p:custDataLst>
              <p:tags r:id="rId10"/>
            </p:custDataLst>
          </p:nvPr>
        </p:nvSpPr>
        <p:spPr bwMode="auto">
          <a:xfrm>
            <a:off x="2390628" y="234728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5" name="Oval 14"/>
          <p:cNvSpPr/>
          <p:nvPr>
            <p:custDataLst>
              <p:tags r:id="rId11"/>
            </p:custDataLst>
          </p:nvPr>
        </p:nvSpPr>
        <p:spPr bwMode="auto">
          <a:xfrm>
            <a:off x="2639932" y="263045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16" name="Oval 15"/>
          <p:cNvSpPr/>
          <p:nvPr>
            <p:custDataLst>
              <p:tags r:id="rId12"/>
            </p:custDataLst>
          </p:nvPr>
        </p:nvSpPr>
        <p:spPr bwMode="auto">
          <a:xfrm>
            <a:off x="2945691" y="234634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7" name="Oval 16"/>
          <p:cNvSpPr/>
          <p:nvPr>
            <p:custDataLst>
              <p:tags r:id="rId13"/>
            </p:custDataLst>
          </p:nvPr>
        </p:nvSpPr>
        <p:spPr bwMode="auto">
          <a:xfrm>
            <a:off x="3259917" y="261043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8" name="Oval 17"/>
          <p:cNvSpPr/>
          <p:nvPr>
            <p:custDataLst>
              <p:tags r:id="rId14"/>
            </p:custDataLst>
          </p:nvPr>
        </p:nvSpPr>
        <p:spPr bwMode="auto">
          <a:xfrm>
            <a:off x="3568780"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9" name="Oval 18"/>
          <p:cNvSpPr/>
          <p:nvPr>
            <p:custDataLst>
              <p:tags r:id="rId15"/>
            </p:custDataLst>
          </p:nvPr>
        </p:nvSpPr>
        <p:spPr bwMode="auto">
          <a:xfrm>
            <a:off x="3818084" y="262469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20" name="Oval 19"/>
          <p:cNvSpPr/>
          <p:nvPr>
            <p:custDataLst>
              <p:tags r:id="rId16"/>
            </p:custDataLst>
          </p:nvPr>
        </p:nvSpPr>
        <p:spPr bwMode="auto">
          <a:xfrm>
            <a:off x="5210325"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1" name="Oval 20"/>
          <p:cNvSpPr/>
          <p:nvPr>
            <p:custDataLst>
              <p:tags r:id="rId17"/>
            </p:custDataLst>
          </p:nvPr>
        </p:nvSpPr>
        <p:spPr bwMode="auto">
          <a:xfrm>
            <a:off x="5496558"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2" name="Oval 21"/>
          <p:cNvSpPr/>
          <p:nvPr>
            <p:custDataLst>
              <p:tags r:id="rId18"/>
            </p:custDataLst>
          </p:nvPr>
        </p:nvSpPr>
        <p:spPr bwMode="auto">
          <a:xfrm>
            <a:off x="5805421" y="233670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3" name="Oval 22"/>
          <p:cNvSpPr/>
          <p:nvPr>
            <p:custDataLst>
              <p:tags r:id="rId19"/>
            </p:custDataLst>
          </p:nvPr>
        </p:nvSpPr>
        <p:spPr bwMode="auto">
          <a:xfrm>
            <a:off x="6111552" y="2590818"/>
            <a:ext cx="259198"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4" name="Oval 23"/>
          <p:cNvSpPr/>
          <p:nvPr>
            <p:custDataLst>
              <p:tags r:id="rId20"/>
            </p:custDataLst>
          </p:nvPr>
        </p:nvSpPr>
        <p:spPr bwMode="auto">
          <a:xfrm>
            <a:off x="6402564" y="232726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5" name="Oval 24"/>
          <p:cNvSpPr/>
          <p:nvPr>
            <p:custDataLst>
              <p:tags r:id="rId21"/>
            </p:custDataLst>
          </p:nvPr>
        </p:nvSpPr>
        <p:spPr bwMode="auto">
          <a:xfrm>
            <a:off x="6716790" y="2591361"/>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6" name="Oval 25"/>
          <p:cNvSpPr/>
          <p:nvPr>
            <p:custDataLst>
              <p:tags r:id="rId22"/>
            </p:custDataLst>
          </p:nvPr>
        </p:nvSpPr>
        <p:spPr bwMode="auto">
          <a:xfrm>
            <a:off x="7025653" y="232244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7" name="Oval 26"/>
          <p:cNvSpPr/>
          <p:nvPr>
            <p:custDataLst>
              <p:tags r:id="rId23"/>
            </p:custDataLst>
          </p:nvPr>
        </p:nvSpPr>
        <p:spPr bwMode="auto">
          <a:xfrm>
            <a:off x="7274957"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8" name="Oval 27"/>
          <p:cNvSpPr/>
          <p:nvPr>
            <p:custDataLst>
              <p:tags r:id="rId24"/>
            </p:custDataLst>
          </p:nvPr>
        </p:nvSpPr>
        <p:spPr bwMode="auto">
          <a:xfrm>
            <a:off x="4128994" y="230977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9" name="Oval 28"/>
          <p:cNvSpPr/>
          <p:nvPr>
            <p:custDataLst>
              <p:tags r:id="rId25"/>
            </p:custDataLst>
          </p:nvPr>
        </p:nvSpPr>
        <p:spPr bwMode="auto">
          <a:xfrm>
            <a:off x="4387366" y="2542988"/>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30" name="Oval 29"/>
          <p:cNvSpPr/>
          <p:nvPr>
            <p:custDataLst>
              <p:tags r:id="rId26"/>
            </p:custDataLst>
          </p:nvPr>
        </p:nvSpPr>
        <p:spPr bwMode="auto">
          <a:xfrm>
            <a:off x="4621307"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31" name="Oval 30"/>
          <p:cNvSpPr/>
          <p:nvPr>
            <p:custDataLst>
              <p:tags r:id="rId27"/>
            </p:custDataLst>
          </p:nvPr>
        </p:nvSpPr>
        <p:spPr bwMode="auto">
          <a:xfrm>
            <a:off x="4954869"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Tree>
    <p:extLst>
      <p:ext uri="{BB962C8B-B14F-4D97-AF65-F5344CB8AC3E}">
        <p14:creationId xmlns:p14="http://schemas.microsoft.com/office/powerpoint/2010/main" val="131357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9</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Clés de caractérisation et qualificateurs</a:t>
            </a:r>
          </a:p>
          <a:p>
            <a:r>
              <a:rPr lang="fr-FR" sz="2400" dirty="0"/>
              <a:t>Séquences de nucléotides : clé de caractérisation “modified_base”</a:t>
            </a:r>
          </a:p>
        </p:txBody>
      </p:sp>
      <p:sp>
        <p:nvSpPr>
          <p:cNvPr id="4" name="Content Placeholder 2"/>
          <p:cNvSpPr txBox="1">
            <a:spLocks/>
          </p:cNvSpPr>
          <p:nvPr>
            <p:custDataLst>
              <p:tags r:id="rId3"/>
            </p:custDataLst>
          </p:nvPr>
        </p:nvSpPr>
        <p:spPr>
          <a:xfrm>
            <a:off x="395536" y="1980754"/>
            <a:ext cx="8229600" cy="5171330"/>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pPr>
              <a:spcBef>
                <a:spcPts val="0"/>
              </a:spcBef>
            </a:pPr>
            <a:r>
              <a:rPr lang="fr-FR" sz="1800" dirty="0"/>
              <a:t>Exemple : séquence de nucléotides avec </a:t>
            </a:r>
            <a:r>
              <a:rPr lang="fr-FR" sz="1800" dirty="0" err="1"/>
              <a:t>inosine</a:t>
            </a:r>
            <a:r>
              <a:rPr lang="fr-FR" sz="1800" dirty="0"/>
              <a:t> à la position 15</a:t>
            </a:r>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a:spcBef>
                <a:spcPts val="0"/>
              </a:spcBef>
            </a:pPr>
            <a:endParaRPr lang="fr-FR" sz="1800" kern="0" dirty="0"/>
          </a:p>
          <a:p>
            <a:pPr marL="0" indent="0">
              <a:spcBef>
                <a:spcPts val="0"/>
              </a:spcBef>
              <a:buNone/>
            </a:pPr>
            <a:endParaRPr lang="fr-FR" sz="1800" kern="0" dirty="0"/>
          </a:p>
          <a:p>
            <a:pPr marL="0" indent="0">
              <a:spcBef>
                <a:spcPts val="0"/>
              </a:spcBef>
              <a:buNone/>
            </a:pPr>
            <a:endParaRPr lang="fr-FR" sz="1800" kern="0" dirty="0"/>
          </a:p>
          <a:p>
            <a:pPr>
              <a:spcBef>
                <a:spcPts val="0"/>
              </a:spcBef>
            </a:pPr>
            <a:r>
              <a:rPr lang="fr-FR" sz="1800" dirty="0"/>
              <a:t>“</a:t>
            </a:r>
            <a:r>
              <a:rPr lang="fr-FR" sz="1800" dirty="0" err="1"/>
              <a:t>Inosine</a:t>
            </a:r>
            <a:r>
              <a:rPr lang="fr-FR" sz="1800" dirty="0"/>
              <a:t>” est indiqué dans le tableau 2 de l’annexe I, section 2, comme ayant pour abréviation “i”</a:t>
            </a:r>
          </a:p>
        </p:txBody>
      </p:sp>
      <p:pic>
        <p:nvPicPr>
          <p:cNvPr id="8" name="Picture 7"/>
          <p:cNvPicPr>
            <a:picLocks noChangeAspect="1"/>
          </p:cNvPicPr>
          <p:nvPr>
            <p:custDataLst>
              <p:tags r:id="rId4"/>
            </p:custDataLst>
          </p:nvPr>
        </p:nvPicPr>
        <p:blipFill>
          <a:blip r:embed="rId8"/>
          <a:stretch>
            <a:fillRect/>
          </a:stretch>
        </p:blipFill>
        <p:spPr>
          <a:xfrm>
            <a:off x="1043608" y="2567955"/>
            <a:ext cx="6467938" cy="2376264"/>
          </a:xfrm>
          <a:prstGeom prst="rect">
            <a:avLst/>
          </a:prstGeom>
        </p:spPr>
      </p:pic>
    </p:spTree>
    <p:extLst>
      <p:ext uri="{BB962C8B-B14F-4D97-AF65-F5344CB8AC3E}">
        <p14:creationId xmlns:p14="http://schemas.microsoft.com/office/powerpoint/2010/main" val="23279017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custDataLst>
              <p:tags r:id="rId1"/>
            </p:custDataLst>
          </p:nvPr>
        </p:nvSpPr>
        <p:spPr bwMode="auto">
          <a:xfrm>
            <a:off x="467544" y="6080830"/>
            <a:ext cx="3919822" cy="274496"/>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32" name="Rectangle 31"/>
          <p:cNvSpPr/>
          <p:nvPr>
            <p:custDataLst>
              <p:tags r:id="rId2"/>
            </p:custDataLst>
          </p:nvPr>
        </p:nvSpPr>
        <p:spPr bwMode="auto">
          <a:xfrm>
            <a:off x="467544" y="5831990"/>
            <a:ext cx="7943498" cy="239315"/>
          </a:xfrm>
          <a:prstGeom prst="rect">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9" name="Content Placeholder 2"/>
          <p:cNvSpPr txBox="1">
            <a:spLocks/>
          </p:cNvSpPr>
          <p:nvPr>
            <p:custDataLst>
              <p:tags r:id="rId3"/>
            </p:custDataLst>
          </p:nvPr>
        </p:nvSpPr>
        <p:spPr>
          <a:xfrm>
            <a:off x="467544" y="1700808"/>
            <a:ext cx="7994848" cy="4744144"/>
          </a:xfrm>
          <a:prstGeom prst="rect">
            <a:avLst/>
          </a:prstGeom>
        </p:spPr>
        <p:txBody>
          <a:bodyPr/>
          <a:lstStyle>
            <a:lvl1pPr marL="342900" indent="-342900" algn="l" rtl="0" eaLnBrk="1" fontAlgn="base" hangingPunct="1">
              <a:spcBef>
                <a:spcPct val="20000"/>
              </a:spcBef>
              <a:spcAft>
                <a:spcPct val="0"/>
              </a:spcAft>
              <a:buBlip>
                <a:blip r:embed="rId31"/>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1"/>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1"/>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1"/>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1"/>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1"/>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1"/>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1"/>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1"/>
              </a:buBlip>
              <a:defRPr sz="2400">
                <a:solidFill>
                  <a:schemeClr val="tx1"/>
                </a:solidFill>
                <a:latin typeface="+mn-lt"/>
                <a:cs typeface="+mn-cs"/>
              </a:defRPr>
            </a:lvl9pPr>
          </a:lstStyle>
          <a:p>
            <a:r>
              <a:rPr lang="fr-FR" sz="1800" dirty="0"/>
              <a:t>Si une séquence est une molécule hybride;  par exemple, une partie du squelette est un ADN et une partie du squelette est un ARN :</a:t>
            </a:r>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1800" kern="0" dirty="0"/>
          </a:p>
          <a:p>
            <a:pPr marL="0" indent="0">
              <a:buNone/>
            </a:pPr>
            <a:endParaRPr lang="fr-FR" sz="700" kern="0" dirty="0"/>
          </a:p>
          <a:p>
            <a:pPr marL="0" indent="0">
              <a:buNone/>
            </a:pPr>
            <a:r>
              <a:rPr lang="fr-FR" sz="1800" u="sng" dirty="0"/>
              <a:t>Le paragraphe 55 de la norme ST.26 s’applique</a:t>
            </a:r>
            <a:r>
              <a:rPr lang="fr-FR" sz="1800" dirty="0"/>
              <a:t> :</a:t>
            </a:r>
          </a:p>
          <a:p>
            <a:pPr marL="0" indent="0">
              <a:buNone/>
            </a:pPr>
            <a:r>
              <a:rPr lang="fr-FR" sz="1600" i="1" dirty="0"/>
              <a:t>“55. Pour une séquence de nucléotides qui contient à la fois des segments d’ADN et d’ARN comprenant un ou plusieurs nucléotides, le type de molécule doit prendre la valeur “DNA”.  La molécule combinée d’ADN/ARN doit en outre être décrite dans le tableau de caractéristiques à l’aide de la clé de caractérisation “source”, du qualificateur obligatoire “</a:t>
            </a:r>
            <a:r>
              <a:rPr lang="fr-FR" sz="1600" i="1" dirty="0" err="1"/>
              <a:t>organism</a:t>
            </a:r>
            <a:r>
              <a:rPr lang="fr-FR" sz="1600" i="1" dirty="0"/>
              <a:t>”, qui prend la valeur “</a:t>
            </a:r>
            <a:r>
              <a:rPr lang="fr-FR" sz="1600" i="1" dirty="0" err="1"/>
              <a:t>synthetic</a:t>
            </a:r>
            <a:r>
              <a:rPr lang="fr-FR" sz="1600" i="1" dirty="0"/>
              <a:t> </a:t>
            </a:r>
            <a:r>
              <a:rPr lang="fr-FR" sz="1600" i="1" dirty="0" err="1"/>
              <a:t>construct</a:t>
            </a:r>
            <a:r>
              <a:rPr lang="fr-FR" sz="1600" i="1" dirty="0"/>
              <a:t>”, et du qualificateur obligatoire “</a:t>
            </a:r>
            <a:r>
              <a:rPr lang="fr-FR" sz="1600" i="1" dirty="0" err="1"/>
              <a:t>mol_type</a:t>
            </a:r>
            <a:r>
              <a:rPr lang="fr-FR" sz="1600" i="1" dirty="0"/>
              <a:t>”, qui prend la valeur “</a:t>
            </a:r>
            <a:r>
              <a:rPr lang="fr-FR" sz="1600" i="1" dirty="0" err="1"/>
              <a:t>other</a:t>
            </a:r>
            <a:r>
              <a:rPr lang="fr-FR" sz="1600" i="1" dirty="0"/>
              <a:t> DNA”.  Chaque segment d’ADN et d’ARN de la molécule combinée d’ADN/ARN doit en outre être décrit par la clé de caractérisation “</a:t>
            </a:r>
            <a:r>
              <a:rPr lang="fr-FR" sz="1600" i="1" dirty="0" err="1"/>
              <a:t>misc_feature</a:t>
            </a:r>
            <a:r>
              <a:rPr lang="fr-FR" sz="1600" i="1" dirty="0"/>
              <a:t>” et par le qualificateur “note”, ce dernier indiquant s’il s’agit d’un segment d’ADN ou d’ARN.”</a:t>
            </a:r>
          </a:p>
        </p:txBody>
      </p:sp>
      <p:sp>
        <p:nvSpPr>
          <p:cNvPr id="2" name="Slide Number Placeholder 1"/>
          <p:cNvSpPr>
            <a:spLocks noGrp="1"/>
          </p:cNvSpPr>
          <p:nvPr>
            <p:ph type="sldNum" sz="quarter" idx="10"/>
            <p:custDataLst>
              <p:tags r:id="rId4"/>
            </p:custDataLst>
          </p:nvPr>
        </p:nvSpPr>
        <p:spPr/>
        <p:txBody>
          <a:bodyPr/>
          <a:lstStyle/>
          <a:p>
            <a:pPr>
              <a:defRPr/>
            </a:pPr>
            <a:fld id="{886D60C8-7BA5-467F-BCD3-E871B6D034EA}" type="slidenum">
              <a:rPr lang="fr-FR" smtClean="0"/>
              <a:pPr>
                <a:defRPr/>
              </a:pPr>
              <a:t>90</a:t>
            </a:fld>
            <a:endParaRPr lang="fr-FR" dirty="0"/>
          </a:p>
        </p:txBody>
      </p:sp>
      <p:sp>
        <p:nvSpPr>
          <p:cNvPr id="3"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90</a:t>
            </a:fld>
            <a:endParaRPr lang="fr-FR" dirty="0"/>
          </a:p>
        </p:txBody>
      </p:sp>
      <p:grpSp>
        <p:nvGrpSpPr>
          <p:cNvPr id="4" name="Group 3"/>
          <p:cNvGrpSpPr/>
          <p:nvPr>
            <p:custDataLst>
              <p:tags r:id="rId6"/>
            </p:custDataLst>
          </p:nvPr>
        </p:nvGrpSpPr>
        <p:grpSpPr>
          <a:xfrm>
            <a:off x="1619672" y="2655118"/>
            <a:ext cx="5819974" cy="466570"/>
            <a:chOff x="934881" y="5013176"/>
            <a:chExt cx="5819974" cy="466570"/>
          </a:xfrm>
        </p:grpSpPr>
        <p:sp>
          <p:nvSpPr>
            <p:cNvPr id="5" name="Freeform 4"/>
            <p:cNvSpPr/>
            <p:nvPr/>
          </p:nvSpPr>
          <p:spPr bwMode="auto">
            <a:xfrm>
              <a:off x="3880872"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6" name="Freeform 5"/>
            <p:cNvSpPr/>
            <p:nvPr/>
          </p:nvSpPr>
          <p:spPr bwMode="auto">
            <a:xfrm>
              <a:off x="934881"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7" name="Freeform 6"/>
            <p:cNvSpPr/>
            <p:nvPr/>
          </p:nvSpPr>
          <p:spPr bwMode="auto">
            <a:xfrm>
              <a:off x="1006889"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8" name="Freeform 7"/>
            <p:cNvSpPr/>
            <p:nvPr/>
          </p:nvSpPr>
          <p:spPr bwMode="auto">
            <a:xfrm>
              <a:off x="3805013" y="5013176"/>
              <a:ext cx="2873983" cy="466570"/>
            </a:xfrm>
            <a:custGeom>
              <a:avLst/>
              <a:gdLst>
                <a:gd name="connsiteX0" fmla="*/ 0 w 2771192"/>
                <a:gd name="connsiteY0" fmla="*/ 438555 h 461561"/>
                <a:gd name="connsiteX1" fmla="*/ 345232 w 2771192"/>
                <a:gd name="connsiteY1" fmla="*/ 46669 h 461561"/>
                <a:gd name="connsiteX2" fmla="*/ 755779 w 2771192"/>
                <a:gd name="connsiteY2" fmla="*/ 429224 h 461561"/>
                <a:gd name="connsiteX3" fmla="*/ 1035698 w 2771192"/>
                <a:gd name="connsiteY3" fmla="*/ 18677 h 461561"/>
                <a:gd name="connsiteX4" fmla="*/ 1315616 w 2771192"/>
                <a:gd name="connsiteY4" fmla="*/ 447885 h 461561"/>
                <a:gd name="connsiteX5" fmla="*/ 1632857 w 2771192"/>
                <a:gd name="connsiteY5" fmla="*/ 18677 h 461561"/>
                <a:gd name="connsiteX6" fmla="*/ 1922106 w 2771192"/>
                <a:gd name="connsiteY6" fmla="*/ 438555 h 461561"/>
                <a:gd name="connsiteX7" fmla="*/ 2230016 w 2771192"/>
                <a:gd name="connsiteY7" fmla="*/ 16 h 461561"/>
                <a:gd name="connsiteX8" fmla="*/ 2659224 w 2771192"/>
                <a:gd name="connsiteY8" fmla="*/ 457216 h 461561"/>
                <a:gd name="connsiteX9" fmla="*/ 2771192 w 2771192"/>
                <a:gd name="connsiteY9" fmla="*/ 242612 h 461561"/>
                <a:gd name="connsiteX10" fmla="*/ 2771192 w 2771192"/>
                <a:gd name="connsiteY10" fmla="*/ 242612 h 461561"/>
                <a:gd name="connsiteX0" fmla="*/ 0 w 2696547"/>
                <a:gd name="connsiteY0" fmla="*/ 429225 h 461561"/>
                <a:gd name="connsiteX1" fmla="*/ 270587 w 2696547"/>
                <a:gd name="connsiteY1" fmla="*/ 46669 h 461561"/>
                <a:gd name="connsiteX2" fmla="*/ 681134 w 2696547"/>
                <a:gd name="connsiteY2" fmla="*/ 429224 h 461561"/>
                <a:gd name="connsiteX3" fmla="*/ 961053 w 2696547"/>
                <a:gd name="connsiteY3" fmla="*/ 18677 h 461561"/>
                <a:gd name="connsiteX4" fmla="*/ 1240971 w 2696547"/>
                <a:gd name="connsiteY4" fmla="*/ 447885 h 461561"/>
                <a:gd name="connsiteX5" fmla="*/ 1558212 w 2696547"/>
                <a:gd name="connsiteY5" fmla="*/ 18677 h 461561"/>
                <a:gd name="connsiteX6" fmla="*/ 1847461 w 2696547"/>
                <a:gd name="connsiteY6" fmla="*/ 438555 h 461561"/>
                <a:gd name="connsiteX7" fmla="*/ 2155371 w 2696547"/>
                <a:gd name="connsiteY7" fmla="*/ 16 h 461561"/>
                <a:gd name="connsiteX8" fmla="*/ 2584579 w 2696547"/>
                <a:gd name="connsiteY8" fmla="*/ 457216 h 461561"/>
                <a:gd name="connsiteX9" fmla="*/ 2696547 w 2696547"/>
                <a:gd name="connsiteY9" fmla="*/ 242612 h 461561"/>
                <a:gd name="connsiteX10" fmla="*/ 2696547 w 2696547"/>
                <a:gd name="connsiteY10" fmla="*/ 242612 h 461561"/>
                <a:gd name="connsiteX0" fmla="*/ 0 w 2677886"/>
                <a:gd name="connsiteY0" fmla="*/ 429225 h 461561"/>
                <a:gd name="connsiteX1" fmla="*/ 251926 w 2677886"/>
                <a:gd name="connsiteY1" fmla="*/ 46669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225 h 461561"/>
                <a:gd name="connsiteX1" fmla="*/ 345232 w 2677886"/>
                <a:gd name="connsiteY1" fmla="*/ 18677 h 461561"/>
                <a:gd name="connsiteX2" fmla="*/ 662473 w 2677886"/>
                <a:gd name="connsiteY2" fmla="*/ 429224 h 461561"/>
                <a:gd name="connsiteX3" fmla="*/ 942392 w 2677886"/>
                <a:gd name="connsiteY3" fmla="*/ 18677 h 461561"/>
                <a:gd name="connsiteX4" fmla="*/ 1222310 w 2677886"/>
                <a:gd name="connsiteY4" fmla="*/ 447885 h 461561"/>
                <a:gd name="connsiteX5" fmla="*/ 1539551 w 2677886"/>
                <a:gd name="connsiteY5" fmla="*/ 18677 h 461561"/>
                <a:gd name="connsiteX6" fmla="*/ 1828800 w 2677886"/>
                <a:gd name="connsiteY6" fmla="*/ 438555 h 461561"/>
                <a:gd name="connsiteX7" fmla="*/ 2136710 w 2677886"/>
                <a:gd name="connsiteY7" fmla="*/ 16 h 461561"/>
                <a:gd name="connsiteX8" fmla="*/ 2565918 w 2677886"/>
                <a:gd name="connsiteY8" fmla="*/ 457216 h 461561"/>
                <a:gd name="connsiteX9" fmla="*/ 2677886 w 2677886"/>
                <a:gd name="connsiteY9" fmla="*/ 242612 h 461561"/>
                <a:gd name="connsiteX10" fmla="*/ 2677886 w 2677886"/>
                <a:gd name="connsiteY10" fmla="*/ 242612 h 461561"/>
                <a:gd name="connsiteX0" fmla="*/ 0 w 2677886"/>
                <a:gd name="connsiteY0" fmla="*/ 429333 h 447993"/>
                <a:gd name="connsiteX1" fmla="*/ 345232 w 2677886"/>
                <a:gd name="connsiteY1" fmla="*/ 18785 h 447993"/>
                <a:gd name="connsiteX2" fmla="*/ 662473 w 2677886"/>
                <a:gd name="connsiteY2" fmla="*/ 429332 h 447993"/>
                <a:gd name="connsiteX3" fmla="*/ 942392 w 2677886"/>
                <a:gd name="connsiteY3" fmla="*/ 18785 h 447993"/>
                <a:gd name="connsiteX4" fmla="*/ 1222310 w 2677886"/>
                <a:gd name="connsiteY4" fmla="*/ 447993 h 447993"/>
                <a:gd name="connsiteX5" fmla="*/ 1539551 w 2677886"/>
                <a:gd name="connsiteY5" fmla="*/ 18785 h 447993"/>
                <a:gd name="connsiteX6" fmla="*/ 1828800 w 2677886"/>
                <a:gd name="connsiteY6" fmla="*/ 438663 h 447993"/>
                <a:gd name="connsiteX7" fmla="*/ 2136710 w 2677886"/>
                <a:gd name="connsiteY7" fmla="*/ 124 h 447993"/>
                <a:gd name="connsiteX8" fmla="*/ 2463281 w 2677886"/>
                <a:gd name="connsiteY8" fmla="*/ 392009 h 447993"/>
                <a:gd name="connsiteX9" fmla="*/ 2677886 w 2677886"/>
                <a:gd name="connsiteY9" fmla="*/ 242720 h 447993"/>
                <a:gd name="connsiteX10" fmla="*/ 2677886 w 2677886"/>
                <a:gd name="connsiteY10" fmla="*/ 242720 h 447993"/>
                <a:gd name="connsiteX0" fmla="*/ 0 w 2689639"/>
                <a:gd name="connsiteY0" fmla="*/ 429333 h 447993"/>
                <a:gd name="connsiteX1" fmla="*/ 345232 w 2689639"/>
                <a:gd name="connsiteY1" fmla="*/ 18785 h 447993"/>
                <a:gd name="connsiteX2" fmla="*/ 662473 w 2689639"/>
                <a:gd name="connsiteY2" fmla="*/ 429332 h 447993"/>
                <a:gd name="connsiteX3" fmla="*/ 942392 w 2689639"/>
                <a:gd name="connsiteY3" fmla="*/ 18785 h 447993"/>
                <a:gd name="connsiteX4" fmla="*/ 1222310 w 2689639"/>
                <a:gd name="connsiteY4" fmla="*/ 447993 h 447993"/>
                <a:gd name="connsiteX5" fmla="*/ 1539551 w 2689639"/>
                <a:gd name="connsiteY5" fmla="*/ 18785 h 447993"/>
                <a:gd name="connsiteX6" fmla="*/ 1828800 w 2689639"/>
                <a:gd name="connsiteY6" fmla="*/ 438663 h 447993"/>
                <a:gd name="connsiteX7" fmla="*/ 2136710 w 2689639"/>
                <a:gd name="connsiteY7" fmla="*/ 124 h 447993"/>
                <a:gd name="connsiteX8" fmla="*/ 2463281 w 2689639"/>
                <a:gd name="connsiteY8" fmla="*/ 392009 h 447993"/>
                <a:gd name="connsiteX9" fmla="*/ 2677886 w 2689639"/>
                <a:gd name="connsiteY9" fmla="*/ 242720 h 447993"/>
                <a:gd name="connsiteX10" fmla="*/ 2659224 w 2689639"/>
                <a:gd name="connsiteY10" fmla="*/ 224059 h 447993"/>
                <a:gd name="connsiteX0" fmla="*/ 0 w 2587002"/>
                <a:gd name="connsiteY0" fmla="*/ 438664 h 447993"/>
                <a:gd name="connsiteX1" fmla="*/ 242595 w 2587002"/>
                <a:gd name="connsiteY1" fmla="*/ 18785 h 447993"/>
                <a:gd name="connsiteX2" fmla="*/ 559836 w 2587002"/>
                <a:gd name="connsiteY2" fmla="*/ 429332 h 447993"/>
                <a:gd name="connsiteX3" fmla="*/ 839755 w 2587002"/>
                <a:gd name="connsiteY3" fmla="*/ 18785 h 447993"/>
                <a:gd name="connsiteX4" fmla="*/ 1119673 w 2587002"/>
                <a:gd name="connsiteY4" fmla="*/ 447993 h 447993"/>
                <a:gd name="connsiteX5" fmla="*/ 1436914 w 2587002"/>
                <a:gd name="connsiteY5" fmla="*/ 18785 h 447993"/>
                <a:gd name="connsiteX6" fmla="*/ 1726163 w 2587002"/>
                <a:gd name="connsiteY6" fmla="*/ 438663 h 447993"/>
                <a:gd name="connsiteX7" fmla="*/ 2034073 w 2587002"/>
                <a:gd name="connsiteY7" fmla="*/ 124 h 447993"/>
                <a:gd name="connsiteX8" fmla="*/ 2360644 w 2587002"/>
                <a:gd name="connsiteY8" fmla="*/ 392009 h 447993"/>
                <a:gd name="connsiteX9" fmla="*/ 2575249 w 2587002"/>
                <a:gd name="connsiteY9" fmla="*/ 242720 h 447993"/>
                <a:gd name="connsiteX10" fmla="*/ 2556587 w 2587002"/>
                <a:gd name="connsiteY10" fmla="*/ 224059 h 447993"/>
                <a:gd name="connsiteX0" fmla="*/ 0 w 2650651"/>
                <a:gd name="connsiteY0" fmla="*/ 466532 h 475861"/>
                <a:gd name="connsiteX1" fmla="*/ 242595 w 2650651"/>
                <a:gd name="connsiteY1" fmla="*/ 46653 h 475861"/>
                <a:gd name="connsiteX2" fmla="*/ 559836 w 2650651"/>
                <a:gd name="connsiteY2" fmla="*/ 457200 h 475861"/>
                <a:gd name="connsiteX3" fmla="*/ 839755 w 2650651"/>
                <a:gd name="connsiteY3" fmla="*/ 46653 h 475861"/>
                <a:gd name="connsiteX4" fmla="*/ 1119673 w 2650651"/>
                <a:gd name="connsiteY4" fmla="*/ 475861 h 475861"/>
                <a:gd name="connsiteX5" fmla="*/ 1436914 w 2650651"/>
                <a:gd name="connsiteY5" fmla="*/ 46653 h 475861"/>
                <a:gd name="connsiteX6" fmla="*/ 1726163 w 2650651"/>
                <a:gd name="connsiteY6" fmla="*/ 466531 h 475861"/>
                <a:gd name="connsiteX7" fmla="*/ 2034073 w 2650651"/>
                <a:gd name="connsiteY7" fmla="*/ 27992 h 475861"/>
                <a:gd name="connsiteX8" fmla="*/ 2360644 w 2650651"/>
                <a:gd name="connsiteY8" fmla="*/ 419877 h 475861"/>
                <a:gd name="connsiteX9" fmla="*/ 2575249 w 2650651"/>
                <a:gd name="connsiteY9" fmla="*/ 270588 h 475861"/>
                <a:gd name="connsiteX10" fmla="*/ 2649893 w 2650651"/>
                <a:gd name="connsiteY10" fmla="*/ 0 h 475861"/>
                <a:gd name="connsiteX0" fmla="*/ 0 w 2650407"/>
                <a:gd name="connsiteY0" fmla="*/ 482908 h 492237"/>
                <a:gd name="connsiteX1" fmla="*/ 242595 w 2650407"/>
                <a:gd name="connsiteY1" fmla="*/ 63029 h 492237"/>
                <a:gd name="connsiteX2" fmla="*/ 559836 w 2650407"/>
                <a:gd name="connsiteY2" fmla="*/ 473576 h 492237"/>
                <a:gd name="connsiteX3" fmla="*/ 839755 w 2650407"/>
                <a:gd name="connsiteY3" fmla="*/ 63029 h 492237"/>
                <a:gd name="connsiteX4" fmla="*/ 1119673 w 2650407"/>
                <a:gd name="connsiteY4" fmla="*/ 492237 h 492237"/>
                <a:gd name="connsiteX5" fmla="*/ 1436914 w 2650407"/>
                <a:gd name="connsiteY5" fmla="*/ 63029 h 492237"/>
                <a:gd name="connsiteX6" fmla="*/ 1726163 w 2650407"/>
                <a:gd name="connsiteY6" fmla="*/ 482907 h 492237"/>
                <a:gd name="connsiteX7" fmla="*/ 2034073 w 2650407"/>
                <a:gd name="connsiteY7" fmla="*/ 44368 h 492237"/>
                <a:gd name="connsiteX8" fmla="*/ 2360644 w 2650407"/>
                <a:gd name="connsiteY8" fmla="*/ 436253 h 492237"/>
                <a:gd name="connsiteX9" fmla="*/ 2556588 w 2650407"/>
                <a:gd name="connsiteY9" fmla="*/ 35037 h 492237"/>
                <a:gd name="connsiteX10" fmla="*/ 2649893 w 2650407"/>
                <a:gd name="connsiteY10" fmla="*/ 16376 h 492237"/>
                <a:gd name="connsiteX0" fmla="*/ 0 w 2845968"/>
                <a:gd name="connsiteY0" fmla="*/ 447948 h 457277"/>
                <a:gd name="connsiteX1" fmla="*/ 242595 w 2845968"/>
                <a:gd name="connsiteY1" fmla="*/ 28069 h 457277"/>
                <a:gd name="connsiteX2" fmla="*/ 559836 w 2845968"/>
                <a:gd name="connsiteY2" fmla="*/ 438616 h 457277"/>
                <a:gd name="connsiteX3" fmla="*/ 839755 w 2845968"/>
                <a:gd name="connsiteY3" fmla="*/ 28069 h 457277"/>
                <a:gd name="connsiteX4" fmla="*/ 1119673 w 2845968"/>
                <a:gd name="connsiteY4" fmla="*/ 457277 h 457277"/>
                <a:gd name="connsiteX5" fmla="*/ 1436914 w 2845968"/>
                <a:gd name="connsiteY5" fmla="*/ 28069 h 457277"/>
                <a:gd name="connsiteX6" fmla="*/ 1726163 w 2845968"/>
                <a:gd name="connsiteY6" fmla="*/ 447947 h 457277"/>
                <a:gd name="connsiteX7" fmla="*/ 2034073 w 2845968"/>
                <a:gd name="connsiteY7" fmla="*/ 9408 h 457277"/>
                <a:gd name="connsiteX8" fmla="*/ 2360644 w 2845968"/>
                <a:gd name="connsiteY8" fmla="*/ 401293 h 457277"/>
                <a:gd name="connsiteX9" fmla="*/ 2556588 w 2845968"/>
                <a:gd name="connsiteY9" fmla="*/ 77 h 457277"/>
                <a:gd name="connsiteX10" fmla="*/ 2845836 w 2845968"/>
                <a:gd name="connsiteY10" fmla="*/ 363971 h 457277"/>
                <a:gd name="connsiteX0" fmla="*/ 0 w 2846013"/>
                <a:gd name="connsiteY0" fmla="*/ 457275 h 466604"/>
                <a:gd name="connsiteX1" fmla="*/ 242595 w 2846013"/>
                <a:gd name="connsiteY1" fmla="*/ 37396 h 466604"/>
                <a:gd name="connsiteX2" fmla="*/ 559836 w 2846013"/>
                <a:gd name="connsiteY2" fmla="*/ 447943 h 466604"/>
                <a:gd name="connsiteX3" fmla="*/ 839755 w 2846013"/>
                <a:gd name="connsiteY3" fmla="*/ 37396 h 466604"/>
                <a:gd name="connsiteX4" fmla="*/ 1119673 w 2846013"/>
                <a:gd name="connsiteY4" fmla="*/ 466604 h 466604"/>
                <a:gd name="connsiteX5" fmla="*/ 1436914 w 2846013"/>
                <a:gd name="connsiteY5" fmla="*/ 37396 h 466604"/>
                <a:gd name="connsiteX6" fmla="*/ 1726163 w 2846013"/>
                <a:gd name="connsiteY6" fmla="*/ 457274 h 466604"/>
                <a:gd name="connsiteX7" fmla="*/ 2034073 w 2846013"/>
                <a:gd name="connsiteY7" fmla="*/ 18735 h 466604"/>
                <a:gd name="connsiteX8" fmla="*/ 2360644 w 2846013"/>
                <a:gd name="connsiteY8" fmla="*/ 410620 h 466604"/>
                <a:gd name="connsiteX9" fmla="*/ 2612572 w 2846013"/>
                <a:gd name="connsiteY9" fmla="*/ 74 h 466604"/>
                <a:gd name="connsiteX10" fmla="*/ 2845836 w 2846013"/>
                <a:gd name="connsiteY10" fmla="*/ 373298 h 466604"/>
                <a:gd name="connsiteX0" fmla="*/ 0 w 2873983"/>
                <a:gd name="connsiteY0" fmla="*/ 457241 h 466570"/>
                <a:gd name="connsiteX1" fmla="*/ 242595 w 2873983"/>
                <a:gd name="connsiteY1" fmla="*/ 37362 h 466570"/>
                <a:gd name="connsiteX2" fmla="*/ 559836 w 2873983"/>
                <a:gd name="connsiteY2" fmla="*/ 447909 h 466570"/>
                <a:gd name="connsiteX3" fmla="*/ 839755 w 2873983"/>
                <a:gd name="connsiteY3" fmla="*/ 37362 h 466570"/>
                <a:gd name="connsiteX4" fmla="*/ 1119673 w 2873983"/>
                <a:gd name="connsiteY4" fmla="*/ 466570 h 466570"/>
                <a:gd name="connsiteX5" fmla="*/ 1436914 w 2873983"/>
                <a:gd name="connsiteY5" fmla="*/ 37362 h 466570"/>
                <a:gd name="connsiteX6" fmla="*/ 1726163 w 2873983"/>
                <a:gd name="connsiteY6" fmla="*/ 457240 h 466570"/>
                <a:gd name="connsiteX7" fmla="*/ 2034073 w 2873983"/>
                <a:gd name="connsiteY7" fmla="*/ 18701 h 466570"/>
                <a:gd name="connsiteX8" fmla="*/ 2360644 w 2873983"/>
                <a:gd name="connsiteY8" fmla="*/ 410586 h 466570"/>
                <a:gd name="connsiteX9" fmla="*/ 2612572 w 2873983"/>
                <a:gd name="connsiteY9" fmla="*/ 40 h 466570"/>
                <a:gd name="connsiteX10" fmla="*/ 2873828 w 2873983"/>
                <a:gd name="connsiteY10" fmla="*/ 438578 h 4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983" h="466570">
                  <a:moveTo>
                    <a:pt x="0" y="457241"/>
                  </a:moveTo>
                  <a:cubicBezTo>
                    <a:pt x="109634" y="262075"/>
                    <a:pt x="149289" y="38917"/>
                    <a:pt x="242595" y="37362"/>
                  </a:cubicBezTo>
                  <a:cubicBezTo>
                    <a:pt x="335901" y="35807"/>
                    <a:pt x="460309" y="447909"/>
                    <a:pt x="559836" y="447909"/>
                  </a:cubicBezTo>
                  <a:cubicBezTo>
                    <a:pt x="659363" y="447909"/>
                    <a:pt x="746449" y="34252"/>
                    <a:pt x="839755" y="37362"/>
                  </a:cubicBezTo>
                  <a:cubicBezTo>
                    <a:pt x="933061" y="40472"/>
                    <a:pt x="1020147" y="466570"/>
                    <a:pt x="1119673" y="466570"/>
                  </a:cubicBezTo>
                  <a:cubicBezTo>
                    <a:pt x="1219199" y="466570"/>
                    <a:pt x="1335832" y="38917"/>
                    <a:pt x="1436914" y="37362"/>
                  </a:cubicBezTo>
                  <a:cubicBezTo>
                    <a:pt x="1537996" y="35807"/>
                    <a:pt x="1626637" y="460350"/>
                    <a:pt x="1726163" y="457240"/>
                  </a:cubicBezTo>
                  <a:cubicBezTo>
                    <a:pt x="1825689" y="454130"/>
                    <a:pt x="1928326" y="26477"/>
                    <a:pt x="2034073" y="18701"/>
                  </a:cubicBezTo>
                  <a:cubicBezTo>
                    <a:pt x="2139820" y="10925"/>
                    <a:pt x="2264228" y="413696"/>
                    <a:pt x="2360644" y="410586"/>
                  </a:cubicBezTo>
                  <a:cubicBezTo>
                    <a:pt x="2457060" y="407476"/>
                    <a:pt x="2527041" y="-4625"/>
                    <a:pt x="2612572" y="40"/>
                  </a:cubicBezTo>
                  <a:cubicBezTo>
                    <a:pt x="2698103" y="4705"/>
                    <a:pt x="2880049" y="444798"/>
                    <a:pt x="2873828" y="438578"/>
                  </a:cubicBezTo>
                </a:path>
              </a:pathLst>
            </a:cu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grpSp>
      <p:sp>
        <p:nvSpPr>
          <p:cNvPr id="10" name="Title 1"/>
          <p:cNvSpPr txBox="1">
            <a:spLocks/>
          </p:cNvSpPr>
          <p:nvPr>
            <p:custDataLst>
              <p:tags r:id="rId7"/>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hybrides d’ADN/ARN</a:t>
            </a:r>
          </a:p>
        </p:txBody>
      </p:sp>
      <p:sp>
        <p:nvSpPr>
          <p:cNvPr id="11" name="TextBox 10"/>
          <p:cNvSpPr txBox="1"/>
          <p:nvPr>
            <p:custDataLst>
              <p:tags r:id="rId8"/>
            </p:custDataLst>
          </p:nvPr>
        </p:nvSpPr>
        <p:spPr>
          <a:xfrm>
            <a:off x="2310854" y="3275692"/>
            <a:ext cx="5096267" cy="369332"/>
          </a:xfrm>
          <a:prstGeom prst="rect">
            <a:avLst/>
          </a:prstGeom>
          <a:noFill/>
        </p:spPr>
        <p:txBody>
          <a:bodyPr wrap="none" rtlCol="0">
            <a:spAutoFit/>
          </a:bodyPr>
          <a:lstStyle/>
          <a:p>
            <a:r>
              <a:rPr lang="fr-FR" sz="1800" dirty="0"/>
              <a:t>Segment d’ADN                         Segment d’ARN</a:t>
            </a:r>
          </a:p>
        </p:txBody>
      </p:sp>
      <p:sp>
        <p:nvSpPr>
          <p:cNvPr id="12" name="Oval 11"/>
          <p:cNvSpPr/>
          <p:nvPr>
            <p:custDataLst>
              <p:tags r:id="rId9"/>
            </p:custDataLst>
          </p:nvPr>
        </p:nvSpPr>
        <p:spPr bwMode="auto">
          <a:xfrm>
            <a:off x="1767539" y="235210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3" name="Oval 12"/>
          <p:cNvSpPr/>
          <p:nvPr>
            <p:custDataLst>
              <p:tags r:id="rId10"/>
            </p:custDataLst>
          </p:nvPr>
        </p:nvSpPr>
        <p:spPr bwMode="auto">
          <a:xfrm>
            <a:off x="2081765" y="2616196"/>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4" name="Oval 13"/>
          <p:cNvSpPr/>
          <p:nvPr>
            <p:custDataLst>
              <p:tags r:id="rId11"/>
            </p:custDataLst>
          </p:nvPr>
        </p:nvSpPr>
        <p:spPr bwMode="auto">
          <a:xfrm>
            <a:off x="2390628" y="234728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5" name="Oval 14"/>
          <p:cNvSpPr/>
          <p:nvPr>
            <p:custDataLst>
              <p:tags r:id="rId12"/>
            </p:custDataLst>
          </p:nvPr>
        </p:nvSpPr>
        <p:spPr bwMode="auto">
          <a:xfrm>
            <a:off x="2639932" y="2630452"/>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16" name="Oval 15"/>
          <p:cNvSpPr/>
          <p:nvPr>
            <p:custDataLst>
              <p:tags r:id="rId13"/>
            </p:custDataLst>
          </p:nvPr>
        </p:nvSpPr>
        <p:spPr bwMode="auto">
          <a:xfrm>
            <a:off x="2945691" y="234634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17" name="Oval 16"/>
          <p:cNvSpPr/>
          <p:nvPr>
            <p:custDataLst>
              <p:tags r:id="rId14"/>
            </p:custDataLst>
          </p:nvPr>
        </p:nvSpPr>
        <p:spPr bwMode="auto">
          <a:xfrm>
            <a:off x="3259917" y="261043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18" name="Oval 17"/>
          <p:cNvSpPr/>
          <p:nvPr>
            <p:custDataLst>
              <p:tags r:id="rId15"/>
            </p:custDataLst>
          </p:nvPr>
        </p:nvSpPr>
        <p:spPr bwMode="auto">
          <a:xfrm>
            <a:off x="3568780"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19" name="Oval 18"/>
          <p:cNvSpPr/>
          <p:nvPr>
            <p:custDataLst>
              <p:tags r:id="rId16"/>
            </p:custDataLst>
          </p:nvPr>
        </p:nvSpPr>
        <p:spPr bwMode="auto">
          <a:xfrm>
            <a:off x="3818084" y="262469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T</a:t>
            </a:r>
          </a:p>
        </p:txBody>
      </p:sp>
      <p:sp>
        <p:nvSpPr>
          <p:cNvPr id="20" name="Oval 19"/>
          <p:cNvSpPr/>
          <p:nvPr>
            <p:custDataLst>
              <p:tags r:id="rId17"/>
            </p:custDataLst>
          </p:nvPr>
        </p:nvSpPr>
        <p:spPr bwMode="auto">
          <a:xfrm>
            <a:off x="5210325"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1" name="Oval 20"/>
          <p:cNvSpPr/>
          <p:nvPr>
            <p:custDataLst>
              <p:tags r:id="rId18"/>
            </p:custDataLst>
          </p:nvPr>
        </p:nvSpPr>
        <p:spPr bwMode="auto">
          <a:xfrm>
            <a:off x="5496558"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2" name="Oval 21"/>
          <p:cNvSpPr/>
          <p:nvPr>
            <p:custDataLst>
              <p:tags r:id="rId19"/>
            </p:custDataLst>
          </p:nvPr>
        </p:nvSpPr>
        <p:spPr bwMode="auto">
          <a:xfrm>
            <a:off x="5805421" y="233670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3" name="Oval 22"/>
          <p:cNvSpPr/>
          <p:nvPr>
            <p:custDataLst>
              <p:tags r:id="rId20"/>
            </p:custDataLst>
          </p:nvPr>
        </p:nvSpPr>
        <p:spPr bwMode="auto">
          <a:xfrm>
            <a:off x="6111552" y="2590818"/>
            <a:ext cx="259198"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4" name="Oval 23"/>
          <p:cNvSpPr/>
          <p:nvPr>
            <p:custDataLst>
              <p:tags r:id="rId21"/>
            </p:custDataLst>
          </p:nvPr>
        </p:nvSpPr>
        <p:spPr bwMode="auto">
          <a:xfrm>
            <a:off x="6402564" y="232726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5" name="Oval 24"/>
          <p:cNvSpPr/>
          <p:nvPr>
            <p:custDataLst>
              <p:tags r:id="rId22"/>
            </p:custDataLst>
          </p:nvPr>
        </p:nvSpPr>
        <p:spPr bwMode="auto">
          <a:xfrm>
            <a:off x="6716790" y="2591361"/>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26" name="Oval 25"/>
          <p:cNvSpPr/>
          <p:nvPr>
            <p:custDataLst>
              <p:tags r:id="rId23"/>
            </p:custDataLst>
          </p:nvPr>
        </p:nvSpPr>
        <p:spPr bwMode="auto">
          <a:xfrm>
            <a:off x="7025653" y="232244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27" name="Oval 26"/>
          <p:cNvSpPr/>
          <p:nvPr>
            <p:custDataLst>
              <p:tags r:id="rId24"/>
            </p:custDataLst>
          </p:nvPr>
        </p:nvSpPr>
        <p:spPr bwMode="auto">
          <a:xfrm>
            <a:off x="7274957"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
        <p:nvSpPr>
          <p:cNvPr id="28" name="Oval 27"/>
          <p:cNvSpPr/>
          <p:nvPr>
            <p:custDataLst>
              <p:tags r:id="rId25"/>
            </p:custDataLst>
          </p:nvPr>
        </p:nvSpPr>
        <p:spPr bwMode="auto">
          <a:xfrm>
            <a:off x="4128994" y="230977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A</a:t>
            </a:r>
          </a:p>
        </p:txBody>
      </p:sp>
      <p:sp>
        <p:nvSpPr>
          <p:cNvPr id="29" name="Oval 28"/>
          <p:cNvSpPr/>
          <p:nvPr>
            <p:custDataLst>
              <p:tags r:id="rId26"/>
            </p:custDataLst>
          </p:nvPr>
        </p:nvSpPr>
        <p:spPr bwMode="auto">
          <a:xfrm>
            <a:off x="4387366" y="2542988"/>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1"/>
                </a:solidFill>
                <a:latin typeface="Arial" charset="0"/>
                <a:cs typeface="Arial" charset="0"/>
              </a:rPr>
              <a:t>C</a:t>
            </a:r>
          </a:p>
        </p:txBody>
      </p:sp>
      <p:sp>
        <p:nvSpPr>
          <p:cNvPr id="30" name="Oval 29"/>
          <p:cNvSpPr/>
          <p:nvPr>
            <p:custDataLst>
              <p:tags r:id="rId27"/>
            </p:custDataLst>
          </p:nvPr>
        </p:nvSpPr>
        <p:spPr bwMode="auto">
          <a:xfrm>
            <a:off x="4621307" y="2341523"/>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G</a:t>
            </a:r>
          </a:p>
        </p:txBody>
      </p:sp>
      <p:sp>
        <p:nvSpPr>
          <p:cNvPr id="31" name="Oval 30"/>
          <p:cNvSpPr/>
          <p:nvPr>
            <p:custDataLst>
              <p:tags r:id="rId28"/>
            </p:custDataLst>
          </p:nvPr>
        </p:nvSpPr>
        <p:spPr bwMode="auto">
          <a:xfrm>
            <a:off x="4954869" y="2605617"/>
            <a:ext cx="288032" cy="476071"/>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600" b="1" dirty="0"/>
              <a:t>U</a:t>
            </a:r>
          </a:p>
        </p:txBody>
      </p:sp>
    </p:spTree>
    <p:extLst>
      <p:ext uri="{BB962C8B-B14F-4D97-AF65-F5344CB8AC3E}">
        <p14:creationId xmlns:p14="http://schemas.microsoft.com/office/powerpoint/2010/main" val="5014167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91</a:t>
            </a:fld>
            <a:endParaRPr lang="fr-FR" dirty="0"/>
          </a:p>
        </p:txBody>
      </p:sp>
      <p:sp>
        <p:nvSpPr>
          <p:cNvPr id="3" name="Rectangle 2"/>
          <p:cNvSpPr/>
          <p:nvPr>
            <p:custDataLst>
              <p:tags r:id="rId2"/>
            </p:custDataLst>
          </p:nvPr>
        </p:nvSpPr>
        <p:spPr bwMode="auto">
          <a:xfrm>
            <a:off x="609599" y="1628800"/>
            <a:ext cx="7706817" cy="1872208"/>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4" name="TextBox 3"/>
          <p:cNvSpPr txBox="1"/>
          <p:nvPr>
            <p:custDataLst>
              <p:tags r:id="rId3"/>
            </p:custDataLst>
          </p:nvPr>
        </p:nvSpPr>
        <p:spPr>
          <a:xfrm>
            <a:off x="1015988" y="1853060"/>
            <a:ext cx="7416823" cy="1831271"/>
          </a:xfrm>
          <a:prstGeom prst="rect">
            <a:avLst/>
          </a:prstGeom>
          <a:noFill/>
        </p:spPr>
        <p:txBody>
          <a:bodyPr wrap="square" rtlCol="0">
            <a:spAutoFit/>
          </a:bodyPr>
          <a:lstStyle/>
          <a:p>
            <a:r>
              <a:rPr lang="fr-FR" sz="1800" dirty="0"/>
              <a:t>Une demande divulgue la séquence hybride d’ADN/ARN suivante :</a:t>
            </a:r>
          </a:p>
          <a:p>
            <a:r>
              <a:rPr lang="fr-FR" sz="1600" dirty="0"/>
              <a:t>        </a:t>
            </a:r>
            <a:r>
              <a:rPr lang="fr-FR" sz="2000" b="1" dirty="0">
                <a:latin typeface="Courier New" panose="02070309020205020404" pitchFamily="49" charset="0"/>
                <a:cs typeface="Courier New" panose="02070309020205020404" pitchFamily="49" charset="0"/>
              </a:rPr>
              <a:t>5’-ACCTGCcgucccacguguccgagguaGCATTA-3’</a:t>
            </a:r>
          </a:p>
          <a:p>
            <a:r>
              <a:rPr lang="fr-FR" sz="1800" dirty="0">
                <a:latin typeface="+mn-lt"/>
                <a:cs typeface="Courier New" panose="02070309020205020404" pitchFamily="49" charset="0"/>
              </a:rPr>
              <a:t>où les symboles en majuscules représentent la portion d’ADN et les symboles en minuscules la portion d’ARN.</a:t>
            </a:r>
          </a:p>
          <a:p>
            <a:pPr>
              <a:spcBef>
                <a:spcPts val="0"/>
              </a:spcBef>
            </a:pPr>
            <a:r>
              <a:rPr lang="fr-FR" sz="2000" b="1" dirty="0">
                <a:latin typeface="Courier New" panose="02070309020205020404" pitchFamily="49" charset="0"/>
                <a:cs typeface="Courier New" panose="02070309020205020404" pitchFamily="49" charset="0"/>
              </a:rPr>
              <a:t>         </a:t>
            </a:r>
          </a:p>
        </p:txBody>
      </p:sp>
      <p:sp>
        <p:nvSpPr>
          <p:cNvPr id="5"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hybrides d’ADN/ARN</a:t>
            </a:r>
          </a:p>
        </p:txBody>
      </p:sp>
      <p:sp>
        <p:nvSpPr>
          <p:cNvPr id="6" name="Content Placeholder 2"/>
          <p:cNvSpPr txBox="1">
            <a:spLocks/>
          </p:cNvSpPr>
          <p:nvPr>
            <p:custDataLst>
              <p:tags r:id="rId5"/>
            </p:custDataLst>
          </p:nvPr>
        </p:nvSpPr>
        <p:spPr>
          <a:xfrm>
            <a:off x="609600" y="3717032"/>
            <a:ext cx="7994848" cy="2880320"/>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1800" dirty="0"/>
              <a:t>Les résidus 1 à 6 et 27 à 32 sont de l’ADN, les résidus 7 à 26 sont de l’ARN</a:t>
            </a:r>
          </a:p>
          <a:p>
            <a:endParaRPr lang="fr-FR" sz="1800" kern="0" dirty="0"/>
          </a:p>
          <a:p>
            <a:r>
              <a:rPr lang="fr-FR" sz="1800" dirty="0"/>
              <a:t>Ce qu’il faut prendre en compte :</a:t>
            </a:r>
          </a:p>
          <a:p>
            <a:pPr marL="457200" lvl="1" indent="0">
              <a:buNone/>
            </a:pPr>
            <a:r>
              <a:rPr lang="fr-FR" sz="1800" dirty="0"/>
              <a:t>1. Désignation de l’organisme</a:t>
            </a:r>
          </a:p>
          <a:p>
            <a:pPr marL="457200" lvl="1" indent="0">
              <a:buNone/>
            </a:pPr>
            <a:r>
              <a:rPr lang="fr-FR" sz="1800" dirty="0"/>
              <a:t>2. Type de molécule (</a:t>
            </a:r>
            <a:r>
              <a:rPr lang="fr-FR" sz="1800" dirty="0" err="1"/>
              <a:t>INSDSeq_moltype</a:t>
            </a:r>
            <a:r>
              <a:rPr lang="fr-FR" sz="1800" dirty="0"/>
              <a:t>) et qualificateur « </a:t>
            </a:r>
            <a:r>
              <a:rPr lang="fr-FR" sz="1800" dirty="0" err="1"/>
              <a:t>mol_type</a:t>
            </a:r>
            <a:r>
              <a:rPr lang="fr-FR" sz="1800" dirty="0"/>
              <a:t> »</a:t>
            </a:r>
          </a:p>
          <a:p>
            <a:pPr marL="457200" lvl="1" indent="0">
              <a:buNone/>
            </a:pPr>
            <a:r>
              <a:rPr lang="fr-FR" sz="1800" dirty="0"/>
              <a:t>3. Identification des segments d’ADN et d’ARN</a:t>
            </a:r>
          </a:p>
          <a:p>
            <a:pPr marL="0" indent="0">
              <a:buNone/>
            </a:pPr>
            <a:endParaRPr lang="fr-FR" sz="1800" kern="0" dirty="0"/>
          </a:p>
          <a:p>
            <a:pPr marL="0" indent="0">
              <a:buNone/>
            </a:pPr>
            <a:endParaRPr lang="fr-FR" sz="1800" kern="0" dirty="0"/>
          </a:p>
        </p:txBody>
      </p:sp>
    </p:spTree>
    <p:extLst>
      <p:ext uri="{BB962C8B-B14F-4D97-AF65-F5344CB8AC3E}">
        <p14:creationId xmlns:p14="http://schemas.microsoft.com/office/powerpoint/2010/main" val="8970170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92</a:t>
            </a:fld>
            <a:endParaRPr lang="fr-FR" dirty="0"/>
          </a:p>
        </p:txBody>
      </p:sp>
      <p:sp>
        <p:nvSpPr>
          <p:cNvPr id="3" name="Rectangle 2"/>
          <p:cNvSpPr/>
          <p:nvPr>
            <p:custDataLst>
              <p:tags r:id="rId2"/>
            </p:custDataLst>
          </p:nvPr>
        </p:nvSpPr>
        <p:spPr bwMode="auto">
          <a:xfrm>
            <a:off x="711189" y="1467116"/>
            <a:ext cx="7605228" cy="1961884"/>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4" name="TextBox 3"/>
          <p:cNvSpPr txBox="1"/>
          <p:nvPr>
            <p:custDataLst>
              <p:tags r:id="rId3"/>
            </p:custDataLst>
          </p:nvPr>
        </p:nvSpPr>
        <p:spPr>
          <a:xfrm>
            <a:off x="985304" y="1702430"/>
            <a:ext cx="7416823" cy="1831271"/>
          </a:xfrm>
          <a:prstGeom prst="rect">
            <a:avLst/>
          </a:prstGeom>
          <a:noFill/>
        </p:spPr>
        <p:txBody>
          <a:bodyPr wrap="square" rtlCol="0">
            <a:spAutoFit/>
          </a:bodyPr>
          <a:lstStyle/>
          <a:p>
            <a:r>
              <a:rPr lang="fr-FR" sz="1800" dirty="0"/>
              <a:t>Une demande divulgue la séquence hybride d’ADN/ARN suivante :</a:t>
            </a:r>
          </a:p>
          <a:p>
            <a:r>
              <a:rPr lang="fr-FR" sz="1600" dirty="0"/>
              <a:t>        </a:t>
            </a:r>
            <a:r>
              <a:rPr lang="fr-FR" sz="2000" b="1" dirty="0">
                <a:latin typeface="Courier New" panose="02070309020205020404" pitchFamily="49" charset="0"/>
                <a:cs typeface="Courier New" panose="02070309020205020404" pitchFamily="49" charset="0"/>
              </a:rPr>
              <a:t>5’-ACCTGCcgucccacguguccgagguaGCATTA-3’</a:t>
            </a:r>
          </a:p>
          <a:p>
            <a:r>
              <a:rPr lang="fr-FR" sz="1800" dirty="0">
                <a:latin typeface="+mn-lt"/>
                <a:cs typeface="Courier New" panose="02070309020205020404" pitchFamily="49" charset="0"/>
              </a:rPr>
              <a:t>où les symboles en majuscules représentent la portion d’ADN et les symboles en minuscules la portion d’ARN.</a:t>
            </a:r>
          </a:p>
          <a:p>
            <a:pPr>
              <a:spcBef>
                <a:spcPts val="0"/>
              </a:spcBef>
            </a:pPr>
            <a:r>
              <a:rPr lang="fr-FR" sz="2000" b="1" dirty="0">
                <a:latin typeface="Courier New" panose="02070309020205020404" pitchFamily="49" charset="0"/>
                <a:cs typeface="Courier New" panose="02070309020205020404" pitchFamily="49" charset="0"/>
              </a:rPr>
              <a:t>         </a:t>
            </a:r>
          </a:p>
        </p:txBody>
      </p:sp>
      <p:sp>
        <p:nvSpPr>
          <p:cNvPr id="5" name="Title 1"/>
          <p:cNvSpPr txBox="1">
            <a:spLocks/>
          </p:cNvSpPr>
          <p:nvPr>
            <p:custDataLst>
              <p:tags r:id="rId4"/>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6" name="Content Placeholder 2"/>
          <p:cNvSpPr txBox="1">
            <a:spLocks/>
          </p:cNvSpPr>
          <p:nvPr>
            <p:custDataLst>
              <p:tags r:id="rId5"/>
            </p:custDataLst>
          </p:nvPr>
        </p:nvSpPr>
        <p:spPr>
          <a:xfrm>
            <a:off x="609600" y="3429000"/>
            <a:ext cx="7994848" cy="2880320"/>
          </a:xfrm>
          <a:prstGeom prst="rect">
            <a:avLst/>
          </a:prstGeom>
        </p:spPr>
        <p:txBody>
          <a:bodyPr/>
          <a:lstStyle>
            <a:lvl1pPr marL="342900" indent="-342900" algn="l" rtl="0" eaLnBrk="1" fontAlgn="base" hangingPunct="1">
              <a:spcBef>
                <a:spcPct val="20000"/>
              </a:spcBef>
              <a:spcAft>
                <a:spcPct val="0"/>
              </a:spcAft>
              <a:buBlip>
                <a:blip r:embed="rId11"/>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1"/>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1"/>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1"/>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1"/>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1"/>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1"/>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1"/>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1"/>
              </a:buBlip>
              <a:defRPr sz="2400">
                <a:solidFill>
                  <a:schemeClr val="tx1"/>
                </a:solidFill>
                <a:latin typeface="+mn-lt"/>
                <a:cs typeface="+mn-cs"/>
              </a:defRPr>
            </a:lvl9pPr>
          </a:lstStyle>
          <a:p>
            <a:r>
              <a:rPr lang="fr-FR" sz="1800" dirty="0"/>
              <a:t>Le paragraphe 55 de la norme ST.26 indique : </a:t>
            </a:r>
            <a:r>
              <a:rPr lang="fr-FR" sz="1800" i="1" dirty="0"/>
              <a:t>“…, le type de molécule doit prendre la valeur “DNA”.  La molécule combinée d’ADN/ARN doit en outre être décrite dans le tableau de caractéristiques à l’aide de la clé de caractérisation “source”, du qualificateur obligatoire “</a:t>
            </a:r>
            <a:r>
              <a:rPr lang="fr-FR" sz="1800" i="1" dirty="0" err="1"/>
              <a:t>organism</a:t>
            </a:r>
            <a:r>
              <a:rPr lang="fr-FR" sz="1800" i="1" dirty="0"/>
              <a:t>”, qui prend la valeur “</a:t>
            </a:r>
            <a:r>
              <a:rPr lang="fr-FR" sz="1800" i="1" dirty="0" err="1"/>
              <a:t>synthetic</a:t>
            </a:r>
            <a:r>
              <a:rPr lang="fr-FR" sz="1800" i="1" dirty="0"/>
              <a:t> </a:t>
            </a:r>
            <a:r>
              <a:rPr lang="fr-FR" sz="1800" i="1" dirty="0" err="1"/>
              <a:t>construct</a:t>
            </a:r>
            <a:r>
              <a:rPr lang="fr-FR" sz="1800" i="1" dirty="0"/>
              <a:t>”, et du qualificateur obligatoire “</a:t>
            </a:r>
            <a:r>
              <a:rPr lang="fr-FR" sz="1800" i="1" dirty="0" err="1"/>
              <a:t>mol_type</a:t>
            </a:r>
            <a:r>
              <a:rPr lang="fr-FR" sz="1800" i="1" dirty="0"/>
              <a:t>”, qui prend la valeur “</a:t>
            </a:r>
            <a:r>
              <a:rPr lang="fr-FR" sz="1800" i="1" dirty="0" err="1"/>
              <a:t>other</a:t>
            </a:r>
            <a:r>
              <a:rPr lang="fr-FR" sz="1800" i="1" dirty="0"/>
              <a:t> DNA”.  </a:t>
            </a:r>
          </a:p>
          <a:p>
            <a:pPr marL="0" indent="0">
              <a:spcBef>
                <a:spcPts val="0"/>
              </a:spcBef>
              <a:buNone/>
            </a:pPr>
            <a:endParaRPr lang="fr-FR" sz="1800" i="1" kern="0" dirty="0"/>
          </a:p>
          <a:p>
            <a:pPr marL="0" indent="0">
              <a:buNone/>
            </a:pPr>
            <a:r>
              <a:rPr lang="fr-FR" sz="1800" dirty="0"/>
              <a:t>      Type de molécule </a:t>
            </a:r>
            <a:r>
              <a:rPr lang="fr-FR" sz="1800" dirty="0" err="1"/>
              <a:t>INSDSeq_moltype</a:t>
            </a:r>
            <a:r>
              <a:rPr lang="fr-FR" sz="1800" dirty="0"/>
              <a:t>  = “DNA”</a:t>
            </a:r>
          </a:p>
          <a:p>
            <a:pPr marL="0" indent="0">
              <a:buNone/>
            </a:pPr>
            <a:r>
              <a:rPr lang="fr-FR" sz="1800" dirty="0"/>
              <a:t>      Qualificateur  </a:t>
            </a:r>
            <a:r>
              <a:rPr lang="fr-FR" sz="1800" dirty="0" err="1"/>
              <a:t>organism</a:t>
            </a:r>
            <a:r>
              <a:rPr lang="fr-FR" sz="1800" dirty="0"/>
              <a:t> = “</a:t>
            </a:r>
            <a:r>
              <a:rPr lang="fr-FR" sz="1800" dirty="0" err="1"/>
              <a:t>synthetic</a:t>
            </a:r>
            <a:r>
              <a:rPr lang="fr-FR" sz="1800" dirty="0"/>
              <a:t> </a:t>
            </a:r>
            <a:r>
              <a:rPr lang="fr-FR" sz="1800" dirty="0" err="1"/>
              <a:t>construct</a:t>
            </a:r>
            <a:r>
              <a:rPr lang="fr-FR" sz="1800" dirty="0"/>
              <a:t>”</a:t>
            </a:r>
          </a:p>
          <a:p>
            <a:pPr marL="0" indent="0">
              <a:buNone/>
            </a:pPr>
            <a:r>
              <a:rPr lang="fr-FR" sz="1800" dirty="0"/>
              <a:t>      Qualifier </a:t>
            </a:r>
            <a:r>
              <a:rPr lang="fr-FR" sz="1800" dirty="0" err="1"/>
              <a:t>mol_type</a:t>
            </a:r>
            <a:r>
              <a:rPr lang="fr-FR" sz="1800" dirty="0"/>
              <a:t> = “</a:t>
            </a:r>
            <a:r>
              <a:rPr lang="fr-FR" sz="1800" dirty="0" err="1"/>
              <a:t>other</a:t>
            </a:r>
            <a:r>
              <a:rPr lang="fr-FR" sz="1800" dirty="0"/>
              <a:t> DNA”</a:t>
            </a:r>
          </a:p>
          <a:p>
            <a:pPr marL="0" indent="0">
              <a:buNone/>
            </a:pPr>
            <a:endParaRPr lang="fr-FR" sz="1800" kern="0" dirty="0"/>
          </a:p>
          <a:p>
            <a:pPr marL="0" indent="0">
              <a:buNone/>
            </a:pPr>
            <a:endParaRPr lang="fr-FR" sz="1800" kern="0" dirty="0"/>
          </a:p>
          <a:p>
            <a:pPr marL="0" indent="0">
              <a:buNone/>
            </a:pPr>
            <a:endParaRPr lang="fr-FR" sz="1800" kern="0" dirty="0"/>
          </a:p>
        </p:txBody>
      </p:sp>
      <p:sp>
        <p:nvSpPr>
          <p:cNvPr id="7" name="TextBox 6"/>
          <p:cNvSpPr txBox="1"/>
          <p:nvPr>
            <p:custDataLst>
              <p:tags r:id="rId6"/>
            </p:custDataLst>
          </p:nvPr>
        </p:nvSpPr>
        <p:spPr>
          <a:xfrm>
            <a:off x="609600" y="5373216"/>
            <a:ext cx="466794" cy="523220"/>
          </a:xfrm>
          <a:prstGeom prst="rect">
            <a:avLst/>
          </a:prstGeom>
          <a:noFill/>
        </p:spPr>
        <p:txBody>
          <a:bodyPr wrap="none" rtlCol="0">
            <a:spAutoFit/>
          </a:bodyPr>
          <a:lstStyle/>
          <a:p>
            <a:r>
              <a:rPr lang="fr-FR" sz="2800" dirty="0">
                <a:solidFill>
                  <a:srgbClr val="00B050"/>
                </a:solidFill>
                <a:sym typeface="Wingdings" panose="05000000000000000000" pitchFamily="2" charset="2"/>
              </a:rPr>
              <a:t></a:t>
            </a:r>
          </a:p>
        </p:txBody>
      </p:sp>
      <p:sp>
        <p:nvSpPr>
          <p:cNvPr id="8" name="TextBox 7"/>
          <p:cNvSpPr txBox="1"/>
          <p:nvPr>
            <p:custDataLst>
              <p:tags r:id="rId7"/>
            </p:custDataLst>
          </p:nvPr>
        </p:nvSpPr>
        <p:spPr>
          <a:xfrm>
            <a:off x="593575" y="5685570"/>
            <a:ext cx="466794" cy="523220"/>
          </a:xfrm>
          <a:prstGeom prst="rect">
            <a:avLst/>
          </a:prstGeom>
          <a:noFill/>
        </p:spPr>
        <p:txBody>
          <a:bodyPr wrap="none" rtlCol="0">
            <a:spAutoFit/>
          </a:bodyPr>
          <a:lstStyle/>
          <a:p>
            <a:r>
              <a:rPr lang="fr-FR" sz="2800" dirty="0">
                <a:solidFill>
                  <a:srgbClr val="00B050"/>
                </a:solidFill>
                <a:sym typeface="Wingdings" panose="05000000000000000000" pitchFamily="2" charset="2"/>
              </a:rPr>
              <a:t></a:t>
            </a:r>
          </a:p>
        </p:txBody>
      </p:sp>
      <p:sp>
        <p:nvSpPr>
          <p:cNvPr id="9" name="TextBox 8"/>
          <p:cNvSpPr txBox="1"/>
          <p:nvPr>
            <p:custDataLst>
              <p:tags r:id="rId8"/>
            </p:custDataLst>
          </p:nvPr>
        </p:nvSpPr>
        <p:spPr>
          <a:xfrm>
            <a:off x="609600" y="5985284"/>
            <a:ext cx="466794" cy="523220"/>
          </a:xfrm>
          <a:prstGeom prst="rect">
            <a:avLst/>
          </a:prstGeom>
          <a:noFill/>
        </p:spPr>
        <p:txBody>
          <a:bodyPr wrap="none" rtlCol="0">
            <a:spAutoFit/>
          </a:bodyPr>
          <a:lstStyle/>
          <a:p>
            <a:r>
              <a:rPr lang="fr-FR" sz="2800" b="1" dirty="0">
                <a:solidFill>
                  <a:srgbClr val="00B050"/>
                </a:solidFill>
                <a:sym typeface="Wingdings" panose="05000000000000000000" pitchFamily="2" charset="2"/>
              </a:rPr>
              <a:t></a:t>
            </a:r>
          </a:p>
        </p:txBody>
      </p:sp>
    </p:spTree>
    <p:extLst>
      <p:ext uri="{BB962C8B-B14F-4D97-AF65-F5344CB8AC3E}">
        <p14:creationId xmlns:p14="http://schemas.microsoft.com/office/powerpoint/2010/main" val="591378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93</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93</a:t>
            </a:fld>
            <a:endParaRPr lang="fr-FR" dirty="0"/>
          </a:p>
        </p:txBody>
      </p:sp>
      <p:sp>
        <p:nvSpPr>
          <p:cNvPr id="4" name="Rectangle 3"/>
          <p:cNvSpPr/>
          <p:nvPr>
            <p:custDataLst>
              <p:tags r:id="rId3"/>
            </p:custDataLst>
          </p:nvPr>
        </p:nvSpPr>
        <p:spPr bwMode="auto">
          <a:xfrm>
            <a:off x="609601" y="1628800"/>
            <a:ext cx="7634808" cy="2088232"/>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5" name="TextBox 4"/>
          <p:cNvSpPr txBox="1"/>
          <p:nvPr>
            <p:custDataLst>
              <p:tags r:id="rId4"/>
            </p:custDataLst>
          </p:nvPr>
        </p:nvSpPr>
        <p:spPr>
          <a:xfrm>
            <a:off x="1015988" y="1853060"/>
            <a:ext cx="7416823" cy="1831271"/>
          </a:xfrm>
          <a:prstGeom prst="rect">
            <a:avLst/>
          </a:prstGeom>
          <a:noFill/>
        </p:spPr>
        <p:txBody>
          <a:bodyPr wrap="square" rtlCol="0">
            <a:spAutoFit/>
          </a:bodyPr>
          <a:lstStyle/>
          <a:p>
            <a:r>
              <a:rPr lang="fr-FR" sz="1800" dirty="0"/>
              <a:t>Une demande divulgue la séquence hybride d’ADN/ARN suivante :</a:t>
            </a:r>
          </a:p>
          <a:p>
            <a:r>
              <a:rPr lang="fr-FR" sz="1600" dirty="0"/>
              <a:t>        </a:t>
            </a:r>
            <a:r>
              <a:rPr lang="fr-FR" sz="2000" b="1" dirty="0">
                <a:latin typeface="Courier New" panose="02070309020205020404" pitchFamily="49" charset="0"/>
                <a:cs typeface="Courier New" panose="02070309020205020404" pitchFamily="49" charset="0"/>
              </a:rPr>
              <a:t>5’-ACCTGCcgucccacguguccgagguaGCATTA-3’</a:t>
            </a:r>
          </a:p>
          <a:p>
            <a:r>
              <a:rPr lang="fr-FR" sz="1800" dirty="0">
                <a:latin typeface="+mn-lt"/>
                <a:cs typeface="Courier New" panose="02070309020205020404" pitchFamily="49" charset="0"/>
              </a:rPr>
              <a:t>où les symboles en majuscules représentent la portion d’ADN et les symboles en minuscules la portion d’ARN.</a:t>
            </a:r>
          </a:p>
          <a:p>
            <a:pPr>
              <a:spcBef>
                <a:spcPts val="0"/>
              </a:spcBef>
            </a:pPr>
            <a:r>
              <a:rPr lang="fr-FR" sz="2000" b="1" dirty="0">
                <a:latin typeface="Courier New" panose="02070309020205020404" pitchFamily="49" charset="0"/>
                <a:cs typeface="Courier New" panose="02070309020205020404" pitchFamily="49" charset="0"/>
              </a:rPr>
              <a:t>         </a:t>
            </a:r>
          </a:p>
        </p:txBody>
      </p:sp>
      <p:sp>
        <p:nvSpPr>
          <p:cNvPr id="6"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7" name="Content Placeholder 2"/>
          <p:cNvSpPr txBox="1">
            <a:spLocks/>
          </p:cNvSpPr>
          <p:nvPr>
            <p:custDataLst>
              <p:tags r:id="rId6"/>
            </p:custDataLst>
          </p:nvPr>
        </p:nvSpPr>
        <p:spPr>
          <a:xfrm>
            <a:off x="825624" y="3717032"/>
            <a:ext cx="7994848" cy="2880320"/>
          </a:xfrm>
          <a:prstGeom prst="rect">
            <a:avLst/>
          </a:prstGeom>
        </p:spPr>
        <p:txBody>
          <a:bodyPr/>
          <a:lstStyle>
            <a:lvl1pPr marL="342900" indent="-342900" algn="l" rtl="0" eaLnBrk="1" fontAlgn="base" hangingPunct="1">
              <a:spcBef>
                <a:spcPct val="20000"/>
              </a:spcBef>
              <a:spcAft>
                <a:spcPct val="0"/>
              </a:spcAft>
              <a:buBlip>
                <a:blip r:embed="rId10"/>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0"/>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0"/>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0"/>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0"/>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0"/>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0"/>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0"/>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0"/>
              </a:buBlip>
              <a:defRPr sz="2400">
                <a:solidFill>
                  <a:schemeClr val="tx1"/>
                </a:solidFill>
                <a:latin typeface="+mn-lt"/>
                <a:cs typeface="+mn-cs"/>
              </a:defRPr>
            </a:lvl9pPr>
          </a:lstStyle>
          <a:p>
            <a:pPr marL="0" indent="0">
              <a:buNone/>
            </a:pPr>
            <a:r>
              <a:rPr lang="fr-FR" sz="1800" i="1" dirty="0"/>
              <a:t> </a:t>
            </a:r>
          </a:p>
          <a:p>
            <a:pPr marL="0" indent="0">
              <a:buNone/>
            </a:pPr>
            <a:r>
              <a:rPr lang="fr-FR" sz="1800" dirty="0"/>
              <a:t>Tous les résidus d’uracile doivent être représentés par le symbole “t”.  C’est pourquoi, la séquence doit être représentée dans le listage des séquences sous la forme :</a:t>
            </a:r>
          </a:p>
          <a:p>
            <a:pPr marL="0" indent="0">
              <a:buNone/>
            </a:pPr>
            <a:endParaRPr lang="fr-FR" sz="1800" kern="0" dirty="0"/>
          </a:p>
          <a:p>
            <a:pPr marL="0" indent="0">
              <a:buNone/>
            </a:pPr>
            <a:r>
              <a:rPr lang="fr-FR" sz="1800" b="1" dirty="0">
                <a:latin typeface="Courier New" panose="02070309020205020404" pitchFamily="49" charset="0"/>
                <a:cs typeface="Courier New" panose="02070309020205020404" pitchFamily="49" charset="0"/>
              </a:rPr>
              <a:t>      </a:t>
            </a:r>
            <a:r>
              <a:rPr lang="fr-FR" sz="2000" b="1" dirty="0" err="1">
                <a:latin typeface="Courier New" panose="02070309020205020404" pitchFamily="49" charset="0"/>
                <a:cs typeface="Courier New" panose="02070309020205020404" pitchFamily="49" charset="0"/>
              </a:rPr>
              <a:t>acctgccgtcccacgtgtccgaggtagcatta</a:t>
            </a:r>
            <a:endParaRPr lang="fr-FR" sz="2000" b="1" dirty="0">
              <a:latin typeface="Courier New" panose="02070309020205020404" pitchFamily="49" charset="0"/>
              <a:cs typeface="Courier New" panose="02070309020205020404" pitchFamily="49" charset="0"/>
            </a:endParaRPr>
          </a:p>
          <a:p>
            <a:pPr marL="0" indent="0">
              <a:buNone/>
            </a:pPr>
            <a:endParaRPr lang="fr-FR" sz="1800" kern="0" dirty="0"/>
          </a:p>
          <a:p>
            <a:pPr marL="0" indent="0">
              <a:buNone/>
            </a:pPr>
            <a:endParaRPr lang="fr-FR" sz="1800" kern="0" dirty="0"/>
          </a:p>
          <a:p>
            <a:pPr marL="0" indent="0">
              <a:buNone/>
            </a:pPr>
            <a:endParaRPr lang="fr-FR" sz="1800" kern="0" dirty="0"/>
          </a:p>
        </p:txBody>
      </p:sp>
      <p:sp>
        <p:nvSpPr>
          <p:cNvPr id="8" name="TextBox 7"/>
          <p:cNvSpPr txBox="1"/>
          <p:nvPr>
            <p:custDataLst>
              <p:tags r:id="rId7"/>
            </p:custDataLst>
          </p:nvPr>
        </p:nvSpPr>
        <p:spPr>
          <a:xfrm>
            <a:off x="316090" y="4005064"/>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31924652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94</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94</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94</a:t>
            </a:fld>
            <a:endParaRPr lang="fr-FR" dirty="0"/>
          </a:p>
        </p:txBody>
      </p:sp>
      <p:sp>
        <p:nvSpPr>
          <p:cNvPr id="5" name="Rectangle 4"/>
          <p:cNvSpPr/>
          <p:nvPr>
            <p:custDataLst>
              <p:tags r:id="rId4"/>
            </p:custDataLst>
          </p:nvPr>
        </p:nvSpPr>
        <p:spPr bwMode="auto">
          <a:xfrm>
            <a:off x="609601" y="1628800"/>
            <a:ext cx="7634808" cy="1944216"/>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6" name="TextBox 5"/>
          <p:cNvSpPr txBox="1"/>
          <p:nvPr>
            <p:custDataLst>
              <p:tags r:id="rId5"/>
            </p:custDataLst>
          </p:nvPr>
        </p:nvSpPr>
        <p:spPr>
          <a:xfrm>
            <a:off x="1015988" y="1853060"/>
            <a:ext cx="7416823" cy="1831271"/>
          </a:xfrm>
          <a:prstGeom prst="rect">
            <a:avLst/>
          </a:prstGeom>
          <a:noFill/>
        </p:spPr>
        <p:txBody>
          <a:bodyPr wrap="square" rtlCol="0">
            <a:spAutoFit/>
          </a:bodyPr>
          <a:lstStyle/>
          <a:p>
            <a:r>
              <a:rPr lang="fr-FR" sz="1800" dirty="0"/>
              <a:t>Une demande divulgue la séquence hybride d’ADN/ARN suivante :</a:t>
            </a:r>
          </a:p>
          <a:p>
            <a:r>
              <a:rPr lang="fr-FR" sz="1600" dirty="0"/>
              <a:t>        </a:t>
            </a:r>
            <a:r>
              <a:rPr lang="fr-FR" sz="2000" b="1" dirty="0">
                <a:latin typeface="Courier New" panose="02070309020205020404" pitchFamily="49" charset="0"/>
                <a:cs typeface="Courier New" panose="02070309020205020404" pitchFamily="49" charset="0"/>
              </a:rPr>
              <a:t>5’-ACCTGCcgucccacguguccgagguaGCATTA-3’</a:t>
            </a:r>
          </a:p>
          <a:p>
            <a:r>
              <a:rPr lang="fr-FR" sz="1800" dirty="0">
                <a:latin typeface="+mn-lt"/>
                <a:cs typeface="Courier New" panose="02070309020205020404" pitchFamily="49" charset="0"/>
              </a:rPr>
              <a:t>où les symboles en majuscules représentent la portion d’ADN et les symboles en minuscules la portion d’ARN.</a:t>
            </a:r>
          </a:p>
          <a:p>
            <a:pPr>
              <a:spcBef>
                <a:spcPts val="0"/>
              </a:spcBef>
            </a:pPr>
            <a:r>
              <a:rPr lang="fr-FR" sz="2000" b="1" dirty="0">
                <a:latin typeface="Courier New" panose="02070309020205020404" pitchFamily="49" charset="0"/>
                <a:cs typeface="Courier New" panose="02070309020205020404" pitchFamily="49" charset="0"/>
              </a:rPr>
              <a:t>         </a:t>
            </a:r>
          </a:p>
        </p:txBody>
      </p:sp>
      <p:sp>
        <p:nvSpPr>
          <p:cNvPr id="7"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8" name="Content Placeholder 2"/>
          <p:cNvSpPr txBox="1">
            <a:spLocks/>
          </p:cNvSpPr>
          <p:nvPr>
            <p:custDataLst>
              <p:tags r:id="rId7"/>
            </p:custDataLst>
          </p:nvPr>
        </p:nvSpPr>
        <p:spPr>
          <a:xfrm>
            <a:off x="609600" y="3717032"/>
            <a:ext cx="7994848" cy="2880320"/>
          </a:xfrm>
          <a:prstGeom prst="rect">
            <a:avLst/>
          </a:prstGeom>
        </p:spPr>
        <p:txBody>
          <a:bodyPr/>
          <a:lstStyle>
            <a:lvl1pPr marL="342900" indent="-342900" algn="l" rtl="0" eaLnBrk="1" fontAlgn="base" hangingPunct="1">
              <a:spcBef>
                <a:spcPct val="20000"/>
              </a:spcBef>
              <a:spcAft>
                <a:spcPct val="0"/>
              </a:spcAft>
              <a:buBlip>
                <a:blip r:embed="rId11"/>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1"/>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1"/>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1"/>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1"/>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1"/>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1"/>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1"/>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1"/>
              </a:buBlip>
              <a:defRPr sz="2400">
                <a:solidFill>
                  <a:schemeClr val="tx1"/>
                </a:solidFill>
                <a:latin typeface="+mn-lt"/>
                <a:cs typeface="+mn-cs"/>
              </a:defRPr>
            </a:lvl9pPr>
          </a:lstStyle>
          <a:p>
            <a:r>
              <a:rPr lang="fr-FR" sz="1800" dirty="0"/>
              <a:t>Le paragraphe 55 de la norme ST.26 indique : </a:t>
            </a:r>
            <a:r>
              <a:rPr lang="fr-FR" sz="1800" i="1" dirty="0"/>
              <a:t>“Chaque segment d’ADN et d’ARN de la molécule combinée d’ADN/ARN doit en outre être décrit par la clé de caractérisation “</a:t>
            </a:r>
            <a:r>
              <a:rPr lang="fr-FR" sz="1800" i="1" dirty="0" err="1"/>
              <a:t>misc_feature</a:t>
            </a:r>
            <a:r>
              <a:rPr lang="fr-FR" sz="1800" i="1" dirty="0"/>
              <a:t>” et par le qualificateur “note”, ce dernier indiquant s’il s’agit d’un segment d’ADN ou d’ARN.” </a:t>
            </a:r>
          </a:p>
          <a:p>
            <a:pPr marL="0" indent="0">
              <a:buNone/>
            </a:pPr>
            <a:r>
              <a:rPr lang="fr-FR" sz="1800" i="1" dirty="0"/>
              <a:t> </a:t>
            </a:r>
          </a:p>
          <a:p>
            <a:pPr marL="0" indent="0">
              <a:spcBef>
                <a:spcPts val="0"/>
              </a:spcBef>
              <a:buNone/>
            </a:pPr>
            <a:endParaRPr lang="fr-FR" sz="1800" i="1" kern="0" dirty="0"/>
          </a:p>
          <a:p>
            <a:pPr marL="0" indent="0">
              <a:buNone/>
            </a:pPr>
            <a:r>
              <a:rPr lang="fr-FR" sz="1800" dirty="0"/>
              <a:t>     Trois segments = trois clés de caractérisation “</a:t>
            </a:r>
            <a:r>
              <a:rPr lang="fr-FR" sz="1800" dirty="0" err="1"/>
              <a:t>misc_feature</a:t>
            </a:r>
            <a:r>
              <a:rPr lang="fr-FR" sz="1800" dirty="0"/>
              <a:t>”</a:t>
            </a:r>
          </a:p>
          <a:p>
            <a:pPr marL="0" indent="0">
              <a:buNone/>
            </a:pPr>
            <a:endParaRPr lang="fr-FR" sz="1800" kern="0" dirty="0"/>
          </a:p>
          <a:p>
            <a:pPr marL="0" indent="0">
              <a:buNone/>
            </a:pPr>
            <a:endParaRPr lang="fr-FR" sz="1800" kern="0" dirty="0"/>
          </a:p>
          <a:p>
            <a:pPr marL="0" indent="0">
              <a:buNone/>
            </a:pPr>
            <a:endParaRPr lang="fr-FR" sz="1800" kern="0" dirty="0"/>
          </a:p>
        </p:txBody>
      </p:sp>
      <p:sp>
        <p:nvSpPr>
          <p:cNvPr id="9" name="TextBox 8"/>
          <p:cNvSpPr txBox="1"/>
          <p:nvPr>
            <p:custDataLst>
              <p:tags r:id="rId8"/>
            </p:custDataLst>
          </p:nvPr>
        </p:nvSpPr>
        <p:spPr>
          <a:xfrm>
            <a:off x="425101" y="5366067"/>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35996205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95</a:t>
            </a:fld>
            <a:endParaRPr lang="fr-FR"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95</a:t>
            </a:fld>
            <a:endParaRPr lang="fr-FR" dirty="0"/>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95</a:t>
            </a:fld>
            <a:endParaRPr lang="fr-FR" dirty="0"/>
          </a:p>
        </p:txBody>
      </p:sp>
      <p:sp>
        <p:nvSpPr>
          <p:cNvPr id="5" name="Rectangle 4"/>
          <p:cNvSpPr/>
          <p:nvPr>
            <p:custDataLst>
              <p:tags r:id="rId4"/>
            </p:custDataLst>
          </p:nvPr>
        </p:nvSpPr>
        <p:spPr bwMode="auto">
          <a:xfrm>
            <a:off x="609600" y="1628800"/>
            <a:ext cx="7778824" cy="1814533"/>
          </a:xfrm>
          <a:prstGeom prst="rect">
            <a:avLst/>
          </a:prstGeom>
          <a:solidFill>
            <a:schemeClr val="accent5"/>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6" name="TextBox 5"/>
          <p:cNvSpPr txBox="1"/>
          <p:nvPr>
            <p:custDataLst>
              <p:tags r:id="rId5"/>
            </p:custDataLst>
          </p:nvPr>
        </p:nvSpPr>
        <p:spPr>
          <a:xfrm>
            <a:off x="1015988" y="1853060"/>
            <a:ext cx="7416823" cy="1831271"/>
          </a:xfrm>
          <a:prstGeom prst="rect">
            <a:avLst/>
          </a:prstGeom>
          <a:noFill/>
        </p:spPr>
        <p:txBody>
          <a:bodyPr wrap="square" rtlCol="0">
            <a:spAutoFit/>
          </a:bodyPr>
          <a:lstStyle/>
          <a:p>
            <a:r>
              <a:rPr lang="fr-FR" sz="1800" dirty="0"/>
              <a:t>Une demande divulgue la séquence hybride d’ADN/ARN suivante :</a:t>
            </a:r>
          </a:p>
          <a:p>
            <a:r>
              <a:rPr lang="fr-FR" sz="1600" dirty="0"/>
              <a:t>        </a:t>
            </a:r>
            <a:r>
              <a:rPr lang="fr-FR" sz="2000" b="1" dirty="0">
                <a:latin typeface="Courier New" panose="02070309020205020404" pitchFamily="49" charset="0"/>
                <a:cs typeface="Courier New" panose="02070309020205020404" pitchFamily="49" charset="0"/>
              </a:rPr>
              <a:t>5’-ACCTGCcgucccacguguccgagguaGCATTA-3’</a:t>
            </a:r>
          </a:p>
          <a:p>
            <a:r>
              <a:rPr lang="fr-FR" sz="1800" dirty="0">
                <a:latin typeface="+mn-lt"/>
                <a:cs typeface="Courier New" panose="02070309020205020404" pitchFamily="49" charset="0"/>
              </a:rPr>
              <a:t>où les symboles en majuscules représentent la portion d’ADN et les symboles en minuscules la portion d’ARN.</a:t>
            </a:r>
          </a:p>
          <a:p>
            <a:pPr>
              <a:spcBef>
                <a:spcPts val="0"/>
              </a:spcBef>
            </a:pPr>
            <a:r>
              <a:rPr lang="fr-FR" sz="2000" b="1" dirty="0">
                <a:latin typeface="Courier New" panose="02070309020205020404" pitchFamily="49" charset="0"/>
                <a:cs typeface="Courier New" panose="02070309020205020404" pitchFamily="49" charset="0"/>
              </a:rPr>
              <a:t>         </a:t>
            </a:r>
          </a:p>
        </p:txBody>
      </p:sp>
      <p:sp>
        <p:nvSpPr>
          <p:cNvPr id="7" name="Title 1"/>
          <p:cNvSpPr txBox="1">
            <a:spLocks/>
          </p:cNvSpPr>
          <p:nvPr>
            <p:custDataLst>
              <p:tags r:id="rId6"/>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8" name="Content Placeholder 2"/>
          <p:cNvSpPr txBox="1">
            <a:spLocks/>
          </p:cNvSpPr>
          <p:nvPr>
            <p:custDataLst>
              <p:tags r:id="rId7"/>
            </p:custDataLst>
          </p:nvPr>
        </p:nvSpPr>
        <p:spPr>
          <a:xfrm>
            <a:off x="969640" y="3556994"/>
            <a:ext cx="7994848" cy="2880320"/>
          </a:xfrm>
          <a:prstGeom prst="rect">
            <a:avLst/>
          </a:prstGeom>
        </p:spPr>
        <p:txBody>
          <a:bodyPr/>
          <a:lstStyle>
            <a:lvl1pPr marL="342900" indent="-342900" algn="l" rtl="0" eaLnBrk="1" fontAlgn="base" hangingPunct="1">
              <a:spcBef>
                <a:spcPct val="20000"/>
              </a:spcBef>
              <a:spcAft>
                <a:spcPct val="0"/>
              </a:spcAft>
              <a:buBlip>
                <a:blip r:embed="rId1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3"/>
              </a:buBlip>
              <a:defRPr sz="2400">
                <a:solidFill>
                  <a:schemeClr val="tx1"/>
                </a:solidFill>
                <a:latin typeface="+mn-lt"/>
                <a:cs typeface="+mn-cs"/>
              </a:defRPr>
            </a:lvl9pPr>
          </a:lstStyle>
          <a:p>
            <a:pPr marL="0" indent="0">
              <a:spcBef>
                <a:spcPts val="0"/>
              </a:spcBef>
              <a:buNone/>
            </a:pPr>
            <a:r>
              <a:rPr lang="fr-FR" sz="1700" dirty="0"/>
              <a:t>Segment 1, résidus 1 à 6 :</a:t>
            </a:r>
          </a:p>
          <a:p>
            <a:pPr marL="0" indent="0">
              <a:spcBef>
                <a:spcPts val="0"/>
              </a:spcBef>
              <a:buNone/>
            </a:pPr>
            <a:r>
              <a:rPr lang="fr-FR" sz="1700" dirty="0"/>
              <a:t>      clé de caractérisation “</a:t>
            </a:r>
            <a:r>
              <a:rPr lang="fr-FR" sz="1700" dirty="0" err="1"/>
              <a:t>misc_feature</a:t>
            </a:r>
            <a:r>
              <a:rPr lang="fr-FR" sz="1700" dirty="0"/>
              <a:t>” et emplacement “1..6”</a:t>
            </a:r>
          </a:p>
          <a:p>
            <a:pPr marL="0" indent="0">
              <a:spcBef>
                <a:spcPts val="0"/>
              </a:spcBef>
              <a:buNone/>
            </a:pPr>
            <a:r>
              <a:rPr lang="fr-FR" sz="1700" dirty="0"/>
              <a:t>      Qualificateur “note” qui prend la valeur “DNA”</a:t>
            </a:r>
          </a:p>
          <a:p>
            <a:pPr marL="0" indent="0">
              <a:spcBef>
                <a:spcPts val="0"/>
              </a:spcBef>
              <a:buNone/>
            </a:pPr>
            <a:endParaRPr lang="fr-FR" sz="1400" kern="0" dirty="0"/>
          </a:p>
          <a:p>
            <a:pPr marL="0" indent="0">
              <a:spcBef>
                <a:spcPts val="0"/>
              </a:spcBef>
              <a:buNone/>
            </a:pPr>
            <a:r>
              <a:rPr lang="fr-FR" sz="1700" dirty="0"/>
              <a:t>Segment 2, résidus 7 à 26 :</a:t>
            </a:r>
          </a:p>
          <a:p>
            <a:pPr marL="0" indent="0">
              <a:spcBef>
                <a:spcPts val="0"/>
              </a:spcBef>
              <a:buNone/>
            </a:pPr>
            <a:r>
              <a:rPr lang="fr-FR" sz="1700" dirty="0"/>
              <a:t>      clé de caractérisation “</a:t>
            </a:r>
            <a:r>
              <a:rPr lang="fr-FR" sz="1700" dirty="0" err="1"/>
              <a:t>misc_feature</a:t>
            </a:r>
            <a:r>
              <a:rPr lang="fr-FR" sz="1700" dirty="0"/>
              <a:t>” et emplacement “7..26”</a:t>
            </a:r>
          </a:p>
          <a:p>
            <a:pPr marL="0" indent="0">
              <a:spcBef>
                <a:spcPts val="0"/>
              </a:spcBef>
              <a:buNone/>
            </a:pPr>
            <a:r>
              <a:rPr lang="fr-FR" sz="1700" dirty="0"/>
              <a:t>      Qualificateur “note” qui prend la valeur “RNA”</a:t>
            </a:r>
          </a:p>
          <a:p>
            <a:pPr marL="0" indent="0">
              <a:spcBef>
                <a:spcPts val="0"/>
              </a:spcBef>
              <a:buNone/>
            </a:pPr>
            <a:endParaRPr lang="fr-FR" sz="1400" kern="0" dirty="0"/>
          </a:p>
          <a:p>
            <a:pPr marL="0" indent="0">
              <a:spcBef>
                <a:spcPts val="0"/>
              </a:spcBef>
              <a:buNone/>
            </a:pPr>
            <a:r>
              <a:rPr lang="fr-FR" sz="1700" dirty="0"/>
              <a:t>Segment 3, résidus 27 à 32 :</a:t>
            </a:r>
          </a:p>
          <a:p>
            <a:pPr marL="0" indent="0">
              <a:spcBef>
                <a:spcPts val="0"/>
              </a:spcBef>
              <a:buNone/>
            </a:pPr>
            <a:r>
              <a:rPr lang="fr-FR" sz="1700" dirty="0"/>
              <a:t>      clé de caractérisation “</a:t>
            </a:r>
            <a:r>
              <a:rPr lang="fr-FR" sz="1700" dirty="0" err="1"/>
              <a:t>misc_feature</a:t>
            </a:r>
            <a:r>
              <a:rPr lang="fr-FR" sz="1700" dirty="0"/>
              <a:t>” et emplacement “27..32”</a:t>
            </a:r>
          </a:p>
          <a:p>
            <a:pPr marL="0" indent="0">
              <a:spcBef>
                <a:spcPts val="0"/>
              </a:spcBef>
              <a:buNone/>
            </a:pPr>
            <a:r>
              <a:rPr lang="fr-FR" sz="1700" dirty="0"/>
              <a:t>      Qualificateur “note” qui prend la valeur “DNA”</a:t>
            </a:r>
          </a:p>
          <a:p>
            <a:pPr marL="0" indent="0">
              <a:buNone/>
            </a:pPr>
            <a:endParaRPr lang="fr-FR" sz="1800" kern="0" dirty="0"/>
          </a:p>
          <a:p>
            <a:pPr marL="0" indent="0">
              <a:buNone/>
            </a:pPr>
            <a:endParaRPr lang="fr-FR" sz="1800" kern="0" dirty="0"/>
          </a:p>
          <a:p>
            <a:pPr marL="0" indent="0">
              <a:buNone/>
            </a:pPr>
            <a:endParaRPr lang="fr-FR" sz="1800" kern="0" dirty="0"/>
          </a:p>
        </p:txBody>
      </p:sp>
      <p:sp>
        <p:nvSpPr>
          <p:cNvPr id="9" name="TextBox 8"/>
          <p:cNvSpPr txBox="1"/>
          <p:nvPr>
            <p:custDataLst>
              <p:tags r:id="rId8"/>
            </p:custDataLst>
          </p:nvPr>
        </p:nvSpPr>
        <p:spPr>
          <a:xfrm>
            <a:off x="440935" y="3443333"/>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0" name="TextBox 9"/>
          <p:cNvSpPr txBox="1"/>
          <p:nvPr>
            <p:custDataLst>
              <p:tags r:id="rId9"/>
            </p:custDataLst>
          </p:nvPr>
        </p:nvSpPr>
        <p:spPr>
          <a:xfrm>
            <a:off x="428968" y="4425605"/>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
        <p:nvSpPr>
          <p:cNvPr id="11" name="TextBox 10"/>
          <p:cNvSpPr txBox="1"/>
          <p:nvPr>
            <p:custDataLst>
              <p:tags r:id="rId10"/>
            </p:custDataLst>
          </p:nvPr>
        </p:nvSpPr>
        <p:spPr>
          <a:xfrm>
            <a:off x="382620" y="5456959"/>
            <a:ext cx="587020" cy="707886"/>
          </a:xfrm>
          <a:prstGeom prst="rect">
            <a:avLst/>
          </a:prstGeom>
          <a:noFill/>
        </p:spPr>
        <p:txBody>
          <a:bodyPr wrap="none" rtlCol="0">
            <a:spAutoFit/>
          </a:bodyPr>
          <a:lstStyle/>
          <a:p>
            <a:r>
              <a:rPr lang="fr-FR" sz="4000" dirty="0">
                <a:solidFill>
                  <a:srgbClr val="00B050"/>
                </a:solidFill>
                <a:sym typeface="Wingdings" panose="05000000000000000000" pitchFamily="2" charset="2"/>
              </a:rPr>
              <a:t></a:t>
            </a:r>
          </a:p>
        </p:txBody>
      </p:sp>
    </p:spTree>
    <p:extLst>
      <p:ext uri="{BB962C8B-B14F-4D97-AF65-F5344CB8AC3E}">
        <p14:creationId xmlns:p14="http://schemas.microsoft.com/office/powerpoint/2010/main" val="11753360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96</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pic>
        <p:nvPicPr>
          <p:cNvPr id="5" name="Picture 4"/>
          <p:cNvPicPr>
            <a:picLocks noChangeAspect="1"/>
          </p:cNvPicPr>
          <p:nvPr>
            <p:custDataLst>
              <p:tags r:id="rId3"/>
            </p:custDataLst>
          </p:nvPr>
        </p:nvPicPr>
        <p:blipFill>
          <a:blip r:embed="rId6"/>
          <a:stretch>
            <a:fillRect/>
          </a:stretch>
        </p:blipFill>
        <p:spPr>
          <a:xfrm>
            <a:off x="631101" y="1700808"/>
            <a:ext cx="7541299" cy="4037022"/>
          </a:xfrm>
          <a:prstGeom prst="rect">
            <a:avLst/>
          </a:prstGeom>
        </p:spPr>
      </p:pic>
    </p:spTree>
    <p:extLst>
      <p:ext uri="{BB962C8B-B14F-4D97-AF65-F5344CB8AC3E}">
        <p14:creationId xmlns:p14="http://schemas.microsoft.com/office/powerpoint/2010/main" val="11818712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bwMode="auto">
          <a:xfrm>
            <a:off x="5709053" y="4422727"/>
            <a:ext cx="884539" cy="1296144"/>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11" name="Rectangle 10"/>
          <p:cNvSpPr/>
          <p:nvPr>
            <p:custDataLst>
              <p:tags r:id="rId2"/>
            </p:custDataLst>
          </p:nvPr>
        </p:nvSpPr>
        <p:spPr bwMode="auto">
          <a:xfrm>
            <a:off x="5703785" y="2996952"/>
            <a:ext cx="889807" cy="1296144"/>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
        <p:nvSpPr>
          <p:cNvPr id="2" name="Slide Number Placeholder 1"/>
          <p:cNvSpPr>
            <a:spLocks noGrp="1"/>
          </p:cNvSpPr>
          <p:nvPr>
            <p:ph type="sldNum" sz="quarter" idx="10"/>
            <p:custDataLst>
              <p:tags r:id="rId3"/>
            </p:custDataLst>
          </p:nvPr>
        </p:nvSpPr>
        <p:spPr/>
        <p:txBody>
          <a:bodyPr/>
          <a:lstStyle/>
          <a:p>
            <a:pPr>
              <a:defRPr/>
            </a:pPr>
            <a:fld id="{886D60C8-7BA5-467F-BCD3-E871B6D034EA}" type="slidenum">
              <a:rPr lang="fr-FR" smtClean="0"/>
              <a:pPr>
                <a:defRPr/>
              </a:pPr>
              <a:t>97</a:t>
            </a:fld>
            <a:endParaRPr lang="fr-FR" dirty="0"/>
          </a:p>
        </p:txBody>
      </p:sp>
      <p:sp>
        <p:nvSpPr>
          <p:cNvPr id="6"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fr-FR" smtClean="0"/>
              <a:pPr>
                <a:defRPr/>
              </a:pPr>
              <a:t>97</a:t>
            </a:fld>
            <a:endParaRPr lang="fr-FR" dirty="0"/>
          </a:p>
        </p:txBody>
      </p:sp>
      <p:sp>
        <p:nvSpPr>
          <p:cNvPr id="7" name="Title 1"/>
          <p:cNvSpPr txBox="1">
            <a:spLocks/>
          </p:cNvSpPr>
          <p:nvPr>
            <p:custDataLst>
              <p:tags r:id="rId5"/>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Cas particuliers</a:t>
            </a:r>
          </a:p>
          <a:p>
            <a:r>
              <a:rPr lang="fr-FR" sz="2400" dirty="0"/>
              <a:t>Séquences d’ADN et d’ARN</a:t>
            </a:r>
          </a:p>
        </p:txBody>
      </p:sp>
      <p:sp>
        <p:nvSpPr>
          <p:cNvPr id="10" name="Rectangle 9"/>
          <p:cNvSpPr/>
          <p:nvPr>
            <p:custDataLst>
              <p:tags r:id="rId6"/>
            </p:custDataLst>
          </p:nvPr>
        </p:nvSpPr>
        <p:spPr bwMode="auto">
          <a:xfrm>
            <a:off x="5703786" y="1570038"/>
            <a:ext cx="899692" cy="130278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pic>
        <p:nvPicPr>
          <p:cNvPr id="9" name="Picture 8"/>
          <p:cNvPicPr>
            <a:picLocks noChangeAspect="1"/>
          </p:cNvPicPr>
          <p:nvPr>
            <p:custDataLst>
              <p:tags r:id="rId7"/>
            </p:custDataLst>
          </p:nvPr>
        </p:nvPicPr>
        <p:blipFill rotWithShape="1">
          <a:blip r:embed="rId14"/>
          <a:srcRect l="2167" b="564"/>
          <a:stretch/>
        </p:blipFill>
        <p:spPr>
          <a:xfrm>
            <a:off x="1331640" y="1571177"/>
            <a:ext cx="4819358" cy="4810151"/>
          </a:xfrm>
          <a:prstGeom prst="rect">
            <a:avLst/>
          </a:prstGeom>
        </p:spPr>
      </p:pic>
      <p:sp>
        <p:nvSpPr>
          <p:cNvPr id="13" name="TextBox 12"/>
          <p:cNvSpPr txBox="1"/>
          <p:nvPr>
            <p:custDataLst>
              <p:tags r:id="rId8"/>
            </p:custDataLst>
          </p:nvPr>
        </p:nvSpPr>
        <p:spPr>
          <a:xfrm>
            <a:off x="6598210" y="2070471"/>
            <a:ext cx="1839030" cy="369332"/>
          </a:xfrm>
          <a:prstGeom prst="rect">
            <a:avLst/>
          </a:prstGeom>
          <a:noFill/>
        </p:spPr>
        <p:txBody>
          <a:bodyPr wrap="none" rtlCol="0">
            <a:spAutoFit/>
          </a:bodyPr>
          <a:lstStyle/>
          <a:p>
            <a:r>
              <a:rPr lang="fr-FR" sz="1800" dirty="0"/>
              <a:t>Segment 1 ADN</a:t>
            </a:r>
          </a:p>
        </p:txBody>
      </p:sp>
      <p:sp>
        <p:nvSpPr>
          <p:cNvPr id="14" name="TextBox 13"/>
          <p:cNvSpPr txBox="1"/>
          <p:nvPr>
            <p:custDataLst>
              <p:tags r:id="rId9"/>
            </p:custDataLst>
          </p:nvPr>
        </p:nvSpPr>
        <p:spPr>
          <a:xfrm>
            <a:off x="6626377" y="4889455"/>
            <a:ext cx="1839030" cy="369332"/>
          </a:xfrm>
          <a:prstGeom prst="rect">
            <a:avLst/>
          </a:prstGeom>
          <a:noFill/>
        </p:spPr>
        <p:txBody>
          <a:bodyPr wrap="none" rtlCol="0">
            <a:spAutoFit/>
          </a:bodyPr>
          <a:lstStyle/>
          <a:p>
            <a:r>
              <a:rPr lang="fr-FR" sz="1800" dirty="0"/>
              <a:t>Segment 3 ADN</a:t>
            </a:r>
          </a:p>
        </p:txBody>
      </p:sp>
      <p:sp>
        <p:nvSpPr>
          <p:cNvPr id="15" name="TextBox 14"/>
          <p:cNvSpPr txBox="1"/>
          <p:nvPr>
            <p:custDataLst>
              <p:tags r:id="rId10"/>
            </p:custDataLst>
          </p:nvPr>
        </p:nvSpPr>
        <p:spPr>
          <a:xfrm>
            <a:off x="6593592" y="3463111"/>
            <a:ext cx="1839030" cy="369332"/>
          </a:xfrm>
          <a:prstGeom prst="rect">
            <a:avLst/>
          </a:prstGeom>
          <a:noFill/>
        </p:spPr>
        <p:txBody>
          <a:bodyPr wrap="none" rtlCol="0">
            <a:spAutoFit/>
          </a:bodyPr>
          <a:lstStyle/>
          <a:p>
            <a:r>
              <a:rPr lang="fr-FR" sz="1800" dirty="0"/>
              <a:t>Segment 2 ARN</a:t>
            </a:r>
          </a:p>
        </p:txBody>
      </p:sp>
      <p:sp>
        <p:nvSpPr>
          <p:cNvPr id="4" name="Rectangle 3"/>
          <p:cNvSpPr/>
          <p:nvPr>
            <p:custDataLst>
              <p:tags r:id="rId11"/>
            </p:custDataLst>
          </p:nvPr>
        </p:nvSpPr>
        <p:spPr bwMode="auto">
          <a:xfrm>
            <a:off x="1187624" y="1570038"/>
            <a:ext cx="216024"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058093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98</a:t>
            </a:fld>
            <a:endParaRPr lang="fr-FR" dirty="0"/>
          </a:p>
        </p:txBody>
      </p:sp>
      <p:sp>
        <p:nvSpPr>
          <p:cNvPr id="4" name="Title 1"/>
          <p:cNvSpPr txBox="1">
            <a:spLocks/>
          </p:cNvSpPr>
          <p:nvPr>
            <p:custDataLst>
              <p:tags r:id="rId2"/>
            </p:custDataLst>
          </p:nvPr>
        </p:nvSpPr>
        <p:spPr>
          <a:xfrm>
            <a:off x="1331640" y="2060848"/>
            <a:ext cx="6120680" cy="1872208"/>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fr-FR" sz="4800" dirty="0"/>
              <a:t>Analogues nucléotidiques, acides aminés D et séquences ramifiées</a:t>
            </a:r>
          </a:p>
        </p:txBody>
      </p:sp>
    </p:spTree>
    <p:extLst>
      <p:ext uri="{BB962C8B-B14F-4D97-AF65-F5344CB8AC3E}">
        <p14:creationId xmlns:p14="http://schemas.microsoft.com/office/powerpoint/2010/main" val="3417637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fr-FR" smtClean="0"/>
              <a:pPr>
                <a:defRPr/>
              </a:pPr>
              <a:t>99</a:t>
            </a:fld>
            <a:endParaRPr lang="fr-FR" dirty="0"/>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Nouveaux types de molécules</a:t>
            </a:r>
          </a:p>
          <a:p>
            <a:r>
              <a:rPr lang="fr-FR" sz="2400" dirty="0"/>
              <a:t>Analogues nucléotidiques</a:t>
            </a:r>
          </a:p>
        </p:txBody>
      </p:sp>
      <p:sp>
        <p:nvSpPr>
          <p:cNvPr id="4" name="Content Placeholder 2"/>
          <p:cNvSpPr txBox="1">
            <a:spLocks/>
          </p:cNvSpPr>
          <p:nvPr>
            <p:custDataLst>
              <p:tags r:id="rId3"/>
            </p:custDataLst>
          </p:nvPr>
        </p:nvSpPr>
        <p:spPr>
          <a:xfrm>
            <a:off x="457200" y="1545869"/>
            <a:ext cx="8229600" cy="4744144"/>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sz="1800" dirty="0"/>
              <a:t>Les séquences d’acides nucléiques qui contiennent un ou plusieurs analogues nucléotidiques sont soumises aux règles de la norme ST.26</a:t>
            </a:r>
          </a:p>
          <a:p>
            <a:r>
              <a:rPr lang="fr-FR" sz="1800" dirty="0"/>
              <a:t>Les analogues nucléotidiques sont inclus dans la définition d’un “nucléotide” au paragraphe 3.g)2, de la norme ST.26 :</a:t>
            </a:r>
          </a:p>
          <a:p>
            <a:pPr marL="0" indent="0">
              <a:spcBef>
                <a:spcPts val="0"/>
              </a:spcBef>
              <a:buNone/>
            </a:pPr>
            <a:endParaRPr lang="fr-FR" sz="1800" kern="0" dirty="0"/>
          </a:p>
          <a:p>
            <a:pPr marL="0" indent="0" algn="just">
              <a:buNone/>
            </a:pPr>
            <a:r>
              <a:rPr lang="fr-FR" sz="1600" i="1" dirty="0"/>
              <a:t>“un analogue du 2’ désoxyribose 5’ </a:t>
            </a:r>
            <a:r>
              <a:rPr lang="fr-FR" sz="1600" i="1" dirty="0" err="1"/>
              <a:t>monophosphate</a:t>
            </a:r>
            <a:r>
              <a:rPr lang="fr-FR" sz="1600" i="1" dirty="0"/>
              <a:t> ou du ribose 5’ </a:t>
            </a:r>
            <a:r>
              <a:rPr lang="fr-FR" sz="1600" i="1" dirty="0" err="1"/>
              <a:t>monophosphate</a:t>
            </a:r>
            <a:r>
              <a:rPr lang="fr-FR" sz="1600" i="1" dirty="0"/>
              <a:t>, qui lorsqu’il constitue le squelette d’un analogue d’acide nucléique, forme une disposition de bases azotées reproduisant celle des acides nucléiques contenant un squelette 2’ désoxyribose 5’ </a:t>
            </a:r>
            <a:r>
              <a:rPr lang="fr-FR" sz="1600" i="1" dirty="0" err="1"/>
              <a:t>monophosphate</a:t>
            </a:r>
            <a:r>
              <a:rPr lang="fr-FR" sz="1600" i="1" dirty="0"/>
              <a:t> ou ribose 5’ </a:t>
            </a:r>
            <a:r>
              <a:rPr lang="fr-FR" sz="1600" i="1" dirty="0" err="1"/>
              <a:t>monophosphate</a:t>
            </a:r>
            <a:r>
              <a:rPr lang="fr-FR" sz="1600" i="1" dirty="0"/>
              <a:t>, l’analogue d’acide nucléique étant capable de former une paire de base avec un acide nucléique complémentaire”</a:t>
            </a:r>
          </a:p>
          <a:p>
            <a:pPr marL="0" indent="0" algn="just">
              <a:spcBef>
                <a:spcPts val="0"/>
              </a:spcBef>
              <a:buNone/>
            </a:pPr>
            <a:endParaRPr lang="fr-FR" sz="1800" kern="0" dirty="0"/>
          </a:p>
          <a:p>
            <a:r>
              <a:rPr lang="fr-FR" sz="1800" dirty="0"/>
              <a:t>Les analogues nucléotidiques courants sont les acides nucléiques peptidiques, les acides nucléiques à glycol, les acides nucléiques à </a:t>
            </a:r>
            <a:r>
              <a:rPr lang="fr-FR" sz="1800" dirty="0" err="1"/>
              <a:t>thréose</a:t>
            </a:r>
            <a:r>
              <a:rPr lang="fr-FR" sz="1800" dirty="0"/>
              <a:t> et les </a:t>
            </a:r>
            <a:r>
              <a:rPr lang="fr-FR" sz="1800" dirty="0" err="1"/>
              <a:t>morpholinos</a:t>
            </a:r>
            <a:endParaRPr lang="fr-FR" sz="1800" dirty="0"/>
          </a:p>
          <a:p>
            <a:r>
              <a:rPr lang="fr-FR" sz="1800" dirty="0"/>
              <a:t>Ils doivent être représentés de gauche à droite de manière à reproduire le sens 5’-3’.  (Norme ST.26, paragraphe 11)</a:t>
            </a:r>
          </a:p>
        </p:txBody>
      </p:sp>
    </p:spTree>
    <p:extLst>
      <p:ext uri="{BB962C8B-B14F-4D97-AF65-F5344CB8AC3E}">
        <p14:creationId xmlns:p14="http://schemas.microsoft.com/office/powerpoint/2010/main" val="875958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0"/>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9"/>
</p:tagLst>
</file>

<file path=ppt/tags/tag111.xml><?xml version="1.0" encoding="utf-8"?>
<p:tagLst xmlns:a="http://schemas.openxmlformats.org/drawingml/2006/main" xmlns:r="http://schemas.openxmlformats.org/officeDocument/2006/relationships" xmlns:p="http://schemas.openxmlformats.org/presentationml/2006/main">
  <p:tag name="NUM" val="10"/>
</p:tagLst>
</file>

<file path=ppt/tags/tag112.xml><?xml version="1.0" encoding="utf-8"?>
<p:tagLst xmlns:a="http://schemas.openxmlformats.org/drawingml/2006/main" xmlns:r="http://schemas.openxmlformats.org/officeDocument/2006/relationships" xmlns:p="http://schemas.openxmlformats.org/presentationml/2006/main">
  <p:tag name="NUM" val="1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8"/>
</p:tagLst>
</file>

<file path=ppt/tags/tag133.xml><?xml version="1.0" encoding="utf-8"?>
<p:tagLst xmlns:a="http://schemas.openxmlformats.org/drawingml/2006/main" xmlns:r="http://schemas.openxmlformats.org/officeDocument/2006/relationships" xmlns:p="http://schemas.openxmlformats.org/presentationml/2006/main">
  <p:tag name="NUM" val="9"/>
</p:tagLst>
</file>

<file path=ppt/tags/tag134.xml><?xml version="1.0" encoding="utf-8"?>
<p:tagLst xmlns:a="http://schemas.openxmlformats.org/drawingml/2006/main" xmlns:r="http://schemas.openxmlformats.org/officeDocument/2006/relationships" xmlns:p="http://schemas.openxmlformats.org/presentationml/2006/main">
  <p:tag name="NUM" val="10"/>
</p:tagLst>
</file>

<file path=ppt/tags/tag135.xml><?xml version="1.0" encoding="utf-8"?>
<p:tagLst xmlns:a="http://schemas.openxmlformats.org/drawingml/2006/main" xmlns:r="http://schemas.openxmlformats.org/officeDocument/2006/relationships" xmlns:p="http://schemas.openxmlformats.org/presentationml/2006/main">
  <p:tag name="NUM" val="11"/>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6"/>
</p:tagLst>
</file>

<file path=ppt/tags/tag142.xml><?xml version="1.0" encoding="utf-8"?>
<p:tagLst xmlns:a="http://schemas.openxmlformats.org/drawingml/2006/main" xmlns:r="http://schemas.openxmlformats.org/officeDocument/2006/relationships" xmlns:p="http://schemas.openxmlformats.org/presentationml/2006/main">
  <p:tag name="NUM" val="7"/>
</p:tagLst>
</file>

<file path=ppt/tags/tag143.xml><?xml version="1.0" encoding="utf-8"?>
<p:tagLst xmlns:a="http://schemas.openxmlformats.org/drawingml/2006/main" xmlns:r="http://schemas.openxmlformats.org/officeDocument/2006/relationships" xmlns:p="http://schemas.openxmlformats.org/presentationml/2006/main">
  <p:tag name="NUM" val="8"/>
</p:tagLst>
</file>

<file path=ppt/tags/tag144.xml><?xml version="1.0" encoding="utf-8"?>
<p:tagLst xmlns:a="http://schemas.openxmlformats.org/drawingml/2006/main" xmlns:r="http://schemas.openxmlformats.org/officeDocument/2006/relationships" xmlns:p="http://schemas.openxmlformats.org/presentationml/2006/main">
  <p:tag name="NUM" val="9"/>
</p:tagLst>
</file>

<file path=ppt/tags/tag145.xml><?xml version="1.0" encoding="utf-8"?>
<p:tagLst xmlns:a="http://schemas.openxmlformats.org/drawingml/2006/main" xmlns:r="http://schemas.openxmlformats.org/officeDocument/2006/relationships" xmlns:p="http://schemas.openxmlformats.org/presentationml/2006/main">
  <p:tag name="NUM" val="10"/>
</p:tagLst>
</file>

<file path=ppt/tags/tag146.xml><?xml version="1.0" encoding="utf-8"?>
<p:tagLst xmlns:a="http://schemas.openxmlformats.org/drawingml/2006/main" xmlns:r="http://schemas.openxmlformats.org/officeDocument/2006/relationships" xmlns:p="http://schemas.openxmlformats.org/presentationml/2006/main">
  <p:tag name="NUM" val="11"/>
</p:tagLst>
</file>

<file path=ppt/tags/tag147.xml><?xml version="1.0" encoding="utf-8"?>
<p:tagLst xmlns:a="http://schemas.openxmlformats.org/drawingml/2006/main" xmlns:r="http://schemas.openxmlformats.org/officeDocument/2006/relationships" xmlns:p="http://schemas.openxmlformats.org/presentationml/2006/main">
  <p:tag name="NUM" val="12"/>
</p:tagLst>
</file>

<file path=ppt/tags/tag148.xml><?xml version="1.0" encoding="utf-8"?>
<p:tagLst xmlns:a="http://schemas.openxmlformats.org/drawingml/2006/main" xmlns:r="http://schemas.openxmlformats.org/officeDocument/2006/relationships" xmlns:p="http://schemas.openxmlformats.org/presentationml/2006/main">
  <p:tag name="NUM" val="1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8"/>
</p:tagLst>
</file>

<file path=ppt/tags/tag171.xml><?xml version="1.0" encoding="utf-8"?>
<p:tagLst xmlns:a="http://schemas.openxmlformats.org/drawingml/2006/main" xmlns:r="http://schemas.openxmlformats.org/officeDocument/2006/relationships" xmlns:p="http://schemas.openxmlformats.org/presentationml/2006/main">
  <p:tag name="NUM" val="9"/>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8"/>
</p:tagLst>
</file>

<file path=ppt/tags/tag188.xml><?xml version="1.0" encoding="utf-8"?>
<p:tagLst xmlns:a="http://schemas.openxmlformats.org/drawingml/2006/main" xmlns:r="http://schemas.openxmlformats.org/officeDocument/2006/relationships" xmlns:p="http://schemas.openxmlformats.org/presentationml/2006/main">
  <p:tag name="NUM" val="9"/>
</p:tagLst>
</file>

<file path=ppt/tags/tag189.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4"/>
</p:tagLst>
</file>

<file path=ppt/tags/tag194.xml><?xml version="1.0" encoding="utf-8"?>
<p:tagLst xmlns:a="http://schemas.openxmlformats.org/drawingml/2006/main" xmlns:r="http://schemas.openxmlformats.org/officeDocument/2006/relationships" xmlns:p="http://schemas.openxmlformats.org/presentationml/2006/main">
  <p:tag name="NUM" val="5"/>
</p:tagLst>
</file>

<file path=ppt/tags/tag195.xml><?xml version="1.0" encoding="utf-8"?>
<p:tagLst xmlns:a="http://schemas.openxmlformats.org/drawingml/2006/main" xmlns:r="http://schemas.openxmlformats.org/officeDocument/2006/relationships" xmlns:p="http://schemas.openxmlformats.org/presentationml/2006/main">
  <p:tag name="NUM" val="6"/>
</p:tagLst>
</file>

<file path=ppt/tags/tag196.xml><?xml version="1.0" encoding="utf-8"?>
<p:tagLst xmlns:a="http://schemas.openxmlformats.org/drawingml/2006/main" xmlns:r="http://schemas.openxmlformats.org/officeDocument/2006/relationships" xmlns:p="http://schemas.openxmlformats.org/presentationml/2006/main">
  <p:tag name="NUM" val="7"/>
</p:tagLst>
</file>

<file path=ppt/tags/tag197.xml><?xml version="1.0" encoding="utf-8"?>
<p:tagLst xmlns:a="http://schemas.openxmlformats.org/drawingml/2006/main" xmlns:r="http://schemas.openxmlformats.org/officeDocument/2006/relationships" xmlns:p="http://schemas.openxmlformats.org/presentationml/2006/main">
  <p:tag name="NUM" val="8"/>
</p:tagLst>
</file>

<file path=ppt/tags/tag198.xml><?xml version="1.0" encoding="utf-8"?>
<p:tagLst xmlns:a="http://schemas.openxmlformats.org/drawingml/2006/main" xmlns:r="http://schemas.openxmlformats.org/officeDocument/2006/relationships" xmlns:p="http://schemas.openxmlformats.org/presentationml/2006/main">
  <p:tag name="NUM" val="9"/>
</p:tagLst>
</file>

<file path=ppt/tags/tag19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11"/>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10"/>
</p:tagLst>
</file>

<file path=ppt/tags/tag211.xml><?xml version="1.0" encoding="utf-8"?>
<p:tagLst xmlns:a="http://schemas.openxmlformats.org/drawingml/2006/main" xmlns:r="http://schemas.openxmlformats.org/officeDocument/2006/relationships" xmlns:p="http://schemas.openxmlformats.org/presentationml/2006/main">
  <p:tag name="NUM" val="11"/>
</p:tagLst>
</file>

<file path=ppt/tags/tag212.xml><?xml version="1.0" encoding="utf-8"?>
<p:tagLst xmlns:a="http://schemas.openxmlformats.org/drawingml/2006/main" xmlns:r="http://schemas.openxmlformats.org/officeDocument/2006/relationships" xmlns:p="http://schemas.openxmlformats.org/presentationml/2006/main">
  <p:tag name="NUM" val="12"/>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5"/>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40.xml><?xml version="1.0" encoding="utf-8"?>
<p:tagLst xmlns:a="http://schemas.openxmlformats.org/drawingml/2006/main" xmlns:r="http://schemas.openxmlformats.org/officeDocument/2006/relationships" xmlns:p="http://schemas.openxmlformats.org/presentationml/2006/main">
  <p:tag name="NUM" val="5"/>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7"/>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3"/>
</p:tagLst>
</file>

<file path=ppt/tags/tag266.xml><?xml version="1.0" encoding="utf-8"?>
<p:tagLst xmlns:a="http://schemas.openxmlformats.org/drawingml/2006/main" xmlns:r="http://schemas.openxmlformats.org/officeDocument/2006/relationships" xmlns:p="http://schemas.openxmlformats.org/presentationml/2006/main">
  <p:tag name="NUM" val="4"/>
</p:tagLst>
</file>

<file path=ppt/tags/tag267.xml><?xml version="1.0" encoding="utf-8"?>
<p:tagLst xmlns:a="http://schemas.openxmlformats.org/drawingml/2006/main" xmlns:r="http://schemas.openxmlformats.org/officeDocument/2006/relationships" xmlns:p="http://schemas.openxmlformats.org/presentationml/2006/main">
  <p:tag name="NUM" val="5"/>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4"/>
</p:tagLst>
</file>

<file path=ppt/tags/tag272.xml><?xml version="1.0" encoding="utf-8"?>
<p:tagLst xmlns:a="http://schemas.openxmlformats.org/drawingml/2006/main" xmlns:r="http://schemas.openxmlformats.org/officeDocument/2006/relationships" xmlns:p="http://schemas.openxmlformats.org/presentationml/2006/main">
  <p:tag name="NUM" val="5"/>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5"/>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2"/>
</p:tagLst>
</file>

<file path=ppt/tags/tag285.xml><?xml version="1.0" encoding="utf-8"?>
<p:tagLst xmlns:a="http://schemas.openxmlformats.org/drawingml/2006/main" xmlns:r="http://schemas.openxmlformats.org/officeDocument/2006/relationships" xmlns:p="http://schemas.openxmlformats.org/presentationml/2006/main">
  <p:tag name="NUM" val="3"/>
</p:tagLst>
</file>

<file path=ppt/tags/tag286.xml><?xml version="1.0" encoding="utf-8"?>
<p:tagLst xmlns:a="http://schemas.openxmlformats.org/drawingml/2006/main" xmlns:r="http://schemas.openxmlformats.org/officeDocument/2006/relationships" xmlns:p="http://schemas.openxmlformats.org/presentationml/2006/main">
  <p:tag name="NUM" val="4"/>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290.xml><?xml version="1.0" encoding="utf-8"?>
<p:tagLst xmlns:a="http://schemas.openxmlformats.org/drawingml/2006/main" xmlns:r="http://schemas.openxmlformats.org/officeDocument/2006/relationships" xmlns:p="http://schemas.openxmlformats.org/presentationml/2006/main">
  <p:tag name="NUM" val="4"/>
</p:tagLst>
</file>

<file path=ppt/tags/tag291.xml><?xml version="1.0" encoding="utf-8"?>
<p:tagLst xmlns:a="http://schemas.openxmlformats.org/drawingml/2006/main" xmlns:r="http://schemas.openxmlformats.org/officeDocument/2006/relationships" xmlns:p="http://schemas.openxmlformats.org/presentationml/2006/main">
  <p:tag name="NUM" val="5"/>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3"/>
</p:tagLst>
</file>

<file path=ppt/tags/tag298.xml><?xml version="1.0" encoding="utf-8"?>
<p:tagLst xmlns:a="http://schemas.openxmlformats.org/drawingml/2006/main" xmlns:r="http://schemas.openxmlformats.org/officeDocument/2006/relationships" xmlns:p="http://schemas.openxmlformats.org/presentationml/2006/main">
  <p:tag name="NUM" val="4"/>
</p:tagLst>
</file>

<file path=ppt/tags/tag29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03.xml><?xml version="1.0" encoding="utf-8"?>
<p:tagLst xmlns:a="http://schemas.openxmlformats.org/drawingml/2006/main" xmlns:r="http://schemas.openxmlformats.org/officeDocument/2006/relationships" xmlns:p="http://schemas.openxmlformats.org/presentationml/2006/main">
  <p:tag name="NUM" val="4"/>
</p:tagLst>
</file>

<file path=ppt/tags/tag304.xml><?xml version="1.0" encoding="utf-8"?>
<p:tagLst xmlns:a="http://schemas.openxmlformats.org/drawingml/2006/main" xmlns:r="http://schemas.openxmlformats.org/officeDocument/2006/relationships" xmlns:p="http://schemas.openxmlformats.org/presentationml/2006/main">
  <p:tag name="NUM" val="5"/>
</p:tagLst>
</file>

<file path=ppt/tags/tag305.xml><?xml version="1.0" encoding="utf-8"?>
<p:tagLst xmlns:a="http://schemas.openxmlformats.org/drawingml/2006/main" xmlns:r="http://schemas.openxmlformats.org/officeDocument/2006/relationships" xmlns:p="http://schemas.openxmlformats.org/presentationml/2006/main">
  <p:tag name="NUM" val="6"/>
</p:tagLst>
</file>

<file path=ppt/tags/tag306.xml><?xml version="1.0" encoding="utf-8"?>
<p:tagLst xmlns:a="http://schemas.openxmlformats.org/drawingml/2006/main" xmlns:r="http://schemas.openxmlformats.org/officeDocument/2006/relationships" xmlns:p="http://schemas.openxmlformats.org/presentationml/2006/main">
  <p:tag name="NUM" val="7"/>
</p:tagLst>
</file>

<file path=ppt/tags/tag307.xml><?xml version="1.0" encoding="utf-8"?>
<p:tagLst xmlns:a="http://schemas.openxmlformats.org/drawingml/2006/main" xmlns:r="http://schemas.openxmlformats.org/officeDocument/2006/relationships" xmlns:p="http://schemas.openxmlformats.org/presentationml/2006/main">
  <p:tag name="NUM" val="1"/>
</p:tagLst>
</file>

<file path=ppt/tags/tag308.xml><?xml version="1.0" encoding="utf-8"?>
<p:tagLst xmlns:a="http://schemas.openxmlformats.org/drawingml/2006/main" xmlns:r="http://schemas.openxmlformats.org/officeDocument/2006/relationships" xmlns:p="http://schemas.openxmlformats.org/presentationml/2006/main">
  <p:tag name="NUM" val="2"/>
</p:tagLst>
</file>

<file path=ppt/tags/tag309.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10.xml><?xml version="1.0" encoding="utf-8"?>
<p:tagLst xmlns:a="http://schemas.openxmlformats.org/drawingml/2006/main" xmlns:r="http://schemas.openxmlformats.org/officeDocument/2006/relationships" xmlns:p="http://schemas.openxmlformats.org/presentationml/2006/main">
  <p:tag name="NUM" val="4"/>
</p:tagLst>
</file>

<file path=ppt/tags/tag311.xml><?xml version="1.0" encoding="utf-8"?>
<p:tagLst xmlns:a="http://schemas.openxmlformats.org/drawingml/2006/main" xmlns:r="http://schemas.openxmlformats.org/officeDocument/2006/relationships" xmlns:p="http://schemas.openxmlformats.org/presentationml/2006/main">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3"/>
</p:tagLst>
</file>

<file path=ppt/tags/tag314.xml><?xml version="1.0" encoding="utf-8"?>
<p:tagLst xmlns:a="http://schemas.openxmlformats.org/drawingml/2006/main" xmlns:r="http://schemas.openxmlformats.org/officeDocument/2006/relationships" xmlns:p="http://schemas.openxmlformats.org/presentationml/2006/main">
  <p:tag name="NUM" val="4"/>
</p:tagLst>
</file>

<file path=ppt/tags/tag315.xml><?xml version="1.0" encoding="utf-8"?>
<p:tagLst xmlns:a="http://schemas.openxmlformats.org/drawingml/2006/main" xmlns:r="http://schemas.openxmlformats.org/officeDocument/2006/relationships" xmlns:p="http://schemas.openxmlformats.org/presentationml/2006/main">
  <p:tag name="NUM" val="5"/>
</p:tagLst>
</file>

<file path=ppt/tags/tag316.xml><?xml version="1.0" encoding="utf-8"?>
<p:tagLst xmlns:a="http://schemas.openxmlformats.org/drawingml/2006/main" xmlns:r="http://schemas.openxmlformats.org/officeDocument/2006/relationships" xmlns:p="http://schemas.openxmlformats.org/presentationml/2006/main">
  <p:tag name="NUM" val="6"/>
</p:tagLst>
</file>

<file path=ppt/tags/tag317.xml><?xml version="1.0" encoding="utf-8"?>
<p:tagLst xmlns:a="http://schemas.openxmlformats.org/drawingml/2006/main" xmlns:r="http://schemas.openxmlformats.org/officeDocument/2006/relationships" xmlns:p="http://schemas.openxmlformats.org/presentationml/2006/main">
  <p:tag name="NUM" val="7"/>
</p:tagLst>
</file>

<file path=ppt/tags/tag318.xml><?xml version="1.0" encoding="utf-8"?>
<p:tagLst xmlns:a="http://schemas.openxmlformats.org/drawingml/2006/main" xmlns:r="http://schemas.openxmlformats.org/officeDocument/2006/relationships" xmlns:p="http://schemas.openxmlformats.org/presentationml/2006/main">
  <p:tag name="NUM" val="1"/>
</p:tagLst>
</file>

<file path=ppt/tags/tag319.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3"/>
</p:tagLst>
</file>

<file path=ppt/tags/tag321.xml><?xml version="1.0" encoding="utf-8"?>
<p:tagLst xmlns:a="http://schemas.openxmlformats.org/drawingml/2006/main" xmlns:r="http://schemas.openxmlformats.org/officeDocument/2006/relationships" xmlns:p="http://schemas.openxmlformats.org/presentationml/2006/main">
  <p:tag name="NUM" val="4"/>
</p:tagLst>
</file>

<file path=ppt/tags/tag322.xml><?xml version="1.0" encoding="utf-8"?>
<p:tagLst xmlns:a="http://schemas.openxmlformats.org/drawingml/2006/main" xmlns:r="http://schemas.openxmlformats.org/officeDocument/2006/relationships" xmlns:p="http://schemas.openxmlformats.org/presentationml/2006/main">
  <p:tag name="NUM" val="5"/>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2"/>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4"/>
</p:tagLst>
</file>

<file path=ppt/tags/tag327.xml><?xml version="1.0" encoding="utf-8"?>
<p:tagLst xmlns:a="http://schemas.openxmlformats.org/drawingml/2006/main" xmlns:r="http://schemas.openxmlformats.org/officeDocument/2006/relationships" xmlns:p="http://schemas.openxmlformats.org/presentationml/2006/main">
  <p:tag name="NUM" val="5"/>
</p:tagLst>
</file>

<file path=ppt/tags/tag328.xml><?xml version="1.0" encoding="utf-8"?>
<p:tagLst xmlns:a="http://schemas.openxmlformats.org/drawingml/2006/main" xmlns:r="http://schemas.openxmlformats.org/officeDocument/2006/relationships" xmlns:p="http://schemas.openxmlformats.org/presentationml/2006/main">
  <p:tag name="NUM" val="6"/>
</p:tagLst>
</file>

<file path=ppt/tags/tag329.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2"/>
</p:tagLst>
</file>

<file path=ppt/tags/tag331.xml><?xml version="1.0" encoding="utf-8"?>
<p:tagLst xmlns:a="http://schemas.openxmlformats.org/drawingml/2006/main" xmlns:r="http://schemas.openxmlformats.org/officeDocument/2006/relationships" xmlns:p="http://schemas.openxmlformats.org/presentationml/2006/main">
  <p:tag name="NUM" val="3"/>
</p:tagLst>
</file>

<file path=ppt/tags/tag332.xml><?xml version="1.0" encoding="utf-8"?>
<p:tagLst xmlns:a="http://schemas.openxmlformats.org/drawingml/2006/main" xmlns:r="http://schemas.openxmlformats.org/officeDocument/2006/relationships" xmlns:p="http://schemas.openxmlformats.org/presentationml/2006/main">
  <p:tag name="NUM" val="4"/>
</p:tagLst>
</file>

<file path=ppt/tags/tag333.xml><?xml version="1.0" encoding="utf-8"?>
<p:tagLst xmlns:a="http://schemas.openxmlformats.org/drawingml/2006/main" xmlns:r="http://schemas.openxmlformats.org/officeDocument/2006/relationships" xmlns:p="http://schemas.openxmlformats.org/presentationml/2006/main">
  <p:tag name="NUM" val="5"/>
</p:tagLst>
</file>

<file path=ppt/tags/tag334.xml><?xml version="1.0" encoding="utf-8"?>
<p:tagLst xmlns:a="http://schemas.openxmlformats.org/drawingml/2006/main" xmlns:r="http://schemas.openxmlformats.org/officeDocument/2006/relationships" xmlns:p="http://schemas.openxmlformats.org/presentationml/2006/main">
  <p:tag name="NUM" val="6"/>
</p:tagLst>
</file>

<file path=ppt/tags/tag335.xml><?xml version="1.0" encoding="utf-8"?>
<p:tagLst xmlns:a="http://schemas.openxmlformats.org/drawingml/2006/main" xmlns:r="http://schemas.openxmlformats.org/officeDocument/2006/relationships" xmlns:p="http://schemas.openxmlformats.org/presentationml/2006/main">
  <p:tag name="NUM" val="7"/>
</p:tagLst>
</file>

<file path=ppt/tags/tag336.xml><?xml version="1.0" encoding="utf-8"?>
<p:tagLst xmlns:a="http://schemas.openxmlformats.org/drawingml/2006/main" xmlns:r="http://schemas.openxmlformats.org/officeDocument/2006/relationships" xmlns:p="http://schemas.openxmlformats.org/presentationml/2006/main">
  <p:tag name="NUM" val="8"/>
</p:tagLst>
</file>

<file path=ppt/tags/tag337.xml><?xml version="1.0" encoding="utf-8"?>
<p:tagLst xmlns:a="http://schemas.openxmlformats.org/drawingml/2006/main" xmlns:r="http://schemas.openxmlformats.org/officeDocument/2006/relationships" xmlns:p="http://schemas.openxmlformats.org/presentationml/2006/main">
  <p:tag name="NUM" val="9"/>
</p:tagLst>
</file>

<file path=ppt/tags/tag338.xml><?xml version="1.0" encoding="utf-8"?>
<p:tagLst xmlns:a="http://schemas.openxmlformats.org/drawingml/2006/main" xmlns:r="http://schemas.openxmlformats.org/officeDocument/2006/relationships" xmlns:p="http://schemas.openxmlformats.org/presentationml/2006/main">
  <p:tag name="NUM" val="10"/>
</p:tagLst>
</file>

<file path=ppt/tags/tag339.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2"/>
</p:tagLst>
</file>

<file path=ppt/tags/tag341.xml><?xml version="1.0" encoding="utf-8"?>
<p:tagLst xmlns:a="http://schemas.openxmlformats.org/drawingml/2006/main" xmlns:r="http://schemas.openxmlformats.org/officeDocument/2006/relationships" xmlns:p="http://schemas.openxmlformats.org/presentationml/2006/main">
  <p:tag name="NUM" val="3"/>
</p:tagLst>
</file>

<file path=ppt/tags/tag342.xml><?xml version="1.0" encoding="utf-8"?>
<p:tagLst xmlns:a="http://schemas.openxmlformats.org/drawingml/2006/main" xmlns:r="http://schemas.openxmlformats.org/officeDocument/2006/relationships" xmlns:p="http://schemas.openxmlformats.org/presentationml/2006/main">
  <p:tag name="NUM" val="4"/>
</p:tagLst>
</file>

<file path=ppt/tags/tag343.xml><?xml version="1.0" encoding="utf-8"?>
<p:tagLst xmlns:a="http://schemas.openxmlformats.org/drawingml/2006/main" xmlns:r="http://schemas.openxmlformats.org/officeDocument/2006/relationships" xmlns:p="http://schemas.openxmlformats.org/presentationml/2006/main">
  <p:tag name="NUM" val="5"/>
</p:tagLst>
</file>

<file path=ppt/tags/tag344.xml><?xml version="1.0" encoding="utf-8"?>
<p:tagLst xmlns:a="http://schemas.openxmlformats.org/drawingml/2006/main" xmlns:r="http://schemas.openxmlformats.org/officeDocument/2006/relationships" xmlns:p="http://schemas.openxmlformats.org/presentationml/2006/main">
  <p:tag name="NUM" val="6"/>
</p:tagLst>
</file>

<file path=ppt/tags/tag345.xml><?xml version="1.0" encoding="utf-8"?>
<p:tagLst xmlns:a="http://schemas.openxmlformats.org/drawingml/2006/main" xmlns:r="http://schemas.openxmlformats.org/officeDocument/2006/relationships" xmlns:p="http://schemas.openxmlformats.org/presentationml/2006/main">
  <p:tag name="NUM" val="7"/>
</p:tagLst>
</file>

<file path=ppt/tags/tag346.xml><?xml version="1.0" encoding="utf-8"?>
<p:tagLst xmlns:a="http://schemas.openxmlformats.org/drawingml/2006/main" xmlns:r="http://schemas.openxmlformats.org/officeDocument/2006/relationships" xmlns:p="http://schemas.openxmlformats.org/presentationml/2006/main">
  <p:tag name="NUM" val="1"/>
</p:tagLst>
</file>

<file path=ppt/tags/tag347.xml><?xml version="1.0" encoding="utf-8"?>
<p:tagLst xmlns:a="http://schemas.openxmlformats.org/drawingml/2006/main" xmlns:r="http://schemas.openxmlformats.org/officeDocument/2006/relationships" xmlns:p="http://schemas.openxmlformats.org/presentationml/2006/main">
  <p:tag name="NUM" val="2"/>
</p:tagLst>
</file>

<file path=ppt/tags/tag348.xml><?xml version="1.0" encoding="utf-8"?>
<p:tagLst xmlns:a="http://schemas.openxmlformats.org/drawingml/2006/main" xmlns:r="http://schemas.openxmlformats.org/officeDocument/2006/relationships" xmlns:p="http://schemas.openxmlformats.org/presentationml/2006/main">
  <p:tag name="NUM" val="3"/>
</p:tagLst>
</file>

<file path=ppt/tags/tag349.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50.xml><?xml version="1.0" encoding="utf-8"?>
<p:tagLst xmlns:a="http://schemas.openxmlformats.org/drawingml/2006/main" xmlns:r="http://schemas.openxmlformats.org/officeDocument/2006/relationships" xmlns:p="http://schemas.openxmlformats.org/presentationml/2006/main">
  <p:tag name="NUM" val="5"/>
</p:tagLst>
</file>

<file path=ppt/tags/tag351.xml><?xml version="1.0" encoding="utf-8"?>
<p:tagLst xmlns:a="http://schemas.openxmlformats.org/drawingml/2006/main" xmlns:r="http://schemas.openxmlformats.org/officeDocument/2006/relationships" xmlns:p="http://schemas.openxmlformats.org/presentationml/2006/main">
  <p:tag name="NUM" val="6"/>
</p:tagLst>
</file>

<file path=ppt/tags/tag352.xml><?xml version="1.0" encoding="utf-8"?>
<p:tagLst xmlns:a="http://schemas.openxmlformats.org/drawingml/2006/main" xmlns:r="http://schemas.openxmlformats.org/officeDocument/2006/relationships" xmlns:p="http://schemas.openxmlformats.org/presentationml/2006/main">
  <p:tag name="NUM" val="1"/>
</p:tagLst>
</file>

<file path=ppt/tags/tag353.xml><?xml version="1.0" encoding="utf-8"?>
<p:tagLst xmlns:a="http://schemas.openxmlformats.org/drawingml/2006/main" xmlns:r="http://schemas.openxmlformats.org/officeDocument/2006/relationships" xmlns:p="http://schemas.openxmlformats.org/presentationml/2006/main">
  <p:tag name="NUM" val="2"/>
</p:tagLst>
</file>

<file path=ppt/tags/tag354.xml><?xml version="1.0" encoding="utf-8"?>
<p:tagLst xmlns:a="http://schemas.openxmlformats.org/drawingml/2006/main" xmlns:r="http://schemas.openxmlformats.org/officeDocument/2006/relationships" xmlns:p="http://schemas.openxmlformats.org/presentationml/2006/main">
  <p:tag name="NUM" val="3"/>
</p:tagLst>
</file>

<file path=ppt/tags/tag355.xml><?xml version="1.0" encoding="utf-8"?>
<p:tagLst xmlns:a="http://schemas.openxmlformats.org/drawingml/2006/main" xmlns:r="http://schemas.openxmlformats.org/officeDocument/2006/relationships" xmlns:p="http://schemas.openxmlformats.org/presentationml/2006/main">
  <p:tag name="NUM" val="4"/>
</p:tagLst>
</file>

<file path=ppt/tags/tag356.xml><?xml version="1.0" encoding="utf-8"?>
<p:tagLst xmlns:a="http://schemas.openxmlformats.org/drawingml/2006/main" xmlns:r="http://schemas.openxmlformats.org/officeDocument/2006/relationships" xmlns:p="http://schemas.openxmlformats.org/presentationml/2006/main">
  <p:tag name="NUM" val="5"/>
</p:tagLst>
</file>

<file path=ppt/tags/tag357.xml><?xml version="1.0" encoding="utf-8"?>
<p:tagLst xmlns:a="http://schemas.openxmlformats.org/drawingml/2006/main" xmlns:r="http://schemas.openxmlformats.org/officeDocument/2006/relationships" xmlns:p="http://schemas.openxmlformats.org/presentationml/2006/main">
  <p:tag name="NUM" val="6"/>
</p:tagLst>
</file>

<file path=ppt/tags/tag358.xml><?xml version="1.0" encoding="utf-8"?>
<p:tagLst xmlns:a="http://schemas.openxmlformats.org/drawingml/2006/main" xmlns:r="http://schemas.openxmlformats.org/officeDocument/2006/relationships" xmlns:p="http://schemas.openxmlformats.org/presentationml/2006/main">
  <p:tag name="NUM" val="1"/>
</p:tagLst>
</file>

<file path=ppt/tags/tag359.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60.xml><?xml version="1.0" encoding="utf-8"?>
<p:tagLst xmlns:a="http://schemas.openxmlformats.org/drawingml/2006/main" xmlns:r="http://schemas.openxmlformats.org/officeDocument/2006/relationships" xmlns:p="http://schemas.openxmlformats.org/presentationml/2006/main">
  <p:tag name="NUM" val="3"/>
</p:tagLst>
</file>

<file path=ppt/tags/tag361.xml><?xml version="1.0" encoding="utf-8"?>
<p:tagLst xmlns:a="http://schemas.openxmlformats.org/drawingml/2006/main" xmlns:r="http://schemas.openxmlformats.org/officeDocument/2006/relationships" xmlns:p="http://schemas.openxmlformats.org/presentationml/2006/main">
  <p:tag name="NUM" val="4"/>
</p:tagLst>
</file>

<file path=ppt/tags/tag362.xml><?xml version="1.0" encoding="utf-8"?>
<p:tagLst xmlns:a="http://schemas.openxmlformats.org/drawingml/2006/main" xmlns:r="http://schemas.openxmlformats.org/officeDocument/2006/relationships" xmlns:p="http://schemas.openxmlformats.org/presentationml/2006/main">
  <p:tag name="NUM" val="5"/>
</p:tagLst>
</file>

<file path=ppt/tags/tag363.xml><?xml version="1.0" encoding="utf-8"?>
<p:tagLst xmlns:a="http://schemas.openxmlformats.org/drawingml/2006/main" xmlns:r="http://schemas.openxmlformats.org/officeDocument/2006/relationships" xmlns:p="http://schemas.openxmlformats.org/presentationml/2006/main">
  <p:tag name="NUM" val="6"/>
</p:tagLst>
</file>

<file path=ppt/tags/tag364.xml><?xml version="1.0" encoding="utf-8"?>
<p:tagLst xmlns:a="http://schemas.openxmlformats.org/drawingml/2006/main" xmlns:r="http://schemas.openxmlformats.org/officeDocument/2006/relationships" xmlns:p="http://schemas.openxmlformats.org/presentationml/2006/main">
  <p:tag name="NUM" val="7"/>
</p:tagLst>
</file>

<file path=ppt/tags/tag365.xml><?xml version="1.0" encoding="utf-8"?>
<p:tagLst xmlns:a="http://schemas.openxmlformats.org/drawingml/2006/main" xmlns:r="http://schemas.openxmlformats.org/officeDocument/2006/relationships" xmlns:p="http://schemas.openxmlformats.org/presentationml/2006/main">
  <p:tag name="NUM" val="8"/>
</p:tagLst>
</file>

<file path=ppt/tags/tag366.xml><?xml version="1.0" encoding="utf-8"?>
<p:tagLst xmlns:a="http://schemas.openxmlformats.org/drawingml/2006/main" xmlns:r="http://schemas.openxmlformats.org/officeDocument/2006/relationships" xmlns:p="http://schemas.openxmlformats.org/presentationml/2006/main">
  <p:tag name="NUM" val="1"/>
</p:tagLst>
</file>

<file path=ppt/tags/tag367.xml><?xml version="1.0" encoding="utf-8"?>
<p:tagLst xmlns:a="http://schemas.openxmlformats.org/drawingml/2006/main" xmlns:r="http://schemas.openxmlformats.org/officeDocument/2006/relationships" xmlns:p="http://schemas.openxmlformats.org/presentationml/2006/main">
  <p:tag name="NUM" val="2"/>
</p:tagLst>
</file>

<file path=ppt/tags/tag368.xml><?xml version="1.0" encoding="utf-8"?>
<p:tagLst xmlns:a="http://schemas.openxmlformats.org/drawingml/2006/main" xmlns:r="http://schemas.openxmlformats.org/officeDocument/2006/relationships" xmlns:p="http://schemas.openxmlformats.org/presentationml/2006/main">
  <p:tag name="NUM" val="3"/>
</p:tagLst>
</file>

<file path=ppt/tags/tag369.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70.xml><?xml version="1.0" encoding="utf-8"?>
<p:tagLst xmlns:a="http://schemas.openxmlformats.org/drawingml/2006/main" xmlns:r="http://schemas.openxmlformats.org/officeDocument/2006/relationships" xmlns:p="http://schemas.openxmlformats.org/presentationml/2006/main">
  <p:tag name="NUM" val="1"/>
</p:tagLst>
</file>

<file path=ppt/tags/tag371.xml><?xml version="1.0" encoding="utf-8"?>
<p:tagLst xmlns:a="http://schemas.openxmlformats.org/drawingml/2006/main" xmlns:r="http://schemas.openxmlformats.org/officeDocument/2006/relationships" xmlns:p="http://schemas.openxmlformats.org/presentationml/2006/main">
  <p:tag name="NUM" val="2"/>
</p:tagLst>
</file>

<file path=ppt/tags/tag372.xml><?xml version="1.0" encoding="utf-8"?>
<p:tagLst xmlns:a="http://schemas.openxmlformats.org/drawingml/2006/main" xmlns:r="http://schemas.openxmlformats.org/officeDocument/2006/relationships" xmlns:p="http://schemas.openxmlformats.org/presentationml/2006/main">
  <p:tag name="NUM" val="3"/>
</p:tagLst>
</file>

<file path=ppt/tags/tag373.xml><?xml version="1.0" encoding="utf-8"?>
<p:tagLst xmlns:a="http://schemas.openxmlformats.org/drawingml/2006/main" xmlns:r="http://schemas.openxmlformats.org/officeDocument/2006/relationships" xmlns:p="http://schemas.openxmlformats.org/presentationml/2006/main">
  <p:tag name="NUM" val="4"/>
</p:tagLst>
</file>

<file path=ppt/tags/tag374.xml><?xml version="1.0" encoding="utf-8"?>
<p:tagLst xmlns:a="http://schemas.openxmlformats.org/drawingml/2006/main" xmlns:r="http://schemas.openxmlformats.org/officeDocument/2006/relationships" xmlns:p="http://schemas.openxmlformats.org/presentationml/2006/main">
  <p:tag name="NUM" val="1"/>
</p:tagLst>
</file>

<file path=ppt/tags/tag375.xml><?xml version="1.0" encoding="utf-8"?>
<p:tagLst xmlns:a="http://schemas.openxmlformats.org/drawingml/2006/main" xmlns:r="http://schemas.openxmlformats.org/officeDocument/2006/relationships" xmlns:p="http://schemas.openxmlformats.org/presentationml/2006/main">
  <p:tag name="NUM" val="2"/>
</p:tagLst>
</file>

<file path=ppt/tags/tag376.xml><?xml version="1.0" encoding="utf-8"?>
<p:tagLst xmlns:a="http://schemas.openxmlformats.org/drawingml/2006/main" xmlns:r="http://schemas.openxmlformats.org/officeDocument/2006/relationships" xmlns:p="http://schemas.openxmlformats.org/presentationml/2006/main">
  <p:tag name="NUM" val="3"/>
</p:tagLst>
</file>

<file path=ppt/tags/tag377.xml><?xml version="1.0" encoding="utf-8"?>
<p:tagLst xmlns:a="http://schemas.openxmlformats.org/drawingml/2006/main" xmlns:r="http://schemas.openxmlformats.org/officeDocument/2006/relationships" xmlns:p="http://schemas.openxmlformats.org/presentationml/2006/main">
  <p:tag name="NUM" val="4"/>
</p:tagLst>
</file>

<file path=ppt/tags/tag378.xml><?xml version="1.0" encoding="utf-8"?>
<p:tagLst xmlns:a="http://schemas.openxmlformats.org/drawingml/2006/main" xmlns:r="http://schemas.openxmlformats.org/officeDocument/2006/relationships" xmlns:p="http://schemas.openxmlformats.org/presentationml/2006/main">
  <p:tag name="NUM" val="1"/>
</p:tagLst>
</file>

<file path=ppt/tags/tag379.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80.xml><?xml version="1.0" encoding="utf-8"?>
<p:tagLst xmlns:a="http://schemas.openxmlformats.org/drawingml/2006/main" xmlns:r="http://schemas.openxmlformats.org/officeDocument/2006/relationships" xmlns:p="http://schemas.openxmlformats.org/presentationml/2006/main">
  <p:tag name="NUM" val="3"/>
</p:tagLst>
</file>

<file path=ppt/tags/tag381.xml><?xml version="1.0" encoding="utf-8"?>
<p:tagLst xmlns:a="http://schemas.openxmlformats.org/drawingml/2006/main" xmlns:r="http://schemas.openxmlformats.org/officeDocument/2006/relationships" xmlns:p="http://schemas.openxmlformats.org/presentationml/2006/main">
  <p:tag name="NUM" val="1"/>
</p:tagLst>
</file>

<file path=ppt/tags/tag382.xml><?xml version="1.0" encoding="utf-8"?>
<p:tagLst xmlns:a="http://schemas.openxmlformats.org/drawingml/2006/main" xmlns:r="http://schemas.openxmlformats.org/officeDocument/2006/relationships" xmlns:p="http://schemas.openxmlformats.org/presentationml/2006/main">
  <p:tag name="NUM" val="2"/>
</p:tagLst>
</file>

<file path=ppt/tags/tag383.xml><?xml version="1.0" encoding="utf-8"?>
<p:tagLst xmlns:a="http://schemas.openxmlformats.org/drawingml/2006/main" xmlns:r="http://schemas.openxmlformats.org/officeDocument/2006/relationships" xmlns:p="http://schemas.openxmlformats.org/presentationml/2006/main">
  <p:tag name="NUM" val="3"/>
</p:tagLst>
</file>

<file path=ppt/tags/tag384.xml><?xml version="1.0" encoding="utf-8"?>
<p:tagLst xmlns:a="http://schemas.openxmlformats.org/drawingml/2006/main" xmlns:r="http://schemas.openxmlformats.org/officeDocument/2006/relationships" xmlns:p="http://schemas.openxmlformats.org/presentationml/2006/main">
  <p:tag name="NUM" val="4"/>
</p:tagLst>
</file>

<file path=ppt/tags/tag385.xml><?xml version="1.0" encoding="utf-8"?>
<p:tagLst xmlns:a="http://schemas.openxmlformats.org/drawingml/2006/main" xmlns:r="http://schemas.openxmlformats.org/officeDocument/2006/relationships" xmlns:p="http://schemas.openxmlformats.org/presentationml/2006/main">
  <p:tag name="NUM" val="5"/>
</p:tagLst>
</file>

<file path=ppt/tags/tag386.xml><?xml version="1.0" encoding="utf-8"?>
<p:tagLst xmlns:a="http://schemas.openxmlformats.org/drawingml/2006/main" xmlns:r="http://schemas.openxmlformats.org/officeDocument/2006/relationships" xmlns:p="http://schemas.openxmlformats.org/presentationml/2006/main">
  <p:tag name="NUM" val="6"/>
</p:tagLst>
</file>

<file path=ppt/tags/tag387.xml><?xml version="1.0" encoding="utf-8"?>
<p:tagLst xmlns:a="http://schemas.openxmlformats.org/drawingml/2006/main" xmlns:r="http://schemas.openxmlformats.org/officeDocument/2006/relationships" xmlns:p="http://schemas.openxmlformats.org/presentationml/2006/main">
  <p:tag name="NUM" val="7"/>
</p:tagLst>
</file>

<file path=ppt/tags/tag388.xml><?xml version="1.0" encoding="utf-8"?>
<p:tagLst xmlns:a="http://schemas.openxmlformats.org/drawingml/2006/main" xmlns:r="http://schemas.openxmlformats.org/officeDocument/2006/relationships" xmlns:p="http://schemas.openxmlformats.org/presentationml/2006/main">
  <p:tag name="NUM" val="8"/>
</p:tagLst>
</file>

<file path=ppt/tags/tag389.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390.xml><?xml version="1.0" encoding="utf-8"?>
<p:tagLst xmlns:a="http://schemas.openxmlformats.org/drawingml/2006/main" xmlns:r="http://schemas.openxmlformats.org/officeDocument/2006/relationships" xmlns:p="http://schemas.openxmlformats.org/presentationml/2006/main">
  <p:tag name="NUM" val="2"/>
</p:tagLst>
</file>

<file path=ppt/tags/tag391.xml><?xml version="1.0" encoding="utf-8"?>
<p:tagLst xmlns:a="http://schemas.openxmlformats.org/drawingml/2006/main" xmlns:r="http://schemas.openxmlformats.org/officeDocument/2006/relationships" xmlns:p="http://schemas.openxmlformats.org/presentationml/2006/main">
  <p:tag name="NUM" val="3"/>
</p:tagLst>
</file>

<file path=ppt/tags/tag392.xml><?xml version="1.0" encoding="utf-8"?>
<p:tagLst xmlns:a="http://schemas.openxmlformats.org/drawingml/2006/main" xmlns:r="http://schemas.openxmlformats.org/officeDocument/2006/relationships" xmlns:p="http://schemas.openxmlformats.org/presentationml/2006/main">
  <p:tag name="NUM" val="4"/>
</p:tagLst>
</file>

<file path=ppt/tags/tag393.xml><?xml version="1.0" encoding="utf-8"?>
<p:tagLst xmlns:a="http://schemas.openxmlformats.org/drawingml/2006/main" xmlns:r="http://schemas.openxmlformats.org/officeDocument/2006/relationships" xmlns:p="http://schemas.openxmlformats.org/presentationml/2006/main">
  <p:tag name="NUM" val="5"/>
</p:tagLst>
</file>

<file path=ppt/tags/tag394.xml><?xml version="1.0" encoding="utf-8"?>
<p:tagLst xmlns:a="http://schemas.openxmlformats.org/drawingml/2006/main" xmlns:r="http://schemas.openxmlformats.org/officeDocument/2006/relationships" xmlns:p="http://schemas.openxmlformats.org/presentationml/2006/main">
  <p:tag name="NUM" val="1"/>
</p:tagLst>
</file>

<file path=ppt/tags/tag395.xml><?xml version="1.0" encoding="utf-8"?>
<p:tagLst xmlns:a="http://schemas.openxmlformats.org/drawingml/2006/main" xmlns:r="http://schemas.openxmlformats.org/officeDocument/2006/relationships" xmlns:p="http://schemas.openxmlformats.org/presentationml/2006/main">
  <p:tag name="NUM" val="2"/>
</p:tagLst>
</file>

<file path=ppt/tags/tag396.xml><?xml version="1.0" encoding="utf-8"?>
<p:tagLst xmlns:a="http://schemas.openxmlformats.org/drawingml/2006/main" xmlns:r="http://schemas.openxmlformats.org/officeDocument/2006/relationships" xmlns:p="http://schemas.openxmlformats.org/presentationml/2006/main">
  <p:tag name="NUM" val="3"/>
</p:tagLst>
</file>

<file path=ppt/tags/tag397.xml><?xml version="1.0" encoding="utf-8"?>
<p:tagLst xmlns:a="http://schemas.openxmlformats.org/drawingml/2006/main" xmlns:r="http://schemas.openxmlformats.org/officeDocument/2006/relationships" xmlns:p="http://schemas.openxmlformats.org/presentationml/2006/main">
  <p:tag name="NUM" val="4"/>
</p:tagLst>
</file>

<file path=ppt/tags/tag398.xml><?xml version="1.0" encoding="utf-8"?>
<p:tagLst xmlns:a="http://schemas.openxmlformats.org/drawingml/2006/main" xmlns:r="http://schemas.openxmlformats.org/officeDocument/2006/relationships" xmlns:p="http://schemas.openxmlformats.org/presentationml/2006/main">
  <p:tag name="NUM" val="5"/>
</p:tagLst>
</file>

<file path=ppt/tags/tag39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00.xml><?xml version="1.0" encoding="utf-8"?>
<p:tagLst xmlns:a="http://schemas.openxmlformats.org/drawingml/2006/main" xmlns:r="http://schemas.openxmlformats.org/officeDocument/2006/relationships" xmlns:p="http://schemas.openxmlformats.org/presentationml/2006/main">
  <p:tag name="NUM" val="2"/>
</p:tagLst>
</file>

<file path=ppt/tags/tag401.xml><?xml version="1.0" encoding="utf-8"?>
<p:tagLst xmlns:a="http://schemas.openxmlformats.org/drawingml/2006/main" xmlns:r="http://schemas.openxmlformats.org/officeDocument/2006/relationships" xmlns:p="http://schemas.openxmlformats.org/presentationml/2006/main">
  <p:tag name="NUM" val="3"/>
</p:tagLst>
</file>

<file path=ppt/tags/tag402.xml><?xml version="1.0" encoding="utf-8"?>
<p:tagLst xmlns:a="http://schemas.openxmlformats.org/drawingml/2006/main" xmlns:r="http://schemas.openxmlformats.org/officeDocument/2006/relationships" xmlns:p="http://schemas.openxmlformats.org/presentationml/2006/main">
  <p:tag name="NUM" val="4"/>
</p:tagLst>
</file>

<file path=ppt/tags/tag403.xml><?xml version="1.0" encoding="utf-8"?>
<p:tagLst xmlns:a="http://schemas.openxmlformats.org/drawingml/2006/main" xmlns:r="http://schemas.openxmlformats.org/officeDocument/2006/relationships" xmlns:p="http://schemas.openxmlformats.org/presentationml/2006/main">
  <p:tag name="NUM" val="5"/>
</p:tagLst>
</file>

<file path=ppt/tags/tag404.xml><?xml version="1.0" encoding="utf-8"?>
<p:tagLst xmlns:a="http://schemas.openxmlformats.org/drawingml/2006/main" xmlns:r="http://schemas.openxmlformats.org/officeDocument/2006/relationships" xmlns:p="http://schemas.openxmlformats.org/presentationml/2006/main">
  <p:tag name="NUM" val="6"/>
</p:tagLst>
</file>

<file path=ppt/tags/tag405.xml><?xml version="1.0" encoding="utf-8"?>
<p:tagLst xmlns:a="http://schemas.openxmlformats.org/drawingml/2006/main" xmlns:r="http://schemas.openxmlformats.org/officeDocument/2006/relationships" xmlns:p="http://schemas.openxmlformats.org/presentationml/2006/main">
  <p:tag name="NUM" val="1"/>
</p:tagLst>
</file>

<file path=ppt/tags/tag406.xml><?xml version="1.0" encoding="utf-8"?>
<p:tagLst xmlns:a="http://schemas.openxmlformats.org/drawingml/2006/main" xmlns:r="http://schemas.openxmlformats.org/officeDocument/2006/relationships" xmlns:p="http://schemas.openxmlformats.org/presentationml/2006/main">
  <p:tag name="NUM" val="2"/>
</p:tagLst>
</file>

<file path=ppt/tags/tag407.xml><?xml version="1.0" encoding="utf-8"?>
<p:tagLst xmlns:a="http://schemas.openxmlformats.org/drawingml/2006/main" xmlns:r="http://schemas.openxmlformats.org/officeDocument/2006/relationships" xmlns:p="http://schemas.openxmlformats.org/presentationml/2006/main">
  <p:tag name="NUM" val="3"/>
</p:tagLst>
</file>

<file path=ppt/tags/tag408.xml><?xml version="1.0" encoding="utf-8"?>
<p:tagLst xmlns:a="http://schemas.openxmlformats.org/drawingml/2006/main" xmlns:r="http://schemas.openxmlformats.org/officeDocument/2006/relationships" xmlns:p="http://schemas.openxmlformats.org/presentationml/2006/main">
  <p:tag name="NUM" val="4"/>
</p:tagLst>
</file>

<file path=ppt/tags/tag409.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10.xml><?xml version="1.0" encoding="utf-8"?>
<p:tagLst xmlns:a="http://schemas.openxmlformats.org/drawingml/2006/main" xmlns:r="http://schemas.openxmlformats.org/officeDocument/2006/relationships" xmlns:p="http://schemas.openxmlformats.org/presentationml/2006/main">
  <p:tag name="NUM" val="6"/>
</p:tagLst>
</file>

<file path=ppt/tags/tag411.xml><?xml version="1.0" encoding="utf-8"?>
<p:tagLst xmlns:a="http://schemas.openxmlformats.org/drawingml/2006/main" xmlns:r="http://schemas.openxmlformats.org/officeDocument/2006/relationships" xmlns:p="http://schemas.openxmlformats.org/presentationml/2006/main">
  <p:tag name="NUM" val="7"/>
</p:tagLst>
</file>

<file path=ppt/tags/tag412.xml><?xml version="1.0" encoding="utf-8"?>
<p:tagLst xmlns:a="http://schemas.openxmlformats.org/drawingml/2006/main" xmlns:r="http://schemas.openxmlformats.org/officeDocument/2006/relationships" xmlns:p="http://schemas.openxmlformats.org/presentationml/2006/main">
  <p:tag name="NUM" val="8"/>
</p:tagLst>
</file>

<file path=ppt/tags/tag413.xml><?xml version="1.0" encoding="utf-8"?>
<p:tagLst xmlns:a="http://schemas.openxmlformats.org/drawingml/2006/main" xmlns:r="http://schemas.openxmlformats.org/officeDocument/2006/relationships" xmlns:p="http://schemas.openxmlformats.org/presentationml/2006/main">
  <p:tag name="NUM" val="9"/>
</p:tagLst>
</file>

<file path=ppt/tags/tag414.xml><?xml version="1.0" encoding="utf-8"?>
<p:tagLst xmlns:a="http://schemas.openxmlformats.org/drawingml/2006/main" xmlns:r="http://schemas.openxmlformats.org/officeDocument/2006/relationships" xmlns:p="http://schemas.openxmlformats.org/presentationml/2006/main">
  <p:tag name="NUM" val="10"/>
</p:tagLst>
</file>

<file path=ppt/tags/tag415.xml><?xml version="1.0" encoding="utf-8"?>
<p:tagLst xmlns:a="http://schemas.openxmlformats.org/drawingml/2006/main" xmlns:r="http://schemas.openxmlformats.org/officeDocument/2006/relationships" xmlns:p="http://schemas.openxmlformats.org/presentationml/2006/main">
  <p:tag name="NUM" val="1"/>
</p:tagLst>
</file>

<file path=ppt/tags/tag416.xml><?xml version="1.0" encoding="utf-8"?>
<p:tagLst xmlns:a="http://schemas.openxmlformats.org/drawingml/2006/main" xmlns:r="http://schemas.openxmlformats.org/officeDocument/2006/relationships" xmlns:p="http://schemas.openxmlformats.org/presentationml/2006/main">
  <p:tag name="NUM" val="2"/>
</p:tagLst>
</file>

<file path=ppt/tags/tag417.xml><?xml version="1.0" encoding="utf-8"?>
<p:tagLst xmlns:a="http://schemas.openxmlformats.org/drawingml/2006/main" xmlns:r="http://schemas.openxmlformats.org/officeDocument/2006/relationships" xmlns:p="http://schemas.openxmlformats.org/presentationml/2006/main">
  <p:tag name="NUM" val="3"/>
</p:tagLst>
</file>

<file path=ppt/tags/tag418.xml><?xml version="1.0" encoding="utf-8"?>
<p:tagLst xmlns:a="http://schemas.openxmlformats.org/drawingml/2006/main" xmlns:r="http://schemas.openxmlformats.org/officeDocument/2006/relationships" xmlns:p="http://schemas.openxmlformats.org/presentationml/2006/main">
  <p:tag name="NUM" val="1"/>
</p:tagLst>
</file>

<file path=ppt/tags/tag419.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20.xml><?xml version="1.0" encoding="utf-8"?>
<p:tagLst xmlns:a="http://schemas.openxmlformats.org/drawingml/2006/main" xmlns:r="http://schemas.openxmlformats.org/officeDocument/2006/relationships" xmlns:p="http://schemas.openxmlformats.org/presentationml/2006/main">
  <p:tag name="NUM" val="3"/>
</p:tagLst>
</file>

<file path=ppt/tags/tag421.xml><?xml version="1.0" encoding="utf-8"?>
<p:tagLst xmlns:a="http://schemas.openxmlformats.org/drawingml/2006/main" xmlns:r="http://schemas.openxmlformats.org/officeDocument/2006/relationships" xmlns:p="http://schemas.openxmlformats.org/presentationml/2006/main">
  <p:tag name="NUM" val="4"/>
</p:tagLst>
</file>

<file path=ppt/tags/tag422.xml><?xml version="1.0" encoding="utf-8"?>
<p:tagLst xmlns:a="http://schemas.openxmlformats.org/drawingml/2006/main" xmlns:r="http://schemas.openxmlformats.org/officeDocument/2006/relationships" xmlns:p="http://schemas.openxmlformats.org/presentationml/2006/main">
  <p:tag name="NUM" val="5"/>
</p:tagLst>
</file>

<file path=ppt/tags/tag423.xml><?xml version="1.0" encoding="utf-8"?>
<p:tagLst xmlns:a="http://schemas.openxmlformats.org/drawingml/2006/main" xmlns:r="http://schemas.openxmlformats.org/officeDocument/2006/relationships" xmlns:p="http://schemas.openxmlformats.org/presentationml/2006/main">
  <p:tag name="NUM" val="6"/>
</p:tagLst>
</file>

<file path=ppt/tags/tag424.xml><?xml version="1.0" encoding="utf-8"?>
<p:tagLst xmlns:a="http://schemas.openxmlformats.org/drawingml/2006/main" xmlns:r="http://schemas.openxmlformats.org/officeDocument/2006/relationships" xmlns:p="http://schemas.openxmlformats.org/presentationml/2006/main">
  <p:tag name="NUM" val="7"/>
</p:tagLst>
</file>

<file path=ppt/tags/tag425.xml><?xml version="1.0" encoding="utf-8"?>
<p:tagLst xmlns:a="http://schemas.openxmlformats.org/drawingml/2006/main" xmlns:r="http://schemas.openxmlformats.org/officeDocument/2006/relationships" xmlns:p="http://schemas.openxmlformats.org/presentationml/2006/main">
  <p:tag name="NUM" val="8"/>
</p:tagLst>
</file>

<file path=ppt/tags/tag426.xml><?xml version="1.0" encoding="utf-8"?>
<p:tagLst xmlns:a="http://schemas.openxmlformats.org/drawingml/2006/main" xmlns:r="http://schemas.openxmlformats.org/officeDocument/2006/relationships" xmlns:p="http://schemas.openxmlformats.org/presentationml/2006/main">
  <p:tag name="NUM" val="1"/>
</p:tagLst>
</file>

<file path=ppt/tags/tag427.xml><?xml version="1.0" encoding="utf-8"?>
<p:tagLst xmlns:a="http://schemas.openxmlformats.org/drawingml/2006/main" xmlns:r="http://schemas.openxmlformats.org/officeDocument/2006/relationships" xmlns:p="http://schemas.openxmlformats.org/presentationml/2006/main">
  <p:tag name="NUM" val="2"/>
</p:tagLst>
</file>

<file path=ppt/tags/tag428.xml><?xml version="1.0" encoding="utf-8"?>
<p:tagLst xmlns:a="http://schemas.openxmlformats.org/drawingml/2006/main" xmlns:r="http://schemas.openxmlformats.org/officeDocument/2006/relationships" xmlns:p="http://schemas.openxmlformats.org/presentationml/2006/main">
  <p:tag name="NUM" val="1"/>
</p:tagLst>
</file>

<file path=ppt/tags/tag429.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30.xml><?xml version="1.0" encoding="utf-8"?>
<p:tagLst xmlns:a="http://schemas.openxmlformats.org/drawingml/2006/main" xmlns:r="http://schemas.openxmlformats.org/officeDocument/2006/relationships" xmlns:p="http://schemas.openxmlformats.org/presentationml/2006/main">
  <p:tag name="NUM" val="1"/>
</p:tagLst>
</file>

<file path=ppt/tags/tag431.xml><?xml version="1.0" encoding="utf-8"?>
<p:tagLst xmlns:a="http://schemas.openxmlformats.org/drawingml/2006/main" xmlns:r="http://schemas.openxmlformats.org/officeDocument/2006/relationships" xmlns:p="http://schemas.openxmlformats.org/presentationml/2006/main">
  <p:tag name="NUM" val="2"/>
</p:tagLst>
</file>

<file path=ppt/tags/tag432.xml><?xml version="1.0" encoding="utf-8"?>
<p:tagLst xmlns:a="http://schemas.openxmlformats.org/drawingml/2006/main" xmlns:r="http://schemas.openxmlformats.org/officeDocument/2006/relationships" xmlns:p="http://schemas.openxmlformats.org/presentationml/2006/main">
  <p:tag name="NUM" val="3"/>
</p:tagLst>
</file>

<file path=ppt/tags/tag433.xml><?xml version="1.0" encoding="utf-8"?>
<p:tagLst xmlns:a="http://schemas.openxmlformats.org/drawingml/2006/main" xmlns:r="http://schemas.openxmlformats.org/officeDocument/2006/relationships" xmlns:p="http://schemas.openxmlformats.org/presentationml/2006/main">
  <p:tag name="NUM" val="4"/>
</p:tagLst>
</file>

<file path=ppt/tags/tag434.xml><?xml version="1.0" encoding="utf-8"?>
<p:tagLst xmlns:a="http://schemas.openxmlformats.org/drawingml/2006/main" xmlns:r="http://schemas.openxmlformats.org/officeDocument/2006/relationships" xmlns:p="http://schemas.openxmlformats.org/presentationml/2006/main">
  <p:tag name="NUM" val="1"/>
</p:tagLst>
</file>

<file path=ppt/tags/tag435.xml><?xml version="1.0" encoding="utf-8"?>
<p:tagLst xmlns:a="http://schemas.openxmlformats.org/drawingml/2006/main" xmlns:r="http://schemas.openxmlformats.org/officeDocument/2006/relationships" xmlns:p="http://schemas.openxmlformats.org/presentationml/2006/main">
  <p:tag name="NUM" val="2"/>
</p:tagLst>
</file>

<file path=ppt/tags/tag436.xml><?xml version="1.0" encoding="utf-8"?>
<p:tagLst xmlns:a="http://schemas.openxmlformats.org/drawingml/2006/main" xmlns:r="http://schemas.openxmlformats.org/officeDocument/2006/relationships" xmlns:p="http://schemas.openxmlformats.org/presentationml/2006/main">
  <p:tag name="NUM" val="3"/>
</p:tagLst>
</file>

<file path=ppt/tags/tag437.xml><?xml version="1.0" encoding="utf-8"?>
<p:tagLst xmlns:a="http://schemas.openxmlformats.org/drawingml/2006/main" xmlns:r="http://schemas.openxmlformats.org/officeDocument/2006/relationships" xmlns:p="http://schemas.openxmlformats.org/presentationml/2006/main">
  <p:tag name="NUM" val="4"/>
</p:tagLst>
</file>

<file path=ppt/tags/tag438.xml><?xml version="1.0" encoding="utf-8"?>
<p:tagLst xmlns:a="http://schemas.openxmlformats.org/drawingml/2006/main" xmlns:r="http://schemas.openxmlformats.org/officeDocument/2006/relationships" xmlns:p="http://schemas.openxmlformats.org/presentationml/2006/main">
  <p:tag name="NUM" val="5"/>
</p:tagLst>
</file>

<file path=ppt/tags/tag439.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40.xml><?xml version="1.0" encoding="utf-8"?>
<p:tagLst xmlns:a="http://schemas.openxmlformats.org/drawingml/2006/main" xmlns:r="http://schemas.openxmlformats.org/officeDocument/2006/relationships" xmlns:p="http://schemas.openxmlformats.org/presentationml/2006/main">
  <p:tag name="NUM" val="7"/>
</p:tagLst>
</file>

<file path=ppt/tags/tag441.xml><?xml version="1.0" encoding="utf-8"?>
<p:tagLst xmlns:a="http://schemas.openxmlformats.org/drawingml/2006/main" xmlns:r="http://schemas.openxmlformats.org/officeDocument/2006/relationships" xmlns:p="http://schemas.openxmlformats.org/presentationml/2006/main">
  <p:tag name="NUM" val="8"/>
</p:tagLst>
</file>

<file path=ppt/tags/tag442.xml><?xml version="1.0" encoding="utf-8"?>
<p:tagLst xmlns:a="http://schemas.openxmlformats.org/drawingml/2006/main" xmlns:r="http://schemas.openxmlformats.org/officeDocument/2006/relationships" xmlns:p="http://schemas.openxmlformats.org/presentationml/2006/main">
  <p:tag name="NUM" val="9"/>
</p:tagLst>
</file>

<file path=ppt/tags/tag443.xml><?xml version="1.0" encoding="utf-8"?>
<p:tagLst xmlns:a="http://schemas.openxmlformats.org/drawingml/2006/main" xmlns:r="http://schemas.openxmlformats.org/officeDocument/2006/relationships" xmlns:p="http://schemas.openxmlformats.org/presentationml/2006/main">
  <p:tag name="NUM" val="10"/>
</p:tagLst>
</file>

<file path=ppt/tags/tag444.xml><?xml version="1.0" encoding="utf-8"?>
<p:tagLst xmlns:a="http://schemas.openxmlformats.org/drawingml/2006/main" xmlns:r="http://schemas.openxmlformats.org/officeDocument/2006/relationships" xmlns:p="http://schemas.openxmlformats.org/presentationml/2006/main">
  <p:tag name="NUM" val="11"/>
</p:tagLst>
</file>

<file path=ppt/tags/tag445.xml><?xml version="1.0" encoding="utf-8"?>
<p:tagLst xmlns:a="http://schemas.openxmlformats.org/drawingml/2006/main" xmlns:r="http://schemas.openxmlformats.org/officeDocument/2006/relationships" xmlns:p="http://schemas.openxmlformats.org/presentationml/2006/main">
  <p:tag name="NUM" val="12"/>
</p:tagLst>
</file>

<file path=ppt/tags/tag446.xml><?xml version="1.0" encoding="utf-8"?>
<p:tagLst xmlns:a="http://schemas.openxmlformats.org/drawingml/2006/main" xmlns:r="http://schemas.openxmlformats.org/officeDocument/2006/relationships" xmlns:p="http://schemas.openxmlformats.org/presentationml/2006/main">
  <p:tag name="NUM" val="13"/>
</p:tagLst>
</file>

<file path=ppt/tags/tag447.xml><?xml version="1.0" encoding="utf-8"?>
<p:tagLst xmlns:a="http://schemas.openxmlformats.org/drawingml/2006/main" xmlns:r="http://schemas.openxmlformats.org/officeDocument/2006/relationships" xmlns:p="http://schemas.openxmlformats.org/presentationml/2006/main">
  <p:tag name="NUM" val="14"/>
</p:tagLst>
</file>

<file path=ppt/tags/tag448.xml><?xml version="1.0" encoding="utf-8"?>
<p:tagLst xmlns:a="http://schemas.openxmlformats.org/drawingml/2006/main" xmlns:r="http://schemas.openxmlformats.org/officeDocument/2006/relationships" xmlns:p="http://schemas.openxmlformats.org/presentationml/2006/main">
  <p:tag name="NUM" val="15"/>
</p:tagLst>
</file>

<file path=ppt/tags/tag449.xml><?xml version="1.0" encoding="utf-8"?>
<p:tagLst xmlns:a="http://schemas.openxmlformats.org/drawingml/2006/main" xmlns:r="http://schemas.openxmlformats.org/officeDocument/2006/relationships" xmlns:p="http://schemas.openxmlformats.org/presentationml/2006/main">
  <p:tag name="NUM" val="16"/>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50.xml><?xml version="1.0" encoding="utf-8"?>
<p:tagLst xmlns:a="http://schemas.openxmlformats.org/drawingml/2006/main" xmlns:r="http://schemas.openxmlformats.org/officeDocument/2006/relationships" xmlns:p="http://schemas.openxmlformats.org/presentationml/2006/main">
  <p:tag name="NUM" val="17"/>
</p:tagLst>
</file>

<file path=ppt/tags/tag451.xml><?xml version="1.0" encoding="utf-8"?>
<p:tagLst xmlns:a="http://schemas.openxmlformats.org/drawingml/2006/main" xmlns:r="http://schemas.openxmlformats.org/officeDocument/2006/relationships" xmlns:p="http://schemas.openxmlformats.org/presentationml/2006/main">
  <p:tag name="NUM" val="18"/>
</p:tagLst>
</file>

<file path=ppt/tags/tag452.xml><?xml version="1.0" encoding="utf-8"?>
<p:tagLst xmlns:a="http://schemas.openxmlformats.org/drawingml/2006/main" xmlns:r="http://schemas.openxmlformats.org/officeDocument/2006/relationships" xmlns:p="http://schemas.openxmlformats.org/presentationml/2006/main">
  <p:tag name="NUM" val="19"/>
</p:tagLst>
</file>

<file path=ppt/tags/tag453.xml><?xml version="1.0" encoding="utf-8"?>
<p:tagLst xmlns:a="http://schemas.openxmlformats.org/drawingml/2006/main" xmlns:r="http://schemas.openxmlformats.org/officeDocument/2006/relationships" xmlns:p="http://schemas.openxmlformats.org/presentationml/2006/main">
  <p:tag name="NUM" val="20"/>
</p:tagLst>
</file>

<file path=ppt/tags/tag454.xml><?xml version="1.0" encoding="utf-8"?>
<p:tagLst xmlns:a="http://schemas.openxmlformats.org/drawingml/2006/main" xmlns:r="http://schemas.openxmlformats.org/officeDocument/2006/relationships" xmlns:p="http://schemas.openxmlformats.org/presentationml/2006/main">
  <p:tag name="NUM" val="21"/>
</p:tagLst>
</file>

<file path=ppt/tags/tag455.xml><?xml version="1.0" encoding="utf-8"?>
<p:tagLst xmlns:a="http://schemas.openxmlformats.org/drawingml/2006/main" xmlns:r="http://schemas.openxmlformats.org/officeDocument/2006/relationships" xmlns:p="http://schemas.openxmlformats.org/presentationml/2006/main">
  <p:tag name="NUM" val="22"/>
</p:tagLst>
</file>

<file path=ppt/tags/tag456.xml><?xml version="1.0" encoding="utf-8"?>
<p:tagLst xmlns:a="http://schemas.openxmlformats.org/drawingml/2006/main" xmlns:r="http://schemas.openxmlformats.org/officeDocument/2006/relationships" xmlns:p="http://schemas.openxmlformats.org/presentationml/2006/main">
  <p:tag name="NUM" val="23"/>
</p:tagLst>
</file>

<file path=ppt/tags/tag457.xml><?xml version="1.0" encoding="utf-8"?>
<p:tagLst xmlns:a="http://schemas.openxmlformats.org/drawingml/2006/main" xmlns:r="http://schemas.openxmlformats.org/officeDocument/2006/relationships" xmlns:p="http://schemas.openxmlformats.org/presentationml/2006/main">
  <p:tag name="NUM" val="24"/>
</p:tagLst>
</file>

<file path=ppt/tags/tag458.xml><?xml version="1.0" encoding="utf-8"?>
<p:tagLst xmlns:a="http://schemas.openxmlformats.org/drawingml/2006/main" xmlns:r="http://schemas.openxmlformats.org/officeDocument/2006/relationships" xmlns:p="http://schemas.openxmlformats.org/presentationml/2006/main">
  <p:tag name="NUM" val="25"/>
</p:tagLst>
</file>

<file path=ppt/tags/tag459.xml><?xml version="1.0" encoding="utf-8"?>
<p:tagLst xmlns:a="http://schemas.openxmlformats.org/drawingml/2006/main" xmlns:r="http://schemas.openxmlformats.org/officeDocument/2006/relationships" xmlns:p="http://schemas.openxmlformats.org/presentationml/2006/main">
  <p:tag name="NUM" val="26"/>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60.xml><?xml version="1.0" encoding="utf-8"?>
<p:tagLst xmlns:a="http://schemas.openxmlformats.org/drawingml/2006/main" xmlns:r="http://schemas.openxmlformats.org/officeDocument/2006/relationships" xmlns:p="http://schemas.openxmlformats.org/presentationml/2006/main">
  <p:tag name="NUM" val="27"/>
</p:tagLst>
</file>

<file path=ppt/tags/tag461.xml><?xml version="1.0" encoding="utf-8"?>
<p:tagLst xmlns:a="http://schemas.openxmlformats.org/drawingml/2006/main" xmlns:r="http://schemas.openxmlformats.org/officeDocument/2006/relationships" xmlns:p="http://schemas.openxmlformats.org/presentationml/2006/main">
  <p:tag name="NUM" val="1"/>
</p:tagLst>
</file>

<file path=ppt/tags/tag462.xml><?xml version="1.0" encoding="utf-8"?>
<p:tagLst xmlns:a="http://schemas.openxmlformats.org/drawingml/2006/main" xmlns:r="http://schemas.openxmlformats.org/officeDocument/2006/relationships" xmlns:p="http://schemas.openxmlformats.org/presentationml/2006/main">
  <p:tag name="NUM" val="2"/>
</p:tagLst>
</file>

<file path=ppt/tags/tag463.xml><?xml version="1.0" encoding="utf-8"?>
<p:tagLst xmlns:a="http://schemas.openxmlformats.org/drawingml/2006/main" xmlns:r="http://schemas.openxmlformats.org/officeDocument/2006/relationships" xmlns:p="http://schemas.openxmlformats.org/presentationml/2006/main">
  <p:tag name="NUM" val="3"/>
</p:tagLst>
</file>

<file path=ppt/tags/tag464.xml><?xml version="1.0" encoding="utf-8"?>
<p:tagLst xmlns:a="http://schemas.openxmlformats.org/drawingml/2006/main" xmlns:r="http://schemas.openxmlformats.org/officeDocument/2006/relationships" xmlns:p="http://schemas.openxmlformats.org/presentationml/2006/main">
  <p:tag name="NUM" val="4"/>
</p:tagLst>
</file>

<file path=ppt/tags/tag465.xml><?xml version="1.0" encoding="utf-8"?>
<p:tagLst xmlns:a="http://schemas.openxmlformats.org/drawingml/2006/main" xmlns:r="http://schemas.openxmlformats.org/officeDocument/2006/relationships" xmlns:p="http://schemas.openxmlformats.org/presentationml/2006/main">
  <p:tag name="NUM" val="5"/>
</p:tagLst>
</file>

<file path=ppt/tags/tag466.xml><?xml version="1.0" encoding="utf-8"?>
<p:tagLst xmlns:a="http://schemas.openxmlformats.org/drawingml/2006/main" xmlns:r="http://schemas.openxmlformats.org/officeDocument/2006/relationships" xmlns:p="http://schemas.openxmlformats.org/presentationml/2006/main">
  <p:tag name="NUM" val="1"/>
</p:tagLst>
</file>

<file path=ppt/tags/tag467.xml><?xml version="1.0" encoding="utf-8"?>
<p:tagLst xmlns:a="http://schemas.openxmlformats.org/drawingml/2006/main" xmlns:r="http://schemas.openxmlformats.org/officeDocument/2006/relationships" xmlns:p="http://schemas.openxmlformats.org/presentationml/2006/main">
  <p:tag name="NUM" val="2"/>
</p:tagLst>
</file>

<file path=ppt/tags/tag468.xml><?xml version="1.0" encoding="utf-8"?>
<p:tagLst xmlns:a="http://schemas.openxmlformats.org/drawingml/2006/main" xmlns:r="http://schemas.openxmlformats.org/officeDocument/2006/relationships" xmlns:p="http://schemas.openxmlformats.org/presentationml/2006/main">
  <p:tag name="NUM" val="3"/>
</p:tagLst>
</file>

<file path=ppt/tags/tag469.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70.xml><?xml version="1.0" encoding="utf-8"?>
<p:tagLst xmlns:a="http://schemas.openxmlformats.org/drawingml/2006/main" xmlns:r="http://schemas.openxmlformats.org/officeDocument/2006/relationships" xmlns:p="http://schemas.openxmlformats.org/presentationml/2006/main">
  <p:tag name="NUM" val="5"/>
</p:tagLst>
</file>

<file path=ppt/tags/tag471.xml><?xml version="1.0" encoding="utf-8"?>
<p:tagLst xmlns:a="http://schemas.openxmlformats.org/drawingml/2006/main" xmlns:r="http://schemas.openxmlformats.org/officeDocument/2006/relationships" xmlns:p="http://schemas.openxmlformats.org/presentationml/2006/main">
  <p:tag name="NUM" val="6"/>
</p:tagLst>
</file>

<file path=ppt/tags/tag472.xml><?xml version="1.0" encoding="utf-8"?>
<p:tagLst xmlns:a="http://schemas.openxmlformats.org/drawingml/2006/main" xmlns:r="http://schemas.openxmlformats.org/officeDocument/2006/relationships" xmlns:p="http://schemas.openxmlformats.org/presentationml/2006/main">
  <p:tag name="NUM" val="7"/>
</p:tagLst>
</file>

<file path=ppt/tags/tag473.xml><?xml version="1.0" encoding="utf-8"?>
<p:tagLst xmlns:a="http://schemas.openxmlformats.org/drawingml/2006/main" xmlns:r="http://schemas.openxmlformats.org/officeDocument/2006/relationships" xmlns:p="http://schemas.openxmlformats.org/presentationml/2006/main">
  <p:tag name="NUM" val="8"/>
</p:tagLst>
</file>

<file path=ppt/tags/tag474.xml><?xml version="1.0" encoding="utf-8"?>
<p:tagLst xmlns:a="http://schemas.openxmlformats.org/drawingml/2006/main" xmlns:r="http://schemas.openxmlformats.org/officeDocument/2006/relationships" xmlns:p="http://schemas.openxmlformats.org/presentationml/2006/main">
  <p:tag name="NUM" val="9"/>
</p:tagLst>
</file>

<file path=ppt/tags/tag475.xml><?xml version="1.0" encoding="utf-8"?>
<p:tagLst xmlns:a="http://schemas.openxmlformats.org/drawingml/2006/main" xmlns:r="http://schemas.openxmlformats.org/officeDocument/2006/relationships" xmlns:p="http://schemas.openxmlformats.org/presentationml/2006/main">
  <p:tag name="NUM" val="1"/>
</p:tagLst>
</file>

<file path=ppt/tags/tag476.xml><?xml version="1.0" encoding="utf-8"?>
<p:tagLst xmlns:a="http://schemas.openxmlformats.org/drawingml/2006/main" xmlns:r="http://schemas.openxmlformats.org/officeDocument/2006/relationships" xmlns:p="http://schemas.openxmlformats.org/presentationml/2006/main">
  <p:tag name="NUM" val="2"/>
</p:tagLst>
</file>

<file path=ppt/tags/tag477.xml><?xml version="1.0" encoding="utf-8"?>
<p:tagLst xmlns:a="http://schemas.openxmlformats.org/drawingml/2006/main" xmlns:r="http://schemas.openxmlformats.org/officeDocument/2006/relationships" xmlns:p="http://schemas.openxmlformats.org/presentationml/2006/main">
  <p:tag name="NUM" val="3"/>
</p:tagLst>
</file>

<file path=ppt/tags/tag478.xml><?xml version="1.0" encoding="utf-8"?>
<p:tagLst xmlns:a="http://schemas.openxmlformats.org/drawingml/2006/main" xmlns:r="http://schemas.openxmlformats.org/officeDocument/2006/relationships" xmlns:p="http://schemas.openxmlformats.org/presentationml/2006/main">
  <p:tag name="NUM" val="4"/>
</p:tagLst>
</file>

<file path=ppt/tags/tag479.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80.xml><?xml version="1.0" encoding="utf-8"?>
<p:tagLst xmlns:a="http://schemas.openxmlformats.org/drawingml/2006/main" xmlns:r="http://schemas.openxmlformats.org/officeDocument/2006/relationships" xmlns:p="http://schemas.openxmlformats.org/presentationml/2006/main">
  <p:tag name="NUM" val="6"/>
</p:tagLst>
</file>

<file path=ppt/tags/tag481.xml><?xml version="1.0" encoding="utf-8"?>
<p:tagLst xmlns:a="http://schemas.openxmlformats.org/drawingml/2006/main" xmlns:r="http://schemas.openxmlformats.org/officeDocument/2006/relationships" xmlns:p="http://schemas.openxmlformats.org/presentationml/2006/main">
  <p:tag name="NUM" val="1"/>
</p:tagLst>
</file>

<file path=ppt/tags/tag482.xml><?xml version="1.0" encoding="utf-8"?>
<p:tagLst xmlns:a="http://schemas.openxmlformats.org/drawingml/2006/main" xmlns:r="http://schemas.openxmlformats.org/officeDocument/2006/relationships" xmlns:p="http://schemas.openxmlformats.org/presentationml/2006/main">
  <p:tag name="NUM" val="2"/>
</p:tagLst>
</file>

<file path=ppt/tags/tag483.xml><?xml version="1.0" encoding="utf-8"?>
<p:tagLst xmlns:a="http://schemas.openxmlformats.org/drawingml/2006/main" xmlns:r="http://schemas.openxmlformats.org/officeDocument/2006/relationships" xmlns:p="http://schemas.openxmlformats.org/presentationml/2006/main">
  <p:tag name="NUM" val="3"/>
</p:tagLst>
</file>

<file path=ppt/tags/tag484.xml><?xml version="1.0" encoding="utf-8"?>
<p:tagLst xmlns:a="http://schemas.openxmlformats.org/drawingml/2006/main" xmlns:r="http://schemas.openxmlformats.org/officeDocument/2006/relationships" xmlns:p="http://schemas.openxmlformats.org/presentationml/2006/main">
  <p:tag name="NUM" val="4"/>
</p:tagLst>
</file>

<file path=ppt/tags/tag485.xml><?xml version="1.0" encoding="utf-8"?>
<p:tagLst xmlns:a="http://schemas.openxmlformats.org/drawingml/2006/main" xmlns:r="http://schemas.openxmlformats.org/officeDocument/2006/relationships" xmlns:p="http://schemas.openxmlformats.org/presentationml/2006/main">
  <p:tag name="NUM" val="5"/>
</p:tagLst>
</file>

<file path=ppt/tags/tag486.xml><?xml version="1.0" encoding="utf-8"?>
<p:tagLst xmlns:a="http://schemas.openxmlformats.org/drawingml/2006/main" xmlns:r="http://schemas.openxmlformats.org/officeDocument/2006/relationships" xmlns:p="http://schemas.openxmlformats.org/presentationml/2006/main">
  <p:tag name="NUM" val="6"/>
</p:tagLst>
</file>

<file path=ppt/tags/tag487.xml><?xml version="1.0" encoding="utf-8"?>
<p:tagLst xmlns:a="http://schemas.openxmlformats.org/drawingml/2006/main" xmlns:r="http://schemas.openxmlformats.org/officeDocument/2006/relationships" xmlns:p="http://schemas.openxmlformats.org/presentationml/2006/main">
  <p:tag name="NUM" val="7"/>
</p:tagLst>
</file>

<file path=ppt/tags/tag488.xml><?xml version="1.0" encoding="utf-8"?>
<p:tagLst xmlns:a="http://schemas.openxmlformats.org/drawingml/2006/main" xmlns:r="http://schemas.openxmlformats.org/officeDocument/2006/relationships" xmlns:p="http://schemas.openxmlformats.org/presentationml/2006/main">
  <p:tag name="NUM" val="8"/>
</p:tagLst>
</file>

<file path=ppt/tags/tag489.xml><?xml version="1.0" encoding="utf-8"?>
<p:tagLst xmlns:a="http://schemas.openxmlformats.org/drawingml/2006/main" xmlns:r="http://schemas.openxmlformats.org/officeDocument/2006/relationships" xmlns:p="http://schemas.openxmlformats.org/presentationml/2006/main">
  <p:tag name="NUM" val="9"/>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490.xml><?xml version="1.0" encoding="utf-8"?>
<p:tagLst xmlns:a="http://schemas.openxmlformats.org/drawingml/2006/main" xmlns:r="http://schemas.openxmlformats.org/officeDocument/2006/relationships" xmlns:p="http://schemas.openxmlformats.org/presentationml/2006/main">
  <p:tag name="NUM" val="1"/>
</p:tagLst>
</file>

<file path=ppt/tags/tag491.xml><?xml version="1.0" encoding="utf-8"?>
<p:tagLst xmlns:a="http://schemas.openxmlformats.org/drawingml/2006/main" xmlns:r="http://schemas.openxmlformats.org/officeDocument/2006/relationships" xmlns:p="http://schemas.openxmlformats.org/presentationml/2006/main">
  <p:tag name="NUM" val="2"/>
</p:tagLst>
</file>

<file path=ppt/tags/tag492.xml><?xml version="1.0" encoding="utf-8"?>
<p:tagLst xmlns:a="http://schemas.openxmlformats.org/drawingml/2006/main" xmlns:r="http://schemas.openxmlformats.org/officeDocument/2006/relationships" xmlns:p="http://schemas.openxmlformats.org/presentationml/2006/main">
  <p:tag name="NUM" val="3"/>
</p:tagLst>
</file>

<file path=ppt/tags/tag493.xml><?xml version="1.0" encoding="utf-8"?>
<p:tagLst xmlns:a="http://schemas.openxmlformats.org/drawingml/2006/main" xmlns:r="http://schemas.openxmlformats.org/officeDocument/2006/relationships" xmlns:p="http://schemas.openxmlformats.org/presentationml/2006/main">
  <p:tag name="NUM" val="4"/>
</p:tagLst>
</file>

<file path=ppt/tags/tag494.xml><?xml version="1.0" encoding="utf-8"?>
<p:tagLst xmlns:a="http://schemas.openxmlformats.org/drawingml/2006/main" xmlns:r="http://schemas.openxmlformats.org/officeDocument/2006/relationships" xmlns:p="http://schemas.openxmlformats.org/presentationml/2006/main">
  <p:tag name="NUM" val="5"/>
</p:tagLst>
</file>

<file path=ppt/tags/tag495.xml><?xml version="1.0" encoding="utf-8"?>
<p:tagLst xmlns:a="http://schemas.openxmlformats.org/drawingml/2006/main" xmlns:r="http://schemas.openxmlformats.org/officeDocument/2006/relationships" xmlns:p="http://schemas.openxmlformats.org/presentationml/2006/main">
  <p:tag name="NUM" val="6"/>
</p:tagLst>
</file>

<file path=ppt/tags/tag496.xml><?xml version="1.0" encoding="utf-8"?>
<p:tagLst xmlns:a="http://schemas.openxmlformats.org/drawingml/2006/main" xmlns:r="http://schemas.openxmlformats.org/officeDocument/2006/relationships" xmlns:p="http://schemas.openxmlformats.org/presentationml/2006/main">
  <p:tag name="NUM" val="7"/>
</p:tagLst>
</file>

<file path=ppt/tags/tag497.xml><?xml version="1.0" encoding="utf-8"?>
<p:tagLst xmlns:a="http://schemas.openxmlformats.org/drawingml/2006/main" xmlns:r="http://schemas.openxmlformats.org/officeDocument/2006/relationships" xmlns:p="http://schemas.openxmlformats.org/presentationml/2006/main">
  <p:tag name="NUM" val="8"/>
</p:tagLst>
</file>

<file path=ppt/tags/tag498.xml><?xml version="1.0" encoding="utf-8"?>
<p:tagLst xmlns:a="http://schemas.openxmlformats.org/drawingml/2006/main" xmlns:r="http://schemas.openxmlformats.org/officeDocument/2006/relationships" xmlns:p="http://schemas.openxmlformats.org/presentationml/2006/main">
  <p:tag name="NUM" val="9"/>
</p:tagLst>
</file>

<file path=ppt/tags/tag49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00.xml><?xml version="1.0" encoding="utf-8"?>
<p:tagLst xmlns:a="http://schemas.openxmlformats.org/drawingml/2006/main" xmlns:r="http://schemas.openxmlformats.org/officeDocument/2006/relationships" xmlns:p="http://schemas.openxmlformats.org/presentationml/2006/main">
  <p:tag name="NUM" val="2"/>
</p:tagLst>
</file>

<file path=ppt/tags/tag501.xml><?xml version="1.0" encoding="utf-8"?>
<p:tagLst xmlns:a="http://schemas.openxmlformats.org/drawingml/2006/main" xmlns:r="http://schemas.openxmlformats.org/officeDocument/2006/relationships" xmlns:p="http://schemas.openxmlformats.org/presentationml/2006/main">
  <p:tag name="NUM" val="3"/>
</p:tagLst>
</file>

<file path=ppt/tags/tag502.xml><?xml version="1.0" encoding="utf-8"?>
<p:tagLst xmlns:a="http://schemas.openxmlformats.org/drawingml/2006/main" xmlns:r="http://schemas.openxmlformats.org/officeDocument/2006/relationships" xmlns:p="http://schemas.openxmlformats.org/presentationml/2006/main">
  <p:tag name="NUM" val="4"/>
</p:tagLst>
</file>

<file path=ppt/tags/tag503.xml><?xml version="1.0" encoding="utf-8"?>
<p:tagLst xmlns:a="http://schemas.openxmlformats.org/drawingml/2006/main" xmlns:r="http://schemas.openxmlformats.org/officeDocument/2006/relationships" xmlns:p="http://schemas.openxmlformats.org/presentationml/2006/main">
  <p:tag name="NUM" val="5"/>
</p:tagLst>
</file>

<file path=ppt/tags/tag504.xml><?xml version="1.0" encoding="utf-8"?>
<p:tagLst xmlns:a="http://schemas.openxmlformats.org/drawingml/2006/main" xmlns:r="http://schemas.openxmlformats.org/officeDocument/2006/relationships" xmlns:p="http://schemas.openxmlformats.org/presentationml/2006/main">
  <p:tag name="NUM" val="6"/>
</p:tagLst>
</file>

<file path=ppt/tags/tag505.xml><?xml version="1.0" encoding="utf-8"?>
<p:tagLst xmlns:a="http://schemas.openxmlformats.org/drawingml/2006/main" xmlns:r="http://schemas.openxmlformats.org/officeDocument/2006/relationships" xmlns:p="http://schemas.openxmlformats.org/presentationml/2006/main">
  <p:tag name="NUM" val="7"/>
</p:tagLst>
</file>

<file path=ppt/tags/tag506.xml><?xml version="1.0" encoding="utf-8"?>
<p:tagLst xmlns:a="http://schemas.openxmlformats.org/drawingml/2006/main" xmlns:r="http://schemas.openxmlformats.org/officeDocument/2006/relationships" xmlns:p="http://schemas.openxmlformats.org/presentationml/2006/main">
  <p:tag name="NUM" val="8"/>
</p:tagLst>
</file>

<file path=ppt/tags/tag507.xml><?xml version="1.0" encoding="utf-8"?>
<p:tagLst xmlns:a="http://schemas.openxmlformats.org/drawingml/2006/main" xmlns:r="http://schemas.openxmlformats.org/officeDocument/2006/relationships" xmlns:p="http://schemas.openxmlformats.org/presentationml/2006/main">
  <p:tag name="NUM" val="9"/>
</p:tagLst>
</file>

<file path=ppt/tags/tag508.xml><?xml version="1.0" encoding="utf-8"?>
<p:tagLst xmlns:a="http://schemas.openxmlformats.org/drawingml/2006/main" xmlns:r="http://schemas.openxmlformats.org/officeDocument/2006/relationships" xmlns:p="http://schemas.openxmlformats.org/presentationml/2006/main">
  <p:tag name="NUM" val="10"/>
</p:tagLst>
</file>

<file path=ppt/tags/tag509.xml><?xml version="1.0" encoding="utf-8"?>
<p:tagLst xmlns:a="http://schemas.openxmlformats.org/drawingml/2006/main" xmlns:r="http://schemas.openxmlformats.org/officeDocument/2006/relationships" xmlns:p="http://schemas.openxmlformats.org/presentationml/2006/main">
  <p:tag name="NUM" val="1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10.xml><?xml version="1.0" encoding="utf-8"?>
<p:tagLst xmlns:a="http://schemas.openxmlformats.org/drawingml/2006/main" xmlns:r="http://schemas.openxmlformats.org/officeDocument/2006/relationships" xmlns:p="http://schemas.openxmlformats.org/presentationml/2006/main">
  <p:tag name="NUM" val="1"/>
</p:tagLst>
</file>

<file path=ppt/tags/tag511.xml><?xml version="1.0" encoding="utf-8"?>
<p:tagLst xmlns:a="http://schemas.openxmlformats.org/drawingml/2006/main" xmlns:r="http://schemas.openxmlformats.org/officeDocument/2006/relationships" xmlns:p="http://schemas.openxmlformats.org/presentationml/2006/main">
  <p:tag name="NUM" val="2"/>
</p:tagLst>
</file>

<file path=ppt/tags/tag512.xml><?xml version="1.0" encoding="utf-8"?>
<p:tagLst xmlns:a="http://schemas.openxmlformats.org/drawingml/2006/main" xmlns:r="http://schemas.openxmlformats.org/officeDocument/2006/relationships" xmlns:p="http://schemas.openxmlformats.org/presentationml/2006/main">
  <p:tag name="NUM" val="3"/>
</p:tagLst>
</file>

<file path=ppt/tags/tag513.xml><?xml version="1.0" encoding="utf-8"?>
<p:tagLst xmlns:a="http://schemas.openxmlformats.org/drawingml/2006/main" xmlns:r="http://schemas.openxmlformats.org/officeDocument/2006/relationships" xmlns:p="http://schemas.openxmlformats.org/presentationml/2006/main">
  <p:tag name="NUM" val="1"/>
</p:tagLst>
</file>

<file path=ppt/tags/tag514.xml><?xml version="1.0" encoding="utf-8"?>
<p:tagLst xmlns:a="http://schemas.openxmlformats.org/drawingml/2006/main" xmlns:r="http://schemas.openxmlformats.org/officeDocument/2006/relationships" xmlns:p="http://schemas.openxmlformats.org/presentationml/2006/main">
  <p:tag name="NUM" val="2"/>
</p:tagLst>
</file>

<file path=ppt/tags/tag515.xml><?xml version="1.0" encoding="utf-8"?>
<p:tagLst xmlns:a="http://schemas.openxmlformats.org/drawingml/2006/main" xmlns:r="http://schemas.openxmlformats.org/officeDocument/2006/relationships" xmlns:p="http://schemas.openxmlformats.org/presentationml/2006/main">
  <p:tag name="NUM" val="3"/>
</p:tagLst>
</file>

<file path=ppt/tags/tag516.xml><?xml version="1.0" encoding="utf-8"?>
<p:tagLst xmlns:a="http://schemas.openxmlformats.org/drawingml/2006/main" xmlns:r="http://schemas.openxmlformats.org/officeDocument/2006/relationships" xmlns:p="http://schemas.openxmlformats.org/presentationml/2006/main">
  <p:tag name="NUM" val="4"/>
</p:tagLst>
</file>

<file path=ppt/tags/tag517.xml><?xml version="1.0" encoding="utf-8"?>
<p:tagLst xmlns:a="http://schemas.openxmlformats.org/drawingml/2006/main" xmlns:r="http://schemas.openxmlformats.org/officeDocument/2006/relationships" xmlns:p="http://schemas.openxmlformats.org/presentationml/2006/main">
  <p:tag name="NUM" val="5"/>
</p:tagLst>
</file>

<file path=ppt/tags/tag518.xml><?xml version="1.0" encoding="utf-8"?>
<p:tagLst xmlns:a="http://schemas.openxmlformats.org/drawingml/2006/main" xmlns:r="http://schemas.openxmlformats.org/officeDocument/2006/relationships" xmlns:p="http://schemas.openxmlformats.org/presentationml/2006/main">
  <p:tag name="NUM" val="6"/>
</p:tagLst>
</file>

<file path=ppt/tags/tag519.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20.xml><?xml version="1.0" encoding="utf-8"?>
<p:tagLst xmlns:a="http://schemas.openxmlformats.org/drawingml/2006/main" xmlns:r="http://schemas.openxmlformats.org/officeDocument/2006/relationships" xmlns:p="http://schemas.openxmlformats.org/presentationml/2006/main">
  <p:tag name="NUM" val="8"/>
</p:tagLst>
</file>

<file path=ppt/tags/tag521.xml><?xml version="1.0" encoding="utf-8"?>
<p:tagLst xmlns:a="http://schemas.openxmlformats.org/drawingml/2006/main" xmlns:r="http://schemas.openxmlformats.org/officeDocument/2006/relationships" xmlns:p="http://schemas.openxmlformats.org/presentationml/2006/main">
  <p:tag name="NUM" val="9"/>
</p:tagLst>
</file>

<file path=ppt/tags/tag522.xml><?xml version="1.0" encoding="utf-8"?>
<p:tagLst xmlns:a="http://schemas.openxmlformats.org/drawingml/2006/main" xmlns:r="http://schemas.openxmlformats.org/officeDocument/2006/relationships" xmlns:p="http://schemas.openxmlformats.org/presentationml/2006/main">
  <p:tag name="NUM" val="10"/>
</p:tagLst>
</file>

<file path=ppt/tags/tag523.xml><?xml version="1.0" encoding="utf-8"?>
<p:tagLst xmlns:a="http://schemas.openxmlformats.org/drawingml/2006/main" xmlns:r="http://schemas.openxmlformats.org/officeDocument/2006/relationships" xmlns:p="http://schemas.openxmlformats.org/presentationml/2006/main">
  <p:tag name="NUM" val="11"/>
</p:tagLst>
</file>

<file path=ppt/tags/tag524.xml><?xml version="1.0" encoding="utf-8"?>
<p:tagLst xmlns:a="http://schemas.openxmlformats.org/drawingml/2006/main" xmlns:r="http://schemas.openxmlformats.org/officeDocument/2006/relationships" xmlns:p="http://schemas.openxmlformats.org/presentationml/2006/main">
  <p:tag name="NUM" val="12"/>
</p:tagLst>
</file>

<file path=ppt/tags/tag525.xml><?xml version="1.0" encoding="utf-8"?>
<p:tagLst xmlns:a="http://schemas.openxmlformats.org/drawingml/2006/main" xmlns:r="http://schemas.openxmlformats.org/officeDocument/2006/relationships" xmlns:p="http://schemas.openxmlformats.org/presentationml/2006/main">
  <p:tag name="NUM" val="13"/>
</p:tagLst>
</file>

<file path=ppt/tags/tag526.xml><?xml version="1.0" encoding="utf-8"?>
<p:tagLst xmlns:a="http://schemas.openxmlformats.org/drawingml/2006/main" xmlns:r="http://schemas.openxmlformats.org/officeDocument/2006/relationships" xmlns:p="http://schemas.openxmlformats.org/presentationml/2006/main">
  <p:tag name="NUM" val="14"/>
</p:tagLst>
</file>

<file path=ppt/tags/tag527.xml><?xml version="1.0" encoding="utf-8"?>
<p:tagLst xmlns:a="http://schemas.openxmlformats.org/drawingml/2006/main" xmlns:r="http://schemas.openxmlformats.org/officeDocument/2006/relationships" xmlns:p="http://schemas.openxmlformats.org/presentationml/2006/main">
  <p:tag name="NUM" val="15"/>
</p:tagLst>
</file>

<file path=ppt/tags/tag528.xml><?xml version="1.0" encoding="utf-8"?>
<p:tagLst xmlns:a="http://schemas.openxmlformats.org/drawingml/2006/main" xmlns:r="http://schemas.openxmlformats.org/officeDocument/2006/relationships" xmlns:p="http://schemas.openxmlformats.org/presentationml/2006/main">
  <p:tag name="NUM" val="16"/>
</p:tagLst>
</file>

<file path=ppt/tags/tag529.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30.xml><?xml version="1.0" encoding="utf-8"?>
<p:tagLst xmlns:a="http://schemas.openxmlformats.org/drawingml/2006/main" xmlns:r="http://schemas.openxmlformats.org/officeDocument/2006/relationships" xmlns:p="http://schemas.openxmlformats.org/presentationml/2006/main">
  <p:tag name="NUM" val="18"/>
</p:tagLst>
</file>

<file path=ppt/tags/tag531.xml><?xml version="1.0" encoding="utf-8"?>
<p:tagLst xmlns:a="http://schemas.openxmlformats.org/drawingml/2006/main" xmlns:r="http://schemas.openxmlformats.org/officeDocument/2006/relationships" xmlns:p="http://schemas.openxmlformats.org/presentationml/2006/main">
  <p:tag name="NUM" val="19"/>
</p:tagLst>
</file>

<file path=ppt/tags/tag532.xml><?xml version="1.0" encoding="utf-8"?>
<p:tagLst xmlns:a="http://schemas.openxmlformats.org/drawingml/2006/main" xmlns:r="http://schemas.openxmlformats.org/officeDocument/2006/relationships" xmlns:p="http://schemas.openxmlformats.org/presentationml/2006/main">
  <p:tag name="NUM" val="20"/>
</p:tagLst>
</file>

<file path=ppt/tags/tag533.xml><?xml version="1.0" encoding="utf-8"?>
<p:tagLst xmlns:a="http://schemas.openxmlformats.org/drawingml/2006/main" xmlns:r="http://schemas.openxmlformats.org/officeDocument/2006/relationships" xmlns:p="http://schemas.openxmlformats.org/presentationml/2006/main">
  <p:tag name="NUM" val="21"/>
</p:tagLst>
</file>

<file path=ppt/tags/tag534.xml><?xml version="1.0" encoding="utf-8"?>
<p:tagLst xmlns:a="http://schemas.openxmlformats.org/drawingml/2006/main" xmlns:r="http://schemas.openxmlformats.org/officeDocument/2006/relationships" xmlns:p="http://schemas.openxmlformats.org/presentationml/2006/main">
  <p:tag name="NUM" val="22"/>
</p:tagLst>
</file>

<file path=ppt/tags/tag535.xml><?xml version="1.0" encoding="utf-8"?>
<p:tagLst xmlns:a="http://schemas.openxmlformats.org/drawingml/2006/main" xmlns:r="http://schemas.openxmlformats.org/officeDocument/2006/relationships" xmlns:p="http://schemas.openxmlformats.org/presentationml/2006/main">
  <p:tag name="NUM" val="23"/>
</p:tagLst>
</file>

<file path=ppt/tags/tag536.xml><?xml version="1.0" encoding="utf-8"?>
<p:tagLst xmlns:a="http://schemas.openxmlformats.org/drawingml/2006/main" xmlns:r="http://schemas.openxmlformats.org/officeDocument/2006/relationships" xmlns:p="http://schemas.openxmlformats.org/presentationml/2006/main">
  <p:tag name="NUM" val="24"/>
</p:tagLst>
</file>

<file path=ppt/tags/tag537.xml><?xml version="1.0" encoding="utf-8"?>
<p:tagLst xmlns:a="http://schemas.openxmlformats.org/drawingml/2006/main" xmlns:r="http://schemas.openxmlformats.org/officeDocument/2006/relationships" xmlns:p="http://schemas.openxmlformats.org/presentationml/2006/main">
  <p:tag name="NUM" val="25"/>
</p:tagLst>
</file>

<file path=ppt/tags/tag538.xml><?xml version="1.0" encoding="utf-8"?>
<p:tagLst xmlns:a="http://schemas.openxmlformats.org/drawingml/2006/main" xmlns:r="http://schemas.openxmlformats.org/officeDocument/2006/relationships" xmlns:p="http://schemas.openxmlformats.org/presentationml/2006/main">
  <p:tag name="NUM" val="1"/>
</p:tagLst>
</file>

<file path=ppt/tags/tag539.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40.xml><?xml version="1.0" encoding="utf-8"?>
<p:tagLst xmlns:a="http://schemas.openxmlformats.org/drawingml/2006/main" xmlns:r="http://schemas.openxmlformats.org/officeDocument/2006/relationships" xmlns:p="http://schemas.openxmlformats.org/presentationml/2006/main">
  <p:tag name="NUM" val="3"/>
</p:tagLst>
</file>

<file path=ppt/tags/tag541.xml><?xml version="1.0" encoding="utf-8"?>
<p:tagLst xmlns:a="http://schemas.openxmlformats.org/drawingml/2006/main" xmlns:r="http://schemas.openxmlformats.org/officeDocument/2006/relationships" xmlns:p="http://schemas.openxmlformats.org/presentationml/2006/main">
  <p:tag name="NUM" val="4"/>
</p:tagLst>
</file>

<file path=ppt/tags/tag542.xml><?xml version="1.0" encoding="utf-8"?>
<p:tagLst xmlns:a="http://schemas.openxmlformats.org/drawingml/2006/main" xmlns:r="http://schemas.openxmlformats.org/officeDocument/2006/relationships" xmlns:p="http://schemas.openxmlformats.org/presentationml/2006/main">
  <p:tag name="NUM" val="5"/>
</p:tagLst>
</file>

<file path=ppt/tags/tag543.xml><?xml version="1.0" encoding="utf-8"?>
<p:tagLst xmlns:a="http://schemas.openxmlformats.org/drawingml/2006/main" xmlns:r="http://schemas.openxmlformats.org/officeDocument/2006/relationships" xmlns:p="http://schemas.openxmlformats.org/presentationml/2006/main">
  <p:tag name="NUM" val="6"/>
</p:tagLst>
</file>

<file path=ppt/tags/tag544.xml><?xml version="1.0" encoding="utf-8"?>
<p:tagLst xmlns:a="http://schemas.openxmlformats.org/drawingml/2006/main" xmlns:r="http://schemas.openxmlformats.org/officeDocument/2006/relationships" xmlns:p="http://schemas.openxmlformats.org/presentationml/2006/main">
  <p:tag name="NUM" val="7"/>
</p:tagLst>
</file>

<file path=ppt/tags/tag545.xml><?xml version="1.0" encoding="utf-8"?>
<p:tagLst xmlns:a="http://schemas.openxmlformats.org/drawingml/2006/main" xmlns:r="http://schemas.openxmlformats.org/officeDocument/2006/relationships" xmlns:p="http://schemas.openxmlformats.org/presentationml/2006/main">
  <p:tag name="NUM" val="8"/>
</p:tagLst>
</file>

<file path=ppt/tags/tag546.xml><?xml version="1.0" encoding="utf-8"?>
<p:tagLst xmlns:a="http://schemas.openxmlformats.org/drawingml/2006/main" xmlns:r="http://schemas.openxmlformats.org/officeDocument/2006/relationships" xmlns:p="http://schemas.openxmlformats.org/presentationml/2006/main">
  <p:tag name="NUM" val="9"/>
</p:tagLst>
</file>

<file path=ppt/tags/tag547.xml><?xml version="1.0" encoding="utf-8"?>
<p:tagLst xmlns:a="http://schemas.openxmlformats.org/drawingml/2006/main" xmlns:r="http://schemas.openxmlformats.org/officeDocument/2006/relationships" xmlns:p="http://schemas.openxmlformats.org/presentationml/2006/main">
  <p:tag name="NUM" val="10"/>
</p:tagLst>
</file>

<file path=ppt/tags/tag548.xml><?xml version="1.0" encoding="utf-8"?>
<p:tagLst xmlns:a="http://schemas.openxmlformats.org/drawingml/2006/main" xmlns:r="http://schemas.openxmlformats.org/officeDocument/2006/relationships" xmlns:p="http://schemas.openxmlformats.org/presentationml/2006/main">
  <p:tag name="NUM" val="11"/>
</p:tagLst>
</file>

<file path=ppt/tags/tag549.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50.xml><?xml version="1.0" encoding="utf-8"?>
<p:tagLst xmlns:a="http://schemas.openxmlformats.org/drawingml/2006/main" xmlns:r="http://schemas.openxmlformats.org/officeDocument/2006/relationships" xmlns:p="http://schemas.openxmlformats.org/presentationml/2006/main">
  <p:tag name="NUM" val="13"/>
</p:tagLst>
</file>

<file path=ppt/tags/tag551.xml><?xml version="1.0" encoding="utf-8"?>
<p:tagLst xmlns:a="http://schemas.openxmlformats.org/drawingml/2006/main" xmlns:r="http://schemas.openxmlformats.org/officeDocument/2006/relationships" xmlns:p="http://schemas.openxmlformats.org/presentationml/2006/main">
  <p:tag name="NUM" val="14"/>
</p:tagLst>
</file>

<file path=ppt/tags/tag552.xml><?xml version="1.0" encoding="utf-8"?>
<p:tagLst xmlns:a="http://schemas.openxmlformats.org/drawingml/2006/main" xmlns:r="http://schemas.openxmlformats.org/officeDocument/2006/relationships" xmlns:p="http://schemas.openxmlformats.org/presentationml/2006/main">
  <p:tag name="NUM" val="15"/>
</p:tagLst>
</file>

<file path=ppt/tags/tag553.xml><?xml version="1.0" encoding="utf-8"?>
<p:tagLst xmlns:a="http://schemas.openxmlformats.org/drawingml/2006/main" xmlns:r="http://schemas.openxmlformats.org/officeDocument/2006/relationships" xmlns:p="http://schemas.openxmlformats.org/presentationml/2006/main">
  <p:tag name="NUM" val="16"/>
</p:tagLst>
</file>

<file path=ppt/tags/tag554.xml><?xml version="1.0" encoding="utf-8"?>
<p:tagLst xmlns:a="http://schemas.openxmlformats.org/drawingml/2006/main" xmlns:r="http://schemas.openxmlformats.org/officeDocument/2006/relationships" xmlns:p="http://schemas.openxmlformats.org/presentationml/2006/main">
  <p:tag name="NUM" val="17"/>
</p:tagLst>
</file>

<file path=ppt/tags/tag555.xml><?xml version="1.0" encoding="utf-8"?>
<p:tagLst xmlns:a="http://schemas.openxmlformats.org/drawingml/2006/main" xmlns:r="http://schemas.openxmlformats.org/officeDocument/2006/relationships" xmlns:p="http://schemas.openxmlformats.org/presentationml/2006/main">
  <p:tag name="NUM" val="18"/>
</p:tagLst>
</file>

<file path=ppt/tags/tag556.xml><?xml version="1.0" encoding="utf-8"?>
<p:tagLst xmlns:a="http://schemas.openxmlformats.org/drawingml/2006/main" xmlns:r="http://schemas.openxmlformats.org/officeDocument/2006/relationships" xmlns:p="http://schemas.openxmlformats.org/presentationml/2006/main">
  <p:tag name="NUM" val="19"/>
</p:tagLst>
</file>

<file path=ppt/tags/tag557.xml><?xml version="1.0" encoding="utf-8"?>
<p:tagLst xmlns:a="http://schemas.openxmlformats.org/drawingml/2006/main" xmlns:r="http://schemas.openxmlformats.org/officeDocument/2006/relationships" xmlns:p="http://schemas.openxmlformats.org/presentationml/2006/main">
  <p:tag name="NUM" val="20"/>
</p:tagLst>
</file>

<file path=ppt/tags/tag558.xml><?xml version="1.0" encoding="utf-8"?>
<p:tagLst xmlns:a="http://schemas.openxmlformats.org/drawingml/2006/main" xmlns:r="http://schemas.openxmlformats.org/officeDocument/2006/relationships" xmlns:p="http://schemas.openxmlformats.org/presentationml/2006/main">
  <p:tag name="NUM" val="21"/>
</p:tagLst>
</file>

<file path=ppt/tags/tag559.xml><?xml version="1.0" encoding="utf-8"?>
<p:tagLst xmlns:a="http://schemas.openxmlformats.org/drawingml/2006/main" xmlns:r="http://schemas.openxmlformats.org/officeDocument/2006/relationships" xmlns:p="http://schemas.openxmlformats.org/presentationml/2006/main">
  <p:tag name="NUM" val="22"/>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60.xml><?xml version="1.0" encoding="utf-8"?>
<p:tagLst xmlns:a="http://schemas.openxmlformats.org/drawingml/2006/main" xmlns:r="http://schemas.openxmlformats.org/officeDocument/2006/relationships" xmlns:p="http://schemas.openxmlformats.org/presentationml/2006/main">
  <p:tag name="NUM" val="23"/>
</p:tagLst>
</file>

<file path=ppt/tags/tag561.xml><?xml version="1.0" encoding="utf-8"?>
<p:tagLst xmlns:a="http://schemas.openxmlformats.org/drawingml/2006/main" xmlns:r="http://schemas.openxmlformats.org/officeDocument/2006/relationships" xmlns:p="http://schemas.openxmlformats.org/presentationml/2006/main">
  <p:tag name="NUM" val="24"/>
</p:tagLst>
</file>

<file path=ppt/tags/tag562.xml><?xml version="1.0" encoding="utf-8"?>
<p:tagLst xmlns:a="http://schemas.openxmlformats.org/drawingml/2006/main" xmlns:r="http://schemas.openxmlformats.org/officeDocument/2006/relationships" xmlns:p="http://schemas.openxmlformats.org/presentationml/2006/main">
  <p:tag name="NUM" val="25"/>
</p:tagLst>
</file>

<file path=ppt/tags/tag563.xml><?xml version="1.0" encoding="utf-8"?>
<p:tagLst xmlns:a="http://schemas.openxmlformats.org/drawingml/2006/main" xmlns:r="http://schemas.openxmlformats.org/officeDocument/2006/relationships" xmlns:p="http://schemas.openxmlformats.org/presentationml/2006/main">
  <p:tag name="NUM" val="26"/>
</p:tagLst>
</file>

<file path=ppt/tags/tag564.xml><?xml version="1.0" encoding="utf-8"?>
<p:tagLst xmlns:a="http://schemas.openxmlformats.org/drawingml/2006/main" xmlns:r="http://schemas.openxmlformats.org/officeDocument/2006/relationships" xmlns:p="http://schemas.openxmlformats.org/presentationml/2006/main">
  <p:tag name="NUM" val="27"/>
</p:tagLst>
</file>

<file path=ppt/tags/tag565.xml><?xml version="1.0" encoding="utf-8"?>
<p:tagLst xmlns:a="http://schemas.openxmlformats.org/drawingml/2006/main" xmlns:r="http://schemas.openxmlformats.org/officeDocument/2006/relationships" xmlns:p="http://schemas.openxmlformats.org/presentationml/2006/main">
  <p:tag name="NUM" val="28"/>
</p:tagLst>
</file>

<file path=ppt/tags/tag566.xml><?xml version="1.0" encoding="utf-8"?>
<p:tagLst xmlns:a="http://schemas.openxmlformats.org/drawingml/2006/main" xmlns:r="http://schemas.openxmlformats.org/officeDocument/2006/relationships" xmlns:p="http://schemas.openxmlformats.org/presentationml/2006/main">
  <p:tag name="NUM" val="1"/>
</p:tagLst>
</file>

<file path=ppt/tags/tag567.xml><?xml version="1.0" encoding="utf-8"?>
<p:tagLst xmlns:a="http://schemas.openxmlformats.org/drawingml/2006/main" xmlns:r="http://schemas.openxmlformats.org/officeDocument/2006/relationships" xmlns:p="http://schemas.openxmlformats.org/presentationml/2006/main">
  <p:tag name="NUM" val="2"/>
</p:tagLst>
</file>

<file path=ppt/tags/tag568.xml><?xml version="1.0" encoding="utf-8"?>
<p:tagLst xmlns:a="http://schemas.openxmlformats.org/drawingml/2006/main" xmlns:r="http://schemas.openxmlformats.org/officeDocument/2006/relationships" xmlns:p="http://schemas.openxmlformats.org/presentationml/2006/main">
  <p:tag name="NUM" val="3"/>
</p:tagLst>
</file>

<file path=ppt/tags/tag569.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70.xml><?xml version="1.0" encoding="utf-8"?>
<p:tagLst xmlns:a="http://schemas.openxmlformats.org/drawingml/2006/main" xmlns:r="http://schemas.openxmlformats.org/officeDocument/2006/relationships" xmlns:p="http://schemas.openxmlformats.org/presentationml/2006/main">
  <p:tag name="NUM" val="5"/>
</p:tagLst>
</file>

<file path=ppt/tags/tag571.xml><?xml version="1.0" encoding="utf-8"?>
<p:tagLst xmlns:a="http://schemas.openxmlformats.org/drawingml/2006/main" xmlns:r="http://schemas.openxmlformats.org/officeDocument/2006/relationships" xmlns:p="http://schemas.openxmlformats.org/presentationml/2006/main">
  <p:tag name="NUM" val="6"/>
</p:tagLst>
</file>

<file path=ppt/tags/tag572.xml><?xml version="1.0" encoding="utf-8"?>
<p:tagLst xmlns:a="http://schemas.openxmlformats.org/drawingml/2006/main" xmlns:r="http://schemas.openxmlformats.org/officeDocument/2006/relationships" xmlns:p="http://schemas.openxmlformats.org/presentationml/2006/main">
  <p:tag name="NUM" val="7"/>
</p:tagLst>
</file>

<file path=ppt/tags/tag573.xml><?xml version="1.0" encoding="utf-8"?>
<p:tagLst xmlns:a="http://schemas.openxmlformats.org/drawingml/2006/main" xmlns:r="http://schemas.openxmlformats.org/officeDocument/2006/relationships" xmlns:p="http://schemas.openxmlformats.org/presentationml/2006/main">
  <p:tag name="NUM" val="8"/>
</p:tagLst>
</file>

<file path=ppt/tags/tag574.xml><?xml version="1.0" encoding="utf-8"?>
<p:tagLst xmlns:a="http://schemas.openxmlformats.org/drawingml/2006/main" xmlns:r="http://schemas.openxmlformats.org/officeDocument/2006/relationships" xmlns:p="http://schemas.openxmlformats.org/presentationml/2006/main">
  <p:tag name="NUM" val="9"/>
</p:tagLst>
</file>

<file path=ppt/tags/tag575.xml><?xml version="1.0" encoding="utf-8"?>
<p:tagLst xmlns:a="http://schemas.openxmlformats.org/drawingml/2006/main" xmlns:r="http://schemas.openxmlformats.org/officeDocument/2006/relationships" xmlns:p="http://schemas.openxmlformats.org/presentationml/2006/main">
  <p:tag name="NUM" val="10"/>
</p:tagLst>
</file>

<file path=ppt/tags/tag576.xml><?xml version="1.0" encoding="utf-8"?>
<p:tagLst xmlns:a="http://schemas.openxmlformats.org/drawingml/2006/main" xmlns:r="http://schemas.openxmlformats.org/officeDocument/2006/relationships" xmlns:p="http://schemas.openxmlformats.org/presentationml/2006/main">
  <p:tag name="NUM" val="11"/>
</p:tagLst>
</file>

<file path=ppt/tags/tag577.xml><?xml version="1.0" encoding="utf-8"?>
<p:tagLst xmlns:a="http://schemas.openxmlformats.org/drawingml/2006/main" xmlns:r="http://schemas.openxmlformats.org/officeDocument/2006/relationships" xmlns:p="http://schemas.openxmlformats.org/presentationml/2006/main">
  <p:tag name="NUM" val="12"/>
</p:tagLst>
</file>

<file path=ppt/tags/tag578.xml><?xml version="1.0" encoding="utf-8"?>
<p:tagLst xmlns:a="http://schemas.openxmlformats.org/drawingml/2006/main" xmlns:r="http://schemas.openxmlformats.org/officeDocument/2006/relationships" xmlns:p="http://schemas.openxmlformats.org/presentationml/2006/main">
  <p:tag name="NUM" val="13"/>
</p:tagLst>
</file>

<file path=ppt/tags/tag579.xml><?xml version="1.0" encoding="utf-8"?>
<p:tagLst xmlns:a="http://schemas.openxmlformats.org/drawingml/2006/main" xmlns:r="http://schemas.openxmlformats.org/officeDocument/2006/relationships" xmlns:p="http://schemas.openxmlformats.org/presentationml/2006/main">
  <p:tag name="NUM" val="1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80.xml><?xml version="1.0" encoding="utf-8"?>
<p:tagLst xmlns:a="http://schemas.openxmlformats.org/drawingml/2006/main" xmlns:r="http://schemas.openxmlformats.org/officeDocument/2006/relationships" xmlns:p="http://schemas.openxmlformats.org/presentationml/2006/main">
  <p:tag name="NUM" val="15"/>
</p:tagLst>
</file>

<file path=ppt/tags/tag581.xml><?xml version="1.0" encoding="utf-8"?>
<p:tagLst xmlns:a="http://schemas.openxmlformats.org/drawingml/2006/main" xmlns:r="http://schemas.openxmlformats.org/officeDocument/2006/relationships" xmlns:p="http://schemas.openxmlformats.org/presentationml/2006/main">
  <p:tag name="NUM" val="16"/>
</p:tagLst>
</file>

<file path=ppt/tags/tag582.xml><?xml version="1.0" encoding="utf-8"?>
<p:tagLst xmlns:a="http://schemas.openxmlformats.org/drawingml/2006/main" xmlns:r="http://schemas.openxmlformats.org/officeDocument/2006/relationships" xmlns:p="http://schemas.openxmlformats.org/presentationml/2006/main">
  <p:tag name="NUM" val="17"/>
</p:tagLst>
</file>

<file path=ppt/tags/tag583.xml><?xml version="1.0" encoding="utf-8"?>
<p:tagLst xmlns:a="http://schemas.openxmlformats.org/drawingml/2006/main" xmlns:r="http://schemas.openxmlformats.org/officeDocument/2006/relationships" xmlns:p="http://schemas.openxmlformats.org/presentationml/2006/main">
  <p:tag name="NUM" val="18"/>
</p:tagLst>
</file>

<file path=ppt/tags/tag584.xml><?xml version="1.0" encoding="utf-8"?>
<p:tagLst xmlns:a="http://schemas.openxmlformats.org/drawingml/2006/main" xmlns:r="http://schemas.openxmlformats.org/officeDocument/2006/relationships" xmlns:p="http://schemas.openxmlformats.org/presentationml/2006/main">
  <p:tag name="NUM" val="19"/>
</p:tagLst>
</file>

<file path=ppt/tags/tag585.xml><?xml version="1.0" encoding="utf-8"?>
<p:tagLst xmlns:a="http://schemas.openxmlformats.org/drawingml/2006/main" xmlns:r="http://schemas.openxmlformats.org/officeDocument/2006/relationships" xmlns:p="http://schemas.openxmlformats.org/presentationml/2006/main">
  <p:tag name="NUM" val="20"/>
</p:tagLst>
</file>

<file path=ppt/tags/tag586.xml><?xml version="1.0" encoding="utf-8"?>
<p:tagLst xmlns:a="http://schemas.openxmlformats.org/drawingml/2006/main" xmlns:r="http://schemas.openxmlformats.org/officeDocument/2006/relationships" xmlns:p="http://schemas.openxmlformats.org/presentationml/2006/main">
  <p:tag name="NUM" val="21"/>
</p:tagLst>
</file>

<file path=ppt/tags/tag587.xml><?xml version="1.0" encoding="utf-8"?>
<p:tagLst xmlns:a="http://schemas.openxmlformats.org/drawingml/2006/main" xmlns:r="http://schemas.openxmlformats.org/officeDocument/2006/relationships" xmlns:p="http://schemas.openxmlformats.org/presentationml/2006/main">
  <p:tag name="NUM" val="22"/>
</p:tagLst>
</file>

<file path=ppt/tags/tag588.xml><?xml version="1.0" encoding="utf-8"?>
<p:tagLst xmlns:a="http://schemas.openxmlformats.org/drawingml/2006/main" xmlns:r="http://schemas.openxmlformats.org/officeDocument/2006/relationships" xmlns:p="http://schemas.openxmlformats.org/presentationml/2006/main">
  <p:tag name="NUM" val="23"/>
</p:tagLst>
</file>

<file path=ppt/tags/tag589.xml><?xml version="1.0" encoding="utf-8"?>
<p:tagLst xmlns:a="http://schemas.openxmlformats.org/drawingml/2006/main" xmlns:r="http://schemas.openxmlformats.org/officeDocument/2006/relationships" xmlns:p="http://schemas.openxmlformats.org/presentationml/2006/main">
  <p:tag name="NUM" val="24"/>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590.xml><?xml version="1.0" encoding="utf-8"?>
<p:tagLst xmlns:a="http://schemas.openxmlformats.org/drawingml/2006/main" xmlns:r="http://schemas.openxmlformats.org/officeDocument/2006/relationships" xmlns:p="http://schemas.openxmlformats.org/presentationml/2006/main">
  <p:tag name="NUM" val="25"/>
</p:tagLst>
</file>

<file path=ppt/tags/tag591.xml><?xml version="1.0" encoding="utf-8"?>
<p:tagLst xmlns:a="http://schemas.openxmlformats.org/drawingml/2006/main" xmlns:r="http://schemas.openxmlformats.org/officeDocument/2006/relationships" xmlns:p="http://schemas.openxmlformats.org/presentationml/2006/main">
  <p:tag name="NUM" val="26"/>
</p:tagLst>
</file>

<file path=ppt/tags/tag592.xml><?xml version="1.0" encoding="utf-8"?>
<p:tagLst xmlns:a="http://schemas.openxmlformats.org/drawingml/2006/main" xmlns:r="http://schemas.openxmlformats.org/officeDocument/2006/relationships" xmlns:p="http://schemas.openxmlformats.org/presentationml/2006/main">
  <p:tag name="NUM" val="27"/>
</p:tagLst>
</file>

<file path=ppt/tags/tag593.xml><?xml version="1.0" encoding="utf-8"?>
<p:tagLst xmlns:a="http://schemas.openxmlformats.org/drawingml/2006/main" xmlns:r="http://schemas.openxmlformats.org/officeDocument/2006/relationships" xmlns:p="http://schemas.openxmlformats.org/presentationml/2006/main">
  <p:tag name="NUM" val="1"/>
</p:tagLst>
</file>

<file path=ppt/tags/tag594.xml><?xml version="1.0" encoding="utf-8"?>
<p:tagLst xmlns:a="http://schemas.openxmlformats.org/drawingml/2006/main" xmlns:r="http://schemas.openxmlformats.org/officeDocument/2006/relationships" xmlns:p="http://schemas.openxmlformats.org/presentationml/2006/main">
  <p:tag name="NUM" val="2"/>
</p:tagLst>
</file>

<file path=ppt/tags/tag595.xml><?xml version="1.0" encoding="utf-8"?>
<p:tagLst xmlns:a="http://schemas.openxmlformats.org/drawingml/2006/main" xmlns:r="http://schemas.openxmlformats.org/officeDocument/2006/relationships" xmlns:p="http://schemas.openxmlformats.org/presentationml/2006/main">
  <p:tag name="NUM" val="3"/>
</p:tagLst>
</file>

<file path=ppt/tags/tag596.xml><?xml version="1.0" encoding="utf-8"?>
<p:tagLst xmlns:a="http://schemas.openxmlformats.org/drawingml/2006/main" xmlns:r="http://schemas.openxmlformats.org/officeDocument/2006/relationships" xmlns:p="http://schemas.openxmlformats.org/presentationml/2006/main">
  <p:tag name="NUM" val="4"/>
</p:tagLst>
</file>

<file path=ppt/tags/tag597.xml><?xml version="1.0" encoding="utf-8"?>
<p:tagLst xmlns:a="http://schemas.openxmlformats.org/drawingml/2006/main" xmlns:r="http://schemas.openxmlformats.org/officeDocument/2006/relationships" xmlns:p="http://schemas.openxmlformats.org/presentationml/2006/main">
  <p:tag name="NUM" val="5"/>
</p:tagLst>
</file>

<file path=ppt/tags/tag598.xml><?xml version="1.0" encoding="utf-8"?>
<p:tagLst xmlns:a="http://schemas.openxmlformats.org/drawingml/2006/main" xmlns:r="http://schemas.openxmlformats.org/officeDocument/2006/relationships" xmlns:p="http://schemas.openxmlformats.org/presentationml/2006/main">
  <p:tag name="NUM" val="6"/>
</p:tagLst>
</file>

<file path=ppt/tags/tag59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00.xml><?xml version="1.0" encoding="utf-8"?>
<p:tagLst xmlns:a="http://schemas.openxmlformats.org/drawingml/2006/main" xmlns:r="http://schemas.openxmlformats.org/officeDocument/2006/relationships" xmlns:p="http://schemas.openxmlformats.org/presentationml/2006/main">
  <p:tag name="NUM" val="8"/>
</p:tagLst>
</file>

<file path=ppt/tags/tag601.xml><?xml version="1.0" encoding="utf-8"?>
<p:tagLst xmlns:a="http://schemas.openxmlformats.org/drawingml/2006/main" xmlns:r="http://schemas.openxmlformats.org/officeDocument/2006/relationships" xmlns:p="http://schemas.openxmlformats.org/presentationml/2006/main">
  <p:tag name="NUM" val="9"/>
</p:tagLst>
</file>

<file path=ppt/tags/tag602.xml><?xml version="1.0" encoding="utf-8"?>
<p:tagLst xmlns:a="http://schemas.openxmlformats.org/drawingml/2006/main" xmlns:r="http://schemas.openxmlformats.org/officeDocument/2006/relationships" xmlns:p="http://schemas.openxmlformats.org/presentationml/2006/main">
  <p:tag name="NUM" val="10"/>
</p:tagLst>
</file>

<file path=ppt/tags/tag603.xml><?xml version="1.0" encoding="utf-8"?>
<p:tagLst xmlns:a="http://schemas.openxmlformats.org/drawingml/2006/main" xmlns:r="http://schemas.openxmlformats.org/officeDocument/2006/relationships" xmlns:p="http://schemas.openxmlformats.org/presentationml/2006/main">
  <p:tag name="NUM" val="11"/>
</p:tagLst>
</file>

<file path=ppt/tags/tag604.xml><?xml version="1.0" encoding="utf-8"?>
<p:tagLst xmlns:a="http://schemas.openxmlformats.org/drawingml/2006/main" xmlns:r="http://schemas.openxmlformats.org/officeDocument/2006/relationships" xmlns:p="http://schemas.openxmlformats.org/presentationml/2006/main">
  <p:tag name="NUM" val="12"/>
</p:tagLst>
</file>

<file path=ppt/tags/tag605.xml><?xml version="1.0" encoding="utf-8"?>
<p:tagLst xmlns:a="http://schemas.openxmlformats.org/drawingml/2006/main" xmlns:r="http://schemas.openxmlformats.org/officeDocument/2006/relationships" xmlns:p="http://schemas.openxmlformats.org/presentationml/2006/main">
  <p:tag name="NUM" val="13"/>
</p:tagLst>
</file>

<file path=ppt/tags/tag606.xml><?xml version="1.0" encoding="utf-8"?>
<p:tagLst xmlns:a="http://schemas.openxmlformats.org/drawingml/2006/main" xmlns:r="http://schemas.openxmlformats.org/officeDocument/2006/relationships" xmlns:p="http://schemas.openxmlformats.org/presentationml/2006/main">
  <p:tag name="NUM" val="14"/>
</p:tagLst>
</file>

<file path=ppt/tags/tag607.xml><?xml version="1.0" encoding="utf-8"?>
<p:tagLst xmlns:a="http://schemas.openxmlformats.org/drawingml/2006/main" xmlns:r="http://schemas.openxmlformats.org/officeDocument/2006/relationships" xmlns:p="http://schemas.openxmlformats.org/presentationml/2006/main">
  <p:tag name="NUM" val="15"/>
</p:tagLst>
</file>

<file path=ppt/tags/tag608.xml><?xml version="1.0" encoding="utf-8"?>
<p:tagLst xmlns:a="http://schemas.openxmlformats.org/drawingml/2006/main" xmlns:r="http://schemas.openxmlformats.org/officeDocument/2006/relationships" xmlns:p="http://schemas.openxmlformats.org/presentationml/2006/main">
  <p:tag name="NUM" val="16"/>
</p:tagLst>
</file>

<file path=ppt/tags/tag609.xml><?xml version="1.0" encoding="utf-8"?>
<p:tagLst xmlns:a="http://schemas.openxmlformats.org/drawingml/2006/main" xmlns:r="http://schemas.openxmlformats.org/officeDocument/2006/relationships" xmlns:p="http://schemas.openxmlformats.org/presentationml/2006/main">
  <p:tag name="NUM" val="17"/>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10.xml><?xml version="1.0" encoding="utf-8"?>
<p:tagLst xmlns:a="http://schemas.openxmlformats.org/drawingml/2006/main" xmlns:r="http://schemas.openxmlformats.org/officeDocument/2006/relationships" xmlns:p="http://schemas.openxmlformats.org/presentationml/2006/main">
  <p:tag name="NUM" val="18"/>
</p:tagLst>
</file>

<file path=ppt/tags/tag611.xml><?xml version="1.0" encoding="utf-8"?>
<p:tagLst xmlns:a="http://schemas.openxmlformats.org/drawingml/2006/main" xmlns:r="http://schemas.openxmlformats.org/officeDocument/2006/relationships" xmlns:p="http://schemas.openxmlformats.org/presentationml/2006/main">
  <p:tag name="NUM" val="19"/>
</p:tagLst>
</file>

<file path=ppt/tags/tag612.xml><?xml version="1.0" encoding="utf-8"?>
<p:tagLst xmlns:a="http://schemas.openxmlformats.org/drawingml/2006/main" xmlns:r="http://schemas.openxmlformats.org/officeDocument/2006/relationships" xmlns:p="http://schemas.openxmlformats.org/presentationml/2006/main">
  <p:tag name="NUM" val="20"/>
</p:tagLst>
</file>

<file path=ppt/tags/tag613.xml><?xml version="1.0" encoding="utf-8"?>
<p:tagLst xmlns:a="http://schemas.openxmlformats.org/drawingml/2006/main" xmlns:r="http://schemas.openxmlformats.org/officeDocument/2006/relationships" xmlns:p="http://schemas.openxmlformats.org/presentationml/2006/main">
  <p:tag name="NUM" val="21"/>
</p:tagLst>
</file>

<file path=ppt/tags/tag614.xml><?xml version="1.0" encoding="utf-8"?>
<p:tagLst xmlns:a="http://schemas.openxmlformats.org/drawingml/2006/main" xmlns:r="http://schemas.openxmlformats.org/officeDocument/2006/relationships" xmlns:p="http://schemas.openxmlformats.org/presentationml/2006/main">
  <p:tag name="NUM" val="22"/>
</p:tagLst>
</file>

<file path=ppt/tags/tag615.xml><?xml version="1.0" encoding="utf-8"?>
<p:tagLst xmlns:a="http://schemas.openxmlformats.org/drawingml/2006/main" xmlns:r="http://schemas.openxmlformats.org/officeDocument/2006/relationships" xmlns:p="http://schemas.openxmlformats.org/presentationml/2006/main">
  <p:tag name="NUM" val="23"/>
</p:tagLst>
</file>

<file path=ppt/tags/tag616.xml><?xml version="1.0" encoding="utf-8"?>
<p:tagLst xmlns:a="http://schemas.openxmlformats.org/drawingml/2006/main" xmlns:r="http://schemas.openxmlformats.org/officeDocument/2006/relationships" xmlns:p="http://schemas.openxmlformats.org/presentationml/2006/main">
  <p:tag name="NUM" val="24"/>
</p:tagLst>
</file>

<file path=ppt/tags/tag617.xml><?xml version="1.0" encoding="utf-8"?>
<p:tagLst xmlns:a="http://schemas.openxmlformats.org/drawingml/2006/main" xmlns:r="http://schemas.openxmlformats.org/officeDocument/2006/relationships" xmlns:p="http://schemas.openxmlformats.org/presentationml/2006/main">
  <p:tag name="NUM" val="25"/>
</p:tagLst>
</file>

<file path=ppt/tags/tag618.xml><?xml version="1.0" encoding="utf-8"?>
<p:tagLst xmlns:a="http://schemas.openxmlformats.org/drawingml/2006/main" xmlns:r="http://schemas.openxmlformats.org/officeDocument/2006/relationships" xmlns:p="http://schemas.openxmlformats.org/presentationml/2006/main">
  <p:tag name="NUM" val="26"/>
</p:tagLst>
</file>

<file path=ppt/tags/tag619.xml><?xml version="1.0" encoding="utf-8"?>
<p:tagLst xmlns:a="http://schemas.openxmlformats.org/drawingml/2006/main" xmlns:r="http://schemas.openxmlformats.org/officeDocument/2006/relationships" xmlns:p="http://schemas.openxmlformats.org/presentationml/2006/main">
  <p:tag name="NUM" val="27"/>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20.xml><?xml version="1.0" encoding="utf-8"?>
<p:tagLst xmlns:a="http://schemas.openxmlformats.org/drawingml/2006/main" xmlns:r="http://schemas.openxmlformats.org/officeDocument/2006/relationships" xmlns:p="http://schemas.openxmlformats.org/presentationml/2006/main">
  <p:tag name="NUM" val="1"/>
</p:tagLst>
</file>

<file path=ppt/tags/tag621.xml><?xml version="1.0" encoding="utf-8"?>
<p:tagLst xmlns:a="http://schemas.openxmlformats.org/drawingml/2006/main" xmlns:r="http://schemas.openxmlformats.org/officeDocument/2006/relationships" xmlns:p="http://schemas.openxmlformats.org/presentationml/2006/main">
  <p:tag name="NUM" val="2"/>
</p:tagLst>
</file>

<file path=ppt/tags/tag622.xml><?xml version="1.0" encoding="utf-8"?>
<p:tagLst xmlns:a="http://schemas.openxmlformats.org/drawingml/2006/main" xmlns:r="http://schemas.openxmlformats.org/officeDocument/2006/relationships" xmlns:p="http://schemas.openxmlformats.org/presentationml/2006/main">
  <p:tag name="NUM" val="3"/>
</p:tagLst>
</file>

<file path=ppt/tags/tag623.xml><?xml version="1.0" encoding="utf-8"?>
<p:tagLst xmlns:a="http://schemas.openxmlformats.org/drawingml/2006/main" xmlns:r="http://schemas.openxmlformats.org/officeDocument/2006/relationships" xmlns:p="http://schemas.openxmlformats.org/presentationml/2006/main">
  <p:tag name="NUM" val="4"/>
</p:tagLst>
</file>

<file path=ppt/tags/tag624.xml><?xml version="1.0" encoding="utf-8"?>
<p:tagLst xmlns:a="http://schemas.openxmlformats.org/drawingml/2006/main" xmlns:r="http://schemas.openxmlformats.org/officeDocument/2006/relationships" xmlns:p="http://schemas.openxmlformats.org/presentationml/2006/main">
  <p:tag name="NUM" val="5"/>
</p:tagLst>
</file>

<file path=ppt/tags/tag625.xml><?xml version="1.0" encoding="utf-8"?>
<p:tagLst xmlns:a="http://schemas.openxmlformats.org/drawingml/2006/main" xmlns:r="http://schemas.openxmlformats.org/officeDocument/2006/relationships" xmlns:p="http://schemas.openxmlformats.org/presentationml/2006/main">
  <p:tag name="NUM" val="6"/>
</p:tagLst>
</file>

<file path=ppt/tags/tag626.xml><?xml version="1.0" encoding="utf-8"?>
<p:tagLst xmlns:a="http://schemas.openxmlformats.org/drawingml/2006/main" xmlns:r="http://schemas.openxmlformats.org/officeDocument/2006/relationships" xmlns:p="http://schemas.openxmlformats.org/presentationml/2006/main">
  <p:tag name="NUM" val="7"/>
</p:tagLst>
</file>

<file path=ppt/tags/tag627.xml><?xml version="1.0" encoding="utf-8"?>
<p:tagLst xmlns:a="http://schemas.openxmlformats.org/drawingml/2006/main" xmlns:r="http://schemas.openxmlformats.org/officeDocument/2006/relationships" xmlns:p="http://schemas.openxmlformats.org/presentationml/2006/main">
  <p:tag name="NUM" val="8"/>
</p:tagLst>
</file>

<file path=ppt/tags/tag628.xml><?xml version="1.0" encoding="utf-8"?>
<p:tagLst xmlns:a="http://schemas.openxmlformats.org/drawingml/2006/main" xmlns:r="http://schemas.openxmlformats.org/officeDocument/2006/relationships" xmlns:p="http://schemas.openxmlformats.org/presentationml/2006/main">
  <p:tag name="NUM" val="9"/>
</p:tagLst>
</file>

<file path=ppt/tags/tag629.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30.xml><?xml version="1.0" encoding="utf-8"?>
<p:tagLst xmlns:a="http://schemas.openxmlformats.org/drawingml/2006/main" xmlns:r="http://schemas.openxmlformats.org/officeDocument/2006/relationships" xmlns:p="http://schemas.openxmlformats.org/presentationml/2006/main">
  <p:tag name="NUM" val="11"/>
</p:tagLst>
</file>

<file path=ppt/tags/tag631.xml><?xml version="1.0" encoding="utf-8"?>
<p:tagLst xmlns:a="http://schemas.openxmlformats.org/drawingml/2006/main" xmlns:r="http://schemas.openxmlformats.org/officeDocument/2006/relationships" xmlns:p="http://schemas.openxmlformats.org/presentationml/2006/main">
  <p:tag name="NUM" val="12"/>
</p:tagLst>
</file>

<file path=ppt/tags/tag632.xml><?xml version="1.0" encoding="utf-8"?>
<p:tagLst xmlns:a="http://schemas.openxmlformats.org/drawingml/2006/main" xmlns:r="http://schemas.openxmlformats.org/officeDocument/2006/relationships" xmlns:p="http://schemas.openxmlformats.org/presentationml/2006/main">
  <p:tag name="NUM" val="13"/>
</p:tagLst>
</file>

<file path=ppt/tags/tag633.xml><?xml version="1.0" encoding="utf-8"?>
<p:tagLst xmlns:a="http://schemas.openxmlformats.org/drawingml/2006/main" xmlns:r="http://schemas.openxmlformats.org/officeDocument/2006/relationships" xmlns:p="http://schemas.openxmlformats.org/presentationml/2006/main">
  <p:tag name="NUM" val="14"/>
</p:tagLst>
</file>

<file path=ppt/tags/tag634.xml><?xml version="1.0" encoding="utf-8"?>
<p:tagLst xmlns:a="http://schemas.openxmlformats.org/drawingml/2006/main" xmlns:r="http://schemas.openxmlformats.org/officeDocument/2006/relationships" xmlns:p="http://schemas.openxmlformats.org/presentationml/2006/main">
  <p:tag name="NUM" val="15"/>
</p:tagLst>
</file>

<file path=ppt/tags/tag635.xml><?xml version="1.0" encoding="utf-8"?>
<p:tagLst xmlns:a="http://schemas.openxmlformats.org/drawingml/2006/main" xmlns:r="http://schemas.openxmlformats.org/officeDocument/2006/relationships" xmlns:p="http://schemas.openxmlformats.org/presentationml/2006/main">
  <p:tag name="NUM" val="16"/>
</p:tagLst>
</file>

<file path=ppt/tags/tag636.xml><?xml version="1.0" encoding="utf-8"?>
<p:tagLst xmlns:a="http://schemas.openxmlformats.org/drawingml/2006/main" xmlns:r="http://schemas.openxmlformats.org/officeDocument/2006/relationships" xmlns:p="http://schemas.openxmlformats.org/presentationml/2006/main">
  <p:tag name="NUM" val="17"/>
</p:tagLst>
</file>

<file path=ppt/tags/tag637.xml><?xml version="1.0" encoding="utf-8"?>
<p:tagLst xmlns:a="http://schemas.openxmlformats.org/drawingml/2006/main" xmlns:r="http://schemas.openxmlformats.org/officeDocument/2006/relationships" xmlns:p="http://schemas.openxmlformats.org/presentationml/2006/main">
  <p:tag name="NUM" val="18"/>
</p:tagLst>
</file>

<file path=ppt/tags/tag638.xml><?xml version="1.0" encoding="utf-8"?>
<p:tagLst xmlns:a="http://schemas.openxmlformats.org/drawingml/2006/main" xmlns:r="http://schemas.openxmlformats.org/officeDocument/2006/relationships" xmlns:p="http://schemas.openxmlformats.org/presentationml/2006/main">
  <p:tag name="NUM" val="19"/>
</p:tagLst>
</file>

<file path=ppt/tags/tag639.xml><?xml version="1.0" encoding="utf-8"?>
<p:tagLst xmlns:a="http://schemas.openxmlformats.org/drawingml/2006/main" xmlns:r="http://schemas.openxmlformats.org/officeDocument/2006/relationships" xmlns:p="http://schemas.openxmlformats.org/presentationml/2006/main">
  <p:tag name="NUM" val="20"/>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40.xml><?xml version="1.0" encoding="utf-8"?>
<p:tagLst xmlns:a="http://schemas.openxmlformats.org/drawingml/2006/main" xmlns:r="http://schemas.openxmlformats.org/officeDocument/2006/relationships" xmlns:p="http://schemas.openxmlformats.org/presentationml/2006/main">
  <p:tag name="NUM" val="21"/>
</p:tagLst>
</file>

<file path=ppt/tags/tag641.xml><?xml version="1.0" encoding="utf-8"?>
<p:tagLst xmlns:a="http://schemas.openxmlformats.org/drawingml/2006/main" xmlns:r="http://schemas.openxmlformats.org/officeDocument/2006/relationships" xmlns:p="http://schemas.openxmlformats.org/presentationml/2006/main">
  <p:tag name="NUM" val="22"/>
</p:tagLst>
</file>

<file path=ppt/tags/tag642.xml><?xml version="1.0" encoding="utf-8"?>
<p:tagLst xmlns:a="http://schemas.openxmlformats.org/drawingml/2006/main" xmlns:r="http://schemas.openxmlformats.org/officeDocument/2006/relationships" xmlns:p="http://schemas.openxmlformats.org/presentationml/2006/main">
  <p:tag name="NUM" val="23"/>
</p:tagLst>
</file>

<file path=ppt/tags/tag643.xml><?xml version="1.0" encoding="utf-8"?>
<p:tagLst xmlns:a="http://schemas.openxmlformats.org/drawingml/2006/main" xmlns:r="http://schemas.openxmlformats.org/officeDocument/2006/relationships" xmlns:p="http://schemas.openxmlformats.org/presentationml/2006/main">
  <p:tag name="NUM" val="24"/>
</p:tagLst>
</file>

<file path=ppt/tags/tag644.xml><?xml version="1.0" encoding="utf-8"?>
<p:tagLst xmlns:a="http://schemas.openxmlformats.org/drawingml/2006/main" xmlns:r="http://schemas.openxmlformats.org/officeDocument/2006/relationships" xmlns:p="http://schemas.openxmlformats.org/presentationml/2006/main">
  <p:tag name="NUM" val="25"/>
</p:tagLst>
</file>

<file path=ppt/tags/tag645.xml><?xml version="1.0" encoding="utf-8"?>
<p:tagLst xmlns:a="http://schemas.openxmlformats.org/drawingml/2006/main" xmlns:r="http://schemas.openxmlformats.org/officeDocument/2006/relationships" xmlns:p="http://schemas.openxmlformats.org/presentationml/2006/main">
  <p:tag name="NUM" val="26"/>
</p:tagLst>
</file>

<file path=ppt/tags/tag646.xml><?xml version="1.0" encoding="utf-8"?>
<p:tagLst xmlns:a="http://schemas.openxmlformats.org/drawingml/2006/main" xmlns:r="http://schemas.openxmlformats.org/officeDocument/2006/relationships" xmlns:p="http://schemas.openxmlformats.org/presentationml/2006/main">
  <p:tag name="NUM" val="27"/>
</p:tagLst>
</file>

<file path=ppt/tags/tag647.xml><?xml version="1.0" encoding="utf-8"?>
<p:tagLst xmlns:a="http://schemas.openxmlformats.org/drawingml/2006/main" xmlns:r="http://schemas.openxmlformats.org/officeDocument/2006/relationships" xmlns:p="http://schemas.openxmlformats.org/presentationml/2006/main">
  <p:tag name="NUM" val="28"/>
</p:tagLst>
</file>

<file path=ppt/tags/tag648.xml><?xml version="1.0" encoding="utf-8"?>
<p:tagLst xmlns:a="http://schemas.openxmlformats.org/drawingml/2006/main" xmlns:r="http://schemas.openxmlformats.org/officeDocument/2006/relationships" xmlns:p="http://schemas.openxmlformats.org/presentationml/2006/main">
  <p:tag name="NUM" val="1"/>
</p:tagLst>
</file>

<file path=ppt/tags/tag649.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50.xml><?xml version="1.0" encoding="utf-8"?>
<p:tagLst xmlns:a="http://schemas.openxmlformats.org/drawingml/2006/main" xmlns:r="http://schemas.openxmlformats.org/officeDocument/2006/relationships" xmlns:p="http://schemas.openxmlformats.org/presentationml/2006/main">
  <p:tag name="NUM" val="3"/>
</p:tagLst>
</file>

<file path=ppt/tags/tag651.xml><?xml version="1.0" encoding="utf-8"?>
<p:tagLst xmlns:a="http://schemas.openxmlformats.org/drawingml/2006/main" xmlns:r="http://schemas.openxmlformats.org/officeDocument/2006/relationships" xmlns:p="http://schemas.openxmlformats.org/presentationml/2006/main">
  <p:tag name="NUM" val="4"/>
</p:tagLst>
</file>

<file path=ppt/tags/tag652.xml><?xml version="1.0" encoding="utf-8"?>
<p:tagLst xmlns:a="http://schemas.openxmlformats.org/drawingml/2006/main" xmlns:r="http://schemas.openxmlformats.org/officeDocument/2006/relationships" xmlns:p="http://schemas.openxmlformats.org/presentationml/2006/main">
  <p:tag name="NUM" val="5"/>
</p:tagLst>
</file>

<file path=ppt/tags/tag653.xml><?xml version="1.0" encoding="utf-8"?>
<p:tagLst xmlns:a="http://schemas.openxmlformats.org/drawingml/2006/main" xmlns:r="http://schemas.openxmlformats.org/officeDocument/2006/relationships" xmlns:p="http://schemas.openxmlformats.org/presentationml/2006/main">
  <p:tag name="NUM" val="1"/>
</p:tagLst>
</file>

<file path=ppt/tags/tag654.xml><?xml version="1.0" encoding="utf-8"?>
<p:tagLst xmlns:a="http://schemas.openxmlformats.org/drawingml/2006/main" xmlns:r="http://schemas.openxmlformats.org/officeDocument/2006/relationships" xmlns:p="http://schemas.openxmlformats.org/presentationml/2006/main">
  <p:tag name="NUM" val="2"/>
</p:tagLst>
</file>

<file path=ppt/tags/tag655.xml><?xml version="1.0" encoding="utf-8"?>
<p:tagLst xmlns:a="http://schemas.openxmlformats.org/drawingml/2006/main" xmlns:r="http://schemas.openxmlformats.org/officeDocument/2006/relationships" xmlns:p="http://schemas.openxmlformats.org/presentationml/2006/main">
  <p:tag name="NUM" val="3"/>
</p:tagLst>
</file>

<file path=ppt/tags/tag656.xml><?xml version="1.0" encoding="utf-8"?>
<p:tagLst xmlns:a="http://schemas.openxmlformats.org/drawingml/2006/main" xmlns:r="http://schemas.openxmlformats.org/officeDocument/2006/relationships" xmlns:p="http://schemas.openxmlformats.org/presentationml/2006/main">
  <p:tag name="NUM" val="4"/>
</p:tagLst>
</file>

<file path=ppt/tags/tag657.xml><?xml version="1.0" encoding="utf-8"?>
<p:tagLst xmlns:a="http://schemas.openxmlformats.org/drawingml/2006/main" xmlns:r="http://schemas.openxmlformats.org/officeDocument/2006/relationships" xmlns:p="http://schemas.openxmlformats.org/presentationml/2006/main">
  <p:tag name="NUM" val="5"/>
</p:tagLst>
</file>

<file path=ppt/tags/tag658.xml><?xml version="1.0" encoding="utf-8"?>
<p:tagLst xmlns:a="http://schemas.openxmlformats.org/drawingml/2006/main" xmlns:r="http://schemas.openxmlformats.org/officeDocument/2006/relationships" xmlns:p="http://schemas.openxmlformats.org/presentationml/2006/main">
  <p:tag name="NUM" val="6"/>
</p:tagLst>
</file>

<file path=ppt/tags/tag659.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60.xml><?xml version="1.0" encoding="utf-8"?>
<p:tagLst xmlns:a="http://schemas.openxmlformats.org/drawingml/2006/main" xmlns:r="http://schemas.openxmlformats.org/officeDocument/2006/relationships" xmlns:p="http://schemas.openxmlformats.org/presentationml/2006/main">
  <p:tag name="NUM" val="8"/>
</p:tagLst>
</file>

<file path=ppt/tags/tag661.xml><?xml version="1.0" encoding="utf-8"?>
<p:tagLst xmlns:a="http://schemas.openxmlformats.org/drawingml/2006/main" xmlns:r="http://schemas.openxmlformats.org/officeDocument/2006/relationships" xmlns:p="http://schemas.openxmlformats.org/presentationml/2006/main">
  <p:tag name="NUM" val="1"/>
</p:tagLst>
</file>

<file path=ppt/tags/tag662.xml><?xml version="1.0" encoding="utf-8"?>
<p:tagLst xmlns:a="http://schemas.openxmlformats.org/drawingml/2006/main" xmlns:r="http://schemas.openxmlformats.org/officeDocument/2006/relationships" xmlns:p="http://schemas.openxmlformats.org/presentationml/2006/main">
  <p:tag name="NUM" val="2"/>
</p:tagLst>
</file>

<file path=ppt/tags/tag663.xml><?xml version="1.0" encoding="utf-8"?>
<p:tagLst xmlns:a="http://schemas.openxmlformats.org/drawingml/2006/main" xmlns:r="http://schemas.openxmlformats.org/officeDocument/2006/relationships" xmlns:p="http://schemas.openxmlformats.org/presentationml/2006/main">
  <p:tag name="NUM" val="3"/>
</p:tagLst>
</file>

<file path=ppt/tags/tag664.xml><?xml version="1.0" encoding="utf-8"?>
<p:tagLst xmlns:a="http://schemas.openxmlformats.org/drawingml/2006/main" xmlns:r="http://schemas.openxmlformats.org/officeDocument/2006/relationships" xmlns:p="http://schemas.openxmlformats.org/presentationml/2006/main">
  <p:tag name="NUM" val="4"/>
</p:tagLst>
</file>

<file path=ppt/tags/tag665.xml><?xml version="1.0" encoding="utf-8"?>
<p:tagLst xmlns:a="http://schemas.openxmlformats.org/drawingml/2006/main" xmlns:r="http://schemas.openxmlformats.org/officeDocument/2006/relationships" xmlns:p="http://schemas.openxmlformats.org/presentationml/2006/main">
  <p:tag name="NUM" val="5"/>
</p:tagLst>
</file>

<file path=ppt/tags/tag666.xml><?xml version="1.0" encoding="utf-8"?>
<p:tagLst xmlns:a="http://schemas.openxmlformats.org/drawingml/2006/main" xmlns:r="http://schemas.openxmlformats.org/officeDocument/2006/relationships" xmlns:p="http://schemas.openxmlformats.org/presentationml/2006/main">
  <p:tag name="NUM" val="6"/>
</p:tagLst>
</file>

<file path=ppt/tags/tag667.xml><?xml version="1.0" encoding="utf-8"?>
<p:tagLst xmlns:a="http://schemas.openxmlformats.org/drawingml/2006/main" xmlns:r="http://schemas.openxmlformats.org/officeDocument/2006/relationships" xmlns:p="http://schemas.openxmlformats.org/presentationml/2006/main">
  <p:tag name="NUM" val="7"/>
</p:tagLst>
</file>

<file path=ppt/tags/tag668.xml><?xml version="1.0" encoding="utf-8"?>
<p:tagLst xmlns:a="http://schemas.openxmlformats.org/drawingml/2006/main" xmlns:r="http://schemas.openxmlformats.org/officeDocument/2006/relationships" xmlns:p="http://schemas.openxmlformats.org/presentationml/2006/main">
  <p:tag name="NUM" val="1"/>
</p:tagLst>
</file>

<file path=ppt/tags/tag669.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70.xml><?xml version="1.0" encoding="utf-8"?>
<p:tagLst xmlns:a="http://schemas.openxmlformats.org/drawingml/2006/main" xmlns:r="http://schemas.openxmlformats.org/officeDocument/2006/relationships" xmlns:p="http://schemas.openxmlformats.org/presentationml/2006/main">
  <p:tag name="NUM" val="3"/>
</p:tagLst>
</file>

<file path=ppt/tags/tag671.xml><?xml version="1.0" encoding="utf-8"?>
<p:tagLst xmlns:a="http://schemas.openxmlformats.org/drawingml/2006/main" xmlns:r="http://schemas.openxmlformats.org/officeDocument/2006/relationships" xmlns:p="http://schemas.openxmlformats.org/presentationml/2006/main">
  <p:tag name="NUM" val="4"/>
</p:tagLst>
</file>

<file path=ppt/tags/tag672.xml><?xml version="1.0" encoding="utf-8"?>
<p:tagLst xmlns:a="http://schemas.openxmlformats.org/drawingml/2006/main" xmlns:r="http://schemas.openxmlformats.org/officeDocument/2006/relationships" xmlns:p="http://schemas.openxmlformats.org/presentationml/2006/main">
  <p:tag name="NUM" val="5"/>
</p:tagLst>
</file>

<file path=ppt/tags/tag673.xml><?xml version="1.0" encoding="utf-8"?>
<p:tagLst xmlns:a="http://schemas.openxmlformats.org/drawingml/2006/main" xmlns:r="http://schemas.openxmlformats.org/officeDocument/2006/relationships" xmlns:p="http://schemas.openxmlformats.org/presentationml/2006/main">
  <p:tag name="NUM" val="6"/>
</p:tagLst>
</file>

<file path=ppt/tags/tag674.xml><?xml version="1.0" encoding="utf-8"?>
<p:tagLst xmlns:a="http://schemas.openxmlformats.org/drawingml/2006/main" xmlns:r="http://schemas.openxmlformats.org/officeDocument/2006/relationships" xmlns:p="http://schemas.openxmlformats.org/presentationml/2006/main">
  <p:tag name="NUM" val="7"/>
</p:tagLst>
</file>

<file path=ppt/tags/tag675.xml><?xml version="1.0" encoding="utf-8"?>
<p:tagLst xmlns:a="http://schemas.openxmlformats.org/drawingml/2006/main" xmlns:r="http://schemas.openxmlformats.org/officeDocument/2006/relationships" xmlns:p="http://schemas.openxmlformats.org/presentationml/2006/main">
  <p:tag name="NUM" val="8"/>
</p:tagLst>
</file>

<file path=ppt/tags/tag676.xml><?xml version="1.0" encoding="utf-8"?>
<p:tagLst xmlns:a="http://schemas.openxmlformats.org/drawingml/2006/main" xmlns:r="http://schemas.openxmlformats.org/officeDocument/2006/relationships" xmlns:p="http://schemas.openxmlformats.org/presentationml/2006/main">
  <p:tag name="NUM" val="1"/>
</p:tagLst>
</file>

<file path=ppt/tags/tag677.xml><?xml version="1.0" encoding="utf-8"?>
<p:tagLst xmlns:a="http://schemas.openxmlformats.org/drawingml/2006/main" xmlns:r="http://schemas.openxmlformats.org/officeDocument/2006/relationships" xmlns:p="http://schemas.openxmlformats.org/presentationml/2006/main">
  <p:tag name="NUM" val="2"/>
</p:tagLst>
</file>

<file path=ppt/tags/tag678.xml><?xml version="1.0" encoding="utf-8"?>
<p:tagLst xmlns:a="http://schemas.openxmlformats.org/drawingml/2006/main" xmlns:r="http://schemas.openxmlformats.org/officeDocument/2006/relationships" xmlns:p="http://schemas.openxmlformats.org/presentationml/2006/main">
  <p:tag name="NUM" val="3"/>
</p:tagLst>
</file>

<file path=ppt/tags/tag679.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80.xml><?xml version="1.0" encoding="utf-8"?>
<p:tagLst xmlns:a="http://schemas.openxmlformats.org/drawingml/2006/main" xmlns:r="http://schemas.openxmlformats.org/officeDocument/2006/relationships" xmlns:p="http://schemas.openxmlformats.org/presentationml/2006/main">
  <p:tag name="NUM" val="5"/>
</p:tagLst>
</file>

<file path=ppt/tags/tag681.xml><?xml version="1.0" encoding="utf-8"?>
<p:tagLst xmlns:a="http://schemas.openxmlformats.org/drawingml/2006/main" xmlns:r="http://schemas.openxmlformats.org/officeDocument/2006/relationships" xmlns:p="http://schemas.openxmlformats.org/presentationml/2006/main">
  <p:tag name="NUM" val="6"/>
</p:tagLst>
</file>

<file path=ppt/tags/tag682.xml><?xml version="1.0" encoding="utf-8"?>
<p:tagLst xmlns:a="http://schemas.openxmlformats.org/drawingml/2006/main" xmlns:r="http://schemas.openxmlformats.org/officeDocument/2006/relationships" xmlns:p="http://schemas.openxmlformats.org/presentationml/2006/main">
  <p:tag name="NUM" val="7"/>
</p:tagLst>
</file>

<file path=ppt/tags/tag683.xml><?xml version="1.0" encoding="utf-8"?>
<p:tagLst xmlns:a="http://schemas.openxmlformats.org/drawingml/2006/main" xmlns:r="http://schemas.openxmlformats.org/officeDocument/2006/relationships" xmlns:p="http://schemas.openxmlformats.org/presentationml/2006/main">
  <p:tag name="NUM" val="8"/>
</p:tagLst>
</file>

<file path=ppt/tags/tag684.xml><?xml version="1.0" encoding="utf-8"?>
<p:tagLst xmlns:a="http://schemas.openxmlformats.org/drawingml/2006/main" xmlns:r="http://schemas.openxmlformats.org/officeDocument/2006/relationships" xmlns:p="http://schemas.openxmlformats.org/presentationml/2006/main">
  <p:tag name="NUM" val="9"/>
</p:tagLst>
</file>

<file path=ppt/tags/tag685.xml><?xml version="1.0" encoding="utf-8"?>
<p:tagLst xmlns:a="http://schemas.openxmlformats.org/drawingml/2006/main" xmlns:r="http://schemas.openxmlformats.org/officeDocument/2006/relationships" xmlns:p="http://schemas.openxmlformats.org/presentationml/2006/main">
  <p:tag name="NUM" val="10"/>
</p:tagLst>
</file>

<file path=ppt/tags/tag686.xml><?xml version="1.0" encoding="utf-8"?>
<p:tagLst xmlns:a="http://schemas.openxmlformats.org/drawingml/2006/main" xmlns:r="http://schemas.openxmlformats.org/officeDocument/2006/relationships" xmlns:p="http://schemas.openxmlformats.org/presentationml/2006/main">
  <p:tag name="NUM" val="1"/>
</p:tagLst>
</file>

<file path=ppt/tags/tag687.xml><?xml version="1.0" encoding="utf-8"?>
<p:tagLst xmlns:a="http://schemas.openxmlformats.org/drawingml/2006/main" xmlns:r="http://schemas.openxmlformats.org/officeDocument/2006/relationships" xmlns:p="http://schemas.openxmlformats.org/presentationml/2006/main">
  <p:tag name="NUM" val="2"/>
</p:tagLst>
</file>

<file path=ppt/tags/tag688.xml><?xml version="1.0" encoding="utf-8"?>
<p:tagLst xmlns:a="http://schemas.openxmlformats.org/drawingml/2006/main" xmlns:r="http://schemas.openxmlformats.org/officeDocument/2006/relationships" xmlns:p="http://schemas.openxmlformats.org/presentationml/2006/main">
  <p:tag name="NUM" val="3"/>
</p:tagLst>
</file>

<file path=ppt/tags/tag689.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690.xml><?xml version="1.0" encoding="utf-8"?>
<p:tagLst xmlns:a="http://schemas.openxmlformats.org/drawingml/2006/main" xmlns:r="http://schemas.openxmlformats.org/officeDocument/2006/relationships" xmlns:p="http://schemas.openxmlformats.org/presentationml/2006/main">
  <p:tag name="NUM" val="2"/>
</p:tagLst>
</file>

<file path=ppt/tags/tag691.xml><?xml version="1.0" encoding="utf-8"?>
<p:tagLst xmlns:a="http://schemas.openxmlformats.org/drawingml/2006/main" xmlns:r="http://schemas.openxmlformats.org/officeDocument/2006/relationships" xmlns:p="http://schemas.openxmlformats.org/presentationml/2006/main">
  <p:tag name="NUM" val="3"/>
</p:tagLst>
</file>

<file path=ppt/tags/tag692.xml><?xml version="1.0" encoding="utf-8"?>
<p:tagLst xmlns:a="http://schemas.openxmlformats.org/drawingml/2006/main" xmlns:r="http://schemas.openxmlformats.org/officeDocument/2006/relationships" xmlns:p="http://schemas.openxmlformats.org/presentationml/2006/main">
  <p:tag name="NUM" val="4"/>
</p:tagLst>
</file>

<file path=ppt/tags/tag693.xml><?xml version="1.0" encoding="utf-8"?>
<p:tagLst xmlns:a="http://schemas.openxmlformats.org/drawingml/2006/main" xmlns:r="http://schemas.openxmlformats.org/officeDocument/2006/relationships" xmlns:p="http://schemas.openxmlformats.org/presentationml/2006/main">
  <p:tag name="NUM" val="5"/>
</p:tagLst>
</file>

<file path=ppt/tags/tag694.xml><?xml version="1.0" encoding="utf-8"?>
<p:tagLst xmlns:a="http://schemas.openxmlformats.org/drawingml/2006/main" xmlns:r="http://schemas.openxmlformats.org/officeDocument/2006/relationships" xmlns:p="http://schemas.openxmlformats.org/presentationml/2006/main">
  <p:tag name="NUM" val="6"/>
</p:tagLst>
</file>

<file path=ppt/tags/tag695.xml><?xml version="1.0" encoding="utf-8"?>
<p:tagLst xmlns:a="http://schemas.openxmlformats.org/drawingml/2006/main" xmlns:r="http://schemas.openxmlformats.org/officeDocument/2006/relationships" xmlns:p="http://schemas.openxmlformats.org/presentationml/2006/main">
  <p:tag name="NUM" val="7"/>
</p:tagLst>
</file>

<file path=ppt/tags/tag696.xml><?xml version="1.0" encoding="utf-8"?>
<p:tagLst xmlns:a="http://schemas.openxmlformats.org/drawingml/2006/main" xmlns:r="http://schemas.openxmlformats.org/officeDocument/2006/relationships" xmlns:p="http://schemas.openxmlformats.org/presentationml/2006/main">
  <p:tag name="NUM" val="8"/>
</p:tagLst>
</file>

<file path=ppt/tags/tag697.xml><?xml version="1.0" encoding="utf-8"?>
<p:tagLst xmlns:a="http://schemas.openxmlformats.org/drawingml/2006/main" xmlns:r="http://schemas.openxmlformats.org/officeDocument/2006/relationships" xmlns:p="http://schemas.openxmlformats.org/presentationml/2006/main">
  <p:tag name="NUM" val="9"/>
</p:tagLst>
</file>

<file path=ppt/tags/tag698.xml><?xml version="1.0" encoding="utf-8"?>
<p:tagLst xmlns:a="http://schemas.openxmlformats.org/drawingml/2006/main" xmlns:r="http://schemas.openxmlformats.org/officeDocument/2006/relationships" xmlns:p="http://schemas.openxmlformats.org/presentationml/2006/main">
  <p:tag name="NUM" val="10"/>
</p:tagLst>
</file>

<file path=ppt/tags/tag69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00.xml><?xml version="1.0" encoding="utf-8"?>
<p:tagLst xmlns:a="http://schemas.openxmlformats.org/drawingml/2006/main" xmlns:r="http://schemas.openxmlformats.org/officeDocument/2006/relationships" xmlns:p="http://schemas.openxmlformats.org/presentationml/2006/main">
  <p:tag name="NUM" val="1"/>
</p:tagLst>
</file>

<file path=ppt/tags/tag701.xml><?xml version="1.0" encoding="utf-8"?>
<p:tagLst xmlns:a="http://schemas.openxmlformats.org/drawingml/2006/main" xmlns:r="http://schemas.openxmlformats.org/officeDocument/2006/relationships" xmlns:p="http://schemas.openxmlformats.org/presentationml/2006/main">
  <p:tag name="NUM" val="2"/>
</p:tagLst>
</file>

<file path=ppt/tags/tag702.xml><?xml version="1.0" encoding="utf-8"?>
<p:tagLst xmlns:a="http://schemas.openxmlformats.org/drawingml/2006/main" xmlns:r="http://schemas.openxmlformats.org/officeDocument/2006/relationships" xmlns:p="http://schemas.openxmlformats.org/presentationml/2006/main">
  <p:tag name="NUM" val="1"/>
</p:tagLst>
</file>

<file path=ppt/tags/tag703.xml><?xml version="1.0" encoding="utf-8"?>
<p:tagLst xmlns:a="http://schemas.openxmlformats.org/drawingml/2006/main" xmlns:r="http://schemas.openxmlformats.org/officeDocument/2006/relationships" xmlns:p="http://schemas.openxmlformats.org/presentationml/2006/main">
  <p:tag name="NUM" val="2"/>
</p:tagLst>
</file>

<file path=ppt/tags/tag704.xml><?xml version="1.0" encoding="utf-8"?>
<p:tagLst xmlns:a="http://schemas.openxmlformats.org/drawingml/2006/main" xmlns:r="http://schemas.openxmlformats.org/officeDocument/2006/relationships" xmlns:p="http://schemas.openxmlformats.org/presentationml/2006/main">
  <p:tag name="NUM" val="3"/>
</p:tagLst>
</file>

<file path=ppt/tags/tag705.xml><?xml version="1.0" encoding="utf-8"?>
<p:tagLst xmlns:a="http://schemas.openxmlformats.org/drawingml/2006/main" xmlns:r="http://schemas.openxmlformats.org/officeDocument/2006/relationships" xmlns:p="http://schemas.openxmlformats.org/presentationml/2006/main">
  <p:tag name="NUM" val="1"/>
</p:tagLst>
</file>

<file path=ppt/tags/tag706.xml><?xml version="1.0" encoding="utf-8"?>
<p:tagLst xmlns:a="http://schemas.openxmlformats.org/drawingml/2006/main" xmlns:r="http://schemas.openxmlformats.org/officeDocument/2006/relationships" xmlns:p="http://schemas.openxmlformats.org/presentationml/2006/main">
  <p:tag name="NUM" val="2"/>
</p:tagLst>
</file>

<file path=ppt/tags/tag707.xml><?xml version="1.0" encoding="utf-8"?>
<p:tagLst xmlns:a="http://schemas.openxmlformats.org/drawingml/2006/main" xmlns:r="http://schemas.openxmlformats.org/officeDocument/2006/relationships" xmlns:p="http://schemas.openxmlformats.org/presentationml/2006/main">
  <p:tag name="NUM" val="3"/>
</p:tagLst>
</file>

<file path=ppt/tags/tag708.xml><?xml version="1.0" encoding="utf-8"?>
<p:tagLst xmlns:a="http://schemas.openxmlformats.org/drawingml/2006/main" xmlns:r="http://schemas.openxmlformats.org/officeDocument/2006/relationships" xmlns:p="http://schemas.openxmlformats.org/presentationml/2006/main">
  <p:tag name="NUM" val="4"/>
</p:tagLst>
</file>

<file path=ppt/tags/tag709.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10.xml><?xml version="1.0" encoding="utf-8"?>
<p:tagLst xmlns:a="http://schemas.openxmlformats.org/drawingml/2006/main" xmlns:r="http://schemas.openxmlformats.org/officeDocument/2006/relationships" xmlns:p="http://schemas.openxmlformats.org/presentationml/2006/main">
  <p:tag name="NUM" val="6"/>
</p:tagLst>
</file>

<file path=ppt/tags/tag711.xml><?xml version="1.0" encoding="utf-8"?>
<p:tagLst xmlns:a="http://schemas.openxmlformats.org/drawingml/2006/main" xmlns:r="http://schemas.openxmlformats.org/officeDocument/2006/relationships" xmlns:p="http://schemas.openxmlformats.org/presentationml/2006/main">
  <p:tag name="NUM" val="7"/>
</p:tagLst>
</file>

<file path=ppt/tags/tag712.xml><?xml version="1.0" encoding="utf-8"?>
<p:tagLst xmlns:a="http://schemas.openxmlformats.org/drawingml/2006/main" xmlns:r="http://schemas.openxmlformats.org/officeDocument/2006/relationships" xmlns:p="http://schemas.openxmlformats.org/presentationml/2006/main">
  <p:tag name="NUM" val="8"/>
</p:tagLst>
</file>

<file path=ppt/tags/tag713.xml><?xml version="1.0" encoding="utf-8"?>
<p:tagLst xmlns:a="http://schemas.openxmlformats.org/drawingml/2006/main" xmlns:r="http://schemas.openxmlformats.org/officeDocument/2006/relationships" xmlns:p="http://schemas.openxmlformats.org/presentationml/2006/main">
  <p:tag name="NUM" val="1"/>
</p:tagLst>
</file>

<file path=ppt/tags/tag714.xml><?xml version="1.0" encoding="utf-8"?>
<p:tagLst xmlns:a="http://schemas.openxmlformats.org/drawingml/2006/main" xmlns:r="http://schemas.openxmlformats.org/officeDocument/2006/relationships" xmlns:p="http://schemas.openxmlformats.org/presentationml/2006/main">
  <p:tag name="NUM" val="2"/>
</p:tagLst>
</file>

<file path=ppt/tags/tag715.xml><?xml version="1.0" encoding="utf-8"?>
<p:tagLst xmlns:a="http://schemas.openxmlformats.org/drawingml/2006/main" xmlns:r="http://schemas.openxmlformats.org/officeDocument/2006/relationships" xmlns:p="http://schemas.openxmlformats.org/presentationml/2006/main">
  <p:tag name="NUM" val="3"/>
</p:tagLst>
</file>

<file path=ppt/tags/tag716.xml><?xml version="1.0" encoding="utf-8"?>
<p:tagLst xmlns:a="http://schemas.openxmlformats.org/drawingml/2006/main" xmlns:r="http://schemas.openxmlformats.org/officeDocument/2006/relationships" xmlns:p="http://schemas.openxmlformats.org/presentationml/2006/main">
  <p:tag name="NUM" val="4"/>
</p:tagLst>
</file>

<file path=ppt/tags/tag717.xml><?xml version="1.0" encoding="utf-8"?>
<p:tagLst xmlns:a="http://schemas.openxmlformats.org/drawingml/2006/main" xmlns:r="http://schemas.openxmlformats.org/officeDocument/2006/relationships" xmlns:p="http://schemas.openxmlformats.org/presentationml/2006/main">
  <p:tag name="NUM" val="5"/>
</p:tagLst>
</file>

<file path=ppt/tags/tag718.xml><?xml version="1.0" encoding="utf-8"?>
<p:tagLst xmlns:a="http://schemas.openxmlformats.org/drawingml/2006/main" xmlns:r="http://schemas.openxmlformats.org/officeDocument/2006/relationships" xmlns:p="http://schemas.openxmlformats.org/presentationml/2006/main">
  <p:tag name="NUM" val="6"/>
</p:tagLst>
</file>

<file path=ppt/tags/tag719.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20.xml><?xml version="1.0" encoding="utf-8"?>
<p:tagLst xmlns:a="http://schemas.openxmlformats.org/drawingml/2006/main" xmlns:r="http://schemas.openxmlformats.org/officeDocument/2006/relationships" xmlns:p="http://schemas.openxmlformats.org/presentationml/2006/main">
  <p:tag name="NUM" val="8"/>
</p:tagLst>
</file>

<file path=ppt/tags/tag721.xml><?xml version="1.0" encoding="utf-8"?>
<p:tagLst xmlns:a="http://schemas.openxmlformats.org/drawingml/2006/main" xmlns:r="http://schemas.openxmlformats.org/officeDocument/2006/relationships" xmlns:p="http://schemas.openxmlformats.org/presentationml/2006/main">
  <p:tag name="NUM" val="1"/>
</p:tagLst>
</file>

<file path=ppt/tags/tag722.xml><?xml version="1.0" encoding="utf-8"?>
<p:tagLst xmlns:a="http://schemas.openxmlformats.org/drawingml/2006/main" xmlns:r="http://schemas.openxmlformats.org/officeDocument/2006/relationships" xmlns:p="http://schemas.openxmlformats.org/presentationml/2006/main">
  <p:tag name="NUM" val="2"/>
</p:tagLst>
</file>

<file path=ppt/tags/tag723.xml><?xml version="1.0" encoding="utf-8"?>
<p:tagLst xmlns:a="http://schemas.openxmlformats.org/drawingml/2006/main" xmlns:r="http://schemas.openxmlformats.org/officeDocument/2006/relationships" xmlns:p="http://schemas.openxmlformats.org/presentationml/2006/main">
  <p:tag name="NUM" val="3"/>
</p:tagLst>
</file>

<file path=ppt/tags/tag724.xml><?xml version="1.0" encoding="utf-8"?>
<p:tagLst xmlns:a="http://schemas.openxmlformats.org/drawingml/2006/main" xmlns:r="http://schemas.openxmlformats.org/officeDocument/2006/relationships" xmlns:p="http://schemas.openxmlformats.org/presentationml/2006/main">
  <p:tag name="NUM" val="4"/>
</p:tagLst>
</file>

<file path=ppt/tags/tag725.xml><?xml version="1.0" encoding="utf-8"?>
<p:tagLst xmlns:a="http://schemas.openxmlformats.org/drawingml/2006/main" xmlns:r="http://schemas.openxmlformats.org/officeDocument/2006/relationships" xmlns:p="http://schemas.openxmlformats.org/presentationml/2006/main">
  <p:tag name="NUM" val="5"/>
</p:tagLst>
</file>

<file path=ppt/tags/tag726.xml><?xml version="1.0" encoding="utf-8"?>
<p:tagLst xmlns:a="http://schemas.openxmlformats.org/drawingml/2006/main" xmlns:r="http://schemas.openxmlformats.org/officeDocument/2006/relationships" xmlns:p="http://schemas.openxmlformats.org/presentationml/2006/main">
  <p:tag name="NUM" val="6"/>
</p:tagLst>
</file>

<file path=ppt/tags/tag727.xml><?xml version="1.0" encoding="utf-8"?>
<p:tagLst xmlns:a="http://schemas.openxmlformats.org/drawingml/2006/main" xmlns:r="http://schemas.openxmlformats.org/officeDocument/2006/relationships" xmlns:p="http://schemas.openxmlformats.org/presentationml/2006/main">
  <p:tag name="NUM" val="7"/>
</p:tagLst>
</file>

<file path=ppt/tags/tag728.xml><?xml version="1.0" encoding="utf-8"?>
<p:tagLst xmlns:a="http://schemas.openxmlformats.org/drawingml/2006/main" xmlns:r="http://schemas.openxmlformats.org/officeDocument/2006/relationships" xmlns:p="http://schemas.openxmlformats.org/presentationml/2006/main">
  <p:tag name="NUM" val="8"/>
</p:tagLst>
</file>

<file path=ppt/tags/tag729.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30.xml><?xml version="1.0" encoding="utf-8"?>
<p:tagLst xmlns:a="http://schemas.openxmlformats.org/drawingml/2006/main" xmlns:r="http://schemas.openxmlformats.org/officeDocument/2006/relationships" xmlns:p="http://schemas.openxmlformats.org/presentationml/2006/main">
  <p:tag name="NUM" val="10"/>
</p:tagLst>
</file>

<file path=ppt/tags/tag731.xml><?xml version="1.0" encoding="utf-8"?>
<p:tagLst xmlns:a="http://schemas.openxmlformats.org/drawingml/2006/main" xmlns:r="http://schemas.openxmlformats.org/officeDocument/2006/relationships" xmlns:p="http://schemas.openxmlformats.org/presentationml/2006/main">
  <p:tag name="NUM" val="1"/>
</p:tagLst>
</file>

<file path=ppt/tags/tag732.xml><?xml version="1.0" encoding="utf-8"?>
<p:tagLst xmlns:a="http://schemas.openxmlformats.org/drawingml/2006/main" xmlns:r="http://schemas.openxmlformats.org/officeDocument/2006/relationships" xmlns:p="http://schemas.openxmlformats.org/presentationml/2006/main">
  <p:tag name="NUM" val="2"/>
</p:tagLst>
</file>

<file path=ppt/tags/tag733.xml><?xml version="1.0" encoding="utf-8"?>
<p:tagLst xmlns:a="http://schemas.openxmlformats.org/drawingml/2006/main" xmlns:r="http://schemas.openxmlformats.org/officeDocument/2006/relationships" xmlns:p="http://schemas.openxmlformats.org/presentationml/2006/main">
  <p:tag name="NUM" val="3"/>
</p:tagLst>
</file>

<file path=ppt/tags/tag734.xml><?xml version="1.0" encoding="utf-8"?>
<p:tagLst xmlns:a="http://schemas.openxmlformats.org/drawingml/2006/main" xmlns:r="http://schemas.openxmlformats.org/officeDocument/2006/relationships" xmlns:p="http://schemas.openxmlformats.org/presentationml/2006/main">
  <p:tag name="NUM" val="4"/>
</p:tagLst>
</file>

<file path=ppt/tags/tag735.xml><?xml version="1.0" encoding="utf-8"?>
<p:tagLst xmlns:a="http://schemas.openxmlformats.org/drawingml/2006/main" xmlns:r="http://schemas.openxmlformats.org/officeDocument/2006/relationships" xmlns:p="http://schemas.openxmlformats.org/presentationml/2006/main">
  <p:tag name="NUM" val="1"/>
</p:tagLst>
</file>

<file path=ppt/tags/tag736.xml><?xml version="1.0" encoding="utf-8"?>
<p:tagLst xmlns:a="http://schemas.openxmlformats.org/drawingml/2006/main" xmlns:r="http://schemas.openxmlformats.org/officeDocument/2006/relationships" xmlns:p="http://schemas.openxmlformats.org/presentationml/2006/main">
  <p:tag name="NUM" val="2"/>
</p:tagLst>
</file>

<file path=ppt/tags/tag737.xml><?xml version="1.0" encoding="utf-8"?>
<p:tagLst xmlns:a="http://schemas.openxmlformats.org/drawingml/2006/main" xmlns:r="http://schemas.openxmlformats.org/officeDocument/2006/relationships" xmlns:p="http://schemas.openxmlformats.org/presentationml/2006/main">
  <p:tag name="NUM" val="3"/>
</p:tagLst>
</file>

<file path=ppt/tags/tag738.xml><?xml version="1.0" encoding="utf-8"?>
<p:tagLst xmlns:a="http://schemas.openxmlformats.org/drawingml/2006/main" xmlns:r="http://schemas.openxmlformats.org/officeDocument/2006/relationships" xmlns:p="http://schemas.openxmlformats.org/presentationml/2006/main">
  <p:tag name="NUM" val="1"/>
</p:tagLst>
</file>

<file path=ppt/tags/tag739.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40.xml><?xml version="1.0" encoding="utf-8"?>
<p:tagLst xmlns:a="http://schemas.openxmlformats.org/drawingml/2006/main" xmlns:r="http://schemas.openxmlformats.org/officeDocument/2006/relationships" xmlns:p="http://schemas.openxmlformats.org/presentationml/2006/main">
  <p:tag name="NUM" val="3"/>
</p:tagLst>
</file>

<file path=ppt/tags/tag741.xml><?xml version="1.0" encoding="utf-8"?>
<p:tagLst xmlns:a="http://schemas.openxmlformats.org/drawingml/2006/main" xmlns:r="http://schemas.openxmlformats.org/officeDocument/2006/relationships" xmlns:p="http://schemas.openxmlformats.org/presentationml/2006/main">
  <p:tag name="NUM" val="4"/>
</p:tagLst>
</file>

<file path=ppt/tags/tag742.xml><?xml version="1.0" encoding="utf-8"?>
<p:tagLst xmlns:a="http://schemas.openxmlformats.org/drawingml/2006/main" xmlns:r="http://schemas.openxmlformats.org/officeDocument/2006/relationships" xmlns:p="http://schemas.openxmlformats.org/presentationml/2006/main">
  <p:tag name="NUM" val="5"/>
</p:tagLst>
</file>

<file path=ppt/tags/tag743.xml><?xml version="1.0" encoding="utf-8"?>
<p:tagLst xmlns:a="http://schemas.openxmlformats.org/drawingml/2006/main" xmlns:r="http://schemas.openxmlformats.org/officeDocument/2006/relationships" xmlns:p="http://schemas.openxmlformats.org/presentationml/2006/main">
  <p:tag name="NUM" val="6"/>
</p:tagLst>
</file>

<file path=ppt/tags/tag744.xml><?xml version="1.0" encoding="utf-8"?>
<p:tagLst xmlns:a="http://schemas.openxmlformats.org/drawingml/2006/main" xmlns:r="http://schemas.openxmlformats.org/officeDocument/2006/relationships" xmlns:p="http://schemas.openxmlformats.org/presentationml/2006/main">
  <p:tag name="NUM" val="7"/>
</p:tagLst>
</file>

<file path=ppt/tags/tag745.xml><?xml version="1.0" encoding="utf-8"?>
<p:tagLst xmlns:a="http://schemas.openxmlformats.org/drawingml/2006/main" xmlns:r="http://schemas.openxmlformats.org/officeDocument/2006/relationships" xmlns:p="http://schemas.openxmlformats.org/presentationml/2006/main">
  <p:tag name="NUM" val="1"/>
</p:tagLst>
</file>

<file path=ppt/tags/tag746.xml><?xml version="1.0" encoding="utf-8"?>
<p:tagLst xmlns:a="http://schemas.openxmlformats.org/drawingml/2006/main" xmlns:r="http://schemas.openxmlformats.org/officeDocument/2006/relationships" xmlns:p="http://schemas.openxmlformats.org/presentationml/2006/main">
  <p:tag name="NUM" val="2"/>
</p:tagLst>
</file>

<file path=ppt/tags/tag747.xml><?xml version="1.0" encoding="utf-8"?>
<p:tagLst xmlns:a="http://schemas.openxmlformats.org/drawingml/2006/main" xmlns:r="http://schemas.openxmlformats.org/officeDocument/2006/relationships" xmlns:p="http://schemas.openxmlformats.org/presentationml/2006/main">
  <p:tag name="NUM" val="3"/>
</p:tagLst>
</file>

<file path=ppt/tags/tag748.xml><?xml version="1.0" encoding="utf-8"?>
<p:tagLst xmlns:a="http://schemas.openxmlformats.org/drawingml/2006/main" xmlns:r="http://schemas.openxmlformats.org/officeDocument/2006/relationships" xmlns:p="http://schemas.openxmlformats.org/presentationml/2006/main">
  <p:tag name="NUM" val="4"/>
</p:tagLst>
</file>

<file path=ppt/tags/tag749.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50.xml><?xml version="1.0" encoding="utf-8"?>
<p:tagLst xmlns:a="http://schemas.openxmlformats.org/drawingml/2006/main" xmlns:r="http://schemas.openxmlformats.org/officeDocument/2006/relationships" xmlns:p="http://schemas.openxmlformats.org/presentationml/2006/main">
  <p:tag name="NUM" val="6"/>
</p:tagLst>
</file>

<file path=ppt/tags/tag751.xml><?xml version="1.0" encoding="utf-8"?>
<p:tagLst xmlns:a="http://schemas.openxmlformats.org/drawingml/2006/main" xmlns:r="http://schemas.openxmlformats.org/officeDocument/2006/relationships" xmlns:p="http://schemas.openxmlformats.org/presentationml/2006/main">
  <p:tag name="NUM" val="7"/>
</p:tagLst>
</file>

<file path=ppt/tags/tag752.xml><?xml version="1.0" encoding="utf-8"?>
<p:tagLst xmlns:a="http://schemas.openxmlformats.org/drawingml/2006/main" xmlns:r="http://schemas.openxmlformats.org/officeDocument/2006/relationships" xmlns:p="http://schemas.openxmlformats.org/presentationml/2006/main">
  <p:tag name="NUM" val="8"/>
</p:tagLst>
</file>

<file path=ppt/tags/tag753.xml><?xml version="1.0" encoding="utf-8"?>
<p:tagLst xmlns:a="http://schemas.openxmlformats.org/drawingml/2006/main" xmlns:r="http://schemas.openxmlformats.org/officeDocument/2006/relationships" xmlns:p="http://schemas.openxmlformats.org/presentationml/2006/main">
  <p:tag name="NUM" val="1"/>
</p:tagLst>
</file>

<file path=ppt/tags/tag754.xml><?xml version="1.0" encoding="utf-8"?>
<p:tagLst xmlns:a="http://schemas.openxmlformats.org/drawingml/2006/main" xmlns:r="http://schemas.openxmlformats.org/officeDocument/2006/relationships" xmlns:p="http://schemas.openxmlformats.org/presentationml/2006/main">
  <p:tag name="NUM" val="2"/>
</p:tagLst>
</file>

<file path=ppt/tags/tag755.xml><?xml version="1.0" encoding="utf-8"?>
<p:tagLst xmlns:a="http://schemas.openxmlformats.org/drawingml/2006/main" xmlns:r="http://schemas.openxmlformats.org/officeDocument/2006/relationships" xmlns:p="http://schemas.openxmlformats.org/presentationml/2006/main">
  <p:tag name="NUM" val="3"/>
</p:tagLst>
</file>

<file path=ppt/tags/tag756.xml><?xml version="1.0" encoding="utf-8"?>
<p:tagLst xmlns:a="http://schemas.openxmlformats.org/drawingml/2006/main" xmlns:r="http://schemas.openxmlformats.org/officeDocument/2006/relationships" xmlns:p="http://schemas.openxmlformats.org/presentationml/2006/main">
  <p:tag name="NUM" val="4"/>
</p:tagLst>
</file>

<file path=ppt/tags/tag757.xml><?xml version="1.0" encoding="utf-8"?>
<p:tagLst xmlns:a="http://schemas.openxmlformats.org/drawingml/2006/main" xmlns:r="http://schemas.openxmlformats.org/officeDocument/2006/relationships" xmlns:p="http://schemas.openxmlformats.org/presentationml/2006/main">
  <p:tag name="NUM" val="1"/>
</p:tagLst>
</file>

<file path=ppt/tags/tag758.xml><?xml version="1.0" encoding="utf-8"?>
<p:tagLst xmlns:a="http://schemas.openxmlformats.org/drawingml/2006/main" xmlns:r="http://schemas.openxmlformats.org/officeDocument/2006/relationships" xmlns:p="http://schemas.openxmlformats.org/presentationml/2006/main">
  <p:tag name="NUM" val="2"/>
</p:tagLst>
</file>

<file path=ppt/tags/tag759.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60.xml><?xml version="1.0" encoding="utf-8"?>
<p:tagLst xmlns:a="http://schemas.openxmlformats.org/drawingml/2006/main" xmlns:r="http://schemas.openxmlformats.org/officeDocument/2006/relationships" xmlns:p="http://schemas.openxmlformats.org/presentationml/2006/main">
  <p:tag name="NUM" val="1"/>
</p:tagLst>
</file>

<file path=ppt/tags/tag761.xml><?xml version="1.0" encoding="utf-8"?>
<p:tagLst xmlns:a="http://schemas.openxmlformats.org/drawingml/2006/main" xmlns:r="http://schemas.openxmlformats.org/officeDocument/2006/relationships" xmlns:p="http://schemas.openxmlformats.org/presentationml/2006/main">
  <p:tag name="NUM" val="2"/>
</p:tagLst>
</file>

<file path=ppt/tags/tag762.xml><?xml version="1.0" encoding="utf-8"?>
<p:tagLst xmlns:a="http://schemas.openxmlformats.org/drawingml/2006/main" xmlns:r="http://schemas.openxmlformats.org/officeDocument/2006/relationships" xmlns:p="http://schemas.openxmlformats.org/presentationml/2006/main">
  <p:tag name="NUM" val="3"/>
</p:tagLst>
</file>

<file path=ppt/tags/tag763.xml><?xml version="1.0" encoding="utf-8"?>
<p:tagLst xmlns:a="http://schemas.openxmlformats.org/drawingml/2006/main" xmlns:r="http://schemas.openxmlformats.org/officeDocument/2006/relationships" xmlns:p="http://schemas.openxmlformats.org/presentationml/2006/main">
  <p:tag name="NUM" val="4"/>
</p:tagLst>
</file>

<file path=ppt/tags/tag764.xml><?xml version="1.0" encoding="utf-8"?>
<p:tagLst xmlns:a="http://schemas.openxmlformats.org/drawingml/2006/main" xmlns:r="http://schemas.openxmlformats.org/officeDocument/2006/relationships" xmlns:p="http://schemas.openxmlformats.org/presentationml/2006/main">
  <p:tag name="NUM" val="5"/>
</p:tagLst>
</file>

<file path=ppt/tags/tag765.xml><?xml version="1.0" encoding="utf-8"?>
<p:tagLst xmlns:a="http://schemas.openxmlformats.org/drawingml/2006/main" xmlns:r="http://schemas.openxmlformats.org/officeDocument/2006/relationships" xmlns:p="http://schemas.openxmlformats.org/presentationml/2006/main">
  <p:tag name="NUM" val="6"/>
</p:tagLst>
</file>

<file path=ppt/tags/tag766.xml><?xml version="1.0" encoding="utf-8"?>
<p:tagLst xmlns:a="http://schemas.openxmlformats.org/drawingml/2006/main" xmlns:r="http://schemas.openxmlformats.org/officeDocument/2006/relationships" xmlns:p="http://schemas.openxmlformats.org/presentationml/2006/main">
  <p:tag name="NUM" val="7"/>
</p:tagLst>
</file>

<file path=ppt/tags/tag767.xml><?xml version="1.0" encoding="utf-8"?>
<p:tagLst xmlns:a="http://schemas.openxmlformats.org/drawingml/2006/main" xmlns:r="http://schemas.openxmlformats.org/officeDocument/2006/relationships" xmlns:p="http://schemas.openxmlformats.org/presentationml/2006/main">
  <p:tag name="NUM" val="8"/>
</p:tagLst>
</file>

<file path=ppt/tags/tag768.xml><?xml version="1.0" encoding="utf-8"?>
<p:tagLst xmlns:a="http://schemas.openxmlformats.org/drawingml/2006/main" xmlns:r="http://schemas.openxmlformats.org/officeDocument/2006/relationships" xmlns:p="http://schemas.openxmlformats.org/presentationml/2006/main">
  <p:tag name="NUM" val="9"/>
</p:tagLst>
</file>

<file path=ppt/tags/tag769.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70.xml><?xml version="1.0" encoding="utf-8"?>
<p:tagLst xmlns:a="http://schemas.openxmlformats.org/drawingml/2006/main" xmlns:r="http://schemas.openxmlformats.org/officeDocument/2006/relationships" xmlns:p="http://schemas.openxmlformats.org/presentationml/2006/main">
  <p:tag name="NUM" val="11"/>
</p:tagLst>
</file>

<file path=ppt/tags/tag771.xml><?xml version="1.0" encoding="utf-8"?>
<p:tagLst xmlns:a="http://schemas.openxmlformats.org/drawingml/2006/main" xmlns:r="http://schemas.openxmlformats.org/officeDocument/2006/relationships" xmlns:p="http://schemas.openxmlformats.org/presentationml/2006/main">
  <p:tag name="NUM" val="12"/>
</p:tagLst>
</file>

<file path=ppt/tags/tag772.xml><?xml version="1.0" encoding="utf-8"?>
<p:tagLst xmlns:a="http://schemas.openxmlformats.org/drawingml/2006/main" xmlns:r="http://schemas.openxmlformats.org/officeDocument/2006/relationships" xmlns:p="http://schemas.openxmlformats.org/presentationml/2006/main">
  <p:tag name="NUM" val="13"/>
</p:tagLst>
</file>

<file path=ppt/tags/tag773.xml><?xml version="1.0" encoding="utf-8"?>
<p:tagLst xmlns:a="http://schemas.openxmlformats.org/drawingml/2006/main" xmlns:r="http://schemas.openxmlformats.org/officeDocument/2006/relationships" xmlns:p="http://schemas.openxmlformats.org/presentationml/2006/main">
  <p:tag name="NUM" val="1"/>
</p:tagLst>
</file>

<file path=ppt/tags/tag774.xml><?xml version="1.0" encoding="utf-8"?>
<p:tagLst xmlns:a="http://schemas.openxmlformats.org/drawingml/2006/main" xmlns:r="http://schemas.openxmlformats.org/officeDocument/2006/relationships" xmlns:p="http://schemas.openxmlformats.org/presentationml/2006/main">
  <p:tag name="NUM" val="2"/>
</p:tagLst>
</file>

<file path=ppt/tags/tag775.xml><?xml version="1.0" encoding="utf-8"?>
<p:tagLst xmlns:a="http://schemas.openxmlformats.org/drawingml/2006/main" xmlns:r="http://schemas.openxmlformats.org/officeDocument/2006/relationships" xmlns:p="http://schemas.openxmlformats.org/presentationml/2006/main">
  <p:tag name="NUM" val="3"/>
</p:tagLst>
</file>

<file path=ppt/tags/tag776.xml><?xml version="1.0" encoding="utf-8"?>
<p:tagLst xmlns:a="http://schemas.openxmlformats.org/drawingml/2006/main" xmlns:r="http://schemas.openxmlformats.org/officeDocument/2006/relationships" xmlns:p="http://schemas.openxmlformats.org/presentationml/2006/main">
  <p:tag name="NUM" val="4"/>
</p:tagLst>
</file>

<file path=ppt/tags/tag777.xml><?xml version="1.0" encoding="utf-8"?>
<p:tagLst xmlns:a="http://schemas.openxmlformats.org/drawingml/2006/main" xmlns:r="http://schemas.openxmlformats.org/officeDocument/2006/relationships" xmlns:p="http://schemas.openxmlformats.org/presentationml/2006/main">
  <p:tag name="NUM" val="5"/>
</p:tagLst>
</file>

<file path=ppt/tags/tag778.xml><?xml version="1.0" encoding="utf-8"?>
<p:tagLst xmlns:a="http://schemas.openxmlformats.org/drawingml/2006/main" xmlns:r="http://schemas.openxmlformats.org/officeDocument/2006/relationships" xmlns:p="http://schemas.openxmlformats.org/presentationml/2006/main">
  <p:tag name="NUM" val="6"/>
</p:tagLst>
</file>

<file path=ppt/tags/tag779.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80.xml><?xml version="1.0" encoding="utf-8"?>
<p:tagLst xmlns:a="http://schemas.openxmlformats.org/drawingml/2006/main" xmlns:r="http://schemas.openxmlformats.org/officeDocument/2006/relationships" xmlns:p="http://schemas.openxmlformats.org/presentationml/2006/main">
  <p:tag name="NUM" val="8"/>
</p:tagLst>
</file>

<file path=ppt/tags/tag781.xml><?xml version="1.0" encoding="utf-8"?>
<p:tagLst xmlns:a="http://schemas.openxmlformats.org/drawingml/2006/main" xmlns:r="http://schemas.openxmlformats.org/officeDocument/2006/relationships" xmlns:p="http://schemas.openxmlformats.org/presentationml/2006/main">
  <p:tag name="NUM" val="9"/>
</p:tagLst>
</file>

<file path=ppt/tags/tag782.xml><?xml version="1.0" encoding="utf-8"?>
<p:tagLst xmlns:a="http://schemas.openxmlformats.org/drawingml/2006/main" xmlns:r="http://schemas.openxmlformats.org/officeDocument/2006/relationships" xmlns:p="http://schemas.openxmlformats.org/presentationml/2006/main">
  <p:tag name="NUM" val="10"/>
</p:tagLst>
</file>

<file path=ppt/tags/tag783.xml><?xml version="1.0" encoding="utf-8"?>
<p:tagLst xmlns:a="http://schemas.openxmlformats.org/drawingml/2006/main" xmlns:r="http://schemas.openxmlformats.org/officeDocument/2006/relationships" xmlns:p="http://schemas.openxmlformats.org/presentationml/2006/main">
  <p:tag name="NUM" val="11"/>
</p:tagLst>
</file>

<file path=ppt/tags/tag784.xml><?xml version="1.0" encoding="utf-8"?>
<p:tagLst xmlns:a="http://schemas.openxmlformats.org/drawingml/2006/main" xmlns:r="http://schemas.openxmlformats.org/officeDocument/2006/relationships" xmlns:p="http://schemas.openxmlformats.org/presentationml/2006/main">
  <p:tag name="NUM" val="12"/>
</p:tagLst>
</file>

<file path=ppt/tags/tag785.xml><?xml version="1.0" encoding="utf-8"?>
<p:tagLst xmlns:a="http://schemas.openxmlformats.org/drawingml/2006/main" xmlns:r="http://schemas.openxmlformats.org/officeDocument/2006/relationships" xmlns:p="http://schemas.openxmlformats.org/presentationml/2006/main">
  <p:tag name="NUM" val="13"/>
</p:tagLst>
</file>

<file path=ppt/tags/tag786.xml><?xml version="1.0" encoding="utf-8"?>
<p:tagLst xmlns:a="http://schemas.openxmlformats.org/drawingml/2006/main" xmlns:r="http://schemas.openxmlformats.org/officeDocument/2006/relationships" xmlns:p="http://schemas.openxmlformats.org/presentationml/2006/main">
  <p:tag name="NUM" val="14"/>
</p:tagLst>
</file>

<file path=ppt/tags/tag787.xml><?xml version="1.0" encoding="utf-8"?>
<p:tagLst xmlns:a="http://schemas.openxmlformats.org/drawingml/2006/main" xmlns:r="http://schemas.openxmlformats.org/officeDocument/2006/relationships" xmlns:p="http://schemas.openxmlformats.org/presentationml/2006/main">
  <p:tag name="NUM" val="15"/>
</p:tagLst>
</file>

<file path=ppt/tags/tag788.xml><?xml version="1.0" encoding="utf-8"?>
<p:tagLst xmlns:a="http://schemas.openxmlformats.org/drawingml/2006/main" xmlns:r="http://schemas.openxmlformats.org/officeDocument/2006/relationships" xmlns:p="http://schemas.openxmlformats.org/presentationml/2006/main">
  <p:tag name="NUM" val="16"/>
</p:tagLst>
</file>

<file path=ppt/tags/tag789.xml><?xml version="1.0" encoding="utf-8"?>
<p:tagLst xmlns:a="http://schemas.openxmlformats.org/drawingml/2006/main" xmlns:r="http://schemas.openxmlformats.org/officeDocument/2006/relationships" xmlns:p="http://schemas.openxmlformats.org/presentationml/2006/main">
  <p:tag name="NUM" val="17"/>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790.xml><?xml version="1.0" encoding="utf-8"?>
<p:tagLst xmlns:a="http://schemas.openxmlformats.org/drawingml/2006/main" xmlns:r="http://schemas.openxmlformats.org/officeDocument/2006/relationships" xmlns:p="http://schemas.openxmlformats.org/presentationml/2006/main">
  <p:tag name="NUM" val="18"/>
</p:tagLst>
</file>

<file path=ppt/tags/tag791.xml><?xml version="1.0" encoding="utf-8"?>
<p:tagLst xmlns:a="http://schemas.openxmlformats.org/drawingml/2006/main" xmlns:r="http://schemas.openxmlformats.org/officeDocument/2006/relationships" xmlns:p="http://schemas.openxmlformats.org/presentationml/2006/main">
  <p:tag name="NUM" val="1"/>
</p:tagLst>
</file>

<file path=ppt/tags/tag792.xml><?xml version="1.0" encoding="utf-8"?>
<p:tagLst xmlns:a="http://schemas.openxmlformats.org/drawingml/2006/main" xmlns:r="http://schemas.openxmlformats.org/officeDocument/2006/relationships" xmlns:p="http://schemas.openxmlformats.org/presentationml/2006/main">
  <p:tag name="NUM" val="2"/>
</p:tagLst>
</file>

<file path=ppt/tags/tag793.xml><?xml version="1.0" encoding="utf-8"?>
<p:tagLst xmlns:a="http://schemas.openxmlformats.org/drawingml/2006/main" xmlns:r="http://schemas.openxmlformats.org/officeDocument/2006/relationships" xmlns:p="http://schemas.openxmlformats.org/presentationml/2006/main">
  <p:tag name="NUM" val="3"/>
</p:tagLst>
</file>

<file path=ppt/tags/tag794.xml><?xml version="1.0" encoding="utf-8"?>
<p:tagLst xmlns:a="http://schemas.openxmlformats.org/drawingml/2006/main" xmlns:r="http://schemas.openxmlformats.org/officeDocument/2006/relationships" xmlns:p="http://schemas.openxmlformats.org/presentationml/2006/main">
  <p:tag name="NUM" val="4"/>
</p:tagLst>
</file>

<file path=ppt/tags/tag795.xml><?xml version="1.0" encoding="utf-8"?>
<p:tagLst xmlns:a="http://schemas.openxmlformats.org/drawingml/2006/main" xmlns:r="http://schemas.openxmlformats.org/officeDocument/2006/relationships" xmlns:p="http://schemas.openxmlformats.org/presentationml/2006/main">
  <p:tag name="NUM" val="5"/>
</p:tagLst>
</file>

<file path=ppt/tags/tag796.xml><?xml version="1.0" encoding="utf-8"?>
<p:tagLst xmlns:a="http://schemas.openxmlformats.org/drawingml/2006/main" xmlns:r="http://schemas.openxmlformats.org/officeDocument/2006/relationships" xmlns:p="http://schemas.openxmlformats.org/presentationml/2006/main">
  <p:tag name="NUM" val="6"/>
</p:tagLst>
</file>

<file path=ppt/tags/tag797.xml><?xml version="1.0" encoding="utf-8"?>
<p:tagLst xmlns:a="http://schemas.openxmlformats.org/drawingml/2006/main" xmlns:r="http://schemas.openxmlformats.org/officeDocument/2006/relationships" xmlns:p="http://schemas.openxmlformats.org/presentationml/2006/main">
  <p:tag name="NUM" val="7"/>
</p:tagLst>
</file>

<file path=ppt/tags/tag798.xml><?xml version="1.0" encoding="utf-8"?>
<p:tagLst xmlns:a="http://schemas.openxmlformats.org/drawingml/2006/main" xmlns:r="http://schemas.openxmlformats.org/officeDocument/2006/relationships" xmlns:p="http://schemas.openxmlformats.org/presentationml/2006/main">
  <p:tag name="NUM" val="8"/>
</p:tagLst>
</file>

<file path=ppt/tags/tag79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8"/>
</p:tagLst>
</file>

<file path=ppt/tags/tag800.xml><?xml version="1.0" encoding="utf-8"?>
<p:tagLst xmlns:a="http://schemas.openxmlformats.org/drawingml/2006/main" xmlns:r="http://schemas.openxmlformats.org/officeDocument/2006/relationships" xmlns:p="http://schemas.openxmlformats.org/presentationml/2006/main">
  <p:tag name="NUM" val="10"/>
</p:tagLst>
</file>

<file path=ppt/tags/tag801.xml><?xml version="1.0" encoding="utf-8"?>
<p:tagLst xmlns:a="http://schemas.openxmlformats.org/drawingml/2006/main" xmlns:r="http://schemas.openxmlformats.org/officeDocument/2006/relationships" xmlns:p="http://schemas.openxmlformats.org/presentationml/2006/main">
  <p:tag name="NUM" val="11"/>
</p:tagLst>
</file>

<file path=ppt/tags/tag802.xml><?xml version="1.0" encoding="utf-8"?>
<p:tagLst xmlns:a="http://schemas.openxmlformats.org/drawingml/2006/main" xmlns:r="http://schemas.openxmlformats.org/officeDocument/2006/relationships" xmlns:p="http://schemas.openxmlformats.org/presentationml/2006/main">
  <p:tag name="NUM" val="12"/>
</p:tagLst>
</file>

<file path=ppt/tags/tag803.xml><?xml version="1.0" encoding="utf-8"?>
<p:tagLst xmlns:a="http://schemas.openxmlformats.org/drawingml/2006/main" xmlns:r="http://schemas.openxmlformats.org/officeDocument/2006/relationships" xmlns:p="http://schemas.openxmlformats.org/presentationml/2006/main">
  <p:tag name="NUM" val="13"/>
</p:tagLst>
</file>

<file path=ppt/tags/tag804.xml><?xml version="1.0" encoding="utf-8"?>
<p:tagLst xmlns:a="http://schemas.openxmlformats.org/drawingml/2006/main" xmlns:r="http://schemas.openxmlformats.org/officeDocument/2006/relationships" xmlns:p="http://schemas.openxmlformats.org/presentationml/2006/main">
  <p:tag name="NUM" val="14"/>
</p:tagLst>
</file>

<file path=ppt/tags/tag805.xml><?xml version="1.0" encoding="utf-8"?>
<p:tagLst xmlns:a="http://schemas.openxmlformats.org/drawingml/2006/main" xmlns:r="http://schemas.openxmlformats.org/officeDocument/2006/relationships" xmlns:p="http://schemas.openxmlformats.org/presentationml/2006/main">
  <p:tag name="NUM" val="1"/>
</p:tagLst>
</file>

<file path=ppt/tags/tag806.xml><?xml version="1.0" encoding="utf-8"?>
<p:tagLst xmlns:a="http://schemas.openxmlformats.org/drawingml/2006/main" xmlns:r="http://schemas.openxmlformats.org/officeDocument/2006/relationships" xmlns:p="http://schemas.openxmlformats.org/presentationml/2006/main">
  <p:tag name="NUM" val="2"/>
</p:tagLst>
</file>

<file path=ppt/tags/tag807.xml><?xml version="1.0" encoding="utf-8"?>
<p:tagLst xmlns:a="http://schemas.openxmlformats.org/drawingml/2006/main" xmlns:r="http://schemas.openxmlformats.org/officeDocument/2006/relationships" xmlns:p="http://schemas.openxmlformats.org/presentationml/2006/main">
  <p:tag name="NUM" val="3"/>
</p:tagLst>
</file>

<file path=ppt/tags/tag808.xml><?xml version="1.0" encoding="utf-8"?>
<p:tagLst xmlns:a="http://schemas.openxmlformats.org/drawingml/2006/main" xmlns:r="http://schemas.openxmlformats.org/officeDocument/2006/relationships" xmlns:p="http://schemas.openxmlformats.org/presentationml/2006/main">
  <p:tag name="NUM" val="4"/>
</p:tagLst>
</file>

<file path=ppt/tags/tag809.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10.xml><?xml version="1.0" encoding="utf-8"?>
<p:tagLst xmlns:a="http://schemas.openxmlformats.org/drawingml/2006/main" xmlns:r="http://schemas.openxmlformats.org/officeDocument/2006/relationships" xmlns:p="http://schemas.openxmlformats.org/presentationml/2006/main">
  <p:tag name="NUM" val="6"/>
</p:tagLst>
</file>

<file path=ppt/tags/tag811.xml><?xml version="1.0" encoding="utf-8"?>
<p:tagLst xmlns:a="http://schemas.openxmlformats.org/drawingml/2006/main" xmlns:r="http://schemas.openxmlformats.org/officeDocument/2006/relationships" xmlns:p="http://schemas.openxmlformats.org/presentationml/2006/main">
  <p:tag name="NUM" val="1"/>
</p:tagLst>
</file>

<file path=ppt/tags/tag812.xml><?xml version="1.0" encoding="utf-8"?>
<p:tagLst xmlns:a="http://schemas.openxmlformats.org/drawingml/2006/main" xmlns:r="http://schemas.openxmlformats.org/officeDocument/2006/relationships" xmlns:p="http://schemas.openxmlformats.org/presentationml/2006/main">
  <p:tag name="NUM" val="2"/>
</p:tagLst>
</file>

<file path=ppt/tags/tag813.xml><?xml version="1.0" encoding="utf-8"?>
<p:tagLst xmlns:a="http://schemas.openxmlformats.org/drawingml/2006/main" xmlns:r="http://schemas.openxmlformats.org/officeDocument/2006/relationships" xmlns:p="http://schemas.openxmlformats.org/presentationml/2006/main">
  <p:tag name="NUM" val="1"/>
</p:tagLst>
</file>

<file path=ppt/tags/tag814.xml><?xml version="1.0" encoding="utf-8"?>
<p:tagLst xmlns:a="http://schemas.openxmlformats.org/drawingml/2006/main" xmlns:r="http://schemas.openxmlformats.org/officeDocument/2006/relationships" xmlns:p="http://schemas.openxmlformats.org/presentationml/2006/main">
  <p:tag name="NUM" val="2"/>
</p:tagLst>
</file>

<file path=ppt/tags/tag815.xml><?xml version="1.0" encoding="utf-8"?>
<p:tagLst xmlns:a="http://schemas.openxmlformats.org/drawingml/2006/main" xmlns:r="http://schemas.openxmlformats.org/officeDocument/2006/relationships" xmlns:p="http://schemas.openxmlformats.org/presentationml/2006/main">
  <p:tag name="NUM" val="3"/>
</p:tagLst>
</file>

<file path=ppt/tags/tag816.xml><?xml version="1.0" encoding="utf-8"?>
<p:tagLst xmlns:a="http://schemas.openxmlformats.org/drawingml/2006/main" xmlns:r="http://schemas.openxmlformats.org/officeDocument/2006/relationships" xmlns:p="http://schemas.openxmlformats.org/presentationml/2006/main">
  <p:tag name="NUM" val="1"/>
</p:tagLst>
</file>

<file path=ppt/tags/tag817.xml><?xml version="1.0" encoding="utf-8"?>
<p:tagLst xmlns:a="http://schemas.openxmlformats.org/drawingml/2006/main" xmlns:r="http://schemas.openxmlformats.org/officeDocument/2006/relationships" xmlns:p="http://schemas.openxmlformats.org/presentationml/2006/main">
  <p:tag name="NUM" val="2"/>
</p:tagLst>
</file>

<file path=ppt/tags/tag818.xml><?xml version="1.0" encoding="utf-8"?>
<p:tagLst xmlns:a="http://schemas.openxmlformats.org/drawingml/2006/main" xmlns:r="http://schemas.openxmlformats.org/officeDocument/2006/relationships" xmlns:p="http://schemas.openxmlformats.org/presentationml/2006/main">
  <p:tag name="NUM" val="3"/>
</p:tagLst>
</file>

<file path=ppt/tags/tag819.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0"/>
</p:tagLst>
</file>

<file path=ppt/tags/tag820.xml><?xml version="1.0" encoding="utf-8"?>
<p:tagLst xmlns:a="http://schemas.openxmlformats.org/drawingml/2006/main" xmlns:r="http://schemas.openxmlformats.org/officeDocument/2006/relationships" xmlns:p="http://schemas.openxmlformats.org/presentationml/2006/main">
  <p:tag name="NUM" val="5"/>
</p:tagLst>
</file>

<file path=ppt/tags/tag821.xml><?xml version="1.0" encoding="utf-8"?>
<p:tagLst xmlns:a="http://schemas.openxmlformats.org/drawingml/2006/main" xmlns:r="http://schemas.openxmlformats.org/officeDocument/2006/relationships" xmlns:p="http://schemas.openxmlformats.org/presentationml/2006/main">
  <p:tag name="NUM" val="6"/>
</p:tagLst>
</file>

<file path=ppt/tags/tag822.xml><?xml version="1.0" encoding="utf-8"?>
<p:tagLst xmlns:a="http://schemas.openxmlformats.org/drawingml/2006/main" xmlns:r="http://schemas.openxmlformats.org/officeDocument/2006/relationships" xmlns:p="http://schemas.openxmlformats.org/presentationml/2006/main">
  <p:tag name="NUM" val="1"/>
</p:tagLst>
</file>

<file path=ppt/tags/tag823.xml><?xml version="1.0" encoding="utf-8"?>
<p:tagLst xmlns:a="http://schemas.openxmlformats.org/drawingml/2006/main" xmlns:r="http://schemas.openxmlformats.org/officeDocument/2006/relationships" xmlns:p="http://schemas.openxmlformats.org/presentationml/2006/main">
  <p:tag name="NUM" val="2"/>
</p:tagLst>
</file>

<file path=ppt/tags/tag824.xml><?xml version="1.0" encoding="utf-8"?>
<p:tagLst xmlns:a="http://schemas.openxmlformats.org/drawingml/2006/main" xmlns:r="http://schemas.openxmlformats.org/officeDocument/2006/relationships" xmlns:p="http://schemas.openxmlformats.org/presentationml/2006/main">
  <p:tag name="NUM" val="3"/>
</p:tagLst>
</file>

<file path=ppt/tags/tag825.xml><?xml version="1.0" encoding="utf-8"?>
<p:tagLst xmlns:a="http://schemas.openxmlformats.org/drawingml/2006/main" xmlns:r="http://schemas.openxmlformats.org/officeDocument/2006/relationships" xmlns:p="http://schemas.openxmlformats.org/presentationml/2006/main">
  <p:tag name="NUM" val="4"/>
</p:tagLst>
</file>

<file path=ppt/tags/tag826.xml><?xml version="1.0" encoding="utf-8"?>
<p:tagLst xmlns:a="http://schemas.openxmlformats.org/drawingml/2006/main" xmlns:r="http://schemas.openxmlformats.org/officeDocument/2006/relationships" xmlns:p="http://schemas.openxmlformats.org/presentationml/2006/main">
  <p:tag name="NUM" val="5"/>
</p:tagLst>
</file>

<file path=ppt/tags/tag827.xml><?xml version="1.0" encoding="utf-8"?>
<p:tagLst xmlns:a="http://schemas.openxmlformats.org/drawingml/2006/main" xmlns:r="http://schemas.openxmlformats.org/officeDocument/2006/relationships" xmlns:p="http://schemas.openxmlformats.org/presentationml/2006/main">
  <p:tag name="NUM" val="6"/>
</p:tagLst>
</file>

<file path=ppt/tags/tag828.xml><?xml version="1.0" encoding="utf-8"?>
<p:tagLst xmlns:a="http://schemas.openxmlformats.org/drawingml/2006/main" xmlns:r="http://schemas.openxmlformats.org/officeDocument/2006/relationships" xmlns:p="http://schemas.openxmlformats.org/presentationml/2006/main">
  <p:tag name="NUM" val="7"/>
</p:tagLst>
</file>

<file path=ppt/tags/tag829.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30.xml><?xml version="1.0" encoding="utf-8"?>
<p:tagLst xmlns:a="http://schemas.openxmlformats.org/drawingml/2006/main" xmlns:r="http://schemas.openxmlformats.org/officeDocument/2006/relationships" xmlns:p="http://schemas.openxmlformats.org/presentationml/2006/main">
  <p:tag name="NUM" val="9"/>
</p:tagLst>
</file>

<file path=ppt/tags/tag831.xml><?xml version="1.0" encoding="utf-8"?>
<p:tagLst xmlns:a="http://schemas.openxmlformats.org/drawingml/2006/main" xmlns:r="http://schemas.openxmlformats.org/officeDocument/2006/relationships" xmlns:p="http://schemas.openxmlformats.org/presentationml/2006/main">
  <p:tag name="NUM" val="10"/>
</p:tagLst>
</file>

<file path=ppt/tags/tag832.xml><?xml version="1.0" encoding="utf-8"?>
<p:tagLst xmlns:a="http://schemas.openxmlformats.org/drawingml/2006/main" xmlns:r="http://schemas.openxmlformats.org/officeDocument/2006/relationships" xmlns:p="http://schemas.openxmlformats.org/presentationml/2006/main">
  <p:tag name="NUM" val="11"/>
</p:tagLst>
</file>

<file path=ppt/tags/tag833.xml><?xml version="1.0" encoding="utf-8"?>
<p:tagLst xmlns:a="http://schemas.openxmlformats.org/drawingml/2006/main" xmlns:r="http://schemas.openxmlformats.org/officeDocument/2006/relationships" xmlns:p="http://schemas.openxmlformats.org/presentationml/2006/main">
  <p:tag name="NUM" val="12"/>
</p:tagLst>
</file>

<file path=ppt/tags/tag834.xml><?xml version="1.0" encoding="utf-8"?>
<p:tagLst xmlns:a="http://schemas.openxmlformats.org/drawingml/2006/main" xmlns:r="http://schemas.openxmlformats.org/officeDocument/2006/relationships" xmlns:p="http://schemas.openxmlformats.org/presentationml/2006/main">
  <p:tag name="NUM" val="13"/>
</p:tagLst>
</file>

<file path=ppt/tags/tag835.xml><?xml version="1.0" encoding="utf-8"?>
<p:tagLst xmlns:a="http://schemas.openxmlformats.org/drawingml/2006/main" xmlns:r="http://schemas.openxmlformats.org/officeDocument/2006/relationships" xmlns:p="http://schemas.openxmlformats.org/presentationml/2006/main">
  <p:tag name="NUM" val="1"/>
</p:tagLst>
</file>

<file path=ppt/tags/tag836.xml><?xml version="1.0" encoding="utf-8"?>
<p:tagLst xmlns:a="http://schemas.openxmlformats.org/drawingml/2006/main" xmlns:r="http://schemas.openxmlformats.org/officeDocument/2006/relationships" xmlns:p="http://schemas.openxmlformats.org/presentationml/2006/main">
  <p:tag name="NUM" val="2"/>
</p:tagLst>
</file>

<file path=ppt/tags/tag837.xml><?xml version="1.0" encoding="utf-8"?>
<p:tagLst xmlns:a="http://schemas.openxmlformats.org/drawingml/2006/main" xmlns:r="http://schemas.openxmlformats.org/officeDocument/2006/relationships" xmlns:p="http://schemas.openxmlformats.org/presentationml/2006/main">
  <p:tag name="NUM" val="3"/>
</p:tagLst>
</file>

<file path=ppt/tags/tag838.xml><?xml version="1.0" encoding="utf-8"?>
<p:tagLst xmlns:a="http://schemas.openxmlformats.org/drawingml/2006/main" xmlns:r="http://schemas.openxmlformats.org/officeDocument/2006/relationships" xmlns:p="http://schemas.openxmlformats.org/presentationml/2006/main">
  <p:tag name="NUM" val="4"/>
</p:tagLst>
</file>

<file path=ppt/tags/tag839.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40.xml><?xml version="1.0" encoding="utf-8"?>
<p:tagLst xmlns:a="http://schemas.openxmlformats.org/drawingml/2006/main" xmlns:r="http://schemas.openxmlformats.org/officeDocument/2006/relationships" xmlns:p="http://schemas.openxmlformats.org/presentationml/2006/main">
  <p:tag name="NUM" val="1"/>
</p:tagLst>
</file>

<file path=ppt/tags/tag841.xml><?xml version="1.0" encoding="utf-8"?>
<p:tagLst xmlns:a="http://schemas.openxmlformats.org/drawingml/2006/main" xmlns:r="http://schemas.openxmlformats.org/officeDocument/2006/relationships" xmlns:p="http://schemas.openxmlformats.org/presentationml/2006/main">
  <p:tag name="NUM" val="2"/>
</p:tagLst>
</file>

<file path=ppt/tags/tag842.xml><?xml version="1.0" encoding="utf-8"?>
<p:tagLst xmlns:a="http://schemas.openxmlformats.org/drawingml/2006/main" xmlns:r="http://schemas.openxmlformats.org/officeDocument/2006/relationships" xmlns:p="http://schemas.openxmlformats.org/presentationml/2006/main">
  <p:tag name="NUM" val="3"/>
</p:tagLst>
</file>

<file path=ppt/tags/tag843.xml><?xml version="1.0" encoding="utf-8"?>
<p:tagLst xmlns:a="http://schemas.openxmlformats.org/drawingml/2006/main" xmlns:r="http://schemas.openxmlformats.org/officeDocument/2006/relationships" xmlns:p="http://schemas.openxmlformats.org/presentationml/2006/main">
  <p:tag name="NUM" val="1"/>
</p:tagLst>
</file>

<file path=ppt/tags/tag844.xml><?xml version="1.0" encoding="utf-8"?>
<p:tagLst xmlns:a="http://schemas.openxmlformats.org/drawingml/2006/main" xmlns:r="http://schemas.openxmlformats.org/officeDocument/2006/relationships" xmlns:p="http://schemas.openxmlformats.org/presentationml/2006/main">
  <p:tag name="NUM" val="2"/>
</p:tagLst>
</file>

<file path=ppt/tags/tag845.xml><?xml version="1.0" encoding="utf-8"?>
<p:tagLst xmlns:a="http://schemas.openxmlformats.org/drawingml/2006/main" xmlns:r="http://schemas.openxmlformats.org/officeDocument/2006/relationships" xmlns:p="http://schemas.openxmlformats.org/presentationml/2006/main">
  <p:tag name="NUM" val="3"/>
</p:tagLst>
</file>

<file path=ppt/tags/tag846.xml><?xml version="1.0" encoding="utf-8"?>
<p:tagLst xmlns:a="http://schemas.openxmlformats.org/drawingml/2006/main" xmlns:r="http://schemas.openxmlformats.org/officeDocument/2006/relationships" xmlns:p="http://schemas.openxmlformats.org/presentationml/2006/main">
  <p:tag name="NUM" val="4"/>
</p:tagLst>
</file>

<file path=ppt/tags/tag847.xml><?xml version="1.0" encoding="utf-8"?>
<p:tagLst xmlns:a="http://schemas.openxmlformats.org/drawingml/2006/main" xmlns:r="http://schemas.openxmlformats.org/officeDocument/2006/relationships" xmlns:p="http://schemas.openxmlformats.org/presentationml/2006/main">
  <p:tag name="NUM" val="5"/>
</p:tagLst>
</file>

<file path=ppt/tags/tag848.xml><?xml version="1.0" encoding="utf-8"?>
<p:tagLst xmlns:a="http://schemas.openxmlformats.org/drawingml/2006/main" xmlns:r="http://schemas.openxmlformats.org/officeDocument/2006/relationships" xmlns:p="http://schemas.openxmlformats.org/presentationml/2006/main">
  <p:tag name="NUM" val="1"/>
</p:tagLst>
</file>

<file path=ppt/tags/tag849.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50.xml><?xml version="1.0" encoding="utf-8"?>
<p:tagLst xmlns:a="http://schemas.openxmlformats.org/drawingml/2006/main" xmlns:r="http://schemas.openxmlformats.org/officeDocument/2006/relationships" xmlns:p="http://schemas.openxmlformats.org/presentationml/2006/main">
  <p:tag name="NUM" val="3"/>
</p:tagLst>
</file>

<file path=ppt/tags/tag851.xml><?xml version="1.0" encoding="utf-8"?>
<p:tagLst xmlns:a="http://schemas.openxmlformats.org/drawingml/2006/main" xmlns:r="http://schemas.openxmlformats.org/officeDocument/2006/relationships" xmlns:p="http://schemas.openxmlformats.org/presentationml/2006/main">
  <p:tag name="NUM" val="4"/>
</p:tagLst>
</file>

<file path=ppt/tags/tag852.xml><?xml version="1.0" encoding="utf-8"?>
<p:tagLst xmlns:a="http://schemas.openxmlformats.org/drawingml/2006/main" xmlns:r="http://schemas.openxmlformats.org/officeDocument/2006/relationships" xmlns:p="http://schemas.openxmlformats.org/presentationml/2006/main">
  <p:tag name="NUM" val="5"/>
</p:tagLst>
</file>

<file path=ppt/tags/tag853.xml><?xml version="1.0" encoding="utf-8"?>
<p:tagLst xmlns:a="http://schemas.openxmlformats.org/drawingml/2006/main" xmlns:r="http://schemas.openxmlformats.org/officeDocument/2006/relationships" xmlns:p="http://schemas.openxmlformats.org/presentationml/2006/main">
  <p:tag name="NUM" val="6"/>
</p:tagLst>
</file>

<file path=ppt/tags/tag854.xml><?xml version="1.0" encoding="utf-8"?>
<p:tagLst xmlns:a="http://schemas.openxmlformats.org/drawingml/2006/main" xmlns:r="http://schemas.openxmlformats.org/officeDocument/2006/relationships" xmlns:p="http://schemas.openxmlformats.org/presentationml/2006/main">
  <p:tag name="NUM" val="7"/>
</p:tagLst>
</file>

<file path=ppt/tags/tag855.xml><?xml version="1.0" encoding="utf-8"?>
<p:tagLst xmlns:a="http://schemas.openxmlformats.org/drawingml/2006/main" xmlns:r="http://schemas.openxmlformats.org/officeDocument/2006/relationships" xmlns:p="http://schemas.openxmlformats.org/presentationml/2006/main">
  <p:tag name="NUM" val="8"/>
</p:tagLst>
</file>

<file path=ppt/tags/tag856.xml><?xml version="1.0" encoding="utf-8"?>
<p:tagLst xmlns:a="http://schemas.openxmlformats.org/drawingml/2006/main" xmlns:r="http://schemas.openxmlformats.org/officeDocument/2006/relationships" xmlns:p="http://schemas.openxmlformats.org/presentationml/2006/main">
  <p:tag name="NUM" val="9"/>
</p:tagLst>
</file>

<file path=ppt/tags/tag857.xml><?xml version="1.0" encoding="utf-8"?>
<p:tagLst xmlns:a="http://schemas.openxmlformats.org/drawingml/2006/main" xmlns:r="http://schemas.openxmlformats.org/officeDocument/2006/relationships" xmlns:p="http://schemas.openxmlformats.org/presentationml/2006/main">
  <p:tag name="NUM" val="10"/>
</p:tagLst>
</file>

<file path=ppt/tags/tag858.xml><?xml version="1.0" encoding="utf-8"?>
<p:tagLst xmlns:a="http://schemas.openxmlformats.org/drawingml/2006/main" xmlns:r="http://schemas.openxmlformats.org/officeDocument/2006/relationships" xmlns:p="http://schemas.openxmlformats.org/presentationml/2006/main">
  <p:tag name="NUM" val="1"/>
</p:tagLst>
</file>

<file path=ppt/tags/tag859.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60.xml><?xml version="1.0" encoding="utf-8"?>
<p:tagLst xmlns:a="http://schemas.openxmlformats.org/drawingml/2006/main" xmlns:r="http://schemas.openxmlformats.org/officeDocument/2006/relationships" xmlns:p="http://schemas.openxmlformats.org/presentationml/2006/main">
  <p:tag name="NUM" val="3"/>
</p:tagLst>
</file>

<file path=ppt/tags/tag861.xml><?xml version="1.0" encoding="utf-8"?>
<p:tagLst xmlns:a="http://schemas.openxmlformats.org/drawingml/2006/main" xmlns:r="http://schemas.openxmlformats.org/officeDocument/2006/relationships" xmlns:p="http://schemas.openxmlformats.org/presentationml/2006/main">
  <p:tag name="NUM" val="4"/>
</p:tagLst>
</file>

<file path=ppt/tags/tag862.xml><?xml version="1.0" encoding="utf-8"?>
<p:tagLst xmlns:a="http://schemas.openxmlformats.org/drawingml/2006/main" xmlns:r="http://schemas.openxmlformats.org/officeDocument/2006/relationships" xmlns:p="http://schemas.openxmlformats.org/presentationml/2006/main">
  <p:tag name="NUM" val="5"/>
</p:tagLst>
</file>

<file path=ppt/tags/tag863.xml><?xml version="1.0" encoding="utf-8"?>
<p:tagLst xmlns:a="http://schemas.openxmlformats.org/drawingml/2006/main" xmlns:r="http://schemas.openxmlformats.org/officeDocument/2006/relationships" xmlns:p="http://schemas.openxmlformats.org/presentationml/2006/main">
  <p:tag name="NUM" val="1"/>
</p:tagLst>
</file>

<file path=ppt/tags/tag864.xml><?xml version="1.0" encoding="utf-8"?>
<p:tagLst xmlns:a="http://schemas.openxmlformats.org/drawingml/2006/main" xmlns:r="http://schemas.openxmlformats.org/officeDocument/2006/relationships" xmlns:p="http://schemas.openxmlformats.org/presentationml/2006/main">
  <p:tag name="NUM" val="2"/>
</p:tagLst>
</file>

<file path=ppt/tags/tag865.xml><?xml version="1.0" encoding="utf-8"?>
<p:tagLst xmlns:a="http://schemas.openxmlformats.org/drawingml/2006/main" xmlns:r="http://schemas.openxmlformats.org/officeDocument/2006/relationships" xmlns:p="http://schemas.openxmlformats.org/presentationml/2006/main">
  <p:tag name="NUM" val="3"/>
</p:tagLst>
</file>

<file path=ppt/tags/tag866.xml><?xml version="1.0" encoding="utf-8"?>
<p:tagLst xmlns:a="http://schemas.openxmlformats.org/drawingml/2006/main" xmlns:r="http://schemas.openxmlformats.org/officeDocument/2006/relationships" xmlns:p="http://schemas.openxmlformats.org/presentationml/2006/main">
  <p:tag name="NUM" val="4"/>
</p:tagLst>
</file>

<file path=ppt/tags/tag867.xml><?xml version="1.0" encoding="utf-8"?>
<p:tagLst xmlns:a="http://schemas.openxmlformats.org/drawingml/2006/main" xmlns:r="http://schemas.openxmlformats.org/officeDocument/2006/relationships" xmlns:p="http://schemas.openxmlformats.org/presentationml/2006/main">
  <p:tag name="NUM" val="5"/>
</p:tagLst>
</file>

<file path=ppt/tags/tag868.xml><?xml version="1.0" encoding="utf-8"?>
<p:tagLst xmlns:a="http://schemas.openxmlformats.org/drawingml/2006/main" xmlns:r="http://schemas.openxmlformats.org/officeDocument/2006/relationships" xmlns:p="http://schemas.openxmlformats.org/presentationml/2006/main">
  <p:tag name="NUM" val="1"/>
</p:tagLst>
</file>

<file path=ppt/tags/tag869.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70.xml><?xml version="1.0" encoding="utf-8"?>
<p:tagLst xmlns:a="http://schemas.openxmlformats.org/drawingml/2006/main" xmlns:r="http://schemas.openxmlformats.org/officeDocument/2006/relationships" xmlns:p="http://schemas.openxmlformats.org/presentationml/2006/main">
  <p:tag name="NUM" val="3"/>
</p:tagLst>
</file>

<file path=ppt/tags/tag871.xml><?xml version="1.0" encoding="utf-8"?>
<p:tagLst xmlns:a="http://schemas.openxmlformats.org/drawingml/2006/main" xmlns:r="http://schemas.openxmlformats.org/officeDocument/2006/relationships" xmlns:p="http://schemas.openxmlformats.org/presentationml/2006/main">
  <p:tag name="NUM" val="4"/>
</p:tagLst>
</file>

<file path=ppt/tags/tag872.xml><?xml version="1.0" encoding="utf-8"?>
<p:tagLst xmlns:a="http://schemas.openxmlformats.org/drawingml/2006/main" xmlns:r="http://schemas.openxmlformats.org/officeDocument/2006/relationships" xmlns:p="http://schemas.openxmlformats.org/presentationml/2006/main">
  <p:tag name="NUM" val="5"/>
</p:tagLst>
</file>

<file path=ppt/tags/tag873.xml><?xml version="1.0" encoding="utf-8"?>
<p:tagLst xmlns:a="http://schemas.openxmlformats.org/drawingml/2006/main" xmlns:r="http://schemas.openxmlformats.org/officeDocument/2006/relationships" xmlns:p="http://schemas.openxmlformats.org/presentationml/2006/main">
  <p:tag name="NUM" val="6"/>
</p:tagLst>
</file>

<file path=ppt/tags/tag874.xml><?xml version="1.0" encoding="utf-8"?>
<p:tagLst xmlns:a="http://schemas.openxmlformats.org/drawingml/2006/main" xmlns:r="http://schemas.openxmlformats.org/officeDocument/2006/relationships" xmlns:p="http://schemas.openxmlformats.org/presentationml/2006/main">
  <p:tag name="NUM" val="7"/>
</p:tagLst>
</file>

<file path=ppt/tags/tag875.xml><?xml version="1.0" encoding="utf-8"?>
<p:tagLst xmlns:a="http://schemas.openxmlformats.org/drawingml/2006/main" xmlns:r="http://schemas.openxmlformats.org/officeDocument/2006/relationships" xmlns:p="http://schemas.openxmlformats.org/presentationml/2006/main">
  <p:tag name="NUM" val="8"/>
</p:tagLst>
</file>

<file path=ppt/tags/tag876.xml><?xml version="1.0" encoding="utf-8"?>
<p:tagLst xmlns:a="http://schemas.openxmlformats.org/drawingml/2006/main" xmlns:r="http://schemas.openxmlformats.org/officeDocument/2006/relationships" xmlns:p="http://schemas.openxmlformats.org/presentationml/2006/main">
  <p:tag name="NUM" val="1"/>
</p:tagLst>
</file>

<file path=ppt/tags/tag877.xml><?xml version="1.0" encoding="utf-8"?>
<p:tagLst xmlns:a="http://schemas.openxmlformats.org/drawingml/2006/main" xmlns:r="http://schemas.openxmlformats.org/officeDocument/2006/relationships" xmlns:p="http://schemas.openxmlformats.org/presentationml/2006/main">
  <p:tag name="NUM" val="2"/>
</p:tagLst>
</file>

<file path=ppt/tags/tag878.xml><?xml version="1.0" encoding="utf-8"?>
<p:tagLst xmlns:a="http://schemas.openxmlformats.org/drawingml/2006/main" xmlns:r="http://schemas.openxmlformats.org/officeDocument/2006/relationships" xmlns:p="http://schemas.openxmlformats.org/presentationml/2006/main">
  <p:tag name="NUM" val="3"/>
</p:tagLst>
</file>

<file path=ppt/tags/tag879.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80.xml><?xml version="1.0" encoding="utf-8"?>
<p:tagLst xmlns:a="http://schemas.openxmlformats.org/drawingml/2006/main" xmlns:r="http://schemas.openxmlformats.org/officeDocument/2006/relationships" xmlns:p="http://schemas.openxmlformats.org/presentationml/2006/main">
  <p:tag name="NUM" val="5"/>
</p:tagLst>
</file>

<file path=ppt/tags/tag881.xml><?xml version="1.0" encoding="utf-8"?>
<p:tagLst xmlns:a="http://schemas.openxmlformats.org/drawingml/2006/main" xmlns:r="http://schemas.openxmlformats.org/officeDocument/2006/relationships" xmlns:p="http://schemas.openxmlformats.org/presentationml/2006/main">
  <p:tag name="NUM" val="6"/>
</p:tagLst>
</file>

<file path=ppt/tags/tag882.xml><?xml version="1.0" encoding="utf-8"?>
<p:tagLst xmlns:a="http://schemas.openxmlformats.org/drawingml/2006/main" xmlns:r="http://schemas.openxmlformats.org/officeDocument/2006/relationships" xmlns:p="http://schemas.openxmlformats.org/presentationml/2006/main">
  <p:tag name="NUM" val="1"/>
</p:tagLst>
</file>

<file path=ppt/tags/tag883.xml><?xml version="1.0" encoding="utf-8"?>
<p:tagLst xmlns:a="http://schemas.openxmlformats.org/drawingml/2006/main" xmlns:r="http://schemas.openxmlformats.org/officeDocument/2006/relationships" xmlns:p="http://schemas.openxmlformats.org/presentationml/2006/main">
  <p:tag name="NUM" val="2"/>
</p:tagLst>
</file>

<file path=ppt/tags/tag884.xml><?xml version="1.0" encoding="utf-8"?>
<p:tagLst xmlns:a="http://schemas.openxmlformats.org/drawingml/2006/main" xmlns:r="http://schemas.openxmlformats.org/officeDocument/2006/relationships" xmlns:p="http://schemas.openxmlformats.org/presentationml/2006/main">
  <p:tag name="NUM" val="3"/>
</p:tagLst>
</file>

<file path=ppt/tags/tag885.xml><?xml version="1.0" encoding="utf-8"?>
<p:tagLst xmlns:a="http://schemas.openxmlformats.org/drawingml/2006/main" xmlns:r="http://schemas.openxmlformats.org/officeDocument/2006/relationships" xmlns:p="http://schemas.openxmlformats.org/presentationml/2006/main">
  <p:tag name="NUM" val="4"/>
</p:tagLst>
</file>

<file path=ppt/tags/tag886.xml><?xml version="1.0" encoding="utf-8"?>
<p:tagLst xmlns:a="http://schemas.openxmlformats.org/drawingml/2006/main" xmlns:r="http://schemas.openxmlformats.org/officeDocument/2006/relationships" xmlns:p="http://schemas.openxmlformats.org/presentationml/2006/main">
  <p:tag name="NUM" val="5"/>
</p:tagLst>
</file>

<file path=ppt/tags/tag887.xml><?xml version="1.0" encoding="utf-8"?>
<p:tagLst xmlns:a="http://schemas.openxmlformats.org/drawingml/2006/main" xmlns:r="http://schemas.openxmlformats.org/officeDocument/2006/relationships" xmlns:p="http://schemas.openxmlformats.org/presentationml/2006/main">
  <p:tag name="NUM" val="6"/>
</p:tagLst>
</file>

<file path=ppt/tags/tag888.xml><?xml version="1.0" encoding="utf-8"?>
<p:tagLst xmlns:a="http://schemas.openxmlformats.org/drawingml/2006/main" xmlns:r="http://schemas.openxmlformats.org/officeDocument/2006/relationships" xmlns:p="http://schemas.openxmlformats.org/presentationml/2006/main">
  <p:tag name="NUM" val="7"/>
</p:tagLst>
</file>

<file path=ppt/tags/tag889.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890.xml><?xml version="1.0" encoding="utf-8"?>
<p:tagLst xmlns:a="http://schemas.openxmlformats.org/drawingml/2006/main" xmlns:r="http://schemas.openxmlformats.org/officeDocument/2006/relationships" xmlns:p="http://schemas.openxmlformats.org/presentationml/2006/main">
  <p:tag name="NUM" val="9"/>
</p:tagLst>
</file>

<file path=ppt/tags/tag891.xml><?xml version="1.0" encoding="utf-8"?>
<p:tagLst xmlns:a="http://schemas.openxmlformats.org/drawingml/2006/main" xmlns:r="http://schemas.openxmlformats.org/officeDocument/2006/relationships" xmlns:p="http://schemas.openxmlformats.org/presentationml/2006/main">
  <p:tag name="NUM" val="1"/>
</p:tagLst>
</file>

<file path=ppt/tags/tag892.xml><?xml version="1.0" encoding="utf-8"?>
<p:tagLst xmlns:a="http://schemas.openxmlformats.org/drawingml/2006/main" xmlns:r="http://schemas.openxmlformats.org/officeDocument/2006/relationships" xmlns:p="http://schemas.openxmlformats.org/presentationml/2006/main">
  <p:tag name="NUM" val="2"/>
</p:tagLst>
</file>

<file path=ppt/tags/tag893.xml><?xml version="1.0" encoding="utf-8"?>
<p:tagLst xmlns:a="http://schemas.openxmlformats.org/drawingml/2006/main" xmlns:r="http://schemas.openxmlformats.org/officeDocument/2006/relationships" xmlns:p="http://schemas.openxmlformats.org/presentationml/2006/main">
  <p:tag name="NUM" val="3"/>
</p:tagLst>
</file>

<file path=ppt/tags/tag894.xml><?xml version="1.0" encoding="utf-8"?>
<p:tagLst xmlns:a="http://schemas.openxmlformats.org/drawingml/2006/main" xmlns:r="http://schemas.openxmlformats.org/officeDocument/2006/relationships" xmlns:p="http://schemas.openxmlformats.org/presentationml/2006/main">
  <p:tag name="NUM" val="4"/>
</p:tagLst>
</file>

<file path=ppt/tags/tag895.xml><?xml version="1.0" encoding="utf-8"?>
<p:tagLst xmlns:a="http://schemas.openxmlformats.org/drawingml/2006/main" xmlns:r="http://schemas.openxmlformats.org/officeDocument/2006/relationships" xmlns:p="http://schemas.openxmlformats.org/presentationml/2006/main">
  <p:tag name="NUM" val="5"/>
</p:tagLst>
</file>

<file path=ppt/tags/tag896.xml><?xml version="1.0" encoding="utf-8"?>
<p:tagLst xmlns:a="http://schemas.openxmlformats.org/drawingml/2006/main" xmlns:r="http://schemas.openxmlformats.org/officeDocument/2006/relationships" xmlns:p="http://schemas.openxmlformats.org/presentationml/2006/main">
  <p:tag name="NUM" val="6"/>
</p:tagLst>
</file>

<file path=ppt/tags/tag897.xml><?xml version="1.0" encoding="utf-8"?>
<p:tagLst xmlns:a="http://schemas.openxmlformats.org/drawingml/2006/main" xmlns:r="http://schemas.openxmlformats.org/officeDocument/2006/relationships" xmlns:p="http://schemas.openxmlformats.org/presentationml/2006/main">
  <p:tag name="NUM" val="7"/>
</p:tagLst>
</file>

<file path=ppt/tags/tag898.xml><?xml version="1.0" encoding="utf-8"?>
<p:tagLst xmlns:a="http://schemas.openxmlformats.org/drawingml/2006/main" xmlns:r="http://schemas.openxmlformats.org/officeDocument/2006/relationships" xmlns:p="http://schemas.openxmlformats.org/presentationml/2006/main">
  <p:tag name="NUM" val="1"/>
</p:tagLst>
</file>

<file path=ppt/tags/tag89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8"/>
</p:tagLst>
</file>

<file path=ppt/tags/tag900.xml><?xml version="1.0" encoding="utf-8"?>
<p:tagLst xmlns:a="http://schemas.openxmlformats.org/drawingml/2006/main" xmlns:r="http://schemas.openxmlformats.org/officeDocument/2006/relationships" xmlns:p="http://schemas.openxmlformats.org/presentationml/2006/main">
  <p:tag name="NUM" val="3"/>
</p:tagLst>
</file>

<file path=ppt/tags/tag901.xml><?xml version="1.0" encoding="utf-8"?>
<p:tagLst xmlns:a="http://schemas.openxmlformats.org/drawingml/2006/main" xmlns:r="http://schemas.openxmlformats.org/officeDocument/2006/relationships" xmlns:p="http://schemas.openxmlformats.org/presentationml/2006/main">
  <p:tag name="NUM" val="4"/>
</p:tagLst>
</file>

<file path=ppt/tags/tag902.xml><?xml version="1.0" encoding="utf-8"?>
<p:tagLst xmlns:a="http://schemas.openxmlformats.org/drawingml/2006/main" xmlns:r="http://schemas.openxmlformats.org/officeDocument/2006/relationships" xmlns:p="http://schemas.openxmlformats.org/presentationml/2006/main">
  <p:tag name="NUM" val="5"/>
</p:tagLst>
</file>

<file path=ppt/tags/tag903.xml><?xml version="1.0" encoding="utf-8"?>
<p:tagLst xmlns:a="http://schemas.openxmlformats.org/drawingml/2006/main" xmlns:r="http://schemas.openxmlformats.org/officeDocument/2006/relationships" xmlns:p="http://schemas.openxmlformats.org/presentationml/2006/main">
  <p:tag name="NUM" val="6"/>
</p:tagLst>
</file>

<file path=ppt/tags/tag904.xml><?xml version="1.0" encoding="utf-8"?>
<p:tagLst xmlns:a="http://schemas.openxmlformats.org/drawingml/2006/main" xmlns:r="http://schemas.openxmlformats.org/officeDocument/2006/relationships" xmlns:p="http://schemas.openxmlformats.org/presentationml/2006/main">
  <p:tag name="NUM" val="1"/>
</p:tagLst>
</file>

<file path=ppt/tags/tag905.xml><?xml version="1.0" encoding="utf-8"?>
<p:tagLst xmlns:a="http://schemas.openxmlformats.org/drawingml/2006/main" xmlns:r="http://schemas.openxmlformats.org/officeDocument/2006/relationships" xmlns:p="http://schemas.openxmlformats.org/presentationml/2006/main">
  <p:tag name="NUM" val="2"/>
</p:tagLst>
</file>

<file path=ppt/tags/tag906.xml><?xml version="1.0" encoding="utf-8"?>
<p:tagLst xmlns:a="http://schemas.openxmlformats.org/drawingml/2006/main" xmlns:r="http://schemas.openxmlformats.org/officeDocument/2006/relationships" xmlns:p="http://schemas.openxmlformats.org/presentationml/2006/main">
  <p:tag name="NUM" val="3"/>
</p:tagLst>
</file>

<file path=ppt/tags/tag907.xml><?xml version="1.0" encoding="utf-8"?>
<p:tagLst xmlns:a="http://schemas.openxmlformats.org/drawingml/2006/main" xmlns:r="http://schemas.openxmlformats.org/officeDocument/2006/relationships" xmlns:p="http://schemas.openxmlformats.org/presentationml/2006/main">
  <p:tag name="NUM" val="4"/>
</p:tagLst>
</file>

<file path=ppt/tags/tag908.xml><?xml version="1.0" encoding="utf-8"?>
<p:tagLst xmlns:a="http://schemas.openxmlformats.org/drawingml/2006/main" xmlns:r="http://schemas.openxmlformats.org/officeDocument/2006/relationships" xmlns:p="http://schemas.openxmlformats.org/presentationml/2006/main">
  <p:tag name="NUM" val="1"/>
</p:tagLst>
</file>

<file path=ppt/tags/tag909.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10.xml><?xml version="1.0" encoding="utf-8"?>
<p:tagLst xmlns:a="http://schemas.openxmlformats.org/drawingml/2006/main" xmlns:r="http://schemas.openxmlformats.org/officeDocument/2006/relationships" xmlns:p="http://schemas.openxmlformats.org/presentationml/2006/main">
  <p:tag name="NUM" val="3"/>
</p:tagLst>
</file>

<file path=ppt/tags/tag911.xml><?xml version="1.0" encoding="utf-8"?>
<p:tagLst xmlns:a="http://schemas.openxmlformats.org/drawingml/2006/main" xmlns:r="http://schemas.openxmlformats.org/officeDocument/2006/relationships" xmlns:p="http://schemas.openxmlformats.org/presentationml/2006/main">
  <p:tag name="NUM" val="4"/>
</p:tagLst>
</file>

<file path=ppt/tags/tag912.xml><?xml version="1.0" encoding="utf-8"?>
<p:tagLst xmlns:a="http://schemas.openxmlformats.org/drawingml/2006/main" xmlns:r="http://schemas.openxmlformats.org/officeDocument/2006/relationships" xmlns:p="http://schemas.openxmlformats.org/presentationml/2006/main">
  <p:tag name="NUM" val="5"/>
</p:tagLst>
</file>

<file path=ppt/tags/tag913.xml><?xml version="1.0" encoding="utf-8"?>
<p:tagLst xmlns:a="http://schemas.openxmlformats.org/drawingml/2006/main" xmlns:r="http://schemas.openxmlformats.org/officeDocument/2006/relationships" xmlns:p="http://schemas.openxmlformats.org/presentationml/2006/main">
  <p:tag name="NUM" val="6"/>
</p:tagLst>
</file>

<file path=ppt/tags/tag914.xml><?xml version="1.0" encoding="utf-8"?>
<p:tagLst xmlns:a="http://schemas.openxmlformats.org/drawingml/2006/main" xmlns:r="http://schemas.openxmlformats.org/officeDocument/2006/relationships" xmlns:p="http://schemas.openxmlformats.org/presentationml/2006/main">
  <p:tag name="NUM" val="1"/>
</p:tagLst>
</file>

<file path=ppt/tags/tag915.xml><?xml version="1.0" encoding="utf-8"?>
<p:tagLst xmlns:a="http://schemas.openxmlformats.org/drawingml/2006/main" xmlns:r="http://schemas.openxmlformats.org/officeDocument/2006/relationships" xmlns:p="http://schemas.openxmlformats.org/presentationml/2006/main">
  <p:tag name="NUM" val="2"/>
</p:tagLst>
</file>

<file path=ppt/tags/tag916.xml><?xml version="1.0" encoding="utf-8"?>
<p:tagLst xmlns:a="http://schemas.openxmlformats.org/drawingml/2006/main" xmlns:r="http://schemas.openxmlformats.org/officeDocument/2006/relationships" xmlns:p="http://schemas.openxmlformats.org/presentationml/2006/main">
  <p:tag name="NUM" val="3"/>
</p:tagLst>
</file>

<file path=ppt/tags/tag917.xml><?xml version="1.0" encoding="utf-8"?>
<p:tagLst xmlns:a="http://schemas.openxmlformats.org/drawingml/2006/main" xmlns:r="http://schemas.openxmlformats.org/officeDocument/2006/relationships" xmlns:p="http://schemas.openxmlformats.org/presentationml/2006/main">
  <p:tag name="NUM" val="4"/>
</p:tagLst>
</file>

<file path=ppt/tags/tag918.xml><?xml version="1.0" encoding="utf-8"?>
<p:tagLst xmlns:a="http://schemas.openxmlformats.org/drawingml/2006/main" xmlns:r="http://schemas.openxmlformats.org/officeDocument/2006/relationships" xmlns:p="http://schemas.openxmlformats.org/presentationml/2006/main">
  <p:tag name="NUM" val="5"/>
</p:tagLst>
</file>

<file path=ppt/tags/tag919.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20.xml><?xml version="1.0" encoding="utf-8"?>
<p:tagLst xmlns:a="http://schemas.openxmlformats.org/drawingml/2006/main" xmlns:r="http://schemas.openxmlformats.org/officeDocument/2006/relationships" xmlns:p="http://schemas.openxmlformats.org/presentationml/2006/main">
  <p:tag name="NUM" val="7"/>
</p:tagLst>
</file>

<file path=ppt/tags/tag921.xml><?xml version="1.0" encoding="utf-8"?>
<p:tagLst xmlns:a="http://schemas.openxmlformats.org/drawingml/2006/main" xmlns:r="http://schemas.openxmlformats.org/officeDocument/2006/relationships" xmlns:p="http://schemas.openxmlformats.org/presentationml/2006/main">
  <p:tag name="NUM" val="1"/>
</p:tagLst>
</file>

<file path=ppt/tags/tag922.xml><?xml version="1.0" encoding="utf-8"?>
<p:tagLst xmlns:a="http://schemas.openxmlformats.org/drawingml/2006/main" xmlns:r="http://schemas.openxmlformats.org/officeDocument/2006/relationships" xmlns:p="http://schemas.openxmlformats.org/presentationml/2006/main">
  <p:tag name="NUM" val="2"/>
</p:tagLst>
</file>

<file path=ppt/tags/tag923.xml><?xml version="1.0" encoding="utf-8"?>
<p:tagLst xmlns:a="http://schemas.openxmlformats.org/drawingml/2006/main" xmlns:r="http://schemas.openxmlformats.org/officeDocument/2006/relationships" xmlns:p="http://schemas.openxmlformats.org/presentationml/2006/main">
  <p:tag name="NUM" val="3"/>
</p:tagLst>
</file>

<file path=ppt/tags/tag924.xml><?xml version="1.0" encoding="utf-8"?>
<p:tagLst xmlns:a="http://schemas.openxmlformats.org/drawingml/2006/main" xmlns:r="http://schemas.openxmlformats.org/officeDocument/2006/relationships" xmlns:p="http://schemas.openxmlformats.org/presentationml/2006/main">
  <p:tag name="NUM" val="4"/>
</p:tagLst>
</file>

<file path=ppt/tags/tag925.xml><?xml version="1.0" encoding="utf-8"?>
<p:tagLst xmlns:a="http://schemas.openxmlformats.org/drawingml/2006/main" xmlns:r="http://schemas.openxmlformats.org/officeDocument/2006/relationships" xmlns:p="http://schemas.openxmlformats.org/presentationml/2006/main">
  <p:tag name="NUM" val="5"/>
</p:tagLst>
</file>

<file path=ppt/tags/tag926.xml><?xml version="1.0" encoding="utf-8"?>
<p:tagLst xmlns:a="http://schemas.openxmlformats.org/drawingml/2006/main" xmlns:r="http://schemas.openxmlformats.org/officeDocument/2006/relationships" xmlns:p="http://schemas.openxmlformats.org/presentationml/2006/main">
  <p:tag name="NUM" val="6"/>
</p:tagLst>
</file>

<file path=ppt/tags/tag927.xml><?xml version="1.0" encoding="utf-8"?>
<p:tagLst xmlns:a="http://schemas.openxmlformats.org/drawingml/2006/main" xmlns:r="http://schemas.openxmlformats.org/officeDocument/2006/relationships" xmlns:p="http://schemas.openxmlformats.org/presentationml/2006/main">
  <p:tag name="NUM" val="7"/>
</p:tagLst>
</file>

<file path=ppt/tags/tag928.xml><?xml version="1.0" encoding="utf-8"?>
<p:tagLst xmlns:a="http://schemas.openxmlformats.org/drawingml/2006/main" xmlns:r="http://schemas.openxmlformats.org/officeDocument/2006/relationships" xmlns:p="http://schemas.openxmlformats.org/presentationml/2006/main">
  <p:tag name="NUM" val="8"/>
</p:tagLst>
</file>

<file path=ppt/tags/tag929.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30.xml><?xml version="1.0" encoding="utf-8"?>
<p:tagLst xmlns:a="http://schemas.openxmlformats.org/drawingml/2006/main" xmlns:r="http://schemas.openxmlformats.org/officeDocument/2006/relationships" xmlns:p="http://schemas.openxmlformats.org/presentationml/2006/main">
  <p:tag name="NUM" val="1"/>
</p:tagLst>
</file>

<file path=ppt/tags/tag931.xml><?xml version="1.0" encoding="utf-8"?>
<p:tagLst xmlns:a="http://schemas.openxmlformats.org/drawingml/2006/main" xmlns:r="http://schemas.openxmlformats.org/officeDocument/2006/relationships" xmlns:p="http://schemas.openxmlformats.org/presentationml/2006/main">
  <p:tag name="NUM" val="2"/>
</p:tagLst>
</file>

<file path=ppt/tags/tag932.xml><?xml version="1.0" encoding="utf-8"?>
<p:tagLst xmlns:a="http://schemas.openxmlformats.org/drawingml/2006/main" xmlns:r="http://schemas.openxmlformats.org/officeDocument/2006/relationships" xmlns:p="http://schemas.openxmlformats.org/presentationml/2006/main">
  <p:tag name="NUM" val="3"/>
</p:tagLst>
</file>

<file path=ppt/tags/tag933.xml><?xml version="1.0" encoding="utf-8"?>
<p:tagLst xmlns:a="http://schemas.openxmlformats.org/drawingml/2006/main" xmlns:r="http://schemas.openxmlformats.org/officeDocument/2006/relationships" xmlns:p="http://schemas.openxmlformats.org/presentationml/2006/main">
  <p:tag name="NUM" val="4"/>
</p:tagLst>
</file>

<file path=ppt/tags/tag934.xml><?xml version="1.0" encoding="utf-8"?>
<p:tagLst xmlns:a="http://schemas.openxmlformats.org/drawingml/2006/main" xmlns:r="http://schemas.openxmlformats.org/officeDocument/2006/relationships" xmlns:p="http://schemas.openxmlformats.org/presentationml/2006/main">
  <p:tag name="NUM" val="5"/>
</p:tagLst>
</file>

<file path=ppt/tags/tag935.xml><?xml version="1.0" encoding="utf-8"?>
<p:tagLst xmlns:a="http://schemas.openxmlformats.org/drawingml/2006/main" xmlns:r="http://schemas.openxmlformats.org/officeDocument/2006/relationships" xmlns:p="http://schemas.openxmlformats.org/presentationml/2006/main">
  <p:tag name="NUM" val="6"/>
</p:tagLst>
</file>

<file path=ppt/tags/tag936.xml><?xml version="1.0" encoding="utf-8"?>
<p:tagLst xmlns:a="http://schemas.openxmlformats.org/drawingml/2006/main" xmlns:r="http://schemas.openxmlformats.org/officeDocument/2006/relationships" xmlns:p="http://schemas.openxmlformats.org/presentationml/2006/main">
  <p:tag name="NUM" val="7"/>
</p:tagLst>
</file>

<file path=ppt/tags/tag937.xml><?xml version="1.0" encoding="utf-8"?>
<p:tagLst xmlns:a="http://schemas.openxmlformats.org/drawingml/2006/main" xmlns:r="http://schemas.openxmlformats.org/officeDocument/2006/relationships" xmlns:p="http://schemas.openxmlformats.org/presentationml/2006/main">
  <p:tag name="NUM" val="1"/>
</p:tagLst>
</file>

<file path=ppt/tags/tag938.xml><?xml version="1.0" encoding="utf-8"?>
<p:tagLst xmlns:a="http://schemas.openxmlformats.org/drawingml/2006/main" xmlns:r="http://schemas.openxmlformats.org/officeDocument/2006/relationships" xmlns:p="http://schemas.openxmlformats.org/presentationml/2006/main">
  <p:tag name="NUM" val="2"/>
</p:tagLst>
</file>

<file path=ppt/tags/tag939.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40.xml><?xml version="1.0" encoding="utf-8"?>
<p:tagLst xmlns:a="http://schemas.openxmlformats.org/drawingml/2006/main" xmlns:r="http://schemas.openxmlformats.org/officeDocument/2006/relationships" xmlns:p="http://schemas.openxmlformats.org/presentationml/2006/main">
  <p:tag name="NUM" val="4"/>
</p:tagLst>
</file>

<file path=ppt/tags/tag941.xml><?xml version="1.0" encoding="utf-8"?>
<p:tagLst xmlns:a="http://schemas.openxmlformats.org/drawingml/2006/main" xmlns:r="http://schemas.openxmlformats.org/officeDocument/2006/relationships" xmlns:p="http://schemas.openxmlformats.org/presentationml/2006/main">
  <p:tag name="NUM" val="5"/>
</p:tagLst>
</file>

<file path=ppt/tags/tag942.xml><?xml version="1.0" encoding="utf-8"?>
<p:tagLst xmlns:a="http://schemas.openxmlformats.org/drawingml/2006/main" xmlns:r="http://schemas.openxmlformats.org/officeDocument/2006/relationships" xmlns:p="http://schemas.openxmlformats.org/presentationml/2006/main">
  <p:tag name="NUM" val="6"/>
</p:tagLst>
</file>

<file path=ppt/tags/tag943.xml><?xml version="1.0" encoding="utf-8"?>
<p:tagLst xmlns:a="http://schemas.openxmlformats.org/drawingml/2006/main" xmlns:r="http://schemas.openxmlformats.org/officeDocument/2006/relationships" xmlns:p="http://schemas.openxmlformats.org/presentationml/2006/main">
  <p:tag name="NUM" val="7"/>
</p:tagLst>
</file>

<file path=ppt/tags/tag944.xml><?xml version="1.0" encoding="utf-8"?>
<p:tagLst xmlns:a="http://schemas.openxmlformats.org/drawingml/2006/main" xmlns:r="http://schemas.openxmlformats.org/officeDocument/2006/relationships" xmlns:p="http://schemas.openxmlformats.org/presentationml/2006/main">
  <p:tag name="NUM" val="8"/>
</p:tagLst>
</file>

<file path=ppt/tags/tag945.xml><?xml version="1.0" encoding="utf-8"?>
<p:tagLst xmlns:a="http://schemas.openxmlformats.org/drawingml/2006/main" xmlns:r="http://schemas.openxmlformats.org/officeDocument/2006/relationships" xmlns:p="http://schemas.openxmlformats.org/presentationml/2006/main">
  <p:tag name="NUM" val="9"/>
</p:tagLst>
</file>

<file path=ppt/tags/tag946.xml><?xml version="1.0" encoding="utf-8"?>
<p:tagLst xmlns:a="http://schemas.openxmlformats.org/drawingml/2006/main" xmlns:r="http://schemas.openxmlformats.org/officeDocument/2006/relationships" xmlns:p="http://schemas.openxmlformats.org/presentationml/2006/main">
  <p:tag name="NUM" val="1"/>
</p:tagLst>
</file>

<file path=ppt/tags/tag947.xml><?xml version="1.0" encoding="utf-8"?>
<p:tagLst xmlns:a="http://schemas.openxmlformats.org/drawingml/2006/main" xmlns:r="http://schemas.openxmlformats.org/officeDocument/2006/relationships" xmlns:p="http://schemas.openxmlformats.org/presentationml/2006/main">
  <p:tag name="NUM" val="2"/>
</p:tagLst>
</file>

<file path=ppt/tags/tag948.xml><?xml version="1.0" encoding="utf-8"?>
<p:tagLst xmlns:a="http://schemas.openxmlformats.org/drawingml/2006/main" xmlns:r="http://schemas.openxmlformats.org/officeDocument/2006/relationships" xmlns:p="http://schemas.openxmlformats.org/presentationml/2006/main">
  <p:tag name="NUM" val="3"/>
</p:tagLst>
</file>

<file path=ppt/tags/tag949.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50.xml><?xml version="1.0" encoding="utf-8"?>
<p:tagLst xmlns:a="http://schemas.openxmlformats.org/drawingml/2006/main" xmlns:r="http://schemas.openxmlformats.org/officeDocument/2006/relationships" xmlns:p="http://schemas.openxmlformats.org/presentationml/2006/main">
  <p:tag name="NUM" val="5"/>
</p:tagLst>
</file>

<file path=ppt/tags/tag951.xml><?xml version="1.0" encoding="utf-8"?>
<p:tagLst xmlns:a="http://schemas.openxmlformats.org/drawingml/2006/main" xmlns:r="http://schemas.openxmlformats.org/officeDocument/2006/relationships" xmlns:p="http://schemas.openxmlformats.org/presentationml/2006/main">
  <p:tag name="NUM" val="6"/>
</p:tagLst>
</file>

<file path=ppt/tags/tag952.xml><?xml version="1.0" encoding="utf-8"?>
<p:tagLst xmlns:a="http://schemas.openxmlformats.org/drawingml/2006/main" xmlns:r="http://schemas.openxmlformats.org/officeDocument/2006/relationships" xmlns:p="http://schemas.openxmlformats.org/presentationml/2006/main">
  <p:tag name="NUM" val="7"/>
</p:tagLst>
</file>

<file path=ppt/tags/tag953.xml><?xml version="1.0" encoding="utf-8"?>
<p:tagLst xmlns:a="http://schemas.openxmlformats.org/drawingml/2006/main" xmlns:r="http://schemas.openxmlformats.org/officeDocument/2006/relationships" xmlns:p="http://schemas.openxmlformats.org/presentationml/2006/main">
  <p:tag name="NUM" val="8"/>
</p:tagLst>
</file>

<file path=ppt/tags/tag954.xml><?xml version="1.0" encoding="utf-8"?>
<p:tagLst xmlns:a="http://schemas.openxmlformats.org/drawingml/2006/main" xmlns:r="http://schemas.openxmlformats.org/officeDocument/2006/relationships" xmlns:p="http://schemas.openxmlformats.org/presentationml/2006/main">
  <p:tag name="NUM" val="1"/>
</p:tagLst>
</file>

<file path=ppt/tags/tag955.xml><?xml version="1.0" encoding="utf-8"?>
<p:tagLst xmlns:a="http://schemas.openxmlformats.org/drawingml/2006/main" xmlns:r="http://schemas.openxmlformats.org/officeDocument/2006/relationships" xmlns:p="http://schemas.openxmlformats.org/presentationml/2006/main">
  <p:tag name="NUM" val="2"/>
</p:tagLst>
</file>

<file path=ppt/tags/tag956.xml><?xml version="1.0" encoding="utf-8"?>
<p:tagLst xmlns:a="http://schemas.openxmlformats.org/drawingml/2006/main" xmlns:r="http://schemas.openxmlformats.org/officeDocument/2006/relationships" xmlns:p="http://schemas.openxmlformats.org/presentationml/2006/main">
  <p:tag name="NUM" val="3"/>
</p:tagLst>
</file>

<file path=ppt/tags/tag957.xml><?xml version="1.0" encoding="utf-8"?>
<p:tagLst xmlns:a="http://schemas.openxmlformats.org/drawingml/2006/main" xmlns:r="http://schemas.openxmlformats.org/officeDocument/2006/relationships" xmlns:p="http://schemas.openxmlformats.org/presentationml/2006/main">
  <p:tag name="NUM" val="4"/>
</p:tagLst>
</file>

<file path=ppt/tags/tag958.xml><?xml version="1.0" encoding="utf-8"?>
<p:tagLst xmlns:a="http://schemas.openxmlformats.org/drawingml/2006/main" xmlns:r="http://schemas.openxmlformats.org/officeDocument/2006/relationships" xmlns:p="http://schemas.openxmlformats.org/presentationml/2006/main">
  <p:tag name="NUM" val="5"/>
</p:tagLst>
</file>

<file path=ppt/tags/tag959.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60.xml><?xml version="1.0" encoding="utf-8"?>
<p:tagLst xmlns:a="http://schemas.openxmlformats.org/drawingml/2006/main" xmlns:r="http://schemas.openxmlformats.org/officeDocument/2006/relationships" xmlns:p="http://schemas.openxmlformats.org/presentationml/2006/main">
  <p:tag name="NUM" val="7"/>
</p:tagLst>
</file>

<file path=ppt/tags/tag961.xml><?xml version="1.0" encoding="utf-8"?>
<p:tagLst xmlns:a="http://schemas.openxmlformats.org/drawingml/2006/main" xmlns:r="http://schemas.openxmlformats.org/officeDocument/2006/relationships" xmlns:p="http://schemas.openxmlformats.org/presentationml/2006/main">
  <p:tag name="NUM" val="8"/>
</p:tagLst>
</file>

<file path=ppt/tags/tag962.xml><?xml version="1.0" encoding="utf-8"?>
<p:tagLst xmlns:a="http://schemas.openxmlformats.org/drawingml/2006/main" xmlns:r="http://schemas.openxmlformats.org/officeDocument/2006/relationships" xmlns:p="http://schemas.openxmlformats.org/presentationml/2006/main">
  <p:tag name="NUM" val="9"/>
</p:tagLst>
</file>

<file path=ppt/tags/tag963.xml><?xml version="1.0" encoding="utf-8"?>
<p:tagLst xmlns:a="http://schemas.openxmlformats.org/drawingml/2006/main" xmlns:r="http://schemas.openxmlformats.org/officeDocument/2006/relationships" xmlns:p="http://schemas.openxmlformats.org/presentationml/2006/main">
  <p:tag name="NUM" val="1"/>
</p:tagLst>
</file>

<file path=ppt/tags/tag964.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template_french</Template>
  <TotalTime>0</TotalTime>
  <Words>18820</Words>
  <Application>Microsoft Office PowerPoint</Application>
  <PresentationFormat>On-screen Show (4:3)</PresentationFormat>
  <Paragraphs>2232</Paragraphs>
  <Slides>136</Slides>
  <Notes>136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136</vt:i4>
      </vt:variant>
    </vt:vector>
  </HeadingPairs>
  <TitlesOfParts>
    <vt:vector size="141" baseType="lpstr">
      <vt:lpstr>Arial</vt:lpstr>
      <vt:lpstr>Calibri</vt:lpstr>
      <vt:lpstr>Courier New</vt:lpstr>
      <vt:lpstr>Microsoft Sans Serif</vt:lpstr>
      <vt:lpstr>template_english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OLIVIÉ Karen</dc:creator>
  <cp:keywords>PUBLIC</cp:keywords>
  <cp:lastModifiedBy>Leslie Ripaud</cp:lastModifiedBy>
  <cp:revision>52</cp:revision>
  <dcterms:created xsi:type="dcterms:W3CDTF">2021-05-31T12:51:29Z</dcterms:created>
  <dcterms:modified xsi:type="dcterms:W3CDTF">2021-10-13T13:19:07Z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272abcc1-c19e-4e6b-b250-f5e2a6e25761</vt:lpwstr>
  </property>
  <property fmtid="{D5CDD505-2E9C-101B-9397-08002B2CF9AE}" pid="3" name="Classification">
    <vt:lpwstr>Public</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