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339" r:id="rId6"/>
    <p:sldId id="338" r:id="rId7"/>
    <p:sldId id="348" r:id="rId8"/>
    <p:sldId id="360" r:id="rId9"/>
    <p:sldId id="349" r:id="rId10"/>
    <p:sldId id="350" r:id="rId11"/>
    <p:sldId id="341" r:id="rId12"/>
    <p:sldId id="343" r:id="rId13"/>
    <p:sldId id="345" r:id="rId14"/>
    <p:sldId id="344" r:id="rId15"/>
    <p:sldId id="351" r:id="rId16"/>
    <p:sldId id="359" r:id="rId17"/>
    <p:sldId id="342" r:id="rId18"/>
    <p:sldId id="352" r:id="rId19"/>
    <p:sldId id="353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4" r:id="rId37"/>
    <p:sldId id="332" r:id="rId38"/>
    <p:sldId id="333" r:id="rId39"/>
    <p:sldId id="340" r:id="rId40"/>
    <p:sldId id="335" r:id="rId41"/>
    <p:sldId id="336" r:id="rId42"/>
    <p:sldId id="337" r:id="rId43"/>
    <p:sldId id="365" r:id="rId44"/>
    <p:sldId id="363" r:id="rId45"/>
    <p:sldId id="364" r:id="rId46"/>
    <p:sldId id="304" r:id="rId47"/>
    <p:sldId id="305" r:id="rId48"/>
    <p:sldId id="354" r:id="rId49"/>
    <p:sldId id="307" r:id="rId50"/>
    <p:sldId id="308" r:id="rId51"/>
    <p:sldId id="294" r:id="rId52"/>
    <p:sldId id="355" r:id="rId53"/>
    <p:sldId id="356" r:id="rId54"/>
    <p:sldId id="357" r:id="rId55"/>
    <p:sldId id="358" r:id="rId56"/>
    <p:sldId id="285" r:id="rId57"/>
    <p:sldId id="361" r:id="rId58"/>
    <p:sldId id="293" r:id="rId5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Esteve Pitarch" initials="JEP" lastIdx="1" clrIdx="0">
    <p:extLst>
      <p:ext uri="{19B8F6BF-5375-455C-9EA6-DF929625EA0E}">
        <p15:presenceInfo xmlns:p15="http://schemas.microsoft.com/office/powerpoint/2012/main" xmlns="" userId="S-1-5-21-2915997116-4131603029-1789207793-388852" providerId="AD"/>
      </p:ext>
    </p:extLst>
  </p:cmAuthor>
  <p:cmAuthor id="2" name="USPTO" initials="KK" lastIdx="85" clrIdx="1">
    <p:extLst>
      <p:ext uri="{19B8F6BF-5375-455C-9EA6-DF929625EA0E}">
        <p15:presenceInfo xmlns:p15="http://schemas.microsoft.com/office/powerpoint/2012/main" xmlns="" userId="USPTO" providerId="None"/>
      </p:ext>
    </p:extLst>
  </p:cmAuthor>
  <p:cmAuthor id="3" name="FRANCIS Emma" initials="FE" lastIdx="1" clrIdx="2">
    <p:extLst>
      <p:ext uri="{19B8F6BF-5375-455C-9EA6-DF929625EA0E}">
        <p15:presenceInfo xmlns:p15="http://schemas.microsoft.com/office/powerpoint/2012/main" xmlns="" userId="S-1-5-21-3637208745-3825800285-422149103-17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4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7DE46-0F52-464A-A2AD-0B50A2FF906C}" v="946" dt="2019-06-05T20:27:16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01" autoAdjust="0"/>
    <p:restoredTop sz="88584" autoAdjust="0"/>
  </p:normalViewPr>
  <p:slideViewPr>
    <p:cSldViewPr>
      <p:cViewPr varScale="1">
        <p:scale>
          <a:sx n="72" d="100"/>
          <a:sy n="72" d="100"/>
        </p:scale>
        <p:origin x="-533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8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8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rhei Nestsiarenka" userId="97d908b9-5d19-4e47-9adc-b182ad923748" providerId="ADAL" clId="{2E47DE46-0F52-464A-A2AD-0B50A2FF906C}"/>
    <pc:docChg chg="undo custSel addSld modSld sldOrd">
      <pc:chgData name="Siarhei Nestsiarenka" userId="97d908b9-5d19-4e47-9adc-b182ad923748" providerId="ADAL" clId="{2E47DE46-0F52-464A-A2AD-0B50A2FF906C}" dt="2019-06-05T20:27:16.218" v="945" actId="20577"/>
      <pc:docMkLst>
        <pc:docMk/>
      </pc:docMkLst>
      <pc:sldChg chg="modSp">
        <pc:chgData name="Siarhei Nestsiarenka" userId="97d908b9-5d19-4e47-9adc-b182ad923748" providerId="ADAL" clId="{2E47DE46-0F52-464A-A2AD-0B50A2FF906C}" dt="2019-06-05T20:09:28.426" v="134"/>
        <pc:sldMkLst>
          <pc:docMk/>
          <pc:sldMk cId="1651489966" sldId="321"/>
        </pc:sldMkLst>
        <pc:spChg chg="mod">
          <ac:chgData name="Siarhei Nestsiarenka" userId="97d908b9-5d19-4e47-9adc-b182ad923748" providerId="ADAL" clId="{2E47DE46-0F52-464A-A2AD-0B50A2FF906C}" dt="2019-06-05T20:09:28.426" v="134"/>
          <ac:spMkLst>
            <pc:docMk/>
            <pc:sldMk cId="1651489966" sldId="321"/>
            <ac:spMk id="5" creationId="{2FEC40D1-3486-4C31-9465-FC8F0BA275D8}"/>
          </ac:spMkLst>
        </pc:spChg>
      </pc:sldChg>
      <pc:sldChg chg="modSp">
        <pc:chgData name="Siarhei Nestsiarenka" userId="97d908b9-5d19-4e47-9adc-b182ad923748" providerId="ADAL" clId="{2E47DE46-0F52-464A-A2AD-0B50A2FF906C}" dt="2019-06-05T20:04:53.292" v="13" actId="20577"/>
        <pc:sldMkLst>
          <pc:docMk/>
          <pc:sldMk cId="2794889197" sldId="322"/>
        </pc:sldMkLst>
        <pc:spChg chg="mod">
          <ac:chgData name="Siarhei Nestsiarenka" userId="97d908b9-5d19-4e47-9adc-b182ad923748" providerId="ADAL" clId="{2E47DE46-0F52-464A-A2AD-0B50A2FF906C}" dt="2019-06-05T20:03:55.959" v="7" actId="20577"/>
          <ac:spMkLst>
            <pc:docMk/>
            <pc:sldMk cId="2794889197" sldId="322"/>
            <ac:spMk id="5" creationId="{2FEC40D1-3486-4C31-9465-FC8F0BA275D8}"/>
          </ac:spMkLst>
        </pc:spChg>
        <pc:spChg chg="mod">
          <ac:chgData name="Siarhei Nestsiarenka" userId="97d908b9-5d19-4e47-9adc-b182ad923748" providerId="ADAL" clId="{2E47DE46-0F52-464A-A2AD-0B50A2FF906C}" dt="2019-06-05T20:04:53.292" v="13" actId="20577"/>
          <ac:spMkLst>
            <pc:docMk/>
            <pc:sldMk cId="2794889197" sldId="322"/>
            <ac:spMk id="6" creationId="{93CB29C0-FC59-42C6-A35F-95119FE64B24}"/>
          </ac:spMkLst>
        </pc:spChg>
      </pc:sldChg>
      <pc:sldChg chg="modSp">
        <pc:chgData name="Siarhei Nestsiarenka" userId="97d908b9-5d19-4e47-9adc-b182ad923748" providerId="ADAL" clId="{2E47DE46-0F52-464A-A2AD-0B50A2FF906C}" dt="2019-06-05T20:01:22.148" v="5" actId="20577"/>
        <pc:sldMkLst>
          <pc:docMk/>
          <pc:sldMk cId="2976044489" sldId="323"/>
        </pc:sldMkLst>
        <pc:spChg chg="mod">
          <ac:chgData name="Siarhei Nestsiarenka" userId="97d908b9-5d19-4e47-9adc-b182ad923748" providerId="ADAL" clId="{2E47DE46-0F52-464A-A2AD-0B50A2FF906C}" dt="2019-06-05T20:01:22.148" v="5" actId="20577"/>
          <ac:spMkLst>
            <pc:docMk/>
            <pc:sldMk cId="2976044489" sldId="323"/>
            <ac:spMk id="5" creationId="{2FEC40D1-3486-4C31-9465-FC8F0BA275D8}"/>
          </ac:spMkLst>
        </pc:spChg>
      </pc:sldChg>
      <pc:sldChg chg="addSp modSp add ord">
        <pc:chgData name="Siarhei Nestsiarenka" userId="97d908b9-5d19-4e47-9adc-b182ad923748" providerId="ADAL" clId="{2E47DE46-0F52-464A-A2AD-0B50A2FF906C}" dt="2019-06-05T20:27:16.218" v="945" actId="20577"/>
        <pc:sldMkLst>
          <pc:docMk/>
          <pc:sldMk cId="590484286" sldId="330"/>
        </pc:sldMkLst>
        <pc:spChg chg="mod">
          <ac:chgData name="Siarhei Nestsiarenka" userId="97d908b9-5d19-4e47-9adc-b182ad923748" providerId="ADAL" clId="{2E47DE46-0F52-464A-A2AD-0B50A2FF906C}" dt="2019-06-05T20:24:47.022" v="756" actId="20577"/>
          <ac:spMkLst>
            <pc:docMk/>
            <pc:sldMk cId="590484286" sldId="330"/>
            <ac:spMk id="2" creationId="{00000000-0000-0000-0000-000000000000}"/>
          </ac:spMkLst>
        </pc:spChg>
        <pc:spChg chg="add mod">
          <ac:chgData name="Siarhei Nestsiarenka" userId="97d908b9-5d19-4e47-9adc-b182ad923748" providerId="ADAL" clId="{2E47DE46-0F52-464A-A2AD-0B50A2FF906C}" dt="2019-06-05T20:27:16.218" v="945" actId="20577"/>
          <ac:spMkLst>
            <pc:docMk/>
            <pc:sldMk cId="590484286" sldId="330"/>
            <ac:spMk id="3" creationId="{FB5085BC-BD06-4C3A-8602-B387195D8596}"/>
          </ac:spMkLst>
        </pc:spChg>
        <pc:spChg chg="mod">
          <ac:chgData name="Siarhei Nestsiarenka" userId="97d908b9-5d19-4e47-9adc-b182ad923748" providerId="ADAL" clId="{2E47DE46-0F52-464A-A2AD-0B50A2FF906C}" dt="2019-06-05T20:11:55.330" v="138" actId="1076"/>
          <ac:spMkLst>
            <pc:docMk/>
            <pc:sldMk cId="590484286" sldId="330"/>
            <ac:spMk id="5" creationId="{2FEC40D1-3486-4C31-9465-FC8F0BA275D8}"/>
          </ac:spMkLst>
        </pc:spChg>
        <pc:spChg chg="mod">
          <ac:chgData name="Siarhei Nestsiarenka" userId="97d908b9-5d19-4e47-9adc-b182ad923748" providerId="ADAL" clId="{2E47DE46-0F52-464A-A2AD-0B50A2FF906C}" dt="2019-06-05T20:21:04.735" v="724" actId="14100"/>
          <ac:spMkLst>
            <pc:docMk/>
            <pc:sldMk cId="590484286" sldId="330"/>
            <ac:spMk id="6" creationId="{358996BA-A142-441F-B2E9-2B0DEE980B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6026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20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00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39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0792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70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9169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96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(</a:t>
            </a:r>
            <a:r>
              <a:rPr lang="ru-RU" sz="1200" i="1" dirty="0" smtClean="0"/>
              <a:t>Стандарт ВОИС</a:t>
            </a:r>
            <a:r>
              <a:rPr lang="en-US" sz="1200" i="1" dirty="0" smtClean="0"/>
              <a:t> ST.26, </a:t>
            </a:r>
            <a:r>
              <a:rPr lang="ru-RU" sz="1200" i="1" dirty="0" smtClean="0"/>
              <a:t>п</a:t>
            </a:r>
            <a:r>
              <a:rPr lang="en-US" sz="1200" i="1" dirty="0" smtClean="0"/>
              <a:t>. 14) </a:t>
            </a:r>
          </a:p>
          <a:p>
            <a:r>
              <a:rPr lang="en-US" sz="1200" i="1" dirty="0" smtClean="0"/>
              <a:t>(</a:t>
            </a:r>
            <a:r>
              <a:rPr lang="ru-RU" sz="1200" i="1" dirty="0" smtClean="0"/>
              <a:t>Стандарт ВОИС</a:t>
            </a:r>
            <a:r>
              <a:rPr lang="en-US" sz="1200" i="1" dirty="0" smtClean="0"/>
              <a:t> ST.26, </a:t>
            </a:r>
            <a:r>
              <a:rPr lang="ru-RU" sz="1200" i="1" dirty="0" smtClean="0"/>
              <a:t>п</a:t>
            </a:r>
            <a:r>
              <a:rPr lang="en-US" sz="1200" i="1" dirty="0" smtClean="0"/>
              <a:t>. 15)</a:t>
            </a:r>
          </a:p>
          <a:p>
            <a:r>
              <a:rPr lang="en-US" sz="1200" i="1" dirty="0" smtClean="0"/>
              <a:t>(</a:t>
            </a:r>
            <a:r>
              <a:rPr lang="ru-RU" sz="1200" i="1" dirty="0" smtClean="0"/>
              <a:t>Стандарт ВОИС</a:t>
            </a:r>
            <a:r>
              <a:rPr lang="en-US" sz="1200" i="1" dirty="0" smtClean="0"/>
              <a:t> </a:t>
            </a:r>
            <a:r>
              <a:rPr lang="en-US" sz="1200" i="1" baseline="0" dirty="0" smtClean="0"/>
              <a:t>ST.26 </a:t>
            </a:r>
            <a:r>
              <a:rPr lang="ru-RU" sz="1200" i="1" baseline="0" dirty="0" smtClean="0"/>
              <a:t>таблица</a:t>
            </a:r>
            <a:r>
              <a:rPr lang="en-US" sz="1200" i="1" baseline="0" dirty="0" smtClean="0"/>
              <a:t> 1)</a:t>
            </a:r>
            <a:endParaRPr lang="en-US" sz="12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038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См.</a:t>
            </a:r>
            <a:r>
              <a:rPr lang="en-US" dirty="0" smtClean="0"/>
              <a:t> </a:t>
            </a:r>
            <a:r>
              <a:rPr lang="en-US" sz="1200" i="1" dirty="0" smtClean="0"/>
              <a:t>(</a:t>
            </a:r>
            <a:r>
              <a:rPr lang="ru-RU" sz="1200" i="1" dirty="0" smtClean="0"/>
              <a:t>стандарт ВОИС</a:t>
            </a:r>
            <a:r>
              <a:rPr lang="en-US" sz="1200" i="1" dirty="0" smtClean="0"/>
              <a:t> ST.26, </a:t>
            </a:r>
            <a:r>
              <a:rPr lang="ru-RU" sz="1200" i="1" dirty="0" smtClean="0"/>
              <a:t>п</a:t>
            </a:r>
            <a:r>
              <a:rPr lang="en-US" sz="1200" i="1" dirty="0" smtClean="0"/>
              <a:t>. 15)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/>
              <a:t>Стандарт ВОИС</a:t>
            </a:r>
            <a:r>
              <a:rPr lang="en-US" sz="1200" i="1" dirty="0" smtClean="0"/>
              <a:t> ST.26, </a:t>
            </a:r>
            <a:r>
              <a:rPr lang="ru-RU" sz="1200" i="1" dirty="0" smtClean="0"/>
              <a:t>приложение</a:t>
            </a:r>
            <a:r>
              <a:rPr lang="en-US" sz="1200" i="1" dirty="0" smtClean="0"/>
              <a:t> I, </a:t>
            </a:r>
            <a:r>
              <a:rPr lang="ru-RU" sz="1200" i="1" dirty="0" smtClean="0"/>
              <a:t>таблица</a:t>
            </a:r>
            <a:r>
              <a:rPr lang="en-US" sz="1200" i="1" dirty="0" smtClean="0"/>
              <a:t>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9349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См.</a:t>
            </a:r>
            <a:r>
              <a:rPr lang="en-US" dirty="0" smtClean="0"/>
              <a:t> </a:t>
            </a:r>
            <a:r>
              <a:rPr lang="en-US" sz="1200" i="1" dirty="0" smtClean="0"/>
              <a:t>(</a:t>
            </a:r>
            <a:r>
              <a:rPr lang="ru-RU" sz="1200" i="1" dirty="0" smtClean="0"/>
              <a:t>стандарт ВОИС </a:t>
            </a:r>
            <a:r>
              <a:rPr lang="en-US" sz="1200" i="1" dirty="0" smtClean="0"/>
              <a:t>ST.26, </a:t>
            </a:r>
            <a:r>
              <a:rPr lang="ru-RU" sz="1200" i="1" dirty="0" smtClean="0"/>
              <a:t>п</a:t>
            </a:r>
            <a:r>
              <a:rPr lang="en-US" sz="1200" i="1" dirty="0" smtClean="0"/>
              <a:t>.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45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342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70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985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145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476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020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693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9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47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70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81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13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36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469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60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c" descr="WIPO PUBLIC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PUBLIC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ospatent.gov.ru/ru/documents/standarty-voi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ru/sequence/index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rds@wipo.in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398" y="3810001"/>
            <a:ext cx="7906073" cy="746548"/>
          </a:xfrm>
          <a:noFill/>
        </p:spPr>
        <p:txBody>
          <a:bodyPr/>
          <a:lstStyle/>
          <a:p>
            <a:r>
              <a:rPr lang="ru-RU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Стандарт ВОИС 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ST.26</a:t>
            </a:r>
          </a:p>
          <a:p>
            <a:r>
              <a:rPr lang="ru-RU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ВВЕДЕНИЕ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endParaRPr lang="en-US" sz="18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r>
              <a:rPr lang="ru-RU" sz="1800" dirty="0" smtClean="0">
                <a:solidFill>
                  <a:srgbClr val="00408C"/>
                </a:solidFill>
                <a:ea typeface="ヒラギノ角ゴ Pro W3" pitchFamily="1" charset="-128"/>
              </a:rPr>
              <a:t>Учебный вебинар</a:t>
            </a:r>
            <a:endParaRPr lang="en-US" sz="18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899592" y="5795961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398" y="3887147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9123" y="1886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Различия между </a:t>
            </a:r>
            <a:r>
              <a:rPr lang="en-US" kern="0" dirty="0"/>
              <a:t>ST.25 </a:t>
            </a:r>
            <a:r>
              <a:rPr lang="ru-RU" kern="0" dirty="0"/>
              <a:t>и</a:t>
            </a:r>
            <a:r>
              <a:rPr lang="en-US" kern="0" dirty="0"/>
              <a:t> ST.26</a:t>
            </a:r>
          </a:p>
          <a:p>
            <a:r>
              <a:rPr lang="x-none" sz="2400" kern="0" dirty="0" smtClean="0"/>
              <a:t>…</a:t>
            </a:r>
            <a:r>
              <a:rPr lang="ru-RU" sz="2400" kern="0" dirty="0" smtClean="0"/>
              <a:t>в части данных последовательности</a:t>
            </a:r>
            <a:r>
              <a:rPr lang="en-US" sz="2400" kern="0" dirty="0" smtClean="0"/>
              <a:t> (1)</a:t>
            </a:r>
            <a:endParaRPr lang="en-US" sz="2400" kern="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5307237"/>
              </p:ext>
            </p:extLst>
          </p:nvPr>
        </p:nvGraphicFramePr>
        <p:xfrm>
          <a:off x="539552" y="1268760"/>
          <a:ext cx="8229600" cy="471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913976505"/>
                    </a:ext>
                  </a:extLst>
                </a:gridCol>
              </a:tblGrid>
              <a:tr h="320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631313"/>
                  </a:ext>
                </a:extLst>
              </a:tr>
              <a:tr h="101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Типы последовательностей — только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DNA, RNA</a:t>
                      </a:r>
                      <a:r>
                        <a:rPr lang="ru-RU" sz="1600" baseline="0" dirty="0" smtClean="0"/>
                        <a:t> или</a:t>
                      </a:r>
                      <a:r>
                        <a:rPr lang="en-US" sz="1600" baseline="0" dirty="0" smtClean="0"/>
                        <a:t> PRT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Типы последовательностей — </a:t>
                      </a:r>
                      <a:r>
                        <a:rPr lang="en-US" sz="1600" dirty="0" smtClean="0"/>
                        <a:t>DNA, RNA</a:t>
                      </a:r>
                      <a:r>
                        <a:rPr lang="ru-RU" sz="1600" baseline="0" dirty="0" smtClean="0"/>
                        <a:t> или </a:t>
                      </a:r>
                      <a:r>
                        <a:rPr lang="en-US" sz="1600" dirty="0" smtClean="0"/>
                        <a:t>AA </a:t>
                      </a:r>
                      <a:r>
                        <a:rPr lang="ru-RU" sz="1600" dirty="0" smtClean="0"/>
                        <a:t>с обязательным квалификатором «</a:t>
                      </a:r>
                      <a:r>
                        <a:rPr lang="en-US" sz="1600" baseline="0" dirty="0" smtClean="0"/>
                        <a:t>mol_type</a:t>
                      </a:r>
                      <a:r>
                        <a:rPr lang="ru-RU" sz="1600" baseline="0" dirty="0" smtClean="0"/>
                        <a:t>» для дополнительного описания молекулы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0205288"/>
                  </a:ext>
                </a:extLst>
              </a:tr>
              <a:tr h="1718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Названия организмов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Род/вид на латыни</a:t>
                      </a:r>
                      <a:endParaRPr lang="en-US" sz="16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Название вируса</a:t>
                      </a:r>
                      <a:endParaRPr lang="en-US" sz="16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artificial sequence</a:t>
                      </a:r>
                      <a:r>
                        <a:rPr lang="ru-RU" sz="1600" dirty="0" smtClean="0"/>
                        <a:t>»</a:t>
                      </a:r>
                      <a:r>
                        <a:rPr lang="en-US" sz="1600" dirty="0" smtClean="0"/>
                        <a:t> (</a:t>
                      </a:r>
                      <a:r>
                        <a:rPr lang="ru-RU" sz="1600" dirty="0" smtClean="0"/>
                        <a:t>«искусственная последовательность»</a:t>
                      </a:r>
                      <a:r>
                        <a:rPr lang="en-US" sz="1600" dirty="0" smtClean="0"/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unknown</a:t>
                      </a:r>
                      <a:r>
                        <a:rPr lang="ru-RU" sz="1600" dirty="0" smtClean="0"/>
                        <a:t>» («неизвестный»)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Названия организмов</a:t>
                      </a:r>
                      <a:r>
                        <a:rPr lang="en-US" sz="1600" baseline="0" dirty="0" smtClean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-   </a:t>
                      </a:r>
                      <a:r>
                        <a:rPr lang="ru-RU" sz="1600" dirty="0" smtClean="0"/>
                        <a:t>Род/вид на латыни</a:t>
                      </a:r>
                      <a:endParaRPr lang="en-US" sz="16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-   </a:t>
                      </a:r>
                      <a:r>
                        <a:rPr lang="ru-RU" sz="1600" dirty="0" smtClean="0"/>
                        <a:t>Название вируса</a:t>
                      </a:r>
                      <a:endParaRPr lang="en-US" sz="16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synthetic construct</a:t>
                      </a:r>
                      <a:r>
                        <a:rPr lang="ru-RU" sz="1600" dirty="0" smtClean="0"/>
                        <a:t>» («синтетическая конструкция»)</a:t>
                      </a:r>
                      <a:endParaRPr lang="en-US" sz="16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unidentified</a:t>
                      </a:r>
                      <a:r>
                        <a:rPr lang="ru-RU" sz="1600" dirty="0" smtClean="0"/>
                        <a:t>»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(«неидентифицированный»)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351226"/>
                  </a:ext>
                </a:extLst>
              </a:tr>
              <a:tr h="78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u</a:t>
                      </a:r>
                      <a:r>
                        <a:rPr lang="ru-RU" sz="1600" dirty="0" smtClean="0"/>
                        <a:t>» означает урацил в нуклеотидных последовательностях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t</a:t>
                      </a:r>
                      <a:r>
                        <a:rPr lang="ru-RU" sz="1600" dirty="0" smtClean="0"/>
                        <a:t>»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означает урацил в РНК-последовательностях и тимин в ДНК-последовательностях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553272"/>
                  </a:ext>
                </a:extLst>
              </a:tr>
              <a:tr h="692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Аминокислотные последовательности состоят из трехбуквенных сокращений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Аминокислотные последовательности состоят из однобуквенных сокращений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99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51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Различия между </a:t>
            </a:r>
            <a:r>
              <a:rPr lang="en-US" kern="0" dirty="0"/>
              <a:t>ST.25 </a:t>
            </a:r>
            <a:r>
              <a:rPr lang="ru-RU" kern="0" dirty="0"/>
              <a:t>и</a:t>
            </a:r>
            <a:r>
              <a:rPr lang="en-US" kern="0" dirty="0"/>
              <a:t> ST.26</a:t>
            </a:r>
          </a:p>
          <a:p>
            <a:r>
              <a:rPr lang="x-none" sz="2400" kern="0" dirty="0" smtClean="0"/>
              <a:t>…</a:t>
            </a:r>
            <a:r>
              <a:rPr lang="ru-RU" sz="2400" kern="0" dirty="0" smtClean="0"/>
              <a:t>в части данных последовательности </a:t>
            </a:r>
            <a:r>
              <a:rPr lang="en-US" sz="2400" kern="0" dirty="0" smtClean="0"/>
              <a:t>(2)</a:t>
            </a:r>
            <a:endParaRPr lang="en-US" sz="2400" kern="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5410785"/>
              </p:ext>
            </p:extLst>
          </p:nvPr>
        </p:nvGraphicFramePr>
        <p:xfrm>
          <a:off x="467544" y="1518880"/>
          <a:ext cx="8229600" cy="412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631313"/>
                  </a:ext>
                </a:extLst>
              </a:tr>
              <a:tr h="8912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Переменные «</a:t>
                      </a:r>
                      <a:r>
                        <a:rPr lang="en-US" sz="1600" dirty="0" smtClean="0"/>
                        <a:t>n</a:t>
                      </a:r>
                      <a:r>
                        <a:rPr lang="ru-RU" sz="1600" dirty="0" smtClean="0"/>
                        <a:t>»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и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Xaa</a:t>
                      </a:r>
                      <a:r>
                        <a:rPr lang="ru-RU" sz="1600" dirty="0" smtClean="0"/>
                        <a:t>» должны иметь определение, указанное в характеристике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Для переменных «</a:t>
                      </a:r>
                      <a:r>
                        <a:rPr lang="en-US" sz="1600" dirty="0" smtClean="0"/>
                        <a:t>n</a:t>
                      </a:r>
                      <a:r>
                        <a:rPr lang="ru-RU" sz="1600" dirty="0" smtClean="0"/>
                        <a:t>»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и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«</a:t>
                      </a:r>
                      <a:r>
                        <a:rPr lang="en-US" sz="1600" dirty="0" smtClean="0"/>
                        <a:t>X</a:t>
                      </a:r>
                      <a:r>
                        <a:rPr lang="ru-RU" sz="1600" dirty="0" smtClean="0"/>
                        <a:t>»</a:t>
                      </a:r>
                      <a:r>
                        <a:rPr lang="ru-RU" sz="1600" baseline="0" dirty="0" smtClean="0"/>
                        <a:t> используется значение по умолчанию, без определения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Формат указания местоположения характеристики определен нечетко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Строго определенные форматы указания местоположения характеристики</a:t>
                      </a:r>
                      <a:r>
                        <a:rPr lang="en-US" sz="1600" dirty="0" smtClean="0"/>
                        <a:t>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можно использовать «</a:t>
                      </a:r>
                      <a:r>
                        <a:rPr lang="en-US" sz="1600" baseline="0" dirty="0" smtClean="0"/>
                        <a:t>&lt;</a:t>
                      </a:r>
                      <a:r>
                        <a:rPr lang="ru-RU" sz="1600" baseline="0" dirty="0" smtClean="0"/>
                        <a:t>»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«</a:t>
                      </a:r>
                      <a:r>
                        <a:rPr lang="en-US" sz="1600" baseline="0" dirty="0" smtClean="0"/>
                        <a:t>&gt;</a:t>
                      </a:r>
                      <a:r>
                        <a:rPr lang="ru-RU" sz="1600" baseline="0" dirty="0" smtClean="0"/>
                        <a:t>» в последовательностях всех типов и «</a:t>
                      </a:r>
                      <a:r>
                        <a:rPr lang="en-US" sz="1600" baseline="0" dirty="0" smtClean="0"/>
                        <a:t>^</a:t>
                      </a:r>
                      <a:r>
                        <a:rPr lang="ru-RU" sz="1600" baseline="0" dirty="0" smtClean="0"/>
                        <a:t>»</a:t>
                      </a:r>
                      <a:r>
                        <a:rPr lang="en-US" sz="1600" baseline="0" dirty="0" smtClean="0"/>
                        <a:t>,</a:t>
                      </a:r>
                      <a:r>
                        <a:rPr lang="ru-RU" sz="1600" baseline="0" dirty="0" smtClean="0"/>
                        <a:t> «</a:t>
                      </a:r>
                      <a:r>
                        <a:rPr lang="en-US" sz="1600" baseline="0" dirty="0" smtClean="0"/>
                        <a:t>join</a:t>
                      </a:r>
                      <a:r>
                        <a:rPr lang="ru-RU" sz="1600" baseline="0" dirty="0" smtClean="0"/>
                        <a:t>»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ru-RU" sz="1600" baseline="0" dirty="0" smtClean="0"/>
                        <a:t>«</a:t>
                      </a:r>
                      <a:r>
                        <a:rPr lang="en-US" sz="1600" baseline="0" dirty="0" smtClean="0"/>
                        <a:t>order</a:t>
                      </a:r>
                      <a:r>
                        <a:rPr lang="ru-RU" sz="1600" baseline="0" dirty="0" smtClean="0"/>
                        <a:t>» и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«</a:t>
                      </a:r>
                      <a:r>
                        <a:rPr lang="en-US" sz="1600" baseline="0" dirty="0" smtClean="0"/>
                        <a:t>complement</a:t>
                      </a:r>
                      <a:r>
                        <a:rPr lang="ru-RU" sz="1600" baseline="0" dirty="0" smtClean="0"/>
                        <a:t>»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в нуклеотидных последовательностях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5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Допускаются</a:t>
                      </a:r>
                      <a:r>
                        <a:rPr lang="ru-RU" sz="1600" baseline="0" dirty="0" smtClean="0"/>
                        <a:t> «смешанные» последовательности — нуклеотидные последовательности с трансляцией в аминокислотную последовательность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«Смешанные» последовательности не допускаются; нуклеотидные</a:t>
                      </a:r>
                      <a:r>
                        <a:rPr lang="ru-RU" sz="1600" baseline="0" dirty="0" smtClean="0"/>
                        <a:t> трансляции включаются только в квалификаторы «</a:t>
                      </a:r>
                      <a:r>
                        <a:rPr lang="en-US" sz="1600" baseline="0" dirty="0" smtClean="0"/>
                        <a:t>translation</a:t>
                      </a:r>
                      <a:r>
                        <a:rPr lang="ru-RU" sz="1600" baseline="0" dirty="0" smtClean="0"/>
                        <a:t>»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55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62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080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Переход на стандарт ВОИС</a:t>
            </a:r>
            <a:r>
              <a:rPr lang="en-US" kern="0" dirty="0" smtClean="0"/>
              <a:t> ST.26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967" y="980728"/>
            <a:ext cx="8229600" cy="4352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kern="0" dirty="0" smtClean="0"/>
              <a:t>На пятой сессии КСВ была согласована дата перехода — </a:t>
            </a:r>
            <a:r>
              <a:rPr lang="ru-RU" sz="2000" b="1" kern="0" dirty="0" smtClean="0"/>
              <a:t>1 января 2022 г.</a:t>
            </a:r>
            <a:r>
              <a:rPr lang="ru-RU" sz="2000" kern="0" dirty="0" smtClean="0"/>
              <a:t>, названная датой </a:t>
            </a:r>
            <a:r>
              <a:rPr lang="ru-RU" sz="2000" b="1" kern="0" dirty="0" smtClean="0"/>
              <a:t>«радикального перехода». Сейчас эту дату перенесли на 01.07 2022г.</a:t>
            </a:r>
            <a:endParaRPr lang="en-US" sz="2000" b="1" kern="0" dirty="0" smtClean="0"/>
          </a:p>
          <a:p>
            <a:pPr marL="0" indent="0">
              <a:buNone/>
            </a:pPr>
            <a:endParaRPr lang="en-US" sz="2000" b="1" kern="0" dirty="0" smtClean="0"/>
          </a:p>
          <a:p>
            <a:r>
              <a:rPr lang="ru-RU" sz="2000" b="1" kern="0" dirty="0" smtClean="0"/>
              <a:t>Все</a:t>
            </a:r>
            <a:r>
              <a:rPr lang="en-US" sz="2000" kern="0" dirty="0" smtClean="0"/>
              <a:t> </a:t>
            </a:r>
            <a:r>
              <a:rPr lang="ru-RU" sz="2000" kern="0" dirty="0" smtClean="0"/>
              <a:t>ведомства интеллектуальной собственности (ВИС) совершат переход одновременно на международном уровне </a:t>
            </a:r>
            <a:r>
              <a:rPr lang="en-US" sz="2000" kern="0" dirty="0" smtClean="0"/>
              <a:t>(</a:t>
            </a:r>
            <a:r>
              <a:rPr lang="ru-RU" sz="2000" kern="0" dirty="0" smtClean="0"/>
              <a:t>на уровне </a:t>
            </a:r>
            <a:r>
              <a:rPr lang="en-US" sz="2000" kern="0" dirty="0" smtClean="0"/>
              <a:t>PCT)</a:t>
            </a:r>
            <a:r>
              <a:rPr lang="ru-RU" sz="2000" kern="0" dirty="0" smtClean="0"/>
              <a:t>, на национальном уровне </a:t>
            </a:r>
            <a:r>
              <a:rPr lang="ru-RU" sz="2000" kern="0" dirty="0"/>
              <a:t>и на региональном </a:t>
            </a:r>
            <a:r>
              <a:rPr lang="ru-RU" sz="2000" kern="0" dirty="0" smtClean="0"/>
              <a:t>уровне</a:t>
            </a:r>
            <a:endParaRPr lang="en-US" sz="2000" kern="0" dirty="0" smtClean="0"/>
          </a:p>
          <a:p>
            <a:pPr marL="0" indent="0">
              <a:buNone/>
            </a:pPr>
            <a:endParaRPr lang="en-US" sz="2000" kern="0" dirty="0" smtClean="0"/>
          </a:p>
          <a:p>
            <a:r>
              <a:rPr lang="ru-RU" sz="2000" kern="0" dirty="0" smtClean="0"/>
              <a:t>В качестве даты для определения того, применяется ли в отношении заявки стандарт </a:t>
            </a:r>
            <a:r>
              <a:rPr lang="en-US" sz="2000" kern="0" dirty="0"/>
              <a:t>ST.25 </a:t>
            </a:r>
            <a:r>
              <a:rPr lang="ru-RU" sz="2000" kern="0" dirty="0" smtClean="0"/>
              <a:t>или стандарт</a:t>
            </a:r>
            <a:r>
              <a:rPr lang="en-US" sz="2000" kern="0" dirty="0" smtClean="0"/>
              <a:t> ST.26</a:t>
            </a:r>
            <a:r>
              <a:rPr lang="ru-RU" sz="2000" kern="0" dirty="0" smtClean="0"/>
              <a:t>, будет использоваться </a:t>
            </a:r>
            <a:r>
              <a:rPr lang="ru-RU" sz="2000" b="1" kern="0" dirty="0" smtClean="0"/>
              <a:t>дата подачи </a:t>
            </a:r>
            <a:r>
              <a:rPr lang="ru-RU" sz="2000" kern="0" dirty="0" smtClean="0"/>
              <a:t>международной заявки, а </a:t>
            </a:r>
            <a:r>
              <a:rPr lang="ru-RU" sz="2000" u="sng" kern="0" dirty="0" smtClean="0"/>
              <a:t>НЕ дата приоритета</a:t>
            </a:r>
            <a:endParaRPr lang="ru-RU" sz="2000" u="sng" kern="0" dirty="0"/>
          </a:p>
          <a:p>
            <a:pPr marL="0" indent="0">
              <a:buNone/>
            </a:pPr>
            <a:endParaRPr lang="en-US" sz="2000" kern="0" dirty="0" smtClean="0"/>
          </a:p>
          <a:p>
            <a:pPr lvl="1"/>
            <a:r>
              <a:rPr lang="ru-RU" sz="2000" u="sng" kern="0" dirty="0" smtClean="0"/>
              <a:t>Примечание</a:t>
            </a:r>
            <a:r>
              <a:rPr lang="en-US" sz="2000" kern="0" dirty="0" smtClean="0"/>
              <a:t>: </a:t>
            </a:r>
            <a:r>
              <a:rPr lang="ru-RU" sz="2000" kern="0" dirty="0" smtClean="0"/>
              <a:t>стандарт </a:t>
            </a:r>
            <a:r>
              <a:rPr lang="en-US" sz="2000" kern="0" dirty="0" smtClean="0"/>
              <a:t>ST.25 </a:t>
            </a:r>
            <a:r>
              <a:rPr lang="ru-RU" sz="2000" kern="0" dirty="0" smtClean="0"/>
              <a:t>продолжит применяться в отношении заявок с датой подачи до 1 июля 2022 г.</a:t>
            </a:r>
            <a:r>
              <a:rPr lang="en-US" sz="2000" kern="0" dirty="0" smtClean="0"/>
              <a:t> </a:t>
            </a:r>
            <a:endParaRPr lang="en-US" sz="2000" kern="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1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2803" y="28178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Стандарт ВОИС</a:t>
            </a:r>
            <a:r>
              <a:rPr lang="en-US" kern="0" dirty="0" smtClean="0"/>
              <a:t> ST.26</a:t>
            </a:r>
            <a:br>
              <a:rPr lang="en-US" kern="0" dirty="0" smtClean="0"/>
            </a:br>
            <a:r>
              <a:rPr lang="x-none" sz="2400" kern="0" dirty="0" smtClean="0"/>
              <a:t>…</a:t>
            </a:r>
            <a:r>
              <a:rPr lang="ru-RU" sz="2400" kern="0" dirty="0" smtClean="0"/>
              <a:t>что необходимо включать</a:t>
            </a:r>
            <a:r>
              <a:rPr lang="en-US" sz="2400" kern="0" dirty="0" smtClean="0"/>
              <a:t>?</a:t>
            </a:r>
            <a:endParaRPr lang="en-US" sz="24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422803" y="1424783"/>
            <a:ext cx="84163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Нуклеотидные последовательности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   - 10 </a:t>
            </a:r>
            <a:r>
              <a:rPr lang="ru-RU" sz="2000" dirty="0" smtClean="0"/>
              <a:t>или более «специально определенных» и «пронумерованных»</a:t>
            </a:r>
            <a:r>
              <a:rPr lang="en-US" sz="2000" dirty="0" smtClean="0"/>
              <a:t>* </a:t>
            </a:r>
            <a:r>
              <a:rPr lang="ru-RU" sz="2000" dirty="0" smtClean="0"/>
              <a:t>остатков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- </a:t>
            </a:r>
            <a:r>
              <a:rPr lang="ru-RU" sz="2000" dirty="0" smtClean="0"/>
              <a:t>включая последовательности с нуклеотидными аналогами, такими как пептидно-нуклеиновые кислоты </a:t>
            </a:r>
            <a:r>
              <a:rPr lang="en-US" sz="2000" dirty="0" smtClean="0"/>
              <a:t>(</a:t>
            </a:r>
            <a:r>
              <a:rPr lang="ru-RU" sz="2000" dirty="0" smtClean="0"/>
              <a:t>ПНК</a:t>
            </a:r>
            <a:r>
              <a:rPr lang="en-US" sz="2000" dirty="0" smtClean="0"/>
              <a:t>) </a:t>
            </a:r>
            <a:r>
              <a:rPr lang="ru-RU" sz="2000" dirty="0" smtClean="0"/>
              <a:t>и гликоль-нуклеиновые кислоты </a:t>
            </a:r>
            <a:r>
              <a:rPr lang="en-US" sz="2000" dirty="0" smtClean="0"/>
              <a:t>(</a:t>
            </a:r>
            <a:r>
              <a:rPr lang="ru-RU" sz="2000" dirty="0" smtClean="0"/>
              <a:t>ГНК</a:t>
            </a:r>
            <a:r>
              <a:rPr lang="en-US" sz="20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Аминокислотные последовательности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- 4 </a:t>
            </a:r>
            <a:r>
              <a:rPr lang="ru-RU" sz="2000" dirty="0"/>
              <a:t>или более «специально определенных» и «пронумерованных»</a:t>
            </a:r>
            <a:r>
              <a:rPr lang="en-US" sz="2000" dirty="0" smtClean="0"/>
              <a:t> </a:t>
            </a:r>
            <a:r>
              <a:rPr lang="ru-RU" sz="2000" dirty="0" smtClean="0"/>
              <a:t>остатка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- </a:t>
            </a:r>
            <a:r>
              <a:rPr lang="ru-RU" sz="2000" dirty="0"/>
              <a:t>включая последовательности с </a:t>
            </a:r>
            <a:r>
              <a:rPr lang="en-US" sz="2000" dirty="0" smtClean="0"/>
              <a:t>D-</a:t>
            </a:r>
            <a:r>
              <a:rPr lang="ru-RU" sz="2000" dirty="0" smtClean="0"/>
              <a:t>аминокислотами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- </a:t>
            </a:r>
            <a:r>
              <a:rPr lang="ru-RU" sz="2000" dirty="0" smtClean="0"/>
              <a:t>в перечень последовательностей требуется включать линейные части разветвленной последовательности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299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803" y="1412776"/>
            <a:ext cx="85416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Что такое «специально определенный» применительно к нуклеотиду или аминокислоте</a:t>
            </a:r>
            <a:r>
              <a:rPr lang="en-US" sz="16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«Специально определенный» означает любой из перечисленных в приложении </a:t>
            </a:r>
            <a:r>
              <a:rPr lang="en-US" sz="1600" dirty="0" smtClean="0"/>
              <a:t>I </a:t>
            </a:r>
            <a:r>
              <a:rPr lang="ru-RU" sz="1600" dirty="0" smtClean="0"/>
              <a:t>нуклеотид</a:t>
            </a:r>
            <a:r>
              <a:rPr lang="ru-RU" sz="1600" dirty="0"/>
              <a:t>, отличный от нуклеотида, который представлен символом «n</a:t>
            </a:r>
            <a:r>
              <a:rPr lang="ru-RU" sz="1600" dirty="0" smtClean="0"/>
              <a:t>», и любую </a:t>
            </a:r>
            <a:r>
              <a:rPr lang="ru-RU" sz="1600" dirty="0"/>
              <a:t>из перечисленных в приложении </a:t>
            </a:r>
            <a:r>
              <a:rPr lang="en-US" sz="1600" dirty="0"/>
              <a:t>I </a:t>
            </a:r>
            <a:r>
              <a:rPr lang="ru-RU" sz="1600" dirty="0" smtClean="0"/>
              <a:t>аминокислоту, отличную от аминокислоты, представленной символом «</a:t>
            </a:r>
            <a:r>
              <a:rPr lang="en-US" sz="1600" dirty="0" smtClean="0"/>
              <a:t>X</a:t>
            </a:r>
            <a:r>
              <a:rPr lang="ru-RU" sz="1600" dirty="0" smtClean="0"/>
              <a:t>»</a:t>
            </a:r>
            <a:r>
              <a:rPr lang="en-US" sz="1600" dirty="0" smtClean="0"/>
              <a:t>. (</a:t>
            </a:r>
            <a:r>
              <a:rPr lang="ru-RU" sz="1600" dirty="0" smtClean="0"/>
              <a:t>Стандарт ВОИС</a:t>
            </a:r>
            <a:r>
              <a:rPr lang="en-US" sz="1600" dirty="0" smtClean="0"/>
              <a:t> </a:t>
            </a:r>
            <a:r>
              <a:rPr lang="en-US" sz="1600" dirty="0"/>
              <a:t>ST.26, </a:t>
            </a:r>
            <a:r>
              <a:rPr lang="ru-RU" sz="1600" dirty="0"/>
              <a:t>п</a:t>
            </a:r>
            <a:r>
              <a:rPr lang="en-US" sz="1600" dirty="0" smtClean="0"/>
              <a:t>. 3(m))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При определении соответствия требованию о минимальной длине учитываются только «специально определенные» остатки</a:t>
            </a:r>
            <a:r>
              <a:rPr lang="en-US" sz="1600" dirty="0" smtClean="0"/>
              <a:t>: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sz="1600" dirty="0" smtClean="0"/>
              <a:t>10 </a:t>
            </a:r>
            <a:r>
              <a:rPr lang="ru-RU" sz="1600" dirty="0" smtClean="0"/>
              <a:t>или более специально определенных нуклеотидов; или</a:t>
            </a:r>
            <a:endParaRPr lang="en-US" sz="1600" dirty="0" smtClean="0"/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sz="1600" dirty="0" smtClean="0"/>
              <a:t>4 </a:t>
            </a:r>
            <a:r>
              <a:rPr lang="ru-RU" sz="1600" dirty="0"/>
              <a:t>или более специально определенных </a:t>
            </a:r>
            <a:r>
              <a:rPr lang="ru-RU" sz="1600" dirty="0" smtClean="0"/>
              <a:t>аминокислот</a:t>
            </a:r>
            <a:endParaRPr lang="en-US" sz="1600" dirty="0" smtClean="0"/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endParaRPr lang="en-US" sz="1600" dirty="0" smtClean="0"/>
          </a:p>
          <a:p>
            <a:pPr lvl="1"/>
            <a:r>
              <a:rPr lang="en-US" sz="1600" dirty="0" smtClean="0"/>
              <a:t>5’- a</a:t>
            </a:r>
            <a:r>
              <a:rPr lang="en-US" sz="1600" b="1" u="sng" dirty="0" smtClean="0"/>
              <a:t>n</a:t>
            </a:r>
            <a:r>
              <a:rPr lang="en-US" sz="1600" dirty="0" smtClean="0"/>
              <a:t>ctggcaa</a:t>
            </a:r>
            <a:r>
              <a:rPr lang="en-US" sz="1600" b="1" u="sng" dirty="0" smtClean="0"/>
              <a:t>n</a:t>
            </a:r>
            <a:r>
              <a:rPr lang="en-US" sz="1600" dirty="0" smtClean="0"/>
              <a:t> – 3’      </a:t>
            </a:r>
            <a:r>
              <a:rPr lang="ru-RU" sz="1600" dirty="0" smtClean="0"/>
              <a:t>	только</a:t>
            </a:r>
            <a:r>
              <a:rPr lang="en-US" sz="1600" dirty="0" smtClean="0"/>
              <a:t> 8 </a:t>
            </a:r>
            <a:r>
              <a:rPr lang="ru-RU" sz="1600" dirty="0" smtClean="0"/>
              <a:t>специально определенных нуклеотидов</a:t>
            </a:r>
            <a:r>
              <a:rPr lang="en-US" sz="1600" dirty="0" smtClean="0"/>
              <a:t>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		</a:t>
            </a:r>
            <a:r>
              <a:rPr lang="ru-RU" sz="1600" u="sng" dirty="0" smtClean="0"/>
              <a:t>не подлежит</a:t>
            </a:r>
            <a:r>
              <a:rPr lang="ru-RU" sz="1600" dirty="0" smtClean="0"/>
              <a:t> включению в перечень последовательностей</a:t>
            </a:r>
            <a:endParaRPr lang="en-US" sz="1600" dirty="0"/>
          </a:p>
          <a:p>
            <a:pPr lvl="1"/>
            <a:r>
              <a:rPr lang="en-US" sz="1600" dirty="0"/>
              <a:t>5’- </a:t>
            </a:r>
            <a:r>
              <a:rPr lang="en-US" sz="1600" dirty="0" smtClean="0"/>
              <a:t>agctggcaat </a:t>
            </a:r>
            <a:r>
              <a:rPr lang="en-US" sz="1600" dirty="0"/>
              <a:t>– 3</a:t>
            </a:r>
            <a:r>
              <a:rPr lang="en-US" sz="1600" dirty="0" smtClean="0"/>
              <a:t>’        </a:t>
            </a:r>
            <a:r>
              <a:rPr lang="ru-RU" sz="1600" dirty="0" smtClean="0"/>
              <a:t>	10</a:t>
            </a:r>
            <a:r>
              <a:rPr lang="en-US" sz="1600" dirty="0" smtClean="0"/>
              <a:t> </a:t>
            </a:r>
            <a:r>
              <a:rPr lang="ru-RU" sz="1600" dirty="0"/>
              <a:t>специально определенных нуклеотидов</a:t>
            </a:r>
            <a:r>
              <a:rPr lang="en-US" sz="1600" dirty="0"/>
              <a:t>;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			</a:t>
            </a:r>
            <a:r>
              <a:rPr lang="ru-RU" sz="1600" u="sng" dirty="0" smtClean="0"/>
              <a:t>подлежит</a:t>
            </a:r>
            <a:r>
              <a:rPr lang="ru-RU" sz="1600" dirty="0" smtClean="0"/>
              <a:t> </a:t>
            </a:r>
            <a:r>
              <a:rPr lang="ru-RU" sz="1600" dirty="0"/>
              <a:t>включению в перечень </a:t>
            </a:r>
            <a:r>
              <a:rPr lang="ru-RU" sz="1600" dirty="0" smtClean="0"/>
              <a:t>последовательностей</a:t>
            </a:r>
            <a:endParaRPr lang="en-US" sz="1600" dirty="0"/>
          </a:p>
          <a:p>
            <a:pPr lvl="1"/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2803" y="28178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Стандарт </a:t>
            </a:r>
            <a:r>
              <a:rPr lang="ru-RU" kern="0" dirty="0"/>
              <a:t>ВОИС</a:t>
            </a:r>
            <a:r>
              <a:rPr lang="en-US" kern="0" dirty="0"/>
              <a:t> ST.26</a:t>
            </a:r>
            <a:br>
              <a:rPr lang="en-US" kern="0" dirty="0"/>
            </a:br>
            <a:r>
              <a:rPr lang="x-none" sz="2400" kern="0" dirty="0"/>
              <a:t>…</a:t>
            </a:r>
            <a:r>
              <a:rPr lang="ru-RU" sz="2400" kern="0" dirty="0"/>
              <a:t>что необходимо включать</a:t>
            </a:r>
            <a:r>
              <a:rPr lang="en-US" sz="2400" kern="0" dirty="0" smtClean="0"/>
              <a:t>?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14777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Стандарт ВОИС</a:t>
            </a:r>
            <a:r>
              <a:rPr lang="en-US" kern="0" dirty="0" smtClean="0"/>
              <a:t> ST.26: </a:t>
            </a:r>
            <a:r>
              <a:rPr lang="ru-RU" kern="0" dirty="0" smtClean="0"/>
              <a:t>документ в формате </a:t>
            </a:r>
            <a:r>
              <a:rPr lang="en-US" kern="0" dirty="0" smtClean="0"/>
              <a:t>XML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258" y="1417638"/>
            <a:ext cx="8229600" cy="4857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kern="0" dirty="0" smtClean="0"/>
              <a:t>Представляется в виде одного файла формата </a:t>
            </a:r>
            <a:r>
              <a:rPr lang="en-US" sz="2000" kern="0" dirty="0" smtClean="0"/>
              <a:t>XML 1.0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/>
          </a:p>
          <a:p>
            <a:pPr>
              <a:spcBef>
                <a:spcPts val="0"/>
              </a:spcBef>
            </a:pPr>
            <a:r>
              <a:rPr lang="ru-RU" sz="2000" kern="0" dirty="0" smtClean="0"/>
              <a:t>Должен соответствовать требованиям к определению типа документа</a:t>
            </a:r>
            <a:r>
              <a:rPr lang="en-US" sz="2000" kern="0" dirty="0"/>
              <a:t> </a:t>
            </a:r>
            <a:r>
              <a:rPr lang="ru-RU" sz="2000" kern="0" dirty="0" smtClean="0"/>
              <a:t>(</a:t>
            </a:r>
            <a:r>
              <a:rPr lang="en-US" sz="2000" kern="0" dirty="0" smtClean="0"/>
              <a:t>DTD</a:t>
            </a:r>
            <a:r>
              <a:rPr lang="ru-RU" sz="2000" kern="0" dirty="0" smtClean="0"/>
              <a:t>), изложенным в стандарте ВОИС </a:t>
            </a:r>
            <a:r>
              <a:rPr lang="en-US" sz="2000" kern="0" dirty="0" smtClean="0"/>
              <a:t>ST.26 (</a:t>
            </a:r>
            <a:r>
              <a:rPr lang="ru-RU" sz="2000" kern="0" dirty="0" smtClean="0"/>
              <a:t>приложение</a:t>
            </a:r>
            <a:r>
              <a:rPr lang="en-US" sz="2000" kern="0" dirty="0" smtClean="0"/>
              <a:t> II)</a:t>
            </a:r>
            <a:r>
              <a:rPr lang="ru-RU" sz="2000" kern="0" dirty="0" smtClean="0"/>
              <a:t>, и вытекающим из содержания стандарта общим правилам</a:t>
            </a:r>
            <a:endParaRPr lang="en-US" sz="2000" kern="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/>
          </a:p>
          <a:p>
            <a:pPr>
              <a:spcBef>
                <a:spcPts val="0"/>
              </a:spcBef>
            </a:pPr>
            <a:r>
              <a:rPr lang="ru-RU" sz="2000" kern="0" dirty="0" smtClean="0"/>
              <a:t>Должна использоваться кодировка</a:t>
            </a:r>
            <a:r>
              <a:rPr lang="en-US" sz="2000" kern="0" dirty="0" smtClean="0"/>
              <a:t> </a:t>
            </a:r>
            <a:r>
              <a:rPr lang="en-US" sz="2000" kern="0" dirty="0"/>
              <a:t>Unicode </a:t>
            </a:r>
            <a:r>
              <a:rPr lang="en-US" sz="2000" kern="0" dirty="0" smtClean="0"/>
              <a:t>UTF-8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/>
          </a:p>
          <a:p>
            <a:pPr>
              <a:spcBef>
                <a:spcPts val="0"/>
              </a:spcBef>
            </a:pPr>
            <a:r>
              <a:rPr lang="ru-RU" sz="2000" kern="0" dirty="0" smtClean="0"/>
              <a:t>Структура перечня последовательностей</a:t>
            </a:r>
            <a:r>
              <a:rPr lang="en-US" sz="2000" kern="0" dirty="0" smtClean="0"/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	</a:t>
            </a:r>
            <a:r>
              <a:rPr lang="ru-RU" sz="2000" kern="0" dirty="0" smtClean="0"/>
              <a:t>Объявление </a:t>
            </a:r>
            <a:r>
              <a:rPr lang="en-US" sz="2000" kern="0" dirty="0" smtClean="0"/>
              <a:t>XML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	</a:t>
            </a:r>
            <a:r>
              <a:rPr lang="ru-RU" sz="2000" kern="0" dirty="0" smtClean="0"/>
              <a:t>Объявление типа документа </a:t>
            </a:r>
            <a:r>
              <a:rPr lang="en-US" sz="2000" kern="0" dirty="0" smtClean="0"/>
              <a:t>(DOCTYPE)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	</a:t>
            </a:r>
            <a:r>
              <a:rPr lang="ru-RU" sz="2000" kern="0" dirty="0" smtClean="0"/>
              <a:t>Корневой элемент</a:t>
            </a:r>
            <a:endParaRPr lang="en-US" sz="2000" kern="0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kern="0" dirty="0"/>
              <a:t> </a:t>
            </a:r>
            <a:r>
              <a:rPr lang="en-US" sz="2000" kern="0" dirty="0" smtClean="0"/>
              <a:t>	   - </a:t>
            </a:r>
            <a:r>
              <a:rPr lang="ru-RU" sz="2000" kern="0" dirty="0" smtClean="0"/>
              <a:t>часть, содержащая общую информацию</a:t>
            </a:r>
            <a:endParaRPr lang="en-US" sz="2000" kern="0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kern="0" dirty="0" smtClean="0"/>
              <a:t>	   - </a:t>
            </a:r>
            <a:r>
              <a:rPr lang="ru-RU" sz="2000" kern="0" dirty="0" smtClean="0"/>
              <a:t>часть, содержащая данные последовательности</a:t>
            </a:r>
            <a:endParaRPr lang="en-US" sz="2000" kern="0" dirty="0" smtClean="0"/>
          </a:p>
          <a:p>
            <a:pPr marL="0" indent="0">
              <a:buFontTx/>
              <a:buNone/>
            </a:pPr>
            <a:endParaRPr lang="en-US" kern="0" dirty="0" smtClean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89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Основы </a:t>
            </a:r>
            <a:r>
              <a:rPr lang="en-US" kern="0" dirty="0" smtClean="0"/>
              <a:t>XML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2208" y="1802140"/>
            <a:ext cx="8229600" cy="42093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kern="0" dirty="0" smtClean="0"/>
              <a:t>XML </a:t>
            </a:r>
            <a:r>
              <a:rPr lang="en-US" sz="2000" kern="0" dirty="0"/>
              <a:t>=</a:t>
            </a:r>
            <a:r>
              <a:rPr lang="en-US" sz="2000" kern="0" dirty="0" smtClean="0"/>
              <a:t> e</a:t>
            </a:r>
            <a:r>
              <a:rPr lang="en-US" sz="2000" u="sng" kern="0" dirty="0" smtClean="0"/>
              <a:t>X</a:t>
            </a:r>
            <a:r>
              <a:rPr lang="en-US" sz="2000" kern="0" dirty="0" smtClean="0"/>
              <a:t>tensible </a:t>
            </a:r>
            <a:r>
              <a:rPr lang="en-US" sz="2000" u="sng" kern="0" dirty="0" smtClean="0"/>
              <a:t>M</a:t>
            </a:r>
            <a:r>
              <a:rPr lang="en-US" sz="2000" kern="0" dirty="0" smtClean="0"/>
              <a:t>arkup </a:t>
            </a:r>
            <a:r>
              <a:rPr lang="en-US" sz="2000" u="sng" kern="0" dirty="0" smtClean="0"/>
              <a:t>L</a:t>
            </a:r>
            <a:r>
              <a:rPr lang="en-US" sz="2000" kern="0" dirty="0" smtClean="0"/>
              <a:t>anguage</a:t>
            </a:r>
            <a:r>
              <a:rPr lang="ru-RU" sz="2000" kern="0" dirty="0" smtClean="0"/>
              <a:t> (расширяемый язык разметки)</a:t>
            </a:r>
            <a:endParaRPr lang="en-US" sz="2000" kern="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/>
          </a:p>
          <a:p>
            <a:pPr>
              <a:spcBef>
                <a:spcPts val="0"/>
              </a:spcBef>
            </a:pPr>
            <a:r>
              <a:rPr lang="ru-RU" sz="2000" kern="0" dirty="0"/>
              <a:t>Информация </a:t>
            </a:r>
            <a:r>
              <a:rPr lang="ru-RU" sz="2000" kern="0" dirty="0" smtClean="0"/>
              <a:t>«размечается» </a:t>
            </a:r>
            <a:r>
              <a:rPr lang="ru-RU" sz="2000" kern="0" dirty="0"/>
              <a:t>с помощью описательных элементов и </a:t>
            </a:r>
            <a:r>
              <a:rPr lang="ru-RU" sz="2000" kern="0" dirty="0" smtClean="0"/>
              <a:t>атрибутов</a:t>
            </a:r>
            <a:endParaRPr lang="en-US" sz="2000" kern="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/>
          </a:p>
          <a:p>
            <a:pPr>
              <a:spcBef>
                <a:spcPts val="0"/>
              </a:spcBef>
            </a:pPr>
            <a:r>
              <a:rPr lang="ru-RU" sz="2000" kern="0" dirty="0" smtClean="0"/>
              <a:t>Стандартизированное средство </a:t>
            </a:r>
            <a:r>
              <a:rPr lang="ru-RU" sz="2000" kern="0" dirty="0"/>
              <a:t>обмена данными, </a:t>
            </a:r>
            <a:r>
              <a:rPr lang="ru-RU" sz="2000" kern="0" dirty="0" smtClean="0"/>
              <a:t>которые могут быть прочитаны как человеком, так и машиной</a:t>
            </a:r>
            <a:endParaRPr lang="en-US" sz="2000" kern="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/>
          </a:p>
          <a:p>
            <a:pPr>
              <a:spcBef>
                <a:spcPts val="0"/>
              </a:spcBef>
            </a:pPr>
            <a:r>
              <a:rPr lang="en-US" sz="2000" kern="0" dirty="0" smtClean="0"/>
              <a:t>DTD </a:t>
            </a:r>
            <a:r>
              <a:rPr lang="en-US" sz="2000" kern="0" dirty="0"/>
              <a:t>=</a:t>
            </a:r>
            <a:r>
              <a:rPr lang="en-US" sz="2000" kern="0" dirty="0" smtClean="0"/>
              <a:t> </a:t>
            </a:r>
            <a:r>
              <a:rPr lang="en-US" sz="2000" u="sng" kern="0" dirty="0" smtClean="0"/>
              <a:t>D</a:t>
            </a:r>
            <a:r>
              <a:rPr lang="en-US" sz="2000" kern="0" dirty="0" smtClean="0"/>
              <a:t>ocument </a:t>
            </a:r>
            <a:r>
              <a:rPr lang="en-US" sz="2000" u="sng" kern="0" dirty="0" smtClean="0"/>
              <a:t>T</a:t>
            </a:r>
            <a:r>
              <a:rPr lang="en-US" sz="2000" kern="0" dirty="0" smtClean="0"/>
              <a:t>ype </a:t>
            </a:r>
            <a:r>
              <a:rPr lang="en-US" sz="2000" u="sng" kern="0" dirty="0" smtClean="0"/>
              <a:t>D</a:t>
            </a:r>
            <a:r>
              <a:rPr lang="en-US" sz="2000" kern="0" dirty="0" smtClean="0"/>
              <a:t>efinition</a:t>
            </a:r>
            <a:r>
              <a:rPr lang="ru-RU" sz="2000" kern="0" dirty="0" smtClean="0"/>
              <a:t> (определение типа документа)</a:t>
            </a:r>
            <a:r>
              <a:rPr lang="en-US" sz="2000" kern="0" dirty="0" smtClean="0"/>
              <a:t> – </a:t>
            </a:r>
            <a:r>
              <a:rPr lang="ru-RU" sz="2000" kern="0" dirty="0" smtClean="0"/>
              <a:t>задает структуру и допустимые элементы и атрибуты документа в формате </a:t>
            </a:r>
            <a:r>
              <a:rPr lang="en-US" sz="2000" kern="0" dirty="0" smtClean="0"/>
              <a:t>XML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11971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671936"/>
            <a:ext cx="679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6747" y="4077072"/>
            <a:ext cx="887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990000"/>
                </a:solidFill>
              </a:rPr>
              <a:t>languageCode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musculus abcd-1 gene for efg </a:t>
            </a:r>
            <a:r>
              <a:rPr lang="en-US" sz="1600" dirty="0" smtClean="0"/>
              <a:t>protein</a:t>
            </a:r>
            <a:r>
              <a:rPr lang="en-US" sz="1600" dirty="0" smtClean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26232" y="2492896"/>
            <a:ext cx="24216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9512" y="3886309"/>
            <a:ext cx="136815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48064" y="2463661"/>
            <a:ext cx="24216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08303" y="3886309"/>
            <a:ext cx="1593707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402682"/>
            <a:ext cx="194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«элементы»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3" idx="3"/>
          </p:cNvCxnSpPr>
          <p:nvPr/>
        </p:nvCxnSpPr>
        <p:spPr bwMode="auto">
          <a:xfrm flipV="1">
            <a:off x="5004275" y="3068961"/>
            <a:ext cx="359813" cy="5645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3"/>
            <a:endCxn id="12" idx="1"/>
          </p:cNvCxnSpPr>
          <p:nvPr/>
        </p:nvCxnSpPr>
        <p:spPr bwMode="auto">
          <a:xfrm>
            <a:off x="5004275" y="3633515"/>
            <a:ext cx="2537421" cy="3582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" idx="1"/>
          </p:cNvCxnSpPr>
          <p:nvPr/>
        </p:nvCxnSpPr>
        <p:spPr bwMode="auto">
          <a:xfrm flipH="1" flipV="1">
            <a:off x="2699792" y="3183741"/>
            <a:ext cx="360040" cy="4497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3" idx="1"/>
          </p:cNvCxnSpPr>
          <p:nvPr/>
        </p:nvCxnSpPr>
        <p:spPr bwMode="auto">
          <a:xfrm flipH="1">
            <a:off x="1547664" y="3633515"/>
            <a:ext cx="1512168" cy="4435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Основы </a:t>
            </a:r>
            <a:r>
              <a:rPr lang="en-US" kern="0" dirty="0" smtClean="0"/>
              <a:t>XML</a:t>
            </a:r>
          </a:p>
          <a:p>
            <a:r>
              <a:rPr lang="ru-RU" sz="2400" dirty="0" smtClean="0"/>
              <a:t>Элементы</a:t>
            </a:r>
            <a:r>
              <a:rPr lang="en-US" sz="2400" dirty="0" smtClean="0"/>
              <a:t>, </a:t>
            </a:r>
            <a:r>
              <a:rPr lang="ru-RU" sz="2400" dirty="0" smtClean="0"/>
              <a:t>атрибуты и значения</a:t>
            </a:r>
            <a:r>
              <a:rPr lang="en-US" sz="2400" dirty="0" smtClean="0"/>
              <a:t> (1)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38202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671936"/>
            <a:ext cx="679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6747" y="4077072"/>
            <a:ext cx="887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990000"/>
                </a:solidFill>
              </a:rPr>
              <a:t>languageCode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musculus abcd-1 gene for efg </a:t>
            </a:r>
            <a:r>
              <a:rPr lang="en-US" sz="1600" dirty="0" smtClean="0"/>
              <a:t>protein</a:t>
            </a:r>
            <a:r>
              <a:rPr lang="en-US" sz="1600" dirty="0" smtClean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75856" y="2463018"/>
            <a:ext cx="1944216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3402682"/>
            <a:ext cx="3558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«значения элементов»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452568" y="3831914"/>
            <a:ext cx="216024" cy="2308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13" idx="3"/>
          </p:cNvCxnSpPr>
          <p:nvPr/>
        </p:nvCxnSpPr>
        <p:spPr bwMode="auto">
          <a:xfrm flipV="1">
            <a:off x="3383868" y="3077645"/>
            <a:ext cx="176712" cy="3835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3491880" y="3864347"/>
            <a:ext cx="38884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Основы </a:t>
            </a:r>
            <a:r>
              <a:rPr lang="en-US" kern="0" dirty="0" smtClean="0"/>
              <a:t>XML</a:t>
            </a:r>
          </a:p>
          <a:p>
            <a:r>
              <a:rPr lang="ru-RU" sz="2400" dirty="0" smtClean="0"/>
              <a:t>Элементы, атрибуты и значения</a:t>
            </a:r>
            <a:r>
              <a:rPr lang="en-US" sz="2400" dirty="0" smtClean="0"/>
              <a:t> (2)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27616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671936"/>
            <a:ext cx="679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6747" y="4077072"/>
            <a:ext cx="887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990000"/>
                </a:solidFill>
              </a:rPr>
              <a:t>languageCode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musculus abcd-1 gene for efg </a:t>
            </a:r>
            <a:r>
              <a:rPr lang="en-US" sz="1600" dirty="0" smtClean="0"/>
              <a:t>protein</a:t>
            </a:r>
            <a:r>
              <a:rPr lang="en-US" sz="1600" dirty="0" smtClean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276484"/>
            <a:ext cx="164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«атрибут»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5" idx="7"/>
          </p:cNvCxnSpPr>
          <p:nvPr/>
        </p:nvCxnSpPr>
        <p:spPr bwMode="auto">
          <a:xfrm flipH="1">
            <a:off x="2709698" y="3701908"/>
            <a:ext cx="1142222" cy="3000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508352" y="3896499"/>
            <a:ext cx="1407464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2022" y="5046861"/>
            <a:ext cx="321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«значение атрибута»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2987824" y="4026428"/>
            <a:ext cx="432048" cy="460221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endCxn id="16" idx="5"/>
          </p:cNvCxnSpPr>
          <p:nvPr/>
        </p:nvCxnSpPr>
        <p:spPr bwMode="auto">
          <a:xfrm flipH="1" flipV="1">
            <a:off x="3356600" y="4419251"/>
            <a:ext cx="423312" cy="6276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Основы </a:t>
            </a:r>
            <a:r>
              <a:rPr lang="en-US" kern="0" dirty="0" smtClean="0"/>
              <a:t>XML</a:t>
            </a:r>
          </a:p>
          <a:p>
            <a:r>
              <a:rPr lang="ru-RU" sz="2400" dirty="0"/>
              <a:t>Элементы, атрибуты и </a:t>
            </a:r>
            <a:r>
              <a:rPr lang="ru-RU" sz="2400" dirty="0" smtClean="0"/>
              <a:t>значения </a:t>
            </a:r>
            <a:r>
              <a:rPr lang="en-US" sz="2400" dirty="0" smtClean="0"/>
              <a:t>(3)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20432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3812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Аспекты, которые будут сегодня рассмотрены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484784"/>
            <a:ext cx="8229600" cy="47937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kern="0" dirty="0" smtClean="0"/>
              <a:t>Что такое перечень последовательностей</a:t>
            </a:r>
            <a:r>
              <a:rPr lang="en-US" kern="0" dirty="0" smtClean="0"/>
              <a:t>?</a:t>
            </a:r>
          </a:p>
          <a:p>
            <a:r>
              <a:rPr lang="ru-RU" dirty="0" smtClean="0"/>
              <a:t>Базы данных о последовательностях </a:t>
            </a:r>
            <a:r>
              <a:rPr lang="en-US" dirty="0" smtClean="0"/>
              <a:t>INSDC</a:t>
            </a:r>
          </a:p>
          <a:p>
            <a:r>
              <a:rPr lang="ru-RU" kern="0" dirty="0" smtClean="0"/>
              <a:t>Зачем нужен новый стандарт</a:t>
            </a:r>
            <a:r>
              <a:rPr lang="en-US" kern="0" dirty="0" smtClean="0"/>
              <a:t>?</a:t>
            </a:r>
          </a:p>
          <a:p>
            <a:r>
              <a:rPr lang="ru-RU" kern="0" dirty="0" smtClean="0"/>
              <a:t>Преимущества стандарта ВОИС</a:t>
            </a:r>
            <a:r>
              <a:rPr lang="en-US" kern="0" dirty="0" smtClean="0"/>
              <a:t> ST.26</a:t>
            </a:r>
          </a:p>
          <a:p>
            <a:r>
              <a:rPr lang="ru-RU" kern="0" dirty="0" smtClean="0"/>
              <a:t>Различия между стандартами </a:t>
            </a:r>
            <a:r>
              <a:rPr lang="en-US" kern="0" dirty="0" smtClean="0"/>
              <a:t>ST.25 </a:t>
            </a:r>
            <a:r>
              <a:rPr lang="ru-RU" kern="0" dirty="0" smtClean="0"/>
              <a:t>и</a:t>
            </a:r>
            <a:r>
              <a:rPr lang="en-US" kern="0" dirty="0" smtClean="0"/>
              <a:t> ST.26</a:t>
            </a:r>
          </a:p>
          <a:p>
            <a:r>
              <a:rPr lang="ru-RU" kern="0" dirty="0" smtClean="0"/>
              <a:t>Переход на стандарт</a:t>
            </a:r>
            <a:r>
              <a:rPr lang="en-US" kern="0" dirty="0" smtClean="0"/>
              <a:t> ST.26</a:t>
            </a:r>
          </a:p>
          <a:p>
            <a:r>
              <a:rPr lang="ru-RU" kern="0" dirty="0" smtClean="0"/>
              <a:t>Основы </a:t>
            </a:r>
            <a:r>
              <a:rPr lang="en-US" kern="0" dirty="0" smtClean="0"/>
              <a:t>XML</a:t>
            </a:r>
          </a:p>
          <a:p>
            <a:r>
              <a:rPr lang="ru-RU" kern="0" dirty="0" smtClean="0"/>
              <a:t>Основы стандарта </a:t>
            </a:r>
            <a:r>
              <a:rPr lang="en-US" kern="0" dirty="0" smtClean="0"/>
              <a:t>ST.26</a:t>
            </a:r>
            <a:r>
              <a:rPr lang="ru-RU" kern="0" dirty="0" smtClean="0"/>
              <a:t>:</a:t>
            </a:r>
            <a:r>
              <a:rPr lang="en-US" kern="0" dirty="0" smtClean="0"/>
              <a:t> </a:t>
            </a:r>
            <a:r>
              <a:rPr lang="ru-RU" kern="0" dirty="0" smtClean="0"/>
              <a:t>элементы перечня последовательностей</a:t>
            </a:r>
            <a:endParaRPr lang="en-US" kern="0" dirty="0" smtClean="0"/>
          </a:p>
          <a:p>
            <a:r>
              <a:rPr lang="ru-RU" kern="0" dirty="0" smtClean="0"/>
              <a:t>Содержание стандарта ВОИС</a:t>
            </a:r>
            <a:r>
              <a:rPr lang="en-US" kern="0" dirty="0" smtClean="0"/>
              <a:t> ST.26</a:t>
            </a:r>
          </a:p>
          <a:p>
            <a:r>
              <a:rPr lang="ru-RU" kern="0" dirty="0" smtClean="0"/>
              <a:t>Приложение</a:t>
            </a:r>
            <a:r>
              <a:rPr lang="en-US" kern="0" dirty="0" smtClean="0"/>
              <a:t> WIPO Sequence</a:t>
            </a:r>
            <a:r>
              <a:rPr lang="ru-RU" kern="0" dirty="0" smtClean="0"/>
              <a:t>: введение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3406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564904"/>
            <a:ext cx="3312660" cy="1635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672" y="5054008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 smtClean="0">
                <a:solidFill>
                  <a:srgbClr val="0000FF"/>
                </a:solidFill>
              </a:rPr>
              <a:t>&gt;</a:t>
            </a:r>
            <a:r>
              <a:rPr lang="en-US" sz="1600" dirty="0" smtClean="0"/>
              <a:t>&lt;50..</a:t>
            </a:r>
            <a:r>
              <a:rPr lang="en-US" sz="1600" dirty="0"/>
              <a:t>62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726" y="4575612"/>
            <a:ext cx="8009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Пример</a:t>
            </a:r>
            <a:r>
              <a:rPr lang="en-US" sz="2000" dirty="0" smtClean="0"/>
              <a:t>: </a:t>
            </a:r>
            <a:r>
              <a:rPr lang="ru-RU" sz="2000" dirty="0" smtClean="0"/>
              <a:t>желаемое местоположение характеристики — «</a:t>
            </a:r>
            <a:r>
              <a:rPr lang="en-US" sz="2000" dirty="0" smtClean="0"/>
              <a:t>&lt;50..62</a:t>
            </a:r>
            <a:r>
              <a:rPr lang="ru-RU" sz="2000" dirty="0" smtClean="0"/>
              <a:t>»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619672" y="5622653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 smtClean="0">
                <a:solidFill>
                  <a:srgbClr val="0000FF"/>
                </a:solidFill>
              </a:rPr>
              <a:t>&gt;</a:t>
            </a:r>
            <a:r>
              <a:rPr lang="en-US" sz="1600" dirty="0" smtClean="0"/>
              <a:t>&amp;lt;50..</a:t>
            </a:r>
            <a:r>
              <a:rPr lang="en-US" sz="1600" dirty="0"/>
              <a:t>62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6967" y="5468764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8739" y="4715453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726" y="2016097"/>
            <a:ext cx="7590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Must be replaced by their predefined entities in an element value.</a:t>
            </a:r>
            <a:endParaRPr lang="en-US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Основы </a:t>
            </a:r>
            <a:r>
              <a:rPr lang="en-US" kern="0" dirty="0" smtClean="0"/>
              <a:t>XML</a:t>
            </a:r>
          </a:p>
          <a:p>
            <a:r>
              <a:rPr lang="ru-RU" sz="2400" kern="0" dirty="0" smtClean="0"/>
              <a:t>Зарезервированные символы</a:t>
            </a:r>
            <a:endParaRPr lang="en-US" sz="2400" kern="0" dirty="0"/>
          </a:p>
          <a:p>
            <a:endParaRPr lang="en-US" sz="2400" kern="0" dirty="0" smtClean="0"/>
          </a:p>
          <a:p>
            <a:endParaRPr lang="en-US" sz="24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423946" y="2645458"/>
            <a:ext cx="12241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900" b="1" dirty="0" smtClean="0"/>
              <a:t>Зарезервированный символ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2645458"/>
            <a:ext cx="184783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900" b="1" dirty="0" smtClean="0"/>
              <a:t>Сочетание символов </a:t>
            </a:r>
            <a:endParaRPr lang="en-US" sz="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88113"/>
            <a:ext cx="76476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 указании значения элемента должны быть заменены соответствующим сочетанием символов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4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11663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Стандарт ВОИС</a:t>
            </a:r>
            <a:r>
              <a:rPr lang="en-US" kern="0" dirty="0" smtClean="0"/>
              <a:t> ST.26:</a:t>
            </a:r>
            <a:r>
              <a:rPr lang="ru-RU" kern="0" dirty="0" smtClean="0"/>
              <a:t> </a:t>
            </a:r>
            <a:r>
              <a:rPr lang="ru-RU" dirty="0" smtClean="0"/>
              <a:t>пример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73365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0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72415"/>
            <a:ext cx="8579296" cy="1143000"/>
          </a:xfrm>
        </p:spPr>
        <p:txBody>
          <a:bodyPr/>
          <a:lstStyle/>
          <a:p>
            <a:r>
              <a:rPr lang="ru-RU" dirty="0" smtClean="0"/>
              <a:t>Стандарт ВОИС </a:t>
            </a:r>
            <a:r>
              <a:rPr lang="en-US" dirty="0" smtClean="0"/>
              <a:t>ST.26: </a:t>
            </a:r>
            <a:r>
              <a:rPr lang="ru-RU" dirty="0" smtClean="0"/>
              <a:t>компоненты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30466" y="1287830"/>
            <a:ext cx="2726324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Строка</a:t>
            </a:r>
            <a:r>
              <a:rPr lang="en-US" sz="1400" b="1" dirty="0" smtClean="0"/>
              <a:t> 1 – </a:t>
            </a:r>
            <a:r>
              <a:rPr lang="ru-RU" sz="1400" b="1" dirty="0" smtClean="0"/>
              <a:t>объявление</a:t>
            </a:r>
            <a:r>
              <a:rPr lang="en-US" sz="1400" b="1" dirty="0" smtClean="0"/>
              <a:t> XML</a:t>
            </a:r>
            <a:endParaRPr lang="en-US" sz="1400" dirty="0" smtClean="0"/>
          </a:p>
          <a:p>
            <a:pPr algn="ctr"/>
            <a:r>
              <a:rPr lang="en-US" sz="1400" i="1" dirty="0" smtClean="0"/>
              <a:t>(ST.26</a:t>
            </a:r>
            <a:r>
              <a:rPr lang="ru-RU" sz="1400" i="1" dirty="0" smtClean="0"/>
              <a:t>, п. </a:t>
            </a:r>
            <a:r>
              <a:rPr lang="en-US" sz="1400" i="1" dirty="0" smtClean="0"/>
              <a:t>39(a))</a:t>
            </a:r>
            <a:endParaRPr lang="en-US" sz="1400" i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642434" y="1918772"/>
            <a:ext cx="576064" cy="3771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2" t="1205" r="1"/>
          <a:stretch/>
        </p:blipFill>
        <p:spPr>
          <a:xfrm>
            <a:off x="539552" y="2295942"/>
            <a:ext cx="8208912" cy="42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8691" y="1129639"/>
            <a:ext cx="4780604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Строка</a:t>
            </a:r>
            <a:r>
              <a:rPr lang="en-US" sz="1400" b="1" dirty="0" smtClean="0"/>
              <a:t> 2 – </a:t>
            </a:r>
            <a:r>
              <a:rPr lang="ru-RU" sz="1400" b="1" dirty="0" smtClean="0"/>
              <a:t>объявление типа документа </a:t>
            </a:r>
            <a:r>
              <a:rPr lang="en-US" sz="1400" b="1" dirty="0" smtClean="0"/>
              <a:t>(DOCTYPE)</a:t>
            </a:r>
          </a:p>
          <a:p>
            <a:pPr algn="ctr"/>
            <a:r>
              <a:rPr lang="en-US" sz="1400" i="1" dirty="0" smtClean="0"/>
              <a:t>(ST.26</a:t>
            </a:r>
            <a:r>
              <a:rPr lang="ru-RU" sz="1400" i="1" dirty="0" smtClean="0"/>
              <a:t>, п. </a:t>
            </a:r>
            <a:r>
              <a:rPr lang="en-US" sz="1400" i="1" dirty="0" smtClean="0"/>
              <a:t>39(b))</a:t>
            </a:r>
            <a:endParaRPr lang="en-US" sz="14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6242" y="155801"/>
            <a:ext cx="8568952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Стандарт ВОИС</a:t>
            </a:r>
            <a:r>
              <a:rPr lang="en-US" kern="0" dirty="0" smtClean="0"/>
              <a:t> ST.26:</a:t>
            </a:r>
            <a:r>
              <a:rPr lang="en-US" kern="0" dirty="0"/>
              <a:t> </a:t>
            </a:r>
            <a:r>
              <a:rPr lang="ru-RU" kern="0" dirty="0" smtClean="0"/>
              <a:t>компоненты</a:t>
            </a:r>
            <a:r>
              <a:rPr lang="en-US" kern="0" dirty="0" smtClean="0"/>
              <a:t> (2) 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" t="2298"/>
          <a:stretch/>
        </p:blipFill>
        <p:spPr>
          <a:xfrm>
            <a:off x="554732" y="2272639"/>
            <a:ext cx="8193732" cy="446872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>
            <a:off x="4338993" y="1760581"/>
            <a:ext cx="1" cy="5211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5961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220251"/>
            <a:ext cx="2781980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Строка</a:t>
            </a:r>
            <a:r>
              <a:rPr lang="en-US" sz="1400" b="1" dirty="0" smtClean="0"/>
              <a:t> 3 – </a:t>
            </a:r>
            <a:r>
              <a:rPr lang="ru-RU" sz="1400" b="1" dirty="0" smtClean="0"/>
              <a:t>корневой элемент</a:t>
            </a:r>
            <a:endParaRPr lang="en-US" sz="1400" b="1" dirty="0" smtClean="0"/>
          </a:p>
          <a:p>
            <a:pPr algn="ctr"/>
            <a:r>
              <a:rPr lang="en-US" sz="1400" i="1" dirty="0" smtClean="0"/>
              <a:t>(ST.26</a:t>
            </a:r>
            <a:r>
              <a:rPr lang="ru-RU" sz="1400" i="1" dirty="0" smtClean="0"/>
              <a:t>, п.</a:t>
            </a:r>
            <a:r>
              <a:rPr lang="en-US" sz="1400" i="1" dirty="0" smtClean="0"/>
              <a:t> 43)</a:t>
            </a:r>
            <a:endParaRPr lang="en-US" sz="1400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544" y="319866"/>
            <a:ext cx="8568952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компоненты </a:t>
            </a:r>
            <a:r>
              <a:rPr lang="en-US" kern="0" dirty="0" smtClean="0"/>
              <a:t>(3)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41" b="-1"/>
          <a:stretch/>
        </p:blipFill>
        <p:spPr>
          <a:xfrm>
            <a:off x="251520" y="2363251"/>
            <a:ext cx="7543800" cy="35860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79512" y="3084320"/>
            <a:ext cx="6830888" cy="24784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5563574" y="1851193"/>
            <a:ext cx="1335520" cy="7210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091865" y="3567010"/>
            <a:ext cx="204722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 smtClean="0"/>
              <a:t>Общая информация</a:t>
            </a:r>
            <a:r>
              <a:rPr lang="en-US" sz="1400" b="1" dirty="0" smtClean="0"/>
              <a:t>:</a:t>
            </a:r>
          </a:p>
          <a:p>
            <a:pPr algn="ctr">
              <a:spcBef>
                <a:spcPts val="0"/>
              </a:spcBef>
            </a:pP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en-US" sz="1400" i="1" dirty="0" smtClean="0"/>
              <a:t>(ST.26</a:t>
            </a:r>
            <a:r>
              <a:rPr lang="ru-RU" sz="1400" i="1" dirty="0" smtClean="0"/>
              <a:t>, пп</a:t>
            </a:r>
            <a:r>
              <a:rPr lang="en-US" sz="1400" i="1" dirty="0" smtClean="0"/>
              <a:t>. 38(a), </a:t>
            </a:r>
          </a:p>
          <a:p>
            <a:pPr algn="ctr">
              <a:spcBef>
                <a:spcPts val="0"/>
              </a:spcBef>
            </a:pPr>
            <a:r>
              <a:rPr lang="en-US" sz="1400" i="1" dirty="0" smtClean="0"/>
              <a:t>45-49)</a:t>
            </a:r>
            <a:endParaRPr lang="en-US" sz="1400" i="1" dirty="0"/>
          </a:p>
        </p:txBody>
      </p:sp>
      <p:cxnSp>
        <p:nvCxnSpPr>
          <p:cNvPr id="16" name="Straight Arrow Connector 15"/>
          <p:cNvCxnSpPr>
            <a:stCxn id="15" idx="1"/>
            <a:endCxn id="14" idx="3"/>
          </p:cNvCxnSpPr>
          <p:nvPr/>
        </p:nvCxnSpPr>
        <p:spPr bwMode="auto">
          <a:xfrm flipH="1">
            <a:off x="7010400" y="4044064"/>
            <a:ext cx="81465" cy="4727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840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804248" y="4389145"/>
            <a:ext cx="576064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395536" y="666865"/>
            <a:ext cx="86409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компоненты </a:t>
            </a:r>
            <a:r>
              <a:rPr lang="en-US" kern="0" dirty="0" smtClean="0"/>
              <a:t>(4)</a:t>
            </a:r>
            <a:endParaRPr lang="en-US" sz="2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45533"/>
            <a:ext cx="7124700" cy="4076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9624" y="2060848"/>
            <a:ext cx="286501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 smtClean="0"/>
              <a:t>Данные последовательности</a:t>
            </a:r>
            <a:r>
              <a:rPr lang="en-US" sz="1400" b="1" dirty="0" smtClean="0"/>
              <a:t> </a:t>
            </a:r>
          </a:p>
          <a:p>
            <a:pPr algn="ctr">
              <a:spcBef>
                <a:spcPts val="0"/>
              </a:spcBef>
            </a:pP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en-US" sz="1400" i="1" dirty="0" smtClean="0"/>
              <a:t>(ST.26</a:t>
            </a:r>
            <a:r>
              <a:rPr lang="ru-RU" sz="1400" i="1" dirty="0" smtClean="0"/>
              <a:t>, пп</a:t>
            </a:r>
            <a:r>
              <a:rPr lang="en-US" sz="1400" i="1" dirty="0" smtClean="0"/>
              <a:t>. 38(b), 50-100)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23807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7495"/>
            <a:ext cx="8229600" cy="1143000"/>
          </a:xfrm>
        </p:spPr>
        <p:txBody>
          <a:bodyPr/>
          <a:lstStyle/>
          <a:p>
            <a:r>
              <a:rPr lang="ru-RU" dirty="0" smtClean="0"/>
              <a:t>Стандарт ВОИС</a:t>
            </a:r>
            <a:r>
              <a:rPr lang="en-US" dirty="0" smtClean="0"/>
              <a:t> ST.26: </a:t>
            </a:r>
            <a:r>
              <a:rPr lang="ru-RU" dirty="0" smtClean="0"/>
              <a:t>общая информация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19162"/>
            <a:ext cx="85792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Раздел </a:t>
            </a:r>
            <a:r>
              <a:rPr lang="en-US" sz="2000" dirty="0" smtClean="0"/>
              <a:t> </a:t>
            </a:r>
            <a:r>
              <a:rPr lang="ru-RU" sz="2000" dirty="0" smtClean="0"/>
              <a:t>«</a:t>
            </a:r>
            <a:r>
              <a:rPr lang="en-US" sz="2000" dirty="0" smtClean="0"/>
              <a:t>Application Identification</a:t>
            </a:r>
            <a:r>
              <a:rPr lang="ru-RU" sz="2000" dirty="0" smtClean="0"/>
              <a:t>» («Идентификация заявки»)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- </a:t>
            </a:r>
            <a:r>
              <a:rPr lang="ru-RU" sz="2000" dirty="0" smtClean="0"/>
              <a:t>обязательно указываются</a:t>
            </a:r>
            <a:r>
              <a:rPr lang="ru-RU" sz="2000" dirty="0"/>
              <a:t>, </a:t>
            </a:r>
            <a:r>
              <a:rPr lang="ru-RU" sz="2000" dirty="0" smtClean="0"/>
              <a:t>номер заявки, дата подачи и код ведомства ИС, если они известны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- </a:t>
            </a:r>
            <a:r>
              <a:rPr lang="ru-RU" sz="2000" dirty="0" smtClean="0"/>
              <a:t>если вышеуказанные сведения неизвестны, достаточно указать номер дела заявителя</a:t>
            </a: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601676"/>
            <a:ext cx="5904656" cy="2237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27895" y="3402040"/>
            <a:ext cx="6396433" cy="139486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923" y="28815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Стандарт ВОИС</a:t>
            </a:r>
            <a:r>
              <a:rPr lang="en-US" dirty="0"/>
              <a:t> ST.26: </a:t>
            </a:r>
            <a:r>
              <a:rPr lang="ru-RU" dirty="0"/>
              <a:t>общая </a:t>
            </a:r>
            <a:r>
              <a:rPr lang="ru-RU" dirty="0" smtClean="0"/>
              <a:t>информация </a:t>
            </a:r>
            <a:r>
              <a:rPr lang="en-US" kern="0" dirty="0" smtClean="0"/>
              <a:t>(2)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79138" y="1535124"/>
            <a:ext cx="8333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Раздел «</a:t>
            </a:r>
            <a:r>
              <a:rPr lang="en-US" sz="2000" dirty="0" smtClean="0"/>
              <a:t>Priority Application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(«Приоритетная заявка»)</a:t>
            </a:r>
            <a:endParaRPr lang="en-US" sz="2000" dirty="0" smtClean="0"/>
          </a:p>
          <a:p>
            <a:pPr lvl="1"/>
            <a:r>
              <a:rPr lang="en-US" sz="2000" dirty="0" smtClean="0"/>
              <a:t>- </a:t>
            </a:r>
            <a:r>
              <a:rPr lang="ru-RU" sz="2000" dirty="0" smtClean="0"/>
              <a:t>в перечне последовательностей можно указать только одну приоритетную заявку, и это должна быть </a:t>
            </a:r>
            <a:r>
              <a:rPr lang="ru-RU" sz="2000" u="sng" dirty="0" smtClean="0"/>
              <a:t>самая ранняя</a:t>
            </a:r>
            <a:r>
              <a:rPr lang="ru-RU" sz="2000" dirty="0" smtClean="0"/>
              <a:t> приоритетная заявка</a:t>
            </a:r>
            <a:endParaRPr lang="en-US" sz="2000" dirty="0" smtClean="0"/>
          </a:p>
          <a:p>
            <a:pPr lvl="1"/>
            <a:r>
              <a:rPr lang="en-US" sz="2000" dirty="0" smtClean="0"/>
              <a:t>- </a:t>
            </a:r>
            <a:r>
              <a:rPr lang="ru-RU" sz="2000" dirty="0" smtClean="0"/>
              <a:t>этот раздел заполнять обязательно, если испрашивается приоритет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523"/>
          <a:stretch/>
        </p:blipFill>
        <p:spPr>
          <a:xfrm>
            <a:off x="1331640" y="3817700"/>
            <a:ext cx="5904656" cy="2203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157759" y="5027502"/>
            <a:ext cx="6252417" cy="10348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864" y="23812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Стандарт ВОИС</a:t>
            </a:r>
            <a:r>
              <a:rPr lang="en-US" dirty="0"/>
              <a:t> ST.26: </a:t>
            </a:r>
            <a:r>
              <a:rPr lang="ru-RU" dirty="0"/>
              <a:t>общая </a:t>
            </a:r>
            <a:r>
              <a:rPr lang="ru-RU" dirty="0" smtClean="0"/>
              <a:t>информация </a:t>
            </a:r>
            <a:r>
              <a:rPr lang="en-US" kern="0" dirty="0" smtClean="0"/>
              <a:t>(3)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53816" y="1410857"/>
            <a:ext cx="82946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 smtClean="0"/>
              <a:t>Раздел «</a:t>
            </a:r>
            <a:r>
              <a:rPr lang="en-US" sz="1700" dirty="0" smtClean="0"/>
              <a:t>Applicant and Inventor Name</a:t>
            </a:r>
            <a:r>
              <a:rPr lang="ru-RU" sz="1700" dirty="0" smtClean="0"/>
              <a:t>»</a:t>
            </a:r>
            <a:r>
              <a:rPr lang="en-US" sz="1700" dirty="0" smtClean="0"/>
              <a:t> </a:t>
            </a:r>
            <a:r>
              <a:rPr lang="ru-RU" sz="1700" dirty="0" smtClean="0"/>
              <a:t>(«Имя заявителя и изобретателя»)</a:t>
            </a:r>
            <a:endParaRPr lang="en-US" sz="1700" dirty="0" smtClean="0"/>
          </a:p>
          <a:p>
            <a:pPr marL="742950" lvl="1" indent="-285750">
              <a:buFontTx/>
              <a:buChar char="-"/>
            </a:pPr>
            <a:r>
              <a:rPr lang="ru-RU" sz="1700" dirty="0"/>
              <a:t>в </a:t>
            </a:r>
            <a:r>
              <a:rPr lang="ru-RU" sz="1700" dirty="0" smtClean="0"/>
              <a:t>перечне </a:t>
            </a:r>
            <a:r>
              <a:rPr lang="ru-RU" sz="1700" dirty="0"/>
              <a:t>последовательностей </a:t>
            </a:r>
            <a:r>
              <a:rPr lang="ru-RU" sz="1700" dirty="0" smtClean="0"/>
              <a:t>можно указать </a:t>
            </a:r>
            <a:r>
              <a:rPr lang="ru-RU" sz="1700" dirty="0"/>
              <a:t>только одно имя заявителя и одно имя изобретателя, </a:t>
            </a:r>
            <a:r>
              <a:rPr lang="ru-RU" sz="1700" dirty="0" smtClean="0"/>
              <a:t>и это должны </a:t>
            </a:r>
            <a:r>
              <a:rPr lang="ru-RU" sz="1700" dirty="0"/>
              <a:t>быть </a:t>
            </a:r>
            <a:r>
              <a:rPr lang="ru-RU" sz="1700" dirty="0" smtClean="0"/>
              <a:t>«основные» заявитель </a:t>
            </a:r>
            <a:r>
              <a:rPr lang="ru-RU" sz="1700" dirty="0"/>
              <a:t>и </a:t>
            </a:r>
            <a:r>
              <a:rPr lang="ru-RU" sz="1700" dirty="0" smtClean="0"/>
              <a:t>изобретатель</a:t>
            </a:r>
            <a:r>
              <a:rPr lang="en-US" sz="1700" dirty="0" smtClean="0"/>
              <a:t> </a:t>
            </a:r>
          </a:p>
          <a:p>
            <a:pPr marL="800100" lvl="1" indent="-342900">
              <a:buFontTx/>
              <a:buChar char="-"/>
            </a:pPr>
            <a:r>
              <a:rPr lang="ru-RU" sz="1700" dirty="0" smtClean="0"/>
              <a:t>имя заявителя указывать обязательно; имя изобретателя указывается по желанию</a:t>
            </a:r>
            <a:endParaRPr lang="en-US" sz="1700" dirty="0" smtClean="0"/>
          </a:p>
          <a:p>
            <a:pPr marL="800100" lvl="1" indent="-342900">
              <a:buFontTx/>
              <a:buChar char="-"/>
            </a:pPr>
            <a:r>
              <a:rPr lang="ru-RU" sz="1700" dirty="0" smtClean="0"/>
              <a:t>код языка для имени заявителя и имени изобретателя указывать обязательно</a:t>
            </a:r>
            <a:endParaRPr lang="en-US" sz="1700" dirty="0" smtClean="0"/>
          </a:p>
          <a:p>
            <a:pPr marL="800100" lvl="1" indent="-342900">
              <a:buFontTx/>
              <a:buChar char="-"/>
            </a:pPr>
            <a:r>
              <a:rPr lang="ru-RU" sz="1700" dirty="0" smtClean="0"/>
              <a:t>если имя заявителя и/или имя изобретателя содержит какие-либо символы, помимо основной латиницы в кодировке </a:t>
            </a:r>
            <a:r>
              <a:rPr lang="en-US" sz="1700" dirty="0" smtClean="0"/>
              <a:t>Unicode</a:t>
            </a:r>
            <a:r>
              <a:rPr lang="ru-RU" sz="1700" dirty="0" smtClean="0"/>
              <a:t>, необходимо указать транслитерацию или перевод с использованием основной латиницы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5210"/>
          <a:stretch/>
        </p:blipFill>
        <p:spPr>
          <a:xfrm>
            <a:off x="457200" y="5229200"/>
            <a:ext cx="8532440" cy="7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5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44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Стандарт ВОИС</a:t>
            </a:r>
            <a:r>
              <a:rPr lang="en-US" dirty="0"/>
              <a:t> ST.26: </a:t>
            </a:r>
            <a:r>
              <a:rPr lang="ru-RU" dirty="0"/>
              <a:t>общая </a:t>
            </a:r>
            <a:r>
              <a:rPr lang="ru-RU" dirty="0" smtClean="0"/>
              <a:t>информация </a:t>
            </a:r>
            <a:r>
              <a:rPr lang="en-US" kern="0" dirty="0" smtClean="0"/>
              <a:t>(4)</a:t>
            </a:r>
            <a:endParaRPr lang="en-US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44824"/>
            <a:ext cx="8075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Раздел «</a:t>
            </a:r>
            <a:r>
              <a:rPr lang="en-US" sz="2000" dirty="0" smtClean="0"/>
              <a:t>Invention Title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(«Название изобретения»)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необходимо указать минимум одно название изобретения на языке подачи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можно указать дополнительные названия на других языках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для каждого названия обязательно указывается код языка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4410"/>
          <a:stretch/>
        </p:blipFill>
        <p:spPr>
          <a:xfrm>
            <a:off x="683568" y="4365104"/>
            <a:ext cx="757665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4624"/>
            <a:ext cx="8426896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Что такое перечень последовательностей</a:t>
            </a:r>
            <a:r>
              <a:rPr lang="en-US" kern="0" dirty="0" smtClean="0"/>
              <a:t>?	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68760"/>
            <a:ext cx="8426896" cy="456894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Перечень последовательностей</a:t>
            </a:r>
            <a:r>
              <a:rPr lang="x-none" sz="2000" dirty="0" smtClean="0"/>
              <a:t>…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ru-RU" sz="2000" dirty="0"/>
              <a:t>Содержит последовательности нуклеотидов и/или аминокислот, раскрытые в патентной заявке, и составляет часть </a:t>
            </a:r>
            <a:r>
              <a:rPr lang="ru-RU" sz="2000" dirty="0" smtClean="0"/>
              <a:t>описания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Содержит описательную информацию о каждой последовательности, называемую «аннотацией»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Составлен </a:t>
            </a:r>
            <a:r>
              <a:rPr lang="ru-RU" sz="2000" dirty="0"/>
              <a:t>согласно требованиям соответствующего стандарта ВОИС</a:t>
            </a:r>
            <a:r>
              <a:rPr lang="en-US" sz="2000" dirty="0" smtClean="0"/>
              <a:t> (ST.25 </a:t>
            </a:r>
            <a:r>
              <a:rPr lang="ru-RU" sz="2000" dirty="0" smtClean="0"/>
              <a:t>или</a:t>
            </a:r>
            <a:r>
              <a:rPr lang="en-US" sz="2000" dirty="0" smtClean="0"/>
              <a:t> ST.26)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Позволяет искать данные об описанной в изобретении последовательности</a:t>
            </a:r>
            <a:r>
              <a:rPr lang="en-US" sz="2000" dirty="0" smtClean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 smtClean="0"/>
              <a:t>- </a:t>
            </a:r>
            <a:r>
              <a:rPr lang="ru-RU" sz="2000" kern="0" dirty="0" smtClean="0"/>
              <a:t>в базе данных ведомства ИС</a:t>
            </a:r>
            <a:endParaRPr lang="en-US" sz="2000" kern="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 smtClean="0"/>
              <a:t>- </a:t>
            </a:r>
            <a:r>
              <a:rPr lang="ru-RU" sz="2000" kern="0" dirty="0" smtClean="0"/>
              <a:t>в общедоступных для поиска базах данных</a:t>
            </a:r>
            <a:r>
              <a:rPr lang="en-US" sz="2000" kern="0" dirty="0" smtClean="0"/>
              <a:t> (</a:t>
            </a:r>
            <a:r>
              <a:rPr lang="ru-RU" sz="2000" kern="0" dirty="0" smtClean="0"/>
              <a:t>базах данных </a:t>
            </a:r>
            <a:r>
              <a:rPr lang="en-US" sz="2000" kern="0" dirty="0" smtClean="0"/>
              <a:t>INSDC)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xmlns="" val="29057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81415" y="0"/>
            <a:ext cx="2133600" cy="476250"/>
          </a:xfrm>
        </p:spPr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26262" y="120477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335" y="53802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Стандарт ВОИС</a:t>
            </a:r>
            <a:r>
              <a:rPr lang="en-US" dirty="0"/>
              <a:t> ST.26: </a:t>
            </a:r>
            <a:r>
              <a:rPr lang="ru-RU" dirty="0"/>
              <a:t>общая </a:t>
            </a:r>
            <a:r>
              <a:rPr lang="ru-RU" dirty="0" smtClean="0"/>
              <a:t>информация </a:t>
            </a:r>
            <a:r>
              <a:rPr lang="en-US" kern="0" dirty="0" smtClean="0"/>
              <a:t>(5)</a:t>
            </a: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460760" y="184482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Элемент «</a:t>
            </a:r>
            <a:r>
              <a:rPr lang="en-US" sz="2000" dirty="0" smtClean="0"/>
              <a:t>Sequence Total Quantity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(«Общее количество последовательностей»)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обязательный элемент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общее количество последовательностей указывается с учетом пропущенных последовательностей</a:t>
            </a: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9368"/>
          <a:stretch/>
        </p:blipFill>
        <p:spPr>
          <a:xfrm>
            <a:off x="726591" y="4110087"/>
            <a:ext cx="7439025" cy="3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27" y="2089645"/>
            <a:ext cx="6791325" cy="3924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7385" y="4462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Стандарт ВОИС</a:t>
            </a:r>
            <a:r>
              <a:rPr lang="en-US" kern="0" dirty="0" smtClean="0"/>
              <a:t> ST.26: </a:t>
            </a:r>
            <a:r>
              <a:rPr lang="ru-RU" kern="0" dirty="0" smtClean="0"/>
              <a:t>последовательности</a:t>
            </a:r>
            <a:r>
              <a:rPr lang="en-US" kern="0" dirty="0" smtClean="0"/>
              <a:t> (1)</a:t>
            </a:r>
            <a:endParaRPr lang="en-US" sz="24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5517209" y="1196752"/>
            <a:ext cx="29863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«Идентификационный номер</a:t>
            </a:r>
            <a:br>
              <a:rPr lang="ru-RU" sz="1600" dirty="0" smtClean="0"/>
            </a:br>
            <a:r>
              <a:rPr lang="ru-RU" sz="1600" dirty="0" smtClean="0"/>
              <a:t>последовательности»</a:t>
            </a:r>
            <a:r>
              <a:rPr lang="en-US" sz="1600" dirty="0" smtClean="0"/>
              <a:t>” 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/>
              <a:t>(«</a:t>
            </a:r>
            <a:r>
              <a:rPr lang="en-US" sz="1600" dirty="0" smtClean="0"/>
              <a:t>SEQ ID NO</a:t>
            </a:r>
            <a:r>
              <a:rPr lang="ru-RU" sz="1600" dirty="0" smtClean="0"/>
              <a:t>»)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954167" y="2069394"/>
            <a:ext cx="2158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Длина</a:t>
            </a:r>
            <a:br>
              <a:rPr lang="ru-RU" sz="1600" dirty="0" smtClean="0"/>
            </a:br>
            <a:r>
              <a:rPr lang="ru-RU" sz="1600" dirty="0" smtClean="0"/>
              <a:t>последовательности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19885" y="1738656"/>
            <a:ext cx="2097324" cy="394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995936" y="2356202"/>
            <a:ext cx="1948820" cy="14153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508391" y="2733581"/>
            <a:ext cx="208557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Тип молекулы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dirty="0" smtClean="0"/>
              <a:t>(DNA, RNA</a:t>
            </a:r>
            <a:r>
              <a:rPr lang="ru-RU" sz="1600" dirty="0" smtClean="0"/>
              <a:t> или</a:t>
            </a:r>
            <a:r>
              <a:rPr lang="en-US" sz="1600" dirty="0" smtClean="0"/>
              <a:t> AA)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211960" y="2674477"/>
            <a:ext cx="2294757" cy="39448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740896" y="3470668"/>
            <a:ext cx="215039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Указание того, </a:t>
            </a:r>
            <a:br>
              <a:rPr lang="ru-RU" sz="1600" dirty="0" smtClean="0"/>
            </a:br>
            <a:r>
              <a:rPr lang="ru-RU" sz="1600" dirty="0" smtClean="0"/>
              <a:t>к чему относится </a:t>
            </a:r>
            <a:br>
              <a:rPr lang="ru-RU" sz="1600" dirty="0" smtClean="0"/>
            </a:br>
            <a:r>
              <a:rPr lang="ru-RU" sz="1600" dirty="0" smtClean="0"/>
              <a:t>последовательность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dirty="0" smtClean="0"/>
              <a:t>(</a:t>
            </a:r>
            <a:r>
              <a:rPr lang="ru-RU" sz="1600" dirty="0" smtClean="0"/>
              <a:t>значение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/>
              <a:t>всегда «</a:t>
            </a:r>
            <a:r>
              <a:rPr lang="en-US" sz="1600" dirty="0" smtClean="0"/>
              <a:t>PAT</a:t>
            </a:r>
            <a:r>
              <a:rPr lang="ru-RU" sz="1600" dirty="0" smtClean="0"/>
              <a:t>»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4344690" y="2843433"/>
            <a:ext cx="2396206" cy="9456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87386" y="1475731"/>
            <a:ext cx="350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Обязательные элементы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287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27" y="2116038"/>
            <a:ext cx="6791325" cy="39052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832" y="15106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(2)</a:t>
            </a: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2923354"/>
            <a:ext cx="33478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Местоположение характеристики</a:t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en-US" sz="1600" dirty="0" smtClean="0"/>
              <a:t>source</a:t>
            </a:r>
            <a:r>
              <a:rPr lang="ru-RU" sz="1600" dirty="0" smtClean="0"/>
              <a:t>»</a:t>
            </a:r>
            <a:r>
              <a:rPr lang="en-US" sz="1600" dirty="0" smtClean="0"/>
              <a:t> </a:t>
            </a:r>
            <a:r>
              <a:rPr lang="ru-RU" sz="1600" dirty="0" smtClean="0"/>
              <a:t>должно охватывать</a:t>
            </a:r>
            <a:br>
              <a:rPr lang="ru-RU" sz="1600" dirty="0" smtClean="0"/>
            </a:br>
            <a:r>
              <a:rPr lang="ru-RU" sz="1600" dirty="0" smtClean="0"/>
              <a:t>всю последовательность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5514902" y="3338853"/>
            <a:ext cx="209226" cy="1218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493833" y="4509120"/>
            <a:ext cx="25458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Два обязательных</a:t>
            </a:r>
            <a:br>
              <a:rPr lang="ru-RU" sz="1600" dirty="0" smtClean="0"/>
            </a:br>
            <a:r>
              <a:rPr lang="ru-RU" sz="1600" dirty="0" smtClean="0"/>
              <a:t>квалификатора</a:t>
            </a:r>
            <a:r>
              <a:rPr lang="en-US" sz="1600" dirty="0" smtClean="0"/>
              <a:t>: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/>
              <a:t>«</a:t>
            </a:r>
            <a:r>
              <a:rPr lang="en-US" sz="1600" dirty="0" smtClean="0"/>
              <a:t>mol_type</a:t>
            </a:r>
            <a:r>
              <a:rPr lang="ru-RU" sz="1600" dirty="0" smtClean="0"/>
              <a:t>»</a:t>
            </a:r>
            <a:r>
              <a:rPr lang="en-US" sz="1600" dirty="0" smtClean="0"/>
              <a:t> </a:t>
            </a:r>
            <a:r>
              <a:rPr lang="ru-RU" sz="1600" dirty="0" smtClean="0"/>
              <a:t>и «</a:t>
            </a:r>
            <a:r>
              <a:rPr lang="en-US" sz="1600" dirty="0" smtClean="0"/>
              <a:t>organism</a:t>
            </a:r>
            <a:r>
              <a:rPr lang="ru-RU" sz="1600" dirty="0" smtClean="0"/>
              <a:t>»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963" y="1446029"/>
            <a:ext cx="723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Обязательная характеристика «</a:t>
            </a:r>
            <a:r>
              <a:rPr lang="en-US" sz="2000" dirty="0" smtClean="0"/>
              <a:t>source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или «</a:t>
            </a:r>
            <a:r>
              <a:rPr lang="en-US" sz="2000" dirty="0" smtClean="0"/>
              <a:t>SOURCE</a:t>
            </a:r>
            <a:r>
              <a:rPr lang="ru-RU" sz="2000" dirty="0" smtClean="0"/>
              <a:t>»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544" y="1973643"/>
            <a:ext cx="33395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Для каждой последовательности</a:t>
            </a:r>
            <a:br>
              <a:rPr lang="ru-RU" sz="1600" dirty="0" smtClean="0"/>
            </a:br>
            <a:r>
              <a:rPr lang="ru-RU" sz="1600" dirty="0" smtClean="0"/>
              <a:t>требуется указать только одну</a:t>
            </a:r>
            <a:br>
              <a:rPr lang="ru-RU" sz="1600" dirty="0" smtClean="0"/>
            </a:br>
            <a:r>
              <a:rPr lang="ru-RU" sz="1600" dirty="0" smtClean="0"/>
              <a:t>характеристику «</a:t>
            </a:r>
            <a:r>
              <a:rPr lang="en-US" sz="1600" dirty="0" smtClean="0"/>
              <a:t>source</a:t>
            </a:r>
            <a:r>
              <a:rPr lang="ru-RU" sz="1600" dirty="0" smtClean="0"/>
              <a:t>»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534545" y="2409166"/>
            <a:ext cx="1875999" cy="8322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4600632" y="4068663"/>
            <a:ext cx="1905283" cy="8666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1" idx="1"/>
          </p:cNvCxnSpPr>
          <p:nvPr/>
        </p:nvCxnSpPr>
        <p:spPr bwMode="auto">
          <a:xfrm flipH="1" flipV="1">
            <a:off x="4644013" y="4619893"/>
            <a:ext cx="1849820" cy="30472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0033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832" y="1549851"/>
            <a:ext cx="5782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Данные последовательности в формате </a:t>
            </a:r>
            <a:r>
              <a:rPr lang="en-US" sz="2000" dirty="0" smtClean="0"/>
              <a:t>ST.26: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832" y="1886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(3)</a:t>
            </a:r>
            <a:endParaRPr 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67913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802" y="1496978"/>
            <a:ext cx="861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Обязательные квалификаторы «</a:t>
            </a:r>
            <a:r>
              <a:rPr lang="en-US" sz="2000" dirty="0" smtClean="0"/>
              <a:t>mol_type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и «</a:t>
            </a:r>
            <a:r>
              <a:rPr lang="en-US" sz="2000" dirty="0" smtClean="0"/>
              <a:t>MOL_TYPE</a:t>
            </a:r>
            <a:r>
              <a:rPr lang="ru-RU" sz="2000" dirty="0" smtClean="0"/>
              <a:t>»: возможные значения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420888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u="sng" dirty="0" smtClean="0"/>
              <a:t>DNA</a:t>
            </a:r>
            <a:r>
              <a:rPr lang="en-US" sz="2000" dirty="0" smtClean="0"/>
              <a:t>			</a:t>
            </a:r>
            <a:r>
              <a:rPr lang="en-US" sz="2000" b="1" u="sng" dirty="0" smtClean="0"/>
              <a:t>RNA</a:t>
            </a:r>
            <a:r>
              <a:rPr lang="en-US" sz="2000" dirty="0" smtClean="0"/>
              <a:t>			</a:t>
            </a:r>
            <a:r>
              <a:rPr lang="en-US" sz="2000" b="1" u="sng" dirty="0" smtClean="0"/>
              <a:t>AA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genomic DNA		genomic RNA		protein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other DNA</a:t>
            </a:r>
            <a:r>
              <a:rPr lang="en-US" sz="2000" dirty="0"/>
              <a:t>	</a:t>
            </a:r>
            <a:r>
              <a:rPr lang="en-US" sz="2000" dirty="0" smtClean="0"/>
              <a:t>	mRNA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unassigned DNA	tRNA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 smtClean="0"/>
              <a:t>		rRNA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 smtClean="0"/>
              <a:t>		other 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 smtClean="0"/>
              <a:t>		transcribed 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 smtClean="0"/>
              <a:t>		viral cRNA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 smtClean="0"/>
              <a:t>		unassigned RNA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2803" y="22849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(4)</a:t>
            </a:r>
            <a:endParaRPr lang="en-US" sz="2400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75856" y="2420888"/>
            <a:ext cx="0" cy="33843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228184" y="2420888"/>
            <a:ext cx="0" cy="33843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4674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499" y="1643340"/>
            <a:ext cx="825365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Возможные значения обязательных квалификаторов «</a:t>
            </a:r>
            <a:r>
              <a:rPr lang="en-US" sz="2000" dirty="0" smtClean="0"/>
              <a:t>organism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и «</a:t>
            </a:r>
            <a:r>
              <a:rPr lang="en-US" sz="2000" dirty="0" smtClean="0"/>
              <a:t>ORGANISM</a:t>
            </a:r>
            <a:r>
              <a:rPr lang="ru-RU" sz="2000" dirty="0" smtClean="0"/>
              <a:t>»</a:t>
            </a:r>
            <a:r>
              <a:rPr lang="en-US" sz="2000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название рода и вида на латыни, например «</a:t>
            </a:r>
            <a:r>
              <a:rPr lang="en-US" sz="2000" dirty="0" smtClean="0"/>
              <a:t>Mus musculus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название рода с сокращением «</a:t>
            </a:r>
            <a:r>
              <a:rPr lang="en-US" sz="2000" dirty="0" smtClean="0"/>
              <a:t>sp.</a:t>
            </a:r>
            <a:r>
              <a:rPr lang="ru-RU" sz="2000" dirty="0" smtClean="0"/>
              <a:t>», например «</a:t>
            </a:r>
            <a:r>
              <a:rPr lang="en-US" sz="2000" dirty="0" smtClean="0"/>
              <a:t>Mus </a:t>
            </a:r>
            <a:r>
              <a:rPr lang="en-US" sz="2000" dirty="0"/>
              <a:t>sp</a:t>
            </a:r>
            <a:r>
              <a:rPr lang="en-US" sz="2000" dirty="0" smtClean="0"/>
              <a:t>.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название вируса, например «</a:t>
            </a:r>
            <a:r>
              <a:rPr lang="en-US" sz="2000" dirty="0" smtClean="0"/>
              <a:t>Torque </a:t>
            </a:r>
            <a:r>
              <a:rPr lang="en-US" sz="2000" dirty="0"/>
              <a:t>teno virus </a:t>
            </a:r>
            <a:r>
              <a:rPr lang="en-US" sz="2000" dirty="0" smtClean="0"/>
              <a:t>1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«</a:t>
            </a:r>
            <a:r>
              <a:rPr lang="en-US" sz="2000" dirty="0" smtClean="0"/>
              <a:t>unidentified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«</a:t>
            </a:r>
            <a:r>
              <a:rPr lang="en-US" sz="2000" dirty="0" smtClean="0"/>
              <a:t>synthetic construct</a:t>
            </a:r>
            <a:r>
              <a:rPr lang="ru-RU" sz="2000" dirty="0" smtClean="0"/>
              <a:t>»</a:t>
            </a:r>
            <a:r>
              <a:rPr lang="en-US" sz="2000" dirty="0" smtClean="0"/>
              <a:t>  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Общепринятые названия, например «</a:t>
            </a:r>
            <a:r>
              <a:rPr lang="en-US" sz="2000" dirty="0" smtClean="0"/>
              <a:t>mouse</a:t>
            </a:r>
            <a:r>
              <a:rPr lang="ru-RU" sz="2000" dirty="0" smtClean="0"/>
              <a:t>»</a:t>
            </a:r>
            <a:r>
              <a:rPr lang="en-US" sz="2000" dirty="0" smtClean="0"/>
              <a:t>,</a:t>
            </a:r>
            <a:r>
              <a:rPr lang="ru-RU" sz="2000" dirty="0" smtClean="0"/>
              <a:t> нельзя использовать в качестве названия организма</a:t>
            </a:r>
            <a:r>
              <a:rPr lang="en-US" sz="2000" dirty="0" smtClean="0"/>
              <a:t>. </a:t>
            </a:r>
            <a:r>
              <a:rPr lang="ru-RU" sz="2000" dirty="0" smtClean="0"/>
              <a:t>При желании общепринятое название можно указать в перечне последовательностей в квалификаторе «</a:t>
            </a:r>
            <a:r>
              <a:rPr lang="en-US" sz="2000" dirty="0" smtClean="0"/>
              <a:t>note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191" y="1886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(5)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33963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90623"/>
            <a:ext cx="6408712" cy="24446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8229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Характеристики и квалификаторы</a:t>
            </a:r>
            <a:r>
              <a:rPr lang="en-US" sz="1600" b="1" dirty="0" smtClean="0"/>
              <a:t> </a:t>
            </a:r>
          </a:p>
          <a:p>
            <a:r>
              <a:rPr lang="ru-RU" sz="1600" dirty="0" smtClean="0"/>
              <a:t>Помимо обязательной характеристики «</a:t>
            </a:r>
            <a:r>
              <a:rPr lang="en-US" sz="1600" dirty="0" smtClean="0"/>
              <a:t>source</a:t>
            </a:r>
            <a:r>
              <a:rPr lang="ru-RU" sz="1600" dirty="0" smtClean="0"/>
              <a:t>»</a:t>
            </a:r>
            <a:r>
              <a:rPr lang="en-US" sz="1600" dirty="0" smtClean="0"/>
              <a:t> </a:t>
            </a:r>
            <a:r>
              <a:rPr lang="ru-RU" sz="1600" dirty="0" smtClean="0"/>
              <a:t>или «</a:t>
            </a:r>
            <a:r>
              <a:rPr lang="en-US" sz="1600" dirty="0" smtClean="0"/>
              <a:t>SOURCE</a:t>
            </a:r>
            <a:r>
              <a:rPr lang="ru-RU" sz="1600" dirty="0" smtClean="0"/>
              <a:t>», заявители могут добавить различные необязательные характеристики для более подробного описания последовательности:</a:t>
            </a:r>
            <a:r>
              <a:rPr lang="en-US" sz="16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ru-RU" sz="1600" dirty="0" smtClean="0"/>
              <a:t>для нуклеотидных последовательностей и аминокислотных последовательностей используются разные ключи характеристик</a:t>
            </a:r>
            <a:endParaRPr lang="en-US" sz="1600" dirty="0" smtClean="0"/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каждая характеристика может иметь один или более необязательных квалификаторов, а также обязательный квалификатор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 bwMode="auto">
          <a:xfrm>
            <a:off x="-36004" y="4380646"/>
            <a:ext cx="4572000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1603" y="11663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(6)</a:t>
            </a:r>
            <a:endParaRPr lang="en-US" sz="2400" kern="0" dirty="0"/>
          </a:p>
        </p:txBody>
      </p:sp>
      <p:sp>
        <p:nvSpPr>
          <p:cNvPr id="3" name="Rectangle 2"/>
          <p:cNvSpPr/>
          <p:nvPr/>
        </p:nvSpPr>
        <p:spPr>
          <a:xfrm>
            <a:off x="2106067" y="6191116"/>
            <a:ext cx="3995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/>
              <a:t>(</a:t>
            </a:r>
            <a:r>
              <a:rPr lang="ru-RU" sz="1200" i="1" dirty="0" smtClean="0"/>
              <a:t>Стандарт ВОИС</a:t>
            </a:r>
            <a:r>
              <a:rPr lang="en-US" sz="1200" i="1" dirty="0" smtClean="0"/>
              <a:t> ST.26, </a:t>
            </a:r>
            <a:r>
              <a:rPr lang="ru-RU" sz="1200" i="1" dirty="0" smtClean="0"/>
              <a:t>приложение</a:t>
            </a:r>
            <a:r>
              <a:rPr lang="en-US" sz="1200" i="1" dirty="0" smtClean="0"/>
              <a:t> I, </a:t>
            </a:r>
            <a:r>
              <a:rPr lang="ru-RU" sz="1200" i="1" dirty="0" smtClean="0"/>
              <a:t>разделы</a:t>
            </a:r>
            <a:r>
              <a:rPr lang="en-US" sz="1200" i="1" dirty="0" smtClean="0"/>
              <a:t> 5-8)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5471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3805" y="1259632"/>
            <a:ext cx="82536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Нуклеотидные последовательности</a:t>
            </a:r>
            <a:r>
              <a:rPr lang="en-US" sz="2000" dirty="0" smtClean="0"/>
              <a:t>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все символы, квалификаторы  — в нижнем регистре, малые строчные буквы</a:t>
            </a:r>
            <a:endParaRPr lang="en-US" sz="2000" dirty="0" smtClean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без пробелов, без нумерации</a:t>
            </a:r>
            <a:endParaRPr lang="en-US" sz="2000" dirty="0" smtClean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не содержат символа «</a:t>
            </a:r>
            <a:r>
              <a:rPr lang="en-US" sz="2000" dirty="0" smtClean="0"/>
              <a:t>u</a:t>
            </a:r>
            <a:r>
              <a:rPr lang="ru-RU" sz="2000" dirty="0" smtClean="0"/>
              <a:t>»</a:t>
            </a:r>
            <a:r>
              <a:rPr lang="en-US" sz="2000" dirty="0" smtClean="0"/>
              <a:t>; </a:t>
            </a:r>
            <a:r>
              <a:rPr lang="ru-RU" sz="2000" dirty="0" smtClean="0"/>
              <a:t>«</a:t>
            </a:r>
            <a:r>
              <a:rPr lang="en-US" sz="2000" dirty="0" smtClean="0"/>
              <a:t>t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означает урацил в РНК</a:t>
            </a:r>
            <a:endParaRPr lang="en-US" sz="1200" dirty="0" smtClean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«</a:t>
            </a:r>
            <a:r>
              <a:rPr lang="en-US" sz="2000" dirty="0" smtClean="0"/>
              <a:t>n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имеет значение по умолчанию «любой из </a:t>
            </a:r>
            <a:r>
              <a:rPr lang="en-US" sz="2000" dirty="0"/>
              <a:t>‘a’, ‘c’, ‘g</a:t>
            </a:r>
            <a:r>
              <a:rPr lang="en-US" sz="2000" dirty="0" smtClean="0"/>
              <a:t>’</a:t>
            </a:r>
            <a:r>
              <a:rPr lang="ru-RU" sz="2000" dirty="0" smtClean="0"/>
              <a:t> или</a:t>
            </a:r>
            <a:r>
              <a:rPr lang="en-US" sz="2000" dirty="0" smtClean="0"/>
              <a:t> </a:t>
            </a:r>
            <a:r>
              <a:rPr lang="en-US" sz="2000" dirty="0"/>
              <a:t>‘t/u’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1200" i="1" dirty="0"/>
              <a:t> </a:t>
            </a:r>
            <a:r>
              <a:rPr lang="en-US" sz="1200" i="1" dirty="0" smtClean="0"/>
              <a:t>     	</a:t>
            </a:r>
            <a:endParaRPr lang="en-US" sz="1200" i="1" dirty="0"/>
          </a:p>
          <a:p>
            <a:pPr marL="285750" indent="-285750">
              <a:buFontTx/>
              <a:buChar char="-"/>
            </a:pPr>
            <a:endParaRPr lang="en-US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832" y="11663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(7)</a:t>
            </a:r>
            <a:endParaRPr lang="en-US" sz="2400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2537762"/>
              </p:ext>
            </p:extLst>
          </p:nvPr>
        </p:nvGraphicFramePr>
        <p:xfrm>
          <a:off x="2123728" y="3645021"/>
          <a:ext cx="4310608" cy="303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460748678"/>
                    </a:ext>
                  </a:extLst>
                </a:gridCol>
                <a:gridCol w="2222376">
                  <a:extLst>
                    <a:ext uri="{9D8B030D-6E8A-4147-A177-3AD203B41FA5}">
                      <a16:colId xmlns="" xmlns:a16="http://schemas.microsoft.com/office/drawing/2014/main" val="3788782876"/>
                    </a:ext>
                  </a:extLst>
                </a:gridCol>
              </a:tblGrid>
              <a:tr h="168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Символ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Нуклеотид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86404314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аденин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080845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цитозин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7345365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гуанин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7384438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тимин в ДНК/урацил в РНК (t/u</a:t>
                      </a:r>
                      <a:r>
                        <a:rPr lang="en-US" sz="1000" dirty="0" smtClean="0"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00111233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или c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45076862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или g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30967526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или t/u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1964055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 или g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1138133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 или t/u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54013968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 или t/u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54498115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c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</a:rPr>
                        <a:t>; не 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5681483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c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ru-RU" sz="1000" dirty="0">
                          <a:effectLst/>
                        </a:rPr>
                        <a:t>; не 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49876727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g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ru-RU" sz="1000" dirty="0">
                          <a:effectLst/>
                        </a:rPr>
                        <a:t>; не 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46798064"/>
                  </a:ext>
                </a:extLst>
              </a:tr>
              <a:tr h="168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g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ru-RU" sz="1000" dirty="0">
                          <a:effectLst/>
                        </a:rPr>
                        <a:t>; не 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82041528"/>
                  </a:ext>
                </a:extLst>
              </a:tr>
              <a:tr h="505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c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g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ru-RU" sz="1000" dirty="0">
                          <a:effectLst/>
                        </a:rPr>
                        <a:t>; </a:t>
                      </a:r>
                      <a:r>
                        <a:rPr lang="ru-RU" sz="1000" dirty="0" smtClean="0">
                          <a:effectLst/>
                        </a:rPr>
                        <a:t>«</a:t>
                      </a:r>
                      <a:r>
                        <a:rPr lang="en-US" sz="1000" dirty="0" smtClean="0">
                          <a:effectLst/>
                        </a:rPr>
                        <a:t>unknown</a:t>
                      </a:r>
                      <a:r>
                        <a:rPr lang="ru-RU" sz="1000" dirty="0" smtClean="0">
                          <a:effectLst/>
                        </a:rPr>
                        <a:t>» («неизвестная»)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или </a:t>
                      </a:r>
                      <a:r>
                        <a:rPr lang="ru-RU" sz="1000" dirty="0" smtClean="0">
                          <a:effectLst/>
                        </a:rPr>
                        <a:t>«</a:t>
                      </a:r>
                      <a:r>
                        <a:rPr lang="en-US" sz="1000" dirty="0" smtClean="0">
                          <a:effectLst/>
                        </a:rPr>
                        <a:t>other</a:t>
                      </a:r>
                      <a:r>
                        <a:rPr lang="ru-RU" sz="1000" dirty="0" smtClean="0">
                          <a:effectLst/>
                        </a:rPr>
                        <a:t>» («другая»)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294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5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19128"/>
            <a:ext cx="5400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Аминокислотные последовательности</a:t>
            </a:r>
            <a:r>
              <a:rPr lang="en-US" sz="2000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однобуквенные символы, квалификаторы -  в верхнем регистре, большие прописные буквы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/>
              <a:t>без пробелов, без </a:t>
            </a:r>
            <a:r>
              <a:rPr lang="ru-RU" sz="2000" dirty="0" smtClean="0"/>
              <a:t>нумерации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«</a:t>
            </a:r>
            <a:r>
              <a:rPr lang="en-US" sz="2000" dirty="0" smtClean="0"/>
              <a:t>X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имеет значение по умолчанию «любой из</a:t>
            </a:r>
            <a:r>
              <a:rPr lang="en-US" sz="2000" dirty="0" smtClean="0"/>
              <a:t> </a:t>
            </a:r>
            <a:r>
              <a:rPr lang="pt-BR" sz="2000" dirty="0"/>
              <a:t>‘A’, ‘R’, ‘N’, ‘D’, ‘C’, ‘Q’, ‘E’, ‘G’, ‘H’, ‘I’, ‘L’, ‘K’, ‘M’, ‘F’, ‘P’, ‘O’, ‘S’, ‘U’, ‘T’, ‘W’, ‘Y</a:t>
            </a:r>
            <a:r>
              <a:rPr lang="pt-BR" sz="2000" dirty="0" smtClean="0"/>
              <a:t>’</a:t>
            </a:r>
            <a:r>
              <a:rPr lang="ru-RU" sz="2000" dirty="0" smtClean="0"/>
              <a:t> или</a:t>
            </a:r>
            <a:r>
              <a:rPr lang="pt-BR" sz="2000" dirty="0" smtClean="0"/>
              <a:t> </a:t>
            </a:r>
            <a:r>
              <a:rPr lang="pt-BR" sz="2000" dirty="0"/>
              <a:t>‘V</a:t>
            </a:r>
            <a:r>
              <a:rPr lang="pt-BR" sz="2000" dirty="0" smtClean="0"/>
              <a:t>’</a:t>
            </a:r>
            <a:r>
              <a:rPr lang="ru-RU" sz="2000" dirty="0" smtClean="0"/>
              <a:t>»</a:t>
            </a:r>
            <a:endParaRPr lang="pt-BR" sz="2000" dirty="0" smtClean="0"/>
          </a:p>
          <a:p>
            <a:r>
              <a:rPr lang="pt-BR" sz="1600" i="1" dirty="0"/>
              <a:t> </a:t>
            </a:r>
            <a:r>
              <a:rPr lang="pt-BR" sz="1600" i="1" dirty="0" smtClean="0"/>
              <a:t>     	</a:t>
            </a:r>
            <a:endParaRPr lang="en-US" sz="16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832" y="2880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(8)</a:t>
            </a:r>
            <a:endParaRPr lang="en-US" sz="2400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720837"/>
              </p:ext>
            </p:extLst>
          </p:nvPr>
        </p:nvGraphicFramePr>
        <p:xfrm>
          <a:off x="5748633" y="332656"/>
          <a:ext cx="2966799" cy="554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604">
                  <a:extLst>
                    <a:ext uri="{9D8B030D-6E8A-4147-A177-3AD203B41FA5}">
                      <a16:colId xmlns="" xmlns:a16="http://schemas.microsoft.com/office/drawing/2014/main" val="3353295070"/>
                    </a:ext>
                  </a:extLst>
                </a:gridCol>
                <a:gridCol w="2209195">
                  <a:extLst>
                    <a:ext uri="{9D8B030D-6E8A-4147-A177-3AD203B41FA5}">
                      <a16:colId xmlns="" xmlns:a16="http://schemas.microsoft.com/office/drawing/2014/main" val="264608559"/>
                    </a:ext>
                  </a:extLst>
                </a:gridCol>
              </a:tblGrid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Символ 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Аминокислота 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20542965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Аланин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4939209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Аргинин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3635200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Аспарагин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1966481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Аспарагиновая кислота </a:t>
                      </a:r>
                      <a:r>
                        <a:rPr lang="en-US" sz="1000" dirty="0" smtClean="0">
                          <a:effectLst/>
                        </a:rPr>
                        <a:t>(</a:t>
                      </a:r>
                      <a:r>
                        <a:rPr lang="en-US" sz="1000" dirty="0" err="1" smtClean="0">
                          <a:effectLst/>
                        </a:rPr>
                        <a:t>аспартат</a:t>
                      </a:r>
                      <a:r>
                        <a:rPr lang="en-US" sz="1000" dirty="0" smtClean="0">
                          <a:effectLst/>
                        </a:rPr>
                        <a:t>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0871022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Цистеин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901011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Глутамин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7252182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Глутаминовая кислота </a:t>
                      </a:r>
                      <a:r>
                        <a:rPr lang="en-US" sz="1000" dirty="0" smtClean="0">
                          <a:effectLst/>
                        </a:rPr>
                        <a:t>(</a:t>
                      </a:r>
                      <a:r>
                        <a:rPr lang="en-US" sz="1000" dirty="0" err="1" smtClean="0">
                          <a:effectLst/>
                        </a:rPr>
                        <a:t>глутамат</a:t>
                      </a:r>
                      <a:r>
                        <a:rPr lang="en-US" sz="1000" dirty="0" smtClean="0">
                          <a:effectLst/>
                        </a:rPr>
                        <a:t>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65411604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Глицин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03824686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Гистидин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8215451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Изолейцин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9125502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Лейцин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3754860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Лизин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0926160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Метионин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7205636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Фенилаланин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23882695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Пролин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578549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Пирролизин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49309926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Серин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1873181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Селеноцистеин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9779499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Треонин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5683107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Триптофан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12845429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Тирозин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0021867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Валин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8716831"/>
                  </a:ext>
                </a:extLst>
              </a:tr>
              <a:tr h="3261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Аспарагиновая кислота или </a:t>
                      </a:r>
                      <a:r>
                        <a:rPr lang="en-US" sz="1000" dirty="0" err="1" smtClean="0">
                          <a:effectLst/>
                        </a:rPr>
                        <a:t>аспарагин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00652745"/>
                  </a:ext>
                </a:extLst>
              </a:tr>
              <a:tr h="3261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Глутамин или </a:t>
                      </a:r>
                      <a:r>
                        <a:rPr lang="en-US" sz="1000" dirty="0" err="1" smtClean="0">
                          <a:effectLst/>
                        </a:rPr>
                        <a:t>глутаминовая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кислота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86486605"/>
                  </a:ext>
                </a:extLst>
              </a:tr>
              <a:tr h="16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Лейцин или </a:t>
                      </a:r>
                      <a:r>
                        <a:rPr lang="en-US" sz="1000" dirty="0" err="1" smtClean="0">
                          <a:effectLst/>
                        </a:rPr>
                        <a:t>изолейцин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31199098"/>
                  </a:ext>
                </a:extLst>
              </a:tr>
              <a:tr h="978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R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Q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H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K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F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W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ru-RU" sz="1000" dirty="0">
                          <a:effectLst/>
                        </a:rPr>
                        <a:t> или </a:t>
                      </a:r>
                      <a:r>
                        <a:rPr lang="en-US" sz="1000" dirty="0">
                          <a:effectLst/>
                        </a:rPr>
                        <a:t>V</a:t>
                      </a:r>
                      <a:r>
                        <a:rPr lang="ru-RU" sz="1000" dirty="0">
                          <a:effectLst/>
                        </a:rPr>
                        <a:t>; «</a:t>
                      </a:r>
                      <a:r>
                        <a:rPr lang="en-US" sz="1000" dirty="0">
                          <a:effectLst/>
                        </a:rPr>
                        <a:t>unknown</a:t>
                      </a:r>
                      <a:r>
                        <a:rPr lang="ru-RU" sz="1000" dirty="0" smtClean="0">
                          <a:effectLst/>
                        </a:rPr>
                        <a:t>» («неизвестная») </a:t>
                      </a:r>
                      <a:r>
                        <a:rPr lang="ru-RU" sz="1000" dirty="0">
                          <a:effectLst/>
                        </a:rPr>
                        <a:t>или «</a:t>
                      </a:r>
                      <a:r>
                        <a:rPr lang="en-US" sz="1000" dirty="0">
                          <a:effectLst/>
                        </a:rPr>
                        <a:t>other</a:t>
                      </a:r>
                      <a:r>
                        <a:rPr lang="ru-RU" sz="1000" dirty="0">
                          <a:effectLst/>
                        </a:rPr>
                        <a:t>» </a:t>
                      </a:r>
                      <a:r>
                        <a:rPr lang="ru-RU" sz="1000" dirty="0" smtClean="0">
                          <a:effectLst/>
                        </a:rPr>
                        <a:t>(«другая»)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47034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08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832" y="1401157"/>
            <a:ext cx="8334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Пропущенные (пустые) последовательности</a:t>
            </a:r>
            <a:r>
              <a:rPr lang="en-US" sz="2000" dirty="0" smtClean="0"/>
              <a:t>:</a:t>
            </a:r>
            <a:r>
              <a:rPr lang="ru-RU" sz="2000" dirty="0"/>
              <a:t> </a:t>
            </a:r>
            <a:r>
              <a:rPr lang="ru-RU" sz="2000" dirty="0" smtClean="0"/>
              <a:t>позволяют </a:t>
            </a:r>
            <a:r>
              <a:rPr lang="ru-RU" sz="2000" dirty="0"/>
              <a:t>заявителю удалять данные </a:t>
            </a:r>
            <a:r>
              <a:rPr lang="ru-RU" sz="2000" dirty="0" smtClean="0"/>
              <a:t>из перечня </a:t>
            </a:r>
            <a:r>
              <a:rPr lang="ru-RU" sz="2000" dirty="0"/>
              <a:t>последовательностей без необходимости </a:t>
            </a:r>
            <a:r>
              <a:rPr lang="ru-RU" sz="2000" dirty="0" smtClean="0"/>
              <a:t>изменения нумерации (</a:t>
            </a:r>
            <a:r>
              <a:rPr lang="en-US" sz="2000" b="1" dirty="0" smtClean="0"/>
              <a:t>ID Number</a:t>
            </a:r>
            <a:r>
              <a:rPr lang="ru-RU" sz="2000" dirty="0" smtClean="0"/>
              <a:t>) последующих последовательностей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INSDSeq_length</a:t>
            </a:r>
            <a:r>
              <a:rPr lang="en-US" sz="2000" dirty="0"/>
              <a:t>, </a:t>
            </a:r>
            <a:r>
              <a:rPr lang="en-US" sz="2000" dirty="0" smtClean="0"/>
              <a:t>INSDSeq_moltype, INSDSeq_division </a:t>
            </a:r>
            <a:r>
              <a:rPr lang="ru-RU" sz="2000" dirty="0" smtClean="0"/>
              <a:t>присутствуют, но не имеют значений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Таблица характеристик отсутствует, характеристика «</a:t>
            </a:r>
            <a:r>
              <a:rPr lang="en-US" sz="2000" dirty="0" smtClean="0"/>
              <a:t>source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отсутствует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ru-RU" sz="2000" dirty="0" smtClean="0"/>
              <a:t>Элемент последовательности должен иметь значение «</a:t>
            </a:r>
            <a:r>
              <a:rPr lang="en-US" sz="2000" dirty="0" smtClean="0"/>
              <a:t>000</a:t>
            </a:r>
            <a:r>
              <a:rPr lang="ru-RU" sz="2000" dirty="0" smtClean="0"/>
              <a:t>»</a:t>
            </a:r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832" y="23812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Стандарт ВОИС</a:t>
            </a:r>
            <a:r>
              <a:rPr lang="en-US" kern="0" dirty="0"/>
              <a:t> ST.26: </a:t>
            </a:r>
            <a:r>
              <a:rPr lang="ru-RU" kern="0" dirty="0" smtClean="0"/>
              <a:t>последовательности </a:t>
            </a:r>
            <a:r>
              <a:rPr lang="en-US" kern="0" dirty="0" smtClean="0"/>
              <a:t>(8)</a:t>
            </a:r>
            <a:endParaRPr lang="en-US" sz="2400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625746" y="4725144"/>
            <a:ext cx="5252187" cy="1872208"/>
            <a:chOff x="1654330" y="4797152"/>
            <a:chExt cx="5252187" cy="1512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330" y="4797152"/>
              <a:ext cx="5252187" cy="15121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1763688" y="4869160"/>
              <a:ext cx="21602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16088" y="5021560"/>
              <a:ext cx="423664" cy="126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80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956" y="4462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Справочная информация:</a:t>
            </a:r>
            <a:r>
              <a:rPr lang="en-US" kern="0" dirty="0" smtClean="0"/>
              <a:t> INSDC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956" y="692696"/>
            <a:ext cx="8229600" cy="518457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INSDC</a:t>
            </a:r>
            <a:r>
              <a:rPr lang="ru-RU" sz="2000" kern="0" dirty="0" smtClean="0"/>
              <a:t> — Международное сотрудничество </a:t>
            </a:r>
            <a:r>
              <a:rPr lang="ru-RU" sz="2000" kern="0" dirty="0"/>
              <a:t>баз данных о нуклеотидных </a:t>
            </a:r>
            <a:r>
              <a:rPr lang="ru-RU" sz="2000" kern="0" dirty="0" smtClean="0"/>
              <a:t>последовательностях</a:t>
            </a:r>
            <a:r>
              <a:rPr lang="en-US" sz="2000" kern="0" dirty="0" smtClean="0"/>
              <a:t>: 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– DDBJ: </a:t>
            </a:r>
            <a:r>
              <a:rPr lang="ru-RU" sz="2000" kern="0" dirty="0" smtClean="0"/>
              <a:t>Банк данных о ДНК Японии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	– EMBL-EBI: </a:t>
            </a:r>
            <a:r>
              <a:rPr lang="ru-RU" sz="2000" kern="0" dirty="0" smtClean="0"/>
              <a:t>Европейский институт биоинформатики</a:t>
            </a:r>
            <a:r>
              <a:rPr lang="en-US" sz="2000" kern="0" dirty="0" smtClean="0"/>
              <a:t> 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– NCBI: </a:t>
            </a:r>
            <a:r>
              <a:rPr lang="ru-RU" sz="2000" kern="0" dirty="0" smtClean="0"/>
              <a:t>Национальный центр биотехнологической 	информации </a:t>
            </a:r>
            <a:r>
              <a:rPr lang="en-US" sz="2000" kern="0" dirty="0" smtClean="0"/>
              <a:t>(GenBank)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kern="0" dirty="0" smtClean="0"/>
          </a:p>
          <a:p>
            <a:r>
              <a:rPr lang="ru-RU" sz="2000" kern="0" dirty="0"/>
              <a:t>Ведомства ИС, которые </a:t>
            </a:r>
            <a:r>
              <a:rPr lang="ru-RU" sz="2000" kern="0" dirty="0" smtClean="0"/>
              <a:t>подают данные о последовательностях, содержащиеся в опубликованных/поданных заявках, в базы </a:t>
            </a:r>
            <a:r>
              <a:rPr lang="ru-RU" sz="2000" kern="0" dirty="0"/>
              <a:t>данных </a:t>
            </a:r>
            <a:r>
              <a:rPr lang="ru-RU" sz="2000" kern="0" dirty="0" smtClean="0"/>
              <a:t>INSDC:</a:t>
            </a:r>
            <a:r>
              <a:rPr lang="en-US" sz="2000" kern="0" dirty="0" smtClean="0"/>
              <a:t> 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– </a:t>
            </a:r>
            <a:r>
              <a:rPr lang="ru-RU" sz="2000" kern="0" dirty="0" smtClean="0"/>
              <a:t>Европейское патентное ведомство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	– </a:t>
            </a:r>
            <a:r>
              <a:rPr lang="ru-RU" sz="2000" kern="0" dirty="0" smtClean="0"/>
              <a:t>Японское патентное ведомство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	– </a:t>
            </a:r>
            <a:r>
              <a:rPr lang="ru-RU" sz="2000" kern="0" dirty="0" smtClean="0"/>
              <a:t>Корейский институт интеллектуальной собственности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	– </a:t>
            </a:r>
            <a:r>
              <a:rPr lang="ru-RU" sz="2000" kern="0" dirty="0" smtClean="0"/>
              <a:t>Ведомство по патентам и товарным знакам США</a:t>
            </a:r>
            <a:endParaRPr lang="en-US" sz="2000" kern="0" dirty="0" smtClean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kern="0" dirty="0" smtClean="0"/>
          </a:p>
          <a:p>
            <a:r>
              <a:rPr lang="ru-RU" sz="2000" kern="0" dirty="0" smtClean="0"/>
              <a:t>Базы данных </a:t>
            </a:r>
            <a:r>
              <a:rPr lang="en-US" sz="2000" kern="0" dirty="0" smtClean="0"/>
              <a:t>INSDC </a:t>
            </a:r>
            <a:r>
              <a:rPr lang="ru-RU" sz="2000" kern="0" dirty="0" smtClean="0"/>
              <a:t>общедоступны для поиска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kern="0" dirty="0" smtClean="0"/>
              <a:t>	</a:t>
            </a:r>
            <a:endParaRPr lang="en-US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8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0100" y="142852"/>
            <a:ext cx="7556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Стандарт ВОИС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ST.26: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где </a:t>
            </a:r>
            <a:r>
              <a:rPr lang="ru-RU" sz="3600" kern="0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открыть и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содержание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40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1428736"/>
            <a:ext cx="8286808" cy="15001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сайте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FIPS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открыть в главном меню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«ДОКУМЕНТЫ»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СТАНДАРТЫ ВОИС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ru-RU" sz="1600" kern="0" dirty="0" smtClean="0">
                <a:latin typeface="+mn-lt"/>
                <a:cs typeface="+mn-cs"/>
              </a:rPr>
              <a:t>Из перечня стандартов, выбрать нужный «</a:t>
            </a:r>
            <a:r>
              <a:rPr lang="ru-RU" sz="1600" b="1" kern="0" dirty="0" smtClean="0">
                <a:latin typeface="+mn-lt"/>
                <a:cs typeface="+mn-cs"/>
              </a:rPr>
              <a:t>СТАНДАРТ  26</a:t>
            </a:r>
            <a:r>
              <a:rPr lang="ru-RU" sz="1600" kern="0" dirty="0" smtClean="0">
                <a:latin typeface="+mn-lt"/>
                <a:cs typeface="+mn-cs"/>
              </a:rPr>
              <a:t>»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b="1" kern="0" dirty="0" smtClean="0">
                <a:latin typeface="+mn-lt"/>
                <a:cs typeface="+mn-cs"/>
                <a:hlinkClick r:id="rId3"/>
              </a:rPr>
              <a:t>https://rospatent.gov.ru/ru/documents/standarty-vois</a:t>
            </a:r>
            <a:endParaRPr lang="ru-RU" sz="1600" b="1" kern="0" dirty="0" smtClean="0">
              <a:latin typeface="+mn-lt"/>
              <a:cs typeface="+mn-c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ru-RU" sz="1600" b="1" kern="0" dirty="0" smtClean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857496"/>
            <a:ext cx="7277100" cy="33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 bwMode="auto">
          <a:xfrm>
            <a:off x="857224" y="4929198"/>
            <a:ext cx="1571636" cy="64294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512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4" y="0"/>
            <a:ext cx="8229600" cy="1143000"/>
          </a:xfrm>
        </p:spPr>
        <p:txBody>
          <a:bodyPr/>
          <a:lstStyle/>
          <a:p>
            <a:r>
              <a:rPr lang="ru-RU" dirty="0" smtClean="0"/>
              <a:t>Стандарт ВОИС</a:t>
            </a:r>
            <a:r>
              <a:rPr lang="en-US" dirty="0" smtClean="0"/>
              <a:t> ST.26: </a:t>
            </a:r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86808" cy="53772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600" b="1" dirty="0" smtClean="0"/>
              <a:t>Основной текст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требования к включению/представлению данных</a:t>
            </a:r>
            <a:r>
              <a:rPr lang="en-US" sz="1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/>
              <a:t>Приложение</a:t>
            </a:r>
            <a:r>
              <a:rPr lang="en-US" sz="1600" b="1" dirty="0" smtClean="0"/>
              <a:t> </a:t>
            </a:r>
            <a:r>
              <a:rPr lang="en-US" sz="1600" b="1" dirty="0"/>
              <a:t>I </a:t>
            </a:r>
            <a:r>
              <a:rPr lang="en-US" sz="1600" dirty="0"/>
              <a:t>– </a:t>
            </a:r>
            <a:r>
              <a:rPr lang="ru-RU" sz="1600" dirty="0" smtClean="0"/>
              <a:t>Контролируемая лексика на основе контролируемой лексики БД </a:t>
            </a:r>
            <a:r>
              <a:rPr lang="en-US" sz="1600" dirty="0" smtClean="0"/>
              <a:t>INSDC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ru-RU" sz="1600" b="1" dirty="0"/>
              <a:t>Приложение</a:t>
            </a:r>
            <a:r>
              <a:rPr lang="en-US" sz="1600" b="1" dirty="0" smtClean="0"/>
              <a:t> </a:t>
            </a:r>
            <a:r>
              <a:rPr lang="en-US" sz="1600" b="1" dirty="0"/>
              <a:t>II </a:t>
            </a:r>
            <a:r>
              <a:rPr lang="en-US" sz="1600" dirty="0"/>
              <a:t>– </a:t>
            </a:r>
            <a:r>
              <a:rPr lang="ru-RU" sz="1600" dirty="0" smtClean="0"/>
              <a:t>Определение типа документа для Перечня последовательностей (</a:t>
            </a:r>
            <a:r>
              <a:rPr lang="en-US" sz="1600" dirty="0" smtClean="0"/>
              <a:t>DTD</a:t>
            </a:r>
            <a:r>
              <a:rPr lang="ru-RU" sz="1600" dirty="0" smtClean="0"/>
              <a:t>)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ru-RU" sz="1600" b="1" dirty="0"/>
              <a:t>Приложение</a:t>
            </a:r>
            <a:r>
              <a:rPr lang="en-US" sz="1600" b="1" dirty="0" smtClean="0"/>
              <a:t> </a:t>
            </a:r>
            <a:r>
              <a:rPr lang="en-US" sz="1600" b="1" dirty="0"/>
              <a:t>III </a:t>
            </a:r>
            <a:r>
              <a:rPr lang="en-US" sz="1600" dirty="0"/>
              <a:t>– </a:t>
            </a:r>
            <a:r>
              <a:rPr lang="ru-RU" sz="1600" dirty="0" smtClean="0"/>
              <a:t>Образец перечня последовательностей стандарта</a:t>
            </a:r>
            <a:r>
              <a:rPr lang="en-US" sz="1600" dirty="0" smtClean="0"/>
              <a:t> ST.26 </a:t>
            </a:r>
            <a:r>
              <a:rPr lang="ru-RU" sz="1600" dirty="0" smtClean="0"/>
              <a:t>(</a:t>
            </a:r>
            <a:r>
              <a:rPr lang="en-US" sz="1600" dirty="0" smtClean="0"/>
              <a:t>XML </a:t>
            </a:r>
            <a:r>
              <a:rPr lang="ru-RU" sz="1600" dirty="0" smtClean="0"/>
              <a:t>файл)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ru-RU" sz="1600" b="1" dirty="0" smtClean="0"/>
              <a:t>Приложение</a:t>
            </a:r>
            <a:r>
              <a:rPr lang="en-US" sz="1600" b="1" dirty="0" smtClean="0"/>
              <a:t> IV </a:t>
            </a:r>
            <a:r>
              <a:rPr lang="en-US" sz="1600" dirty="0" smtClean="0"/>
              <a:t>– </a:t>
            </a:r>
            <a:r>
              <a:rPr lang="ru-RU" sz="1600" dirty="0" smtClean="0"/>
              <a:t>Подмножество символов основной латиницы из Таблицы </a:t>
            </a:r>
            <a:r>
              <a:rPr lang="en-US" sz="1600" dirty="0" smtClean="0"/>
              <a:t>Unicode Basic  Latin  Code</a:t>
            </a:r>
            <a:r>
              <a:rPr lang="ru-RU" sz="1600" dirty="0" smtClean="0"/>
              <a:t> для использования в перечнях последовательностей в формате </a:t>
            </a:r>
            <a:r>
              <a:rPr lang="en-US" sz="1600" dirty="0" smtClean="0"/>
              <a:t>XML</a:t>
            </a:r>
          </a:p>
          <a:p>
            <a:pPr>
              <a:spcAft>
                <a:spcPts val="600"/>
              </a:spcAft>
            </a:pPr>
            <a:r>
              <a:rPr lang="ru-RU" sz="1600" b="1" dirty="0" smtClean="0"/>
              <a:t>Приложение</a:t>
            </a:r>
            <a:r>
              <a:rPr lang="en-US" sz="1600" b="1" dirty="0" smtClean="0"/>
              <a:t> V </a:t>
            </a:r>
            <a:r>
              <a:rPr lang="en-US" sz="1600" dirty="0" smtClean="0"/>
              <a:t>–</a:t>
            </a:r>
            <a:r>
              <a:rPr lang="ru-RU" sz="1600" dirty="0" smtClean="0"/>
              <a:t>Дополнительные требования для обмена данными с использованием элемента </a:t>
            </a:r>
            <a:r>
              <a:rPr lang="en-US" sz="1600" dirty="0" smtClean="0"/>
              <a:t>INDS (</a:t>
            </a:r>
            <a:r>
              <a:rPr lang="ru-RU" sz="1600" dirty="0" smtClean="0"/>
              <a:t>только для патентных ведомств</a:t>
            </a:r>
            <a:r>
              <a:rPr lang="en-US" sz="1600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/>
              <a:t>Приложение</a:t>
            </a:r>
            <a:r>
              <a:rPr lang="en-US" sz="1600" b="1" dirty="0" smtClean="0"/>
              <a:t> </a:t>
            </a:r>
            <a:r>
              <a:rPr lang="en-US" sz="1600" b="1" dirty="0"/>
              <a:t>VI </a:t>
            </a:r>
            <a:r>
              <a:rPr lang="en-US" sz="1600" dirty="0"/>
              <a:t>– </a:t>
            </a:r>
            <a:r>
              <a:rPr lang="ru-RU" sz="1600" dirty="0" smtClean="0"/>
              <a:t>Руководство пользователя с иллюстрированными примерами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ru-RU" sz="1600" b="1" dirty="0" smtClean="0"/>
              <a:t>Дополнение к приложению</a:t>
            </a:r>
            <a:r>
              <a:rPr lang="en-US" sz="1600" b="1" dirty="0" smtClean="0"/>
              <a:t> </a:t>
            </a:r>
            <a:r>
              <a:rPr lang="en-US" sz="1600" b="1" dirty="0"/>
              <a:t>VI </a:t>
            </a:r>
            <a:r>
              <a:rPr lang="en-US" sz="1600" dirty="0" smtClean="0"/>
              <a:t>–</a:t>
            </a:r>
            <a:r>
              <a:rPr lang="ru-RU" sz="1600" dirty="0" smtClean="0"/>
              <a:t> Руководство с данными всех последовательностей в </a:t>
            </a:r>
            <a:r>
              <a:rPr lang="en-US" sz="1600" dirty="0" smtClean="0"/>
              <a:t>XML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 приведенных в качестве примера в приложении </a:t>
            </a:r>
            <a:r>
              <a:rPr lang="en-US" sz="1600" dirty="0" smtClean="0"/>
              <a:t>VI 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ru-RU" sz="1600" b="1" dirty="0"/>
              <a:t>Приложение</a:t>
            </a:r>
            <a:r>
              <a:rPr lang="en-US" sz="1600" b="1" dirty="0" smtClean="0"/>
              <a:t> </a:t>
            </a:r>
            <a:r>
              <a:rPr lang="en-US" sz="1600" b="1" dirty="0"/>
              <a:t>VII </a:t>
            </a:r>
            <a:r>
              <a:rPr lang="en-US" sz="1600" dirty="0"/>
              <a:t>– </a:t>
            </a:r>
            <a:r>
              <a:rPr lang="ru-RU" sz="1600" dirty="0" smtClean="0"/>
              <a:t>Рекомендации по преобразованию перечня последовательностей из стандарта</a:t>
            </a:r>
            <a:r>
              <a:rPr lang="en-US" sz="1600" dirty="0" smtClean="0"/>
              <a:t> </a:t>
            </a:r>
            <a:r>
              <a:rPr lang="en-US" sz="1600" dirty="0"/>
              <a:t>ST.25 </a:t>
            </a:r>
            <a:r>
              <a:rPr lang="ru-RU" sz="1600" dirty="0" smtClean="0"/>
              <a:t>в перечень стандарта</a:t>
            </a:r>
            <a:r>
              <a:rPr lang="en-US" sz="1600" dirty="0" smtClean="0"/>
              <a:t> ST.26</a:t>
            </a:r>
            <a:r>
              <a:rPr lang="ru-RU" sz="1600" dirty="0" smtClean="0"/>
              <a:t>: потенциально добавленный или удаленный объект (признак)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45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ВОИС </a:t>
            </a:r>
            <a:r>
              <a:rPr lang="en-US" dirty="0" smtClean="0"/>
              <a:t>ST.26: </a:t>
            </a:r>
            <a:br>
              <a:rPr lang="en-US" dirty="0" smtClean="0"/>
            </a:br>
            <a:r>
              <a:rPr lang="ru-RU" sz="2400" dirty="0" smtClean="0"/>
              <a:t>Основной текст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0034" y="1571612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xmlns="" val="2490072832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xmlns="" val="236982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пункта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41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Введение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определения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сфера применения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отсылки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411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последовательностей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55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38-49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перечня последовательностей в формате </a:t>
                      </a:r>
                      <a:r>
                        <a:rPr lang="en-US" dirty="0" smtClean="0"/>
                        <a:t>XML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948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50-71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с данными последовательности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таблица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ключи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обязательные ключи</a:t>
                      </a:r>
                      <a:r>
                        <a:rPr lang="ru-RU" baseline="0" dirty="0" smtClean="0"/>
                        <a:t>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местоположение характеристики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594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72-84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Квалификаторы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обязательные квалификаторы характеристик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4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85-100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Произвольный текст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кодирующие последовательности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варианты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3376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7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ВОИС </a:t>
            </a:r>
            <a:r>
              <a:rPr lang="en-US" dirty="0" smtClean="0"/>
              <a:t>ST.26: </a:t>
            </a:r>
            <a:br>
              <a:rPr lang="en-US" dirty="0" smtClean="0"/>
            </a:br>
            <a:r>
              <a:rPr lang="ru-RU" sz="2400" dirty="0" smtClean="0"/>
              <a:t>Основной текст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5157897"/>
              </p:ext>
            </p:extLst>
          </p:nvPr>
        </p:nvGraphicFramePr>
        <p:xfrm>
          <a:off x="457200" y="1773238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>
                  <a:extLst>
                    <a:ext uri="{9D8B030D-6E8A-4147-A177-3AD203B41FA5}">
                      <a16:colId xmlns="" xmlns:a16="http://schemas.microsoft.com/office/drawing/2014/main" val="2490072832"/>
                    </a:ext>
                  </a:extLst>
                </a:gridCol>
                <a:gridCol w="5698976">
                  <a:extLst>
                    <a:ext uri="{9D8B030D-6E8A-4147-A177-3AD203B41FA5}">
                      <a16:colId xmlns="" xmlns:a16="http://schemas.microsoft.com/office/drawing/2014/main" val="236982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пункта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41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Введение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определения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сфера применения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отсылки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411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последовательностей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055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38-49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перечня последовательностей в формате </a:t>
                      </a:r>
                      <a:r>
                        <a:rPr lang="en-US" dirty="0" smtClean="0"/>
                        <a:t>XML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948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50-71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с данными последовательности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таблица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ключи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обязательные ключи</a:t>
                      </a:r>
                      <a:r>
                        <a:rPr lang="ru-RU" baseline="0" dirty="0" smtClean="0"/>
                        <a:t>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местоположение характеристики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594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72-84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Квалификаторы характеристик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обязательные квалификаторы характеристик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24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85-100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Произвольный текст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кодирующие последовательности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варианты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23376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96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/>
              <a:t>Стандарт ВОИС</a:t>
            </a:r>
            <a:r>
              <a:rPr lang="en-US" dirty="0" smtClean="0"/>
              <a:t>.26</a:t>
            </a:r>
            <a:r>
              <a:rPr lang="ru-RU" dirty="0" smtClean="0"/>
              <a:t>, приложение</a:t>
            </a:r>
            <a:r>
              <a:rPr lang="en-US" dirty="0" smtClean="0"/>
              <a:t> I:</a:t>
            </a:r>
            <a:br>
              <a:rPr lang="en-US" dirty="0" smtClean="0"/>
            </a:br>
            <a:r>
              <a:rPr lang="ru-RU" sz="2400" dirty="0" smtClean="0"/>
              <a:t>Контролируемая лексика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081192"/>
              </p:ext>
            </p:extLst>
          </p:nvPr>
        </p:nvGraphicFramePr>
        <p:xfrm>
          <a:off x="457200" y="1340768"/>
          <a:ext cx="8229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="" xmlns:a16="http://schemas.microsoft.com/office/drawing/2014/main" val="1403940523"/>
                    </a:ext>
                  </a:extLst>
                </a:gridCol>
                <a:gridCol w="6923112">
                  <a:extLst>
                    <a:ext uri="{9D8B030D-6E8A-4147-A177-3AD203B41FA5}">
                      <a16:colId xmlns="" xmlns:a16="http://schemas.microsoft.com/office/drawing/2014/main" val="165198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187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Перечень нуклеотидов 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однобуквенные</a:t>
                      </a:r>
                      <a:r>
                        <a:rPr lang="ru-RU" baseline="0" dirty="0" smtClean="0"/>
                        <a:t> символы в нижнем регистре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67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Перечень модифицированных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нуклеотидов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51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Перечень аминокислот 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однобуквенные</a:t>
                      </a:r>
                      <a:r>
                        <a:rPr lang="ru-RU" baseline="0" dirty="0" smtClean="0"/>
                        <a:t> символы в верхнем регистре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399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Перечень модифицированных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аминокислот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19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Ключи характеристик для нуклеотидных последовательностей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742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Квалификаторы для нуклеотидных последовательностей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795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Ключи характеристик для аминокислотных последовательностей 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адаптировано из базы данных </a:t>
                      </a:r>
                      <a:r>
                        <a:rPr lang="en-US" baseline="0" dirty="0" smtClean="0"/>
                        <a:t>UniProt)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340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Квалификаторы для аминокислотных последовательностей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926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Таблицы генетических кодов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14215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8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6648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Стандарт ВОИС</a:t>
            </a:r>
            <a:r>
              <a:rPr lang="en-US" dirty="0"/>
              <a:t>.26</a:t>
            </a:r>
            <a:r>
              <a:rPr lang="ru-RU" dirty="0"/>
              <a:t>, приложение</a:t>
            </a:r>
            <a:r>
              <a:rPr lang="en-US" dirty="0"/>
              <a:t> </a:t>
            </a:r>
            <a:r>
              <a:rPr lang="en-US" kern="0" dirty="0" smtClean="0"/>
              <a:t>II: </a:t>
            </a:r>
          </a:p>
          <a:p>
            <a:r>
              <a:rPr lang="ru-RU" sz="2400" kern="0" dirty="0" smtClean="0"/>
              <a:t>Определение </a:t>
            </a:r>
            <a:r>
              <a:rPr lang="ru-RU" sz="2400" kern="0" dirty="0"/>
              <a:t>типа документа (</a:t>
            </a:r>
            <a:r>
              <a:rPr lang="en-US" sz="2400" kern="0" dirty="0"/>
              <a:t>DTD</a:t>
            </a:r>
            <a:r>
              <a:rPr lang="ru-RU" sz="2400" kern="0" dirty="0"/>
              <a:t>) </a:t>
            </a:r>
            <a:r>
              <a:rPr lang="ru-RU" sz="2400" kern="0" dirty="0" smtClean="0"/>
              <a:t>согласно стандарту </a:t>
            </a:r>
            <a:r>
              <a:rPr lang="en-US" sz="2400" kern="0" dirty="0"/>
              <a:t>ST.26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648" y="1988840"/>
            <a:ext cx="8229600" cy="4352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kern="0" dirty="0" smtClean="0"/>
              <a:t>Сведения об определении типа документа (</a:t>
            </a:r>
            <a:r>
              <a:rPr lang="en-US" sz="2000" kern="0" dirty="0" smtClean="0"/>
              <a:t>DTD</a:t>
            </a:r>
            <a:r>
              <a:rPr lang="ru-RU" sz="2000" kern="0" dirty="0" smtClean="0"/>
              <a:t>) согласно стандарту </a:t>
            </a:r>
            <a:r>
              <a:rPr lang="en-US" sz="2000" kern="0" dirty="0" smtClean="0"/>
              <a:t>ST.26: </a:t>
            </a:r>
            <a:r>
              <a:rPr lang="ru-RU" sz="2000" kern="0" dirty="0" smtClean="0"/>
              <a:t>текущая версия </a:t>
            </a:r>
            <a:r>
              <a:rPr lang="en-US" sz="2000" kern="0" dirty="0" smtClean="0"/>
              <a:t>1.3</a:t>
            </a:r>
          </a:p>
          <a:p>
            <a:pPr marL="0" indent="0">
              <a:buNone/>
            </a:pPr>
            <a:endParaRPr lang="en-US" sz="2000" kern="0" dirty="0" smtClean="0"/>
          </a:p>
          <a:p>
            <a:r>
              <a:rPr lang="ru-RU" sz="2000" kern="0" dirty="0" smtClean="0"/>
              <a:t>Часть с общей информацией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	-</a:t>
            </a:r>
            <a:r>
              <a:rPr lang="ru-RU" sz="2000" kern="0" dirty="0" smtClean="0"/>
              <a:t> Элементы, относящиеся к информации о патентной 	заявке</a:t>
            </a:r>
            <a:r>
              <a:rPr lang="en-US" sz="2000" kern="0" dirty="0" smtClean="0"/>
              <a:t> </a:t>
            </a:r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r>
              <a:rPr lang="ru-RU" sz="2000" kern="0" dirty="0" smtClean="0"/>
              <a:t>Часть с данными последовательности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	-</a:t>
            </a:r>
            <a:r>
              <a:rPr lang="ru-RU" sz="2000" kern="0" dirty="0" smtClean="0"/>
              <a:t> Подмножество </a:t>
            </a:r>
            <a:r>
              <a:rPr lang="en-US" sz="2000" kern="0" dirty="0" smtClean="0"/>
              <a:t>INSDC DTD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-</a:t>
            </a:r>
            <a:r>
              <a:rPr lang="ru-RU" sz="2000" kern="0" dirty="0" smtClean="0"/>
              <a:t> Один или более элементов данных последовательности, 	при этом каждый элемент содержит информацию об одной 	последовательности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	</a:t>
            </a:r>
            <a:endParaRPr lang="en-US" sz="2000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6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20" y="44624"/>
            <a:ext cx="8229600" cy="1143000"/>
          </a:xfrm>
        </p:spPr>
        <p:txBody>
          <a:bodyPr/>
          <a:lstStyle/>
          <a:p>
            <a:r>
              <a:rPr lang="ru-RU" dirty="0"/>
              <a:t>Стандарт ВОИС</a:t>
            </a:r>
            <a:r>
              <a:rPr lang="en-US" dirty="0"/>
              <a:t>.26</a:t>
            </a:r>
            <a:r>
              <a:rPr lang="ru-RU" dirty="0"/>
              <a:t>, приложение</a:t>
            </a:r>
            <a:r>
              <a:rPr lang="en-US" dirty="0"/>
              <a:t> VI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ru-RU" sz="2400" dirty="0" smtClean="0"/>
              <a:t>Руководство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20" y="1196752"/>
            <a:ext cx="8229600" cy="4032448"/>
          </a:xfrm>
        </p:spPr>
        <p:txBody>
          <a:bodyPr/>
          <a:lstStyle/>
          <a:p>
            <a:r>
              <a:rPr lang="ru-RU" sz="2000" dirty="0"/>
              <a:t>Содержит 49 реальных примеров </a:t>
            </a:r>
            <a:r>
              <a:rPr lang="ru-RU" sz="2000" dirty="0" smtClean="0"/>
              <a:t>последовательностей </a:t>
            </a:r>
            <a:r>
              <a:rPr lang="ru-RU" sz="2000" dirty="0"/>
              <a:t>и объяснение того, как правила </a:t>
            </a:r>
            <a:r>
              <a:rPr lang="ru-RU" sz="2000" dirty="0" smtClean="0"/>
              <a:t>стандарта ST.26 </a:t>
            </a:r>
            <a:r>
              <a:rPr lang="ru-RU" sz="2000" dirty="0"/>
              <a:t>применяются к каждому из </a:t>
            </a:r>
            <a:r>
              <a:rPr lang="ru-RU" sz="2000" dirty="0" smtClean="0"/>
              <a:t>примеров.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ru-RU" sz="2000" dirty="0" smtClean="0"/>
              <a:t>В каждом примере указано</a:t>
            </a:r>
            <a:r>
              <a:rPr lang="en-US" sz="2000" dirty="0" smtClean="0"/>
              <a:t>: </a:t>
            </a:r>
          </a:p>
          <a:p>
            <a:pPr marL="857250" lvl="1" indent="-457200">
              <a:buFont typeface="+mj-lt"/>
              <a:buAutoNum type="arabicPeriod"/>
            </a:pPr>
            <a:r>
              <a:rPr lang="ru-RU" sz="2000" dirty="0"/>
              <a:t>Требуется ли, </a:t>
            </a:r>
            <a:r>
              <a:rPr lang="ru-RU" sz="2000" dirty="0" smtClean="0"/>
              <a:t>разрешено </a:t>
            </a:r>
            <a:r>
              <a:rPr lang="ru-RU" sz="2000" dirty="0"/>
              <a:t>ли или </a:t>
            </a:r>
            <a:r>
              <a:rPr lang="ru-RU" sz="2000" dirty="0" smtClean="0"/>
              <a:t>запрещено ли </a:t>
            </a:r>
            <a:r>
              <a:rPr lang="ru-RU" sz="2000" dirty="0"/>
              <a:t>включение последовательности в перечень </a:t>
            </a:r>
            <a:r>
              <a:rPr lang="ru-RU" sz="2000" dirty="0" smtClean="0"/>
              <a:t>последовательностей</a:t>
            </a:r>
            <a:r>
              <a:rPr lang="en-US" sz="2000" dirty="0" smtClean="0"/>
              <a:t>;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ru-RU" sz="2000" dirty="0"/>
              <a:t>Если включение последовательности</a:t>
            </a:r>
            <a:r>
              <a:rPr lang="ru-RU" sz="2000" dirty="0" smtClean="0"/>
              <a:t> </a:t>
            </a:r>
            <a:r>
              <a:rPr lang="ru-RU" sz="2000" dirty="0"/>
              <a:t>в перечень </a:t>
            </a:r>
            <a:r>
              <a:rPr lang="ru-RU" sz="2000" dirty="0" smtClean="0"/>
              <a:t>последовательностей требуется </a:t>
            </a:r>
            <a:r>
              <a:rPr lang="ru-RU" sz="2000" dirty="0"/>
              <a:t>или </a:t>
            </a:r>
            <a:r>
              <a:rPr lang="ru-RU" sz="2000" dirty="0" smtClean="0"/>
              <a:t>разрешено, то как эта последовательность должна </a:t>
            </a:r>
            <a:r>
              <a:rPr lang="ru-RU" sz="2000" dirty="0"/>
              <a:t>быть </a:t>
            </a:r>
            <a:r>
              <a:rPr lang="ru-RU" sz="2000" dirty="0" smtClean="0"/>
              <a:t>представлена</a:t>
            </a:r>
            <a:r>
              <a:rPr lang="en-US" sz="2000" dirty="0" smtClean="0"/>
              <a:t>.</a:t>
            </a:r>
          </a:p>
          <a:p>
            <a:pPr marL="400050" lvl="1" indent="0">
              <a:buNone/>
            </a:pPr>
            <a:endParaRPr lang="en-US" sz="2000" dirty="0"/>
          </a:p>
          <a:p>
            <a:r>
              <a:rPr lang="ru-RU" sz="2000" dirty="0"/>
              <a:t>Дополнение к </a:t>
            </a:r>
            <a:r>
              <a:rPr lang="ru-RU" sz="2000" dirty="0" smtClean="0"/>
              <a:t>приложению </a:t>
            </a:r>
            <a:r>
              <a:rPr lang="ru-RU" sz="2000" dirty="0"/>
              <a:t>VI представляет собой перечень последовательностей </a:t>
            </a:r>
            <a:r>
              <a:rPr lang="ru-RU" sz="2000" dirty="0" smtClean="0"/>
              <a:t>стандарта ST.26 в формате XML</a:t>
            </a:r>
            <a:r>
              <a:rPr lang="ru-RU" sz="2000" dirty="0"/>
              <a:t>, </a:t>
            </a:r>
            <a:r>
              <a:rPr lang="ru-RU" sz="2000" dirty="0" smtClean="0"/>
              <a:t>содержащий </a:t>
            </a:r>
            <a:r>
              <a:rPr lang="ru-RU" sz="2000" dirty="0"/>
              <a:t>все примеры, представленные в </a:t>
            </a:r>
            <a:r>
              <a:rPr lang="ru-RU" sz="2000" dirty="0" smtClean="0"/>
              <a:t>руководстве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5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96" y="1779278"/>
            <a:ext cx="8271060" cy="46409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x-none" sz="1700" dirty="0" smtClean="0"/>
              <a:t>…</a:t>
            </a:r>
            <a:r>
              <a:rPr lang="ru-RU" sz="1700" dirty="0" smtClean="0"/>
              <a:t>или как избежать добавления нового объекта (признака)</a:t>
            </a:r>
            <a:r>
              <a:rPr lang="en-US" sz="17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/>
          </a:p>
          <a:p>
            <a:pPr>
              <a:spcBef>
                <a:spcPts val="0"/>
              </a:spcBef>
            </a:pPr>
            <a:r>
              <a:rPr lang="ru-RU" sz="1700" dirty="0" smtClean="0"/>
              <a:t>Требования стандарта</a:t>
            </a:r>
            <a:r>
              <a:rPr lang="en-US" sz="1700" dirty="0" smtClean="0"/>
              <a:t> </a:t>
            </a:r>
            <a:r>
              <a:rPr lang="en-US" sz="1700" dirty="0"/>
              <a:t>ST.26 </a:t>
            </a:r>
            <a:r>
              <a:rPr lang="ru-RU" sz="1700" dirty="0" smtClean="0"/>
              <a:t>отличаются от стандарта </a:t>
            </a:r>
            <a:r>
              <a:rPr lang="en-US" sz="1700" dirty="0" smtClean="0"/>
              <a:t>ST.25</a:t>
            </a:r>
            <a:r>
              <a:rPr lang="ru-RU" sz="1700" dirty="0" smtClean="0"/>
              <a:t>: стандарт</a:t>
            </a:r>
            <a:r>
              <a:rPr lang="en-US" sz="1700" dirty="0" smtClean="0"/>
              <a:t> ST.26 </a:t>
            </a:r>
            <a:r>
              <a:rPr lang="ru-RU" sz="1700" dirty="0" smtClean="0"/>
              <a:t>требует указания информации, указание которой не требуется стандартом </a:t>
            </a:r>
            <a:r>
              <a:rPr lang="en-US" sz="1700" dirty="0" smtClean="0"/>
              <a:t>ST.25</a:t>
            </a:r>
          </a:p>
          <a:p>
            <a:pPr>
              <a:spcBef>
                <a:spcPts val="0"/>
              </a:spcBef>
            </a:pPr>
            <a:endParaRPr lang="en-US" sz="1700" dirty="0" smtClean="0"/>
          </a:p>
          <a:p>
            <a:pPr>
              <a:spcBef>
                <a:spcPts val="0"/>
              </a:spcBef>
            </a:pPr>
            <a:r>
              <a:rPr lang="ru-RU" sz="1700" dirty="0" smtClean="0"/>
              <a:t>Преобразование перечня последовательностей стандарта </a:t>
            </a:r>
            <a:r>
              <a:rPr lang="en-US" sz="1700" dirty="0" smtClean="0"/>
              <a:t>ST.25 </a:t>
            </a:r>
            <a:r>
              <a:rPr lang="ru-RU" sz="1700" dirty="0" smtClean="0"/>
              <a:t>в </a:t>
            </a:r>
            <a:r>
              <a:rPr lang="ru-RU" sz="1700" dirty="0"/>
              <a:t>перечень последовательностей стандарта</a:t>
            </a:r>
            <a:r>
              <a:rPr lang="en-US" sz="1700" dirty="0" smtClean="0"/>
              <a:t> ST.26 </a:t>
            </a:r>
            <a:r>
              <a:rPr lang="ru-RU" sz="1700" u="sng" dirty="0" smtClean="0"/>
              <a:t>всегда</a:t>
            </a:r>
            <a:r>
              <a:rPr lang="en-US" sz="1700" dirty="0" smtClean="0"/>
              <a:t> </a:t>
            </a:r>
            <a:r>
              <a:rPr lang="ru-RU" sz="1700" dirty="0" smtClean="0"/>
              <a:t>требует ввода данных заявителем</a:t>
            </a:r>
            <a:r>
              <a:rPr lang="en-US" sz="1700" dirty="0" smtClean="0"/>
              <a:t> </a:t>
            </a:r>
          </a:p>
          <a:p>
            <a:pPr>
              <a:spcBef>
                <a:spcPts val="0"/>
              </a:spcBef>
            </a:pPr>
            <a:endParaRPr lang="en-US" sz="1700" dirty="0"/>
          </a:p>
          <a:p>
            <a:pPr>
              <a:spcBef>
                <a:spcPts val="0"/>
              </a:spcBef>
            </a:pPr>
            <a:r>
              <a:rPr lang="ru-RU" sz="1700" dirty="0"/>
              <a:t>Преобразование перечня последовательностей стандарта </a:t>
            </a:r>
            <a:r>
              <a:rPr lang="en-US" sz="1700" dirty="0"/>
              <a:t>ST.25 </a:t>
            </a:r>
            <a:r>
              <a:rPr lang="ru-RU" sz="1700" dirty="0"/>
              <a:t>в перечень последовательностей стандарта</a:t>
            </a:r>
            <a:r>
              <a:rPr lang="en-US" sz="1700" dirty="0"/>
              <a:t> </a:t>
            </a:r>
            <a:r>
              <a:rPr lang="en-US" sz="1700" dirty="0" smtClean="0"/>
              <a:t>ST.26</a:t>
            </a:r>
            <a:r>
              <a:rPr lang="ru-RU" sz="1700" dirty="0" smtClean="0"/>
              <a:t> не приведет к созданию нового объекта (признака), если следовать рекомендациям, изложенным в приложении </a:t>
            </a:r>
            <a:r>
              <a:rPr lang="en-US" sz="1700" dirty="0" smtClean="0"/>
              <a:t>VII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/>
          </a:p>
          <a:p>
            <a:pPr>
              <a:spcBef>
                <a:spcPts val="0"/>
              </a:spcBef>
            </a:pPr>
            <a:r>
              <a:rPr lang="ru-RU" sz="1700" dirty="0" smtClean="0"/>
              <a:t>Рассматривается 20 примеров преобразования с рекомендациями и примерами</a:t>
            </a: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788" y="219052"/>
            <a:ext cx="8459668" cy="1143000"/>
          </a:xfrm>
        </p:spPr>
        <p:txBody>
          <a:bodyPr/>
          <a:lstStyle/>
          <a:p>
            <a:r>
              <a:rPr lang="ru-RU" dirty="0"/>
              <a:t>Стандарт ВОИС</a:t>
            </a:r>
            <a:r>
              <a:rPr lang="en-US" dirty="0"/>
              <a:t>.26</a:t>
            </a:r>
            <a:r>
              <a:rPr lang="ru-RU" dirty="0"/>
              <a:t>, приложение</a:t>
            </a:r>
            <a:r>
              <a:rPr lang="en-US" dirty="0"/>
              <a:t> VII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sz="2400" dirty="0"/>
              <a:t>Рекомендации по преобразованию перечня последовательностей из перечня стандарта</a:t>
            </a:r>
            <a:r>
              <a:rPr lang="en-US" sz="2400" dirty="0"/>
              <a:t> ST.25 </a:t>
            </a:r>
            <a:r>
              <a:rPr lang="ru-RU" sz="2400" dirty="0"/>
              <a:t>в перечень стандарта</a:t>
            </a:r>
            <a:r>
              <a:rPr lang="en-US" sz="2400" dirty="0"/>
              <a:t> ST.26</a:t>
            </a:r>
          </a:p>
        </p:txBody>
      </p:sp>
    </p:spTree>
    <p:extLst>
      <p:ext uri="{BB962C8B-B14F-4D97-AF65-F5344CB8AC3E}">
        <p14:creationId xmlns:p14="http://schemas.microsoft.com/office/powerpoint/2010/main" xmlns="" val="4721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24"/>
            <a:ext cx="8229600" cy="1143000"/>
          </a:xfrm>
        </p:spPr>
        <p:txBody>
          <a:bodyPr/>
          <a:lstStyle/>
          <a:p>
            <a:r>
              <a:rPr lang="ru-RU" dirty="0" smtClean="0"/>
              <a:t>Приложение </a:t>
            </a:r>
            <a:r>
              <a:rPr lang="en-US" dirty="0" smtClean="0"/>
              <a:t>WIPO Sequence (1)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68565"/>
          </a:xfrm>
        </p:spPr>
        <p:txBody>
          <a:bodyPr/>
          <a:lstStyle/>
          <a:p>
            <a:r>
              <a:rPr lang="ru-RU" sz="1800" dirty="0" smtClean="0"/>
              <a:t>Компьютерное приложение, разработанное ВОИС для оказания содействия в подготовке, проверке и генерировании перечней последовательностей стандарта </a:t>
            </a:r>
            <a:r>
              <a:rPr lang="en-US" sz="1800" dirty="0" smtClean="0"/>
              <a:t>ST.26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ru-RU" sz="1800" dirty="0"/>
              <a:t>Государства-члены обратились к ВОИС с просьбой разработать этот общий инструмент для всех ведомств и заявителей на международном, национальном и региональном </a:t>
            </a:r>
            <a:r>
              <a:rPr lang="ru-RU" sz="1800" dirty="0" smtClean="0"/>
              <a:t>уровнях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ru-RU" sz="1800" dirty="0"/>
              <a:t>Использование </a:t>
            </a:r>
            <a:r>
              <a:rPr lang="en-US" sz="1800" dirty="0"/>
              <a:t>WIPO </a:t>
            </a:r>
            <a:r>
              <a:rPr lang="en-US" sz="1800" dirty="0" smtClean="0"/>
              <a:t>Sequence</a:t>
            </a:r>
            <a:r>
              <a:rPr lang="ru-RU" sz="1800" dirty="0" smtClean="0"/>
              <a:t> с удобным пользовательским интерфейсом</a:t>
            </a:r>
            <a:r>
              <a:rPr lang="en-US" sz="1800" dirty="0" smtClean="0"/>
              <a:t> </a:t>
            </a:r>
            <a:r>
              <a:rPr lang="ru-RU" sz="1800" dirty="0" smtClean="0"/>
              <a:t>упрощает </a:t>
            </a:r>
            <a:r>
              <a:rPr lang="ru-RU" sz="1800" dirty="0"/>
              <a:t>создание </a:t>
            </a:r>
            <a:r>
              <a:rPr lang="ru-RU" sz="1800" dirty="0" smtClean="0"/>
              <a:t>перечней последовательностей стандарта ST.26 в формате XML: </a:t>
            </a:r>
            <a:r>
              <a:rPr lang="ru-RU" sz="1800" dirty="0"/>
              <a:t>нет необходимости </a:t>
            </a:r>
            <a:r>
              <a:rPr lang="ru-RU" sz="1800" dirty="0" smtClean="0"/>
              <a:t>редактировать непосредственно файл XML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ru-RU" sz="1800" dirty="0" smtClean="0"/>
              <a:t>Загрузить последнюю версию можно по ссылке</a:t>
            </a:r>
            <a:r>
              <a:rPr lang="en-US" sz="1800" dirty="0" smtClean="0"/>
              <a:t>: </a:t>
            </a:r>
          </a:p>
          <a:p>
            <a:pPr marL="0" indent="0">
              <a:buNone/>
            </a:pPr>
            <a:r>
              <a:rPr lang="en-US" sz="1800" dirty="0" smtClean="0"/>
              <a:t>    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www.wipo.int/standards/ru/sequence/index.html</a:t>
            </a:r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9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936" y="-1825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Приложение </a:t>
            </a:r>
            <a:r>
              <a:rPr lang="en-US" dirty="0"/>
              <a:t>WIPO </a:t>
            </a:r>
            <a:r>
              <a:rPr lang="en-US" dirty="0" smtClean="0"/>
              <a:t>Sequence</a:t>
            </a:r>
            <a:r>
              <a:rPr lang="ru-RU" dirty="0" smtClean="0"/>
              <a:t> </a:t>
            </a:r>
            <a:r>
              <a:rPr lang="en-US" kern="0" dirty="0" smtClean="0"/>
              <a:t>(2)</a:t>
            </a:r>
            <a:br>
              <a:rPr lang="en-US" kern="0" dirty="0" smtClean="0"/>
            </a:br>
            <a:endParaRPr lang="en-US" sz="20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928670"/>
            <a:ext cx="8229600" cy="50006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kern="0" dirty="0" smtClean="0"/>
              <a:t>Информаци</a:t>
            </a:r>
            <a:r>
              <a:rPr lang="ru-RU" sz="1800" kern="0" dirty="0"/>
              <a:t>ю</a:t>
            </a:r>
            <a:r>
              <a:rPr lang="ru-RU" sz="1800" kern="0" dirty="0" smtClean="0"/>
              <a:t> </a:t>
            </a:r>
            <a:r>
              <a:rPr lang="ru-RU" sz="1800" kern="0" dirty="0"/>
              <a:t>о последовательности </a:t>
            </a:r>
            <a:r>
              <a:rPr lang="ru-RU" sz="1800" kern="0" dirty="0" smtClean="0"/>
              <a:t>можно сохранить </a:t>
            </a:r>
            <a:r>
              <a:rPr lang="ru-RU" sz="1800" kern="0" dirty="0"/>
              <a:t>в </a:t>
            </a:r>
            <a:r>
              <a:rPr lang="ru-RU" sz="1800" kern="0" dirty="0" smtClean="0"/>
              <a:t>проекте и проверить, </a:t>
            </a:r>
            <a:r>
              <a:rPr lang="ru-RU" sz="1800" kern="0" dirty="0"/>
              <a:t>а затем </a:t>
            </a:r>
            <a:r>
              <a:rPr lang="ru-RU" sz="1800" kern="0" dirty="0" smtClean="0"/>
              <a:t>можно сгенерировать перечень </a:t>
            </a:r>
            <a:r>
              <a:rPr lang="ru-RU" sz="1800" kern="0" dirty="0"/>
              <a:t>последовательностей </a:t>
            </a:r>
            <a:r>
              <a:rPr lang="ru-RU" sz="1800" kern="0" dirty="0" smtClean="0"/>
              <a:t>стандарта ST.26</a:t>
            </a:r>
            <a:endParaRPr lang="ru-RU" sz="1800" kern="0" dirty="0"/>
          </a:p>
          <a:p>
            <a:pPr>
              <a:spcBef>
                <a:spcPts val="0"/>
              </a:spcBef>
            </a:pPr>
            <a:r>
              <a:rPr lang="ru-RU" sz="1800" kern="0" dirty="0" smtClean="0"/>
              <a:t>Можно импортировать данные из: перечней последовательностей стандарта </a:t>
            </a:r>
            <a:r>
              <a:rPr lang="en-US" sz="1800" kern="0" dirty="0" smtClean="0"/>
              <a:t>ST.26</a:t>
            </a:r>
            <a:r>
              <a:rPr lang="ru-RU" sz="1800" kern="0" dirty="0" smtClean="0"/>
              <a:t>, из проектов стандарта </a:t>
            </a:r>
            <a:r>
              <a:rPr lang="en-US" sz="1800" kern="0" dirty="0" smtClean="0"/>
              <a:t>ST.26</a:t>
            </a:r>
            <a:r>
              <a:rPr lang="ru-RU" sz="1800" kern="0" dirty="0" smtClean="0"/>
              <a:t>, </a:t>
            </a:r>
            <a:r>
              <a:rPr lang="ru-RU" sz="1800" kern="0" dirty="0"/>
              <a:t>перечней </a:t>
            </a:r>
            <a:r>
              <a:rPr lang="ru-RU" sz="1800" kern="0" dirty="0" smtClean="0"/>
              <a:t>последовательностей </a:t>
            </a:r>
            <a:r>
              <a:rPr lang="ru-RU" sz="1800" kern="0" dirty="0"/>
              <a:t>стандарта </a:t>
            </a:r>
            <a:r>
              <a:rPr lang="en-US" sz="1800" kern="0" dirty="0" smtClean="0"/>
              <a:t>ST.2</a:t>
            </a:r>
            <a:r>
              <a:rPr lang="ru-RU" sz="1800" kern="0" dirty="0" smtClean="0"/>
              <a:t>5, файлов с множественными последовательностями (в формате </a:t>
            </a:r>
            <a:r>
              <a:rPr lang="en-US" sz="1800" kern="0" dirty="0" smtClean="0"/>
              <a:t>multi-sequence</a:t>
            </a:r>
            <a:r>
              <a:rPr lang="ru-RU" sz="1800" kern="0" dirty="0" smtClean="0"/>
              <a:t>), файлов с необработанными данными (в формате </a:t>
            </a:r>
            <a:r>
              <a:rPr lang="en-US" sz="1800" kern="0" dirty="0" smtClean="0"/>
              <a:t>raw) </a:t>
            </a:r>
            <a:r>
              <a:rPr lang="ru-RU" sz="1800" kern="0" dirty="0" smtClean="0"/>
              <a:t>и из файлов в формате </a:t>
            </a:r>
            <a:r>
              <a:rPr lang="en-US" sz="1800" kern="0" dirty="0"/>
              <a:t>FASTA</a:t>
            </a:r>
            <a:endParaRPr lang="ru-RU" sz="1800" kern="0" dirty="0" smtClean="0"/>
          </a:p>
          <a:p>
            <a:pPr>
              <a:spcBef>
                <a:spcPts val="0"/>
              </a:spcBef>
            </a:pPr>
            <a:r>
              <a:rPr lang="ru-RU" sz="1800" kern="0" dirty="0" smtClean="0"/>
              <a:t>Можно выполнять проверку перечней последовательностей в формате </a:t>
            </a:r>
            <a:r>
              <a:rPr lang="en-US" sz="1800" kern="0" dirty="0" smtClean="0"/>
              <a:t>XML</a:t>
            </a:r>
          </a:p>
          <a:p>
            <a:pPr>
              <a:spcBef>
                <a:spcPts val="0"/>
              </a:spcBef>
            </a:pPr>
            <a:r>
              <a:rPr lang="ru-RU" sz="1800" kern="0" dirty="0" smtClean="0"/>
              <a:t>Соответствующие характеристики, квалификаторы и названия организмов можно выбирать из раскрывающихся списков</a:t>
            </a:r>
          </a:p>
          <a:p>
            <a:pPr>
              <a:spcBef>
                <a:spcPts val="0"/>
              </a:spcBef>
            </a:pPr>
            <a:r>
              <a:rPr lang="ru-RU" sz="1800" kern="0" dirty="0" smtClean="0"/>
              <a:t>Сведения о заявителях и изобретателях можно хранить в базе данных «Лица и организации»</a:t>
            </a:r>
            <a:endParaRPr lang="en-US" sz="1800" kern="0" dirty="0" smtClean="0"/>
          </a:p>
          <a:p>
            <a:pPr>
              <a:spcBef>
                <a:spcPts val="0"/>
              </a:spcBef>
            </a:pPr>
            <a:r>
              <a:rPr lang="ru-RU" sz="1800" kern="0" dirty="0" smtClean="0"/>
              <a:t>Поддерживает экспорт и импорт файлов в формате</a:t>
            </a:r>
            <a:r>
              <a:rPr lang="en-US" sz="1800" kern="0" dirty="0" smtClean="0"/>
              <a:t> XLIFF</a:t>
            </a:r>
            <a:r>
              <a:rPr lang="ru-RU" sz="1800" kern="0" dirty="0" smtClean="0"/>
              <a:t>, используемом переводчиками</a:t>
            </a:r>
            <a:endParaRPr lang="en-US" sz="1800" kern="0" dirty="0" smtClean="0"/>
          </a:p>
          <a:p>
            <a:endParaRPr lang="en-US" sz="2000" kern="0" dirty="0" smtClean="0"/>
          </a:p>
          <a:p>
            <a:pPr marL="0" indent="0">
              <a:buFontTx/>
              <a:buNone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7865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3327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Зачем нужен новый стандарт</a:t>
            </a:r>
            <a:r>
              <a:rPr lang="en-US" kern="0" dirty="0" smtClean="0"/>
              <a:t>?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24744"/>
            <a:ext cx="8229600" cy="468052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800" kern="0" dirty="0" smtClean="0"/>
              <a:t>В настоящее время перечни последовательностей составляются в соответствии со стандартом ВОИС </a:t>
            </a:r>
            <a:r>
              <a:rPr lang="en-US" sz="1800" kern="0" dirty="0" smtClean="0"/>
              <a:t>ST.25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800" kern="0" dirty="0" smtClean="0"/>
              <a:t>Однако</a:t>
            </a:r>
            <a:r>
              <a:rPr lang="x-none" sz="1800" kern="0" dirty="0" smtClean="0"/>
              <a:t>…</a:t>
            </a:r>
            <a:endParaRPr lang="en-US" sz="1800" kern="0" dirty="0" smtClean="0"/>
          </a:p>
          <a:p>
            <a:pPr>
              <a:spcAft>
                <a:spcPts val="600"/>
              </a:spcAft>
            </a:pPr>
            <a:r>
              <a:rPr lang="ru-RU" sz="1800" kern="0" dirty="0" smtClean="0"/>
              <a:t>Стандарт </a:t>
            </a:r>
            <a:r>
              <a:rPr lang="en-US" sz="1800" kern="0" dirty="0" smtClean="0"/>
              <a:t>ST.25 </a:t>
            </a:r>
            <a:r>
              <a:rPr lang="ru-RU" sz="1800" kern="0" dirty="0" smtClean="0"/>
              <a:t>не соответствует требованиям </a:t>
            </a:r>
            <a:r>
              <a:rPr lang="en-US" sz="1800" kern="0" dirty="0" smtClean="0"/>
              <a:t>INSDC, </a:t>
            </a:r>
            <a:r>
              <a:rPr lang="ru-RU" sz="1800" kern="0" dirty="0" smtClean="0"/>
              <a:t>из-за чего при внесении последовательностей в общедоступные базы данных теряются данные</a:t>
            </a:r>
            <a:endParaRPr lang="en-US" sz="1800" kern="0" dirty="0" smtClean="0"/>
          </a:p>
          <a:p>
            <a:pPr>
              <a:spcAft>
                <a:spcPts val="600"/>
              </a:spcAft>
            </a:pPr>
            <a:r>
              <a:rPr lang="ru-RU" sz="1800" kern="0" dirty="0"/>
              <a:t>Правила </a:t>
            </a:r>
            <a:r>
              <a:rPr lang="ru-RU" sz="1800" kern="0" dirty="0" smtClean="0"/>
              <a:t>стандарта ST.25 нечеткие, </a:t>
            </a:r>
            <a:r>
              <a:rPr lang="ru-RU" sz="1800" kern="0" dirty="0"/>
              <a:t>и </a:t>
            </a:r>
            <a:r>
              <a:rPr lang="ru-RU" sz="1800" kern="0" dirty="0" smtClean="0"/>
              <a:t>ведомства ИС </a:t>
            </a:r>
            <a:r>
              <a:rPr lang="ru-RU" sz="1800" kern="0" dirty="0"/>
              <a:t>во всем мире по-разному </a:t>
            </a:r>
            <a:r>
              <a:rPr lang="ru-RU" sz="1800" kern="0" dirty="0" smtClean="0"/>
              <a:t>толкуют </a:t>
            </a:r>
            <a:r>
              <a:rPr lang="ru-RU" sz="1800" kern="0" dirty="0"/>
              <a:t>и применяют эти </a:t>
            </a:r>
            <a:r>
              <a:rPr lang="ru-RU" sz="1800" kern="0" dirty="0" smtClean="0"/>
              <a:t>правила</a:t>
            </a:r>
            <a:endParaRPr lang="ru-RU" sz="1800" kern="0" dirty="0"/>
          </a:p>
          <a:p>
            <a:pPr>
              <a:spcAft>
                <a:spcPts val="600"/>
              </a:spcAft>
            </a:pPr>
            <a:r>
              <a:rPr lang="ru-RU" sz="1800" kern="0" dirty="0" smtClean="0"/>
              <a:t>Типы </a:t>
            </a:r>
            <a:r>
              <a:rPr lang="ru-RU" sz="1800" kern="0" dirty="0"/>
              <a:t>последовательностей, которые сегодня распространены, не охватываются </a:t>
            </a:r>
            <a:r>
              <a:rPr lang="ru-RU" sz="1800" kern="0" dirty="0" smtClean="0"/>
              <a:t>стандартом </a:t>
            </a:r>
            <a:r>
              <a:rPr lang="ru-RU" sz="1800" kern="0" dirty="0"/>
              <a:t>ST.25 (нуклеотидные аналоги, D-аминокислоты, </a:t>
            </a:r>
            <a:r>
              <a:rPr lang="ru-RU" sz="1800" kern="0" dirty="0" smtClean="0"/>
              <a:t>линейные части разветвленных последовательностей) </a:t>
            </a:r>
            <a:r>
              <a:rPr lang="ru-RU" sz="1800" kern="0" dirty="0"/>
              <a:t>и поэтому </a:t>
            </a:r>
            <a:r>
              <a:rPr lang="ru-RU" sz="1800" kern="0" dirty="0" smtClean="0"/>
              <a:t>отсутствуют в базах данных, доступных для публичного поиска</a:t>
            </a:r>
            <a:endParaRPr lang="ru-RU" sz="1800" kern="0" dirty="0"/>
          </a:p>
          <a:p>
            <a:pPr>
              <a:spcAft>
                <a:spcPts val="600"/>
              </a:spcAft>
            </a:pPr>
            <a:r>
              <a:rPr lang="ru-RU" sz="1800" kern="0" dirty="0"/>
              <a:t>Данные </a:t>
            </a:r>
            <a:r>
              <a:rPr lang="ru-RU" sz="1800" kern="0" dirty="0" smtClean="0"/>
              <a:t>неструктурированы, и стандарт </a:t>
            </a:r>
            <a:r>
              <a:rPr lang="ru-RU" sz="1800" kern="0" dirty="0"/>
              <a:t>ST.25 трудно использовать для автоматизированной </a:t>
            </a:r>
            <a:r>
              <a:rPr lang="ru-RU" sz="1800" kern="0" dirty="0" smtClean="0"/>
              <a:t>проверки </a:t>
            </a:r>
            <a:r>
              <a:rPr lang="ru-RU" sz="1800" kern="0" dirty="0"/>
              <a:t>и обмена </a:t>
            </a:r>
            <a:r>
              <a:rPr lang="ru-RU" sz="1800" kern="0" dirty="0" smtClean="0"/>
              <a:t>данными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21085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Приложение </a:t>
            </a:r>
            <a:r>
              <a:rPr lang="en-US" dirty="0"/>
              <a:t>WIPO </a:t>
            </a:r>
            <a:r>
              <a:rPr lang="en-US" dirty="0" smtClean="0"/>
              <a:t>Sequence</a:t>
            </a:r>
            <a:r>
              <a:rPr lang="en-US" kern="0" dirty="0" smtClean="0"/>
              <a:t>: </a:t>
            </a:r>
            <a:r>
              <a:rPr lang="ru-RU" kern="0" dirty="0" smtClean="0"/>
              <a:t>страница проектов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" t="5033" r="-1"/>
          <a:stretch/>
        </p:blipFill>
        <p:spPr>
          <a:xfrm>
            <a:off x="458652" y="1844824"/>
            <a:ext cx="8273925" cy="40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2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96" y="1772816"/>
            <a:ext cx="6370035" cy="430768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Приложение </a:t>
            </a:r>
            <a:r>
              <a:rPr lang="en-US" dirty="0"/>
              <a:t>WIPO </a:t>
            </a:r>
            <a:r>
              <a:rPr lang="en-US" dirty="0" smtClean="0"/>
              <a:t>Sequence</a:t>
            </a:r>
            <a:r>
              <a:rPr lang="en-US" kern="0" dirty="0" smtClean="0"/>
              <a:t>: </a:t>
            </a:r>
            <a:r>
              <a:rPr lang="ru-RU" kern="0" dirty="0" smtClean="0"/>
              <a:t>подробные сведения о проекте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ru-RU" sz="2000" kern="0" dirty="0" smtClean="0"/>
              <a:t>Раздел «</a:t>
            </a:r>
            <a:r>
              <a:rPr lang="en-US" sz="2000" kern="0" dirty="0" smtClean="0"/>
              <a:t>General Information</a:t>
            </a:r>
            <a:r>
              <a:rPr lang="ru-RU" sz="2000" kern="0" dirty="0" smtClean="0"/>
              <a:t>» («Общая информация»)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xmlns="" val="9916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/>
              <a:t>Приложение </a:t>
            </a:r>
            <a:r>
              <a:rPr lang="en-US" sz="1600" dirty="0"/>
              <a:t>WIPO Sequence</a:t>
            </a:r>
            <a:r>
              <a:rPr lang="en-US" sz="1600" kern="0" dirty="0"/>
              <a:t>: </a:t>
            </a:r>
            <a:r>
              <a:rPr lang="ru-RU" sz="1600" kern="0" dirty="0"/>
              <a:t>подробные сведения о проекте</a:t>
            </a:r>
            <a:r>
              <a:rPr lang="en-US" sz="1600" kern="0" dirty="0"/>
              <a:t/>
            </a:r>
            <a:br>
              <a:rPr lang="en-US" sz="1600" kern="0" dirty="0"/>
            </a:br>
            <a:r>
              <a:rPr lang="ru-RU" sz="2000" kern="0" dirty="0"/>
              <a:t>Раздел «</a:t>
            </a:r>
            <a:r>
              <a:rPr lang="en-US" sz="2000" kern="0" dirty="0"/>
              <a:t>Sequences</a:t>
            </a:r>
            <a:r>
              <a:rPr lang="ru-RU" sz="2000" kern="0" dirty="0"/>
              <a:t>» («Последовательности»)</a:t>
            </a:r>
            <a:endParaRPr lang="en-US" sz="20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1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944216"/>
          </a:xfrm>
        </p:spPr>
        <p:txBody>
          <a:bodyPr/>
          <a:lstStyle/>
          <a:p>
            <a:pPr algn="ctr"/>
            <a:r>
              <a:rPr lang="ru-RU" dirty="0" smtClean="0"/>
              <a:t>Что дальше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/>
              <a:t>Вебинары</a:t>
            </a:r>
            <a:r>
              <a:rPr lang="ru-RU" sz="2400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-  </a:t>
            </a:r>
            <a:r>
              <a:rPr lang="ru-RU" sz="2400" b="1" dirty="0" smtClean="0"/>
              <a:t>Стандарт </a:t>
            </a:r>
            <a:r>
              <a:rPr lang="ru-RU" sz="2400" b="1" dirty="0"/>
              <a:t>ВОИС ST.26 УГЛУБЛЕННЫЙ </a:t>
            </a:r>
            <a:r>
              <a:rPr lang="ru-RU" sz="2400" b="1" dirty="0" smtClean="0"/>
              <a:t>УРОВЕНЬ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400" b="1" dirty="0" smtClean="0"/>
              <a:t>- </a:t>
            </a:r>
            <a:r>
              <a:rPr lang="en-US" sz="2400" b="1" dirty="0" smtClean="0"/>
              <a:t> </a:t>
            </a:r>
            <a:r>
              <a:rPr lang="ru-RU" sz="2400" b="1" dirty="0" smtClean="0"/>
              <a:t>  Программа  </a:t>
            </a:r>
            <a:r>
              <a:rPr lang="en-US" sz="2400" b="1" dirty="0" smtClean="0"/>
              <a:t>WIPO </a:t>
            </a:r>
            <a:r>
              <a:rPr lang="en-US" sz="2400" b="1" dirty="0"/>
              <a:t>Sequence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>
                <a:hlinkClick r:id="rId3"/>
              </a:rPr>
              <a:t>standards@wipo.int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6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36773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Вопросы и ответы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8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63" y="252062"/>
            <a:ext cx="8229600" cy="1143000"/>
          </a:xfrm>
        </p:spPr>
        <p:txBody>
          <a:bodyPr/>
          <a:lstStyle/>
          <a:p>
            <a:r>
              <a:rPr lang="ru-RU" dirty="0" smtClean="0"/>
              <a:t>Глоссарий</a:t>
            </a:r>
            <a:r>
              <a:rPr lang="en-US" dirty="0" smtClean="0"/>
              <a:t>: </a:t>
            </a:r>
            <a:r>
              <a:rPr lang="ru-RU" dirty="0" smtClean="0"/>
              <a:t>сокращения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63" y="1268760"/>
            <a:ext cx="8363272" cy="4352925"/>
          </a:xfrm>
        </p:spPr>
        <p:txBody>
          <a:bodyPr/>
          <a:lstStyle/>
          <a:p>
            <a:r>
              <a:rPr lang="ru-RU" dirty="0" smtClean="0"/>
              <a:t>КСВ —</a:t>
            </a:r>
            <a:r>
              <a:rPr lang="en-US" dirty="0" smtClean="0"/>
              <a:t> </a:t>
            </a:r>
            <a:r>
              <a:rPr lang="ru-RU" dirty="0"/>
              <a:t>Комитет по стандартам </a:t>
            </a:r>
            <a:r>
              <a:rPr lang="ru-RU" dirty="0" smtClean="0"/>
              <a:t>ВОИС</a:t>
            </a:r>
            <a:r>
              <a:rPr lang="en-US" dirty="0" smtClean="0"/>
              <a:t> </a:t>
            </a:r>
          </a:p>
          <a:p>
            <a:r>
              <a:rPr lang="en-US" dirty="0" smtClean="0"/>
              <a:t>DDBJ</a:t>
            </a:r>
            <a:r>
              <a:rPr lang="ru-RU" dirty="0"/>
              <a:t> —</a:t>
            </a:r>
            <a:r>
              <a:rPr lang="en-US" dirty="0" smtClean="0"/>
              <a:t> </a:t>
            </a:r>
            <a:r>
              <a:rPr lang="ru-RU" dirty="0"/>
              <a:t>Банк данных о ДНК Японии</a:t>
            </a:r>
            <a:endParaRPr lang="en-US" dirty="0" smtClean="0"/>
          </a:p>
          <a:p>
            <a:r>
              <a:rPr lang="en-US" dirty="0" smtClean="0"/>
              <a:t>EMBL-EBI</a:t>
            </a:r>
            <a:r>
              <a:rPr lang="ru-RU" dirty="0"/>
              <a:t> —</a:t>
            </a:r>
            <a:r>
              <a:rPr lang="en-US" dirty="0" smtClean="0"/>
              <a:t> </a:t>
            </a:r>
            <a:r>
              <a:rPr lang="ru-RU" dirty="0"/>
              <a:t>Европейский институт биоинформатики</a:t>
            </a:r>
            <a:r>
              <a:rPr lang="en-US" dirty="0"/>
              <a:t> </a:t>
            </a:r>
            <a:endParaRPr lang="en-US" dirty="0" smtClean="0"/>
          </a:p>
          <a:p>
            <a:r>
              <a:rPr lang="ru-RU" dirty="0" smtClean="0"/>
              <a:t>ЕПВ</a:t>
            </a:r>
            <a:r>
              <a:rPr lang="ru-RU" dirty="0"/>
              <a:t> —</a:t>
            </a:r>
            <a:r>
              <a:rPr lang="en-US" dirty="0" smtClean="0"/>
              <a:t> </a:t>
            </a:r>
            <a:r>
              <a:rPr lang="ru-RU" dirty="0" smtClean="0"/>
              <a:t>Европейское патентное ведомство</a:t>
            </a:r>
            <a:endParaRPr lang="en-US" dirty="0" smtClean="0"/>
          </a:p>
          <a:p>
            <a:r>
              <a:rPr lang="en-US" dirty="0" smtClean="0"/>
              <a:t>INSDC</a:t>
            </a:r>
            <a:r>
              <a:rPr lang="ru-RU" dirty="0"/>
              <a:t> —</a:t>
            </a:r>
            <a:r>
              <a:rPr lang="en-US" dirty="0" smtClean="0"/>
              <a:t> </a:t>
            </a:r>
            <a:r>
              <a:rPr lang="ru-RU" dirty="0"/>
              <a:t>Международное сотрудничество баз данных о нуклеотидных последовательностях</a:t>
            </a:r>
            <a:r>
              <a:rPr lang="en-US" dirty="0" smtClean="0"/>
              <a:t> </a:t>
            </a:r>
          </a:p>
          <a:p>
            <a:r>
              <a:rPr lang="ru-RU" dirty="0"/>
              <a:t>ВИС —</a:t>
            </a:r>
            <a:r>
              <a:rPr lang="en-US" dirty="0" smtClean="0"/>
              <a:t> </a:t>
            </a:r>
            <a:r>
              <a:rPr lang="ru-RU" dirty="0" smtClean="0"/>
              <a:t>ведомство интеллектуальной собственности</a:t>
            </a:r>
            <a:r>
              <a:rPr lang="en-US" dirty="0" smtClean="0"/>
              <a:t> </a:t>
            </a:r>
          </a:p>
          <a:p>
            <a:r>
              <a:rPr lang="en-US" dirty="0" smtClean="0"/>
              <a:t>NCBI</a:t>
            </a:r>
            <a:r>
              <a:rPr lang="ru-RU" dirty="0"/>
              <a:t> —</a:t>
            </a:r>
            <a:r>
              <a:rPr lang="en-US" dirty="0" smtClean="0"/>
              <a:t> </a:t>
            </a:r>
            <a:r>
              <a:rPr lang="ru-RU" dirty="0"/>
              <a:t>Национальный центр </a:t>
            </a:r>
            <a:r>
              <a:rPr lang="ru-RU" dirty="0" smtClean="0"/>
              <a:t>биотехнологической информации </a:t>
            </a:r>
            <a:endParaRPr lang="en-US" dirty="0" smtClean="0"/>
          </a:p>
          <a:p>
            <a:r>
              <a:rPr lang="ru-RU" dirty="0"/>
              <a:t>ВОИС —</a:t>
            </a:r>
            <a:r>
              <a:rPr lang="en-US" dirty="0" smtClean="0"/>
              <a:t> </a:t>
            </a:r>
            <a:r>
              <a:rPr lang="ru-RU" dirty="0" smtClean="0"/>
              <a:t>Всемирная организация интеллектуальной собственности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4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025" y="238125"/>
            <a:ext cx="8856984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400" kern="0" dirty="0"/>
              <a:t>Преимущества стандарта ВОИС</a:t>
            </a:r>
            <a:r>
              <a:rPr lang="en-US" sz="3400" kern="0" dirty="0"/>
              <a:t> </a:t>
            </a:r>
            <a:r>
              <a:rPr lang="en-US" sz="3400" kern="0" dirty="0" smtClean="0"/>
              <a:t>ST.26 (1)</a:t>
            </a:r>
            <a:endParaRPr lang="en-US" sz="34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5159" y="1083289"/>
            <a:ext cx="8229600" cy="44253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kern="0" dirty="0" smtClean="0"/>
              <a:t>Обеспечивает принятие одного и того же перечня последовательностей </a:t>
            </a:r>
            <a:r>
              <a:rPr lang="ru-RU" sz="2000" kern="0" dirty="0"/>
              <a:t>по всему </a:t>
            </a:r>
            <a:r>
              <a:rPr lang="ru-RU" sz="2000" kern="0" dirty="0" smtClean="0"/>
              <a:t>миру</a:t>
            </a:r>
            <a:r>
              <a:rPr lang="en-US" sz="2000" kern="0" dirty="0" smtClean="0"/>
              <a:t>* </a:t>
            </a:r>
          </a:p>
          <a:p>
            <a:r>
              <a:rPr lang="ru-RU" sz="2000" kern="0" dirty="0" smtClean="0"/>
              <a:t>Служит </a:t>
            </a:r>
            <a:r>
              <a:rPr lang="ru-RU" sz="2000" kern="0" dirty="0"/>
              <a:t>в качестве </a:t>
            </a:r>
            <a:r>
              <a:rPr lang="ru-RU" sz="2000" kern="0" dirty="0" smtClean="0"/>
              <a:t>ориентира </a:t>
            </a:r>
            <a:r>
              <a:rPr lang="ru-RU" sz="2000" kern="0" dirty="0"/>
              <a:t>для </a:t>
            </a:r>
            <a:r>
              <a:rPr lang="ru-RU" sz="2000" kern="0" dirty="0" smtClean="0"/>
              <a:t>согласованного применения ведомствами </a:t>
            </a:r>
            <a:r>
              <a:rPr lang="ru-RU" sz="2000" kern="0" dirty="0"/>
              <a:t>ИС </a:t>
            </a:r>
            <a:r>
              <a:rPr lang="ru-RU" sz="2000" kern="0" dirty="0" smtClean="0"/>
              <a:t>правил, касающихся последовательностей</a:t>
            </a:r>
            <a:endParaRPr lang="ru-RU" sz="2000" kern="0" dirty="0"/>
          </a:p>
          <a:p>
            <a:r>
              <a:rPr lang="ru-RU" sz="2000" kern="0" dirty="0" smtClean="0"/>
              <a:t>Уточняет, </a:t>
            </a:r>
            <a:r>
              <a:rPr lang="ru-RU" sz="2000" kern="0" dirty="0"/>
              <a:t>какие последовательности необходимо или </a:t>
            </a:r>
            <a:r>
              <a:rPr lang="ru-RU" sz="2000" kern="0" dirty="0" smtClean="0"/>
              <a:t>можно </a:t>
            </a:r>
            <a:r>
              <a:rPr lang="ru-RU" sz="2000" kern="0" dirty="0"/>
              <a:t>включать в перечень последовательностей, и как эти последовательности должны быть </a:t>
            </a:r>
            <a:r>
              <a:rPr lang="ru-RU" sz="2000" kern="0" dirty="0" smtClean="0"/>
              <a:t>представлены</a:t>
            </a:r>
            <a:endParaRPr lang="en-US" sz="2000" kern="0" dirty="0" smtClean="0"/>
          </a:p>
          <a:p>
            <a:r>
              <a:rPr lang="ru-RU" sz="2000" kern="0" dirty="0" smtClean="0"/>
              <a:t>Повышает качество подаваемых заявок благодаря </a:t>
            </a:r>
            <a:r>
              <a:rPr lang="en-US" sz="2000" kern="0" dirty="0" smtClean="0"/>
              <a:t>XML</a:t>
            </a:r>
            <a:r>
              <a:rPr lang="ru-RU" sz="2000" kern="0" dirty="0" smtClean="0"/>
              <a:t>-структуре перечней последовательностей</a:t>
            </a:r>
            <a:endParaRPr lang="en-US" sz="2000" kern="0" dirty="0" smtClean="0"/>
          </a:p>
          <a:p>
            <a:r>
              <a:rPr lang="ru-RU" sz="2000" kern="0" dirty="0" smtClean="0"/>
              <a:t>Расширяет возможности для автоматической проверки данных и оптимизации процесса обработки заявок ведомствами ИС</a:t>
            </a:r>
            <a:endParaRPr lang="en-US" sz="2000" kern="0" dirty="0" smtClean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5159" y="5085184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* </a:t>
            </a:r>
            <a:r>
              <a:rPr lang="ru-RU" sz="1400" dirty="0" smtClean="0"/>
              <a:t>Не считая необходимости перевода </a:t>
            </a:r>
            <a:r>
              <a:rPr lang="ru-RU" sz="1400" dirty="0"/>
              <a:t>зависящих от языка </a:t>
            </a:r>
            <a:r>
              <a:rPr lang="ru-RU" sz="1400" dirty="0" smtClean="0"/>
              <a:t>квалификаторов в свободном формате на </a:t>
            </a:r>
            <a:r>
              <a:rPr lang="ru-RU" sz="1400" dirty="0"/>
              <a:t>язык подачи </a:t>
            </a:r>
            <a:r>
              <a:rPr lang="ru-RU" sz="1400" dirty="0" smtClean="0"/>
              <a:t>заявки </a:t>
            </a:r>
            <a:r>
              <a:rPr lang="ru-RU" sz="1400" dirty="0"/>
              <a:t>для некоторых </a:t>
            </a:r>
            <a:r>
              <a:rPr lang="ru-RU" sz="1400" dirty="0" smtClean="0"/>
              <a:t>ведомств </a:t>
            </a:r>
            <a:r>
              <a:rPr lang="ru-RU" sz="1400" dirty="0"/>
              <a:t>ИС, которые могут потребовать составления </a:t>
            </a:r>
            <a:r>
              <a:rPr lang="ru-RU" sz="1400" dirty="0" smtClean="0"/>
              <a:t>отдельных перечней последовательностей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7774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0648"/>
            <a:ext cx="8928992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400" kern="0" dirty="0"/>
              <a:t>Преимущества стандарта ВОИС</a:t>
            </a:r>
            <a:r>
              <a:rPr lang="en-US" sz="3400" kern="0" dirty="0"/>
              <a:t> ST.26 </a:t>
            </a:r>
            <a:r>
              <a:rPr lang="en-US" sz="3400" kern="0" dirty="0" smtClean="0"/>
              <a:t>(</a:t>
            </a:r>
            <a:r>
              <a:rPr lang="ru-RU" sz="3400" kern="0" dirty="0" smtClean="0"/>
              <a:t>2</a:t>
            </a:r>
            <a:r>
              <a:rPr lang="en-US" sz="3400" kern="0" dirty="0" smtClean="0"/>
              <a:t>)</a:t>
            </a:r>
            <a:endParaRPr lang="en-US" sz="34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980728"/>
            <a:ext cx="8229600" cy="4857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kern="0" dirty="0" smtClean="0"/>
              <a:t>Обеспечивает совместимость данных по последовательностям  требованиям поставщиков данных </a:t>
            </a:r>
            <a:r>
              <a:rPr lang="ru-RU" sz="2000" kern="0" dirty="0"/>
              <a:t>INSDC </a:t>
            </a:r>
            <a:r>
              <a:rPr lang="ru-RU" sz="2000" kern="0" dirty="0" smtClean="0"/>
              <a:t>(DDBJ</a:t>
            </a:r>
            <a:r>
              <a:rPr lang="ru-RU" sz="2000" kern="0" dirty="0"/>
              <a:t>, EBI и </a:t>
            </a:r>
            <a:r>
              <a:rPr lang="ru-RU" sz="2000" kern="0" dirty="0" smtClean="0"/>
              <a:t>NCBI) </a:t>
            </a:r>
            <a:r>
              <a:rPr lang="ru-RU" sz="2000" kern="0" dirty="0" smtClean="0">
                <a:latin typeface="+mj-lt"/>
              </a:rPr>
              <a:t>посредством  использования в аннотациях </a:t>
            </a:r>
            <a:r>
              <a:rPr lang="ru-RU" sz="2000" kern="0" dirty="0">
                <a:latin typeface="+mj-lt"/>
              </a:rPr>
              <a:t>к последовательностям </a:t>
            </a:r>
            <a:r>
              <a:rPr lang="ru-RU" sz="2000" kern="0" dirty="0" smtClean="0">
                <a:latin typeface="+mj-lt"/>
              </a:rPr>
              <a:t>функциональных ключей (</a:t>
            </a:r>
            <a:r>
              <a:rPr lang="en-US" sz="2000" kern="0" dirty="0" smtClean="0">
                <a:latin typeface="+mj-lt"/>
              </a:rPr>
              <a:t>Feature keys</a:t>
            </a:r>
            <a:r>
              <a:rPr lang="ru-RU" sz="2000" kern="0" dirty="0" smtClean="0">
                <a:latin typeface="+mj-lt"/>
              </a:rPr>
              <a:t>)</a:t>
            </a:r>
            <a:r>
              <a:rPr lang="en-US" sz="2000" kern="0" dirty="0" smtClean="0">
                <a:latin typeface="+mj-lt"/>
              </a:rPr>
              <a:t> </a:t>
            </a:r>
            <a:r>
              <a:rPr lang="ru-RU" sz="2000" kern="0" dirty="0" smtClean="0">
                <a:latin typeface="+mj-lt"/>
              </a:rPr>
              <a:t>и квалификаторов признаков</a:t>
            </a:r>
            <a:r>
              <a:rPr lang="en-US" sz="2000" kern="0" dirty="0" smtClean="0">
                <a:latin typeface="+mj-lt"/>
              </a:rPr>
              <a:t> </a:t>
            </a:r>
            <a:r>
              <a:rPr lang="ru-RU" sz="2000" kern="0" dirty="0" smtClean="0">
                <a:latin typeface="+mj-lt"/>
              </a:rPr>
              <a:t>(</a:t>
            </a:r>
            <a:r>
              <a:rPr lang="en-US" sz="2000" kern="0" dirty="0" smtClean="0">
                <a:latin typeface="+mj-lt"/>
              </a:rPr>
              <a:t>Qualifiers</a:t>
            </a:r>
            <a:r>
              <a:rPr lang="ru-RU" sz="2000" kern="0" dirty="0" smtClean="0">
                <a:latin typeface="+mj-lt"/>
              </a:rPr>
              <a:t>) , чего нет в </a:t>
            </a:r>
            <a:r>
              <a:rPr lang="ru-RU" sz="2000" kern="0" dirty="0" err="1" smtClean="0">
                <a:latin typeface="+mj-lt"/>
              </a:rPr>
              <a:t>ст</a:t>
            </a:r>
            <a:r>
              <a:rPr lang="ru-RU" sz="2000" kern="0" dirty="0" smtClean="0">
                <a:latin typeface="+mj-lt"/>
              </a:rPr>
              <a:t> 25.</a:t>
            </a:r>
          </a:p>
          <a:p>
            <a:r>
              <a:rPr lang="ru-RU" sz="2000" kern="0" dirty="0" smtClean="0">
                <a:latin typeface="+mj-lt"/>
              </a:rPr>
              <a:t>Обеспечивает стандартизацию</a:t>
            </a:r>
            <a:r>
              <a:rPr lang="en-US" sz="2000" kern="0" dirty="0" smtClean="0">
                <a:latin typeface="+mj-lt"/>
              </a:rPr>
              <a:t>: 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+mj-lt"/>
              </a:rPr>
              <a:t>	– </a:t>
            </a:r>
            <a:r>
              <a:rPr lang="ru-RU" sz="2000" kern="0" dirty="0" smtClean="0">
                <a:latin typeface="+mj-lt"/>
              </a:rPr>
              <a:t>аннотаций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модифицированных остатков</a:t>
            </a:r>
            <a:endParaRPr lang="en-US" sz="2000" kern="0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+mj-lt"/>
              </a:rPr>
              <a:t>	–</a:t>
            </a:r>
            <a:r>
              <a:rPr lang="ru-RU" sz="2000" kern="0" dirty="0" smtClean="0">
                <a:latin typeface="+mj-lt"/>
              </a:rPr>
              <a:t> квалификаторов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местоположения</a:t>
            </a:r>
          </a:p>
          <a:p>
            <a:pPr marL="0" indent="0">
              <a:buFontTx/>
              <a:buNone/>
            </a:pPr>
            <a:r>
              <a:rPr lang="en-US" sz="2000" kern="0" dirty="0">
                <a:latin typeface="+mj-lt"/>
              </a:rPr>
              <a:t>	</a:t>
            </a:r>
            <a:r>
              <a:rPr lang="en-US" sz="2000" kern="0" dirty="0" smtClean="0">
                <a:latin typeface="+mj-lt"/>
              </a:rPr>
              <a:t>– </a:t>
            </a:r>
            <a:r>
              <a:rPr lang="ru-RU" sz="2000" kern="0" dirty="0" smtClean="0">
                <a:latin typeface="+mj-lt"/>
              </a:rPr>
              <a:t>названий и значений квалификаторов</a:t>
            </a:r>
            <a:endParaRPr lang="en-US" sz="2000" kern="0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+mj-lt"/>
              </a:rPr>
              <a:t>	–</a:t>
            </a:r>
            <a:r>
              <a:rPr lang="ru-RU" sz="2000" kern="0" dirty="0" smtClean="0">
                <a:latin typeface="+mj-lt"/>
              </a:rPr>
              <a:t> представления вариантов последовательностей</a:t>
            </a:r>
            <a:r>
              <a:rPr lang="en-US" sz="2000" kern="0" dirty="0" smtClean="0">
                <a:latin typeface="+mj-lt"/>
              </a:rPr>
              <a:t> </a:t>
            </a:r>
          </a:p>
          <a:p>
            <a:r>
              <a:rPr lang="ru-RU" sz="2000" kern="0" dirty="0" smtClean="0">
                <a:latin typeface="+mj-lt"/>
              </a:rPr>
              <a:t>Содержит требование </a:t>
            </a:r>
            <a:r>
              <a:rPr lang="ru-RU" sz="2000" kern="0" dirty="0">
                <a:latin typeface="+mj-lt"/>
              </a:rPr>
              <a:t>о включении дополнительных типов последовательностей (нуклеотидных аналогов, D-аминокислот, разветвленных последовательностей</a:t>
            </a:r>
            <a:r>
              <a:rPr lang="ru-RU" sz="2000" kern="0" dirty="0" smtClean="0">
                <a:latin typeface="+mj-lt"/>
              </a:rPr>
              <a:t>), что означает доступность большего объема </a:t>
            </a:r>
            <a:r>
              <a:rPr lang="ru-RU" sz="2000" kern="0" dirty="0"/>
              <a:t>данных о последовательностях </a:t>
            </a:r>
            <a:r>
              <a:rPr lang="ru-RU" sz="2000" kern="0" dirty="0" smtClean="0"/>
              <a:t>для поиска</a:t>
            </a:r>
            <a:endParaRPr lang="en-US" sz="2000" kern="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9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Различия между </a:t>
            </a:r>
            <a:r>
              <a:rPr lang="en-US" kern="0" dirty="0" smtClean="0"/>
              <a:t>ST.25 </a:t>
            </a:r>
            <a:r>
              <a:rPr lang="ru-RU" kern="0" dirty="0" smtClean="0"/>
              <a:t>и</a:t>
            </a:r>
            <a:r>
              <a:rPr lang="en-US" kern="0" dirty="0" smtClean="0"/>
              <a:t> ST.26</a:t>
            </a:r>
            <a:endParaRPr lang="en-US" kern="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6012608"/>
              </p:ext>
            </p:extLst>
          </p:nvPr>
        </p:nvGraphicFramePr>
        <p:xfrm>
          <a:off x="467544" y="1570038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107413831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1871411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22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Формат </a:t>
                      </a:r>
                      <a:r>
                        <a:rPr lang="en-US" sz="1600" dirty="0" smtClean="0"/>
                        <a:t>ASCII .txt </a:t>
                      </a:r>
                      <a:r>
                        <a:rPr lang="ru-RU" sz="1600" dirty="0" smtClean="0"/>
                        <a:t>с числовыми идентификаторами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Формат </a:t>
                      </a:r>
                      <a:r>
                        <a:rPr lang="en-US" sz="1600" dirty="0" smtClean="0"/>
                        <a:t>XML </a:t>
                      </a:r>
                      <a:r>
                        <a:rPr lang="ru-RU" sz="1600" dirty="0" smtClean="0"/>
                        <a:t>с элементами и атрибутами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576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Не требуется</a:t>
                      </a:r>
                      <a:r>
                        <a:rPr lang="en-US" sz="1600" u="none" dirty="0" smtClean="0"/>
                        <a:t> </a:t>
                      </a:r>
                      <a:r>
                        <a:rPr lang="ru-RU" sz="1600" dirty="0" smtClean="0"/>
                        <a:t>включать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D-</a:t>
                      </a:r>
                      <a:r>
                        <a:rPr lang="ru-RU" sz="1600" dirty="0" smtClean="0"/>
                        <a:t>аминокислоты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Линейные части разветвленных</a:t>
                      </a:r>
                      <a:r>
                        <a:rPr lang="ru-RU" sz="1600" baseline="0" dirty="0" smtClean="0"/>
                        <a:t> последовательностей</a:t>
                      </a:r>
                      <a:endParaRPr lang="en-US" sz="16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Нуклеотидные аналоги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Требуется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включать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D-</a:t>
                      </a:r>
                      <a:r>
                        <a:rPr lang="ru-RU" sz="1600" dirty="0" smtClean="0"/>
                        <a:t>аминокислоты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Линейные части разветвленных</a:t>
                      </a:r>
                      <a:r>
                        <a:rPr lang="ru-RU" sz="1600" baseline="0" dirty="0" smtClean="0"/>
                        <a:t> последовательностей</a:t>
                      </a:r>
                      <a:endParaRPr lang="en-US" sz="16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Нуклеотидные аналоги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824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Аннотации</a:t>
                      </a:r>
                      <a:r>
                        <a:rPr lang="ru-RU" sz="1600" baseline="0" dirty="0" smtClean="0"/>
                        <a:t> к последовательностям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Только</a:t>
                      </a:r>
                      <a:r>
                        <a:rPr lang="ru-RU" sz="1600" baseline="0" dirty="0" smtClean="0"/>
                        <a:t> ключи характеристик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Аннотации</a:t>
                      </a:r>
                      <a:r>
                        <a:rPr lang="ru-RU" sz="1600" baseline="0" dirty="0" smtClean="0"/>
                        <a:t> к последовательностям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r>
                        <a:rPr lang="en-US" sz="1600" dirty="0" smtClean="0"/>
                        <a:t>- </a:t>
                      </a:r>
                      <a:r>
                        <a:rPr lang="ru-RU" sz="1600" dirty="0" smtClean="0"/>
                        <a:t>Функциональные ключи характеристик и квалификаторы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033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Можно</a:t>
                      </a:r>
                      <a:r>
                        <a:rPr lang="en-US" sz="1600" u="none" dirty="0" smtClean="0"/>
                        <a:t> </a:t>
                      </a:r>
                      <a:r>
                        <a:rPr lang="ru-RU" sz="1600" dirty="0" smtClean="0"/>
                        <a:t>включать последовательности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с менее чем</a:t>
                      </a:r>
                      <a:r>
                        <a:rPr lang="en-US" sz="1600" dirty="0" smtClean="0"/>
                        <a:t>10 </a:t>
                      </a:r>
                      <a:r>
                        <a:rPr lang="ru-RU" sz="1600" dirty="0" smtClean="0"/>
                        <a:t>специально определенными нуклеотидами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с менее чем</a:t>
                      </a:r>
                      <a:r>
                        <a:rPr lang="en-US" sz="1600" dirty="0" smtClean="0"/>
                        <a:t> 4 </a:t>
                      </a:r>
                      <a:r>
                        <a:rPr lang="ru-RU" sz="1600" dirty="0" smtClean="0"/>
                        <a:t>специально определенными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аминокислотами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Нельзя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включать последовательности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с менее чем</a:t>
                      </a:r>
                      <a:r>
                        <a:rPr lang="en-US" sz="1600" dirty="0" smtClean="0"/>
                        <a:t>10 </a:t>
                      </a:r>
                      <a:r>
                        <a:rPr lang="ru-RU" sz="1600" dirty="0" smtClean="0"/>
                        <a:t>специально определенными нуклеотидами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    </a:t>
                      </a:r>
                      <a:r>
                        <a:rPr lang="ru-RU" sz="1600" dirty="0" smtClean="0"/>
                        <a:t>с менее чем</a:t>
                      </a:r>
                      <a:r>
                        <a:rPr lang="en-US" sz="1600" dirty="0" smtClean="0"/>
                        <a:t> 4 </a:t>
                      </a:r>
                      <a:r>
                        <a:rPr lang="ru-RU" sz="1600" dirty="0" smtClean="0"/>
                        <a:t>специально определенными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аминокислотами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601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4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Различия между </a:t>
            </a:r>
            <a:r>
              <a:rPr lang="en-US" kern="0" dirty="0" smtClean="0"/>
              <a:t>ST.25 </a:t>
            </a:r>
            <a:r>
              <a:rPr lang="ru-RU" kern="0" dirty="0"/>
              <a:t>и</a:t>
            </a:r>
            <a:r>
              <a:rPr lang="en-US" kern="0" dirty="0"/>
              <a:t> ST.26</a:t>
            </a:r>
          </a:p>
          <a:p>
            <a:r>
              <a:rPr lang="en-US" sz="2400" kern="0" dirty="0" smtClean="0"/>
              <a:t> </a:t>
            </a:r>
            <a:r>
              <a:rPr lang="x-none" sz="2400" kern="0" dirty="0" smtClean="0"/>
              <a:t>…</a:t>
            </a:r>
            <a:r>
              <a:rPr lang="ru-RU" sz="2400" kern="0" dirty="0" smtClean="0"/>
              <a:t>в части общей информации</a:t>
            </a:r>
            <a:endParaRPr lang="en-US" sz="2400" kern="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9731562"/>
              </p:ext>
            </p:extLst>
          </p:nvPr>
        </p:nvGraphicFramePr>
        <p:xfrm>
          <a:off x="467544" y="1570038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ST.26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63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Можно указать информацию обо ВСЕХ приоритетных заявках</a:t>
                      </a:r>
                      <a:endParaRPr lang="en-US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Можно указать информацию ТОЛЬКО о самой ранней приоритетной заявке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Можно указать имена ВСЕХ</a:t>
                      </a:r>
                      <a:r>
                        <a:rPr lang="ru-RU" sz="1600" baseline="0" dirty="0" smtClean="0"/>
                        <a:t> заявителей и изобретателей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Можно указать ТОЛЬКО одного заявителя и (необязательно) ОДНОГО изобретателя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5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Можно указать одно название изобретения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Можно указать несколько названий изобретения, причем каждое</a:t>
                      </a:r>
                      <a:r>
                        <a:rPr lang="ru-RU" sz="1600" baseline="0" dirty="0" smtClean="0"/>
                        <a:t> — на другом языке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5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 указании имени  заявителя/изобретателя и названия изобретения</a:t>
                      </a:r>
                      <a:r>
                        <a:rPr lang="ru-RU" sz="1600" baseline="0" dirty="0" smtClean="0"/>
                        <a:t> можно использовать только основную латиницу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При указании имени заявителя/изобретателя можно использовать любые допустимые символы </a:t>
                      </a:r>
                      <a:r>
                        <a:rPr lang="en-US" sz="1600" baseline="0" dirty="0" smtClean="0"/>
                        <a:t>Unicode</a:t>
                      </a:r>
                      <a:r>
                        <a:rPr lang="ru-RU" sz="1600" baseline="0" dirty="0" smtClean="0"/>
                        <a:t>, а также можно добавить перевод или транслитерацию основной латиницей</a:t>
                      </a:r>
                      <a:endParaRPr lang="ru-RU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39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38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5BD8E85BFE8C4D8A964CB9DC70A91C" ma:contentTypeVersion="6" ma:contentTypeDescription="Crear nuevo documento." ma:contentTypeScope="" ma:versionID="2726322c00b7b876d2ac956202fdc0a2">
  <xsd:schema xmlns:xsd="http://www.w3.org/2001/XMLSchema" xmlns:xs="http://www.w3.org/2001/XMLSchema" xmlns:p="http://schemas.microsoft.com/office/2006/metadata/properties" xmlns:ns2="5c20eff7-0b13-4535-a8ea-5b2def1e8376" xmlns:ns3="df6b3ade-e852-4430-acac-a473d4700042" targetNamespace="http://schemas.microsoft.com/office/2006/metadata/properties" ma:root="true" ma:fieldsID="31577db50bd5c4753a4678a665ff7c1d" ns2:_="" ns3:_="">
    <xsd:import namespace="5c20eff7-0b13-4535-a8ea-5b2def1e8376"/>
    <xsd:import namespace="df6b3ade-e852-4430-acac-a473d4700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0eff7-0b13-4535-a8ea-5b2def1e8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3ade-e852-4430-acac-a473d4700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980C03-9FFE-430C-BA60-9350B0095FFA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df6b3ade-e852-4430-acac-a473d4700042"/>
    <ds:schemaRef ds:uri="http://schemas.microsoft.com/office/infopath/2007/PartnerControls"/>
    <ds:schemaRef ds:uri="5c20eff7-0b13-4535-a8ea-5b2def1e837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7C3402-BD16-4E89-9AE2-5718A49A8D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0EB57B-0199-4193-9A1F-36CE8699F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0eff7-0b13-4535-a8ea-5b2def1e8376"/>
    <ds:schemaRef ds:uri="df6b3ade-e852-4430-acac-a473d4700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23669</TotalTime>
  <Words>3488</Words>
  <Application>Microsoft Office PowerPoint</Application>
  <PresentationFormat>Экран (4:3)</PresentationFormat>
  <Paragraphs>640</Paragraphs>
  <Slides>55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template_english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Стандарт ВОИС ST.26: компоненты (1)</vt:lpstr>
      <vt:lpstr>Слайд 23</vt:lpstr>
      <vt:lpstr>Слайд 24</vt:lpstr>
      <vt:lpstr>Слайд 25</vt:lpstr>
      <vt:lpstr>Стандарт ВОИС ST.26: общая информация (1)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Стандарт ВОИС ST.26: содержание</vt:lpstr>
      <vt:lpstr>Стандарт ВОИС ST.26:  Основной текст</vt:lpstr>
      <vt:lpstr>Стандарт ВОИС ST.26:  Основной текст</vt:lpstr>
      <vt:lpstr>Стандарт ВОИС.26, приложение I: Контролируемая лексика</vt:lpstr>
      <vt:lpstr>Слайд 45</vt:lpstr>
      <vt:lpstr>Стандарт ВОИС.26, приложение VI:  Руководство</vt:lpstr>
      <vt:lpstr>Стандарт ВОИС.26, приложение VII: Рекомендации по преобразованию перечня последовательностей из перечня стандарта ST.25 в перечень стандарта ST.26</vt:lpstr>
      <vt:lpstr>Приложение WIPO Sequence (1) </vt:lpstr>
      <vt:lpstr>Слайд 49</vt:lpstr>
      <vt:lpstr>Слайд 50</vt:lpstr>
      <vt:lpstr>Слайд 51</vt:lpstr>
      <vt:lpstr>Слайд 52</vt:lpstr>
      <vt:lpstr>Что дальше?  Вебинары: -  Стандарт ВОИС ST.26 УГЛУБЛЕННЫЙ УРОВЕНЬ -    Программа  WIPO Sequence   standards@wipo.int  </vt:lpstr>
      <vt:lpstr>Слайд 54</vt:lpstr>
      <vt:lpstr>Глоссарий: сокращения</vt:lpstr>
    </vt:vector>
  </TitlesOfParts>
  <Company>World Intellectual Property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Francis</dc:creator>
  <cp:keywords>PUBLIC</cp:keywords>
  <cp:lastModifiedBy>Дарина Ольга Николаевна</cp:lastModifiedBy>
  <cp:revision>900</cp:revision>
  <cp:lastPrinted>2019-06-28T13:24:54Z</cp:lastPrinted>
  <dcterms:created xsi:type="dcterms:W3CDTF">2014-10-14T12:13:13Z</dcterms:created>
  <dcterms:modified xsi:type="dcterms:W3CDTF">2021-09-08T14:08:29Z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0x0101002D5BD8E85BFE8C4D8A964CB9DC70A91C</vt:lpwstr>
  </property>
  <property fmtid="{D5CDD505-2E9C-101B-9397-08002B2CF9AE}" pid="3" name="TitusGUID">
    <vt:lpwstr>b80762d3-fc25-4e50-b34c-f06b9d3a96b8</vt:lpwstr>
  </property>
  <property fmtid="{D5CDD505-2E9C-101B-9397-08002B2CF9AE}" pid="4" name="Classification">
    <vt:lpwstr>Public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