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48"/>
  </p:notesMasterIdLst>
  <p:handoutMasterIdLst>
    <p:handoutMasterId r:id="rId49"/>
  </p:handoutMasterIdLst>
  <p:sldIdLst>
    <p:sldId id="335" r:id="rId2"/>
    <p:sldId id="269" r:id="rId3"/>
    <p:sldId id="350" r:id="rId4"/>
    <p:sldId id="351" r:id="rId5"/>
    <p:sldId id="318" r:id="rId6"/>
    <p:sldId id="338" r:id="rId7"/>
    <p:sldId id="339" r:id="rId8"/>
    <p:sldId id="290" r:id="rId9"/>
    <p:sldId id="289" r:id="rId10"/>
    <p:sldId id="320" r:id="rId11"/>
    <p:sldId id="321" r:id="rId12"/>
    <p:sldId id="322" r:id="rId13"/>
    <p:sldId id="333" r:id="rId14"/>
    <p:sldId id="323" r:id="rId15"/>
    <p:sldId id="324" r:id="rId16"/>
    <p:sldId id="325" r:id="rId17"/>
    <p:sldId id="326" r:id="rId18"/>
    <p:sldId id="327" r:id="rId19"/>
    <p:sldId id="329" r:id="rId20"/>
    <p:sldId id="32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30" r:id="rId31"/>
    <p:sldId id="311" r:id="rId32"/>
    <p:sldId id="309" r:id="rId33"/>
    <p:sldId id="317" r:id="rId34"/>
    <p:sldId id="319" r:id="rId35"/>
    <p:sldId id="336" r:id="rId36"/>
    <p:sldId id="312" r:id="rId37"/>
    <p:sldId id="331" r:id="rId38"/>
    <p:sldId id="314" r:id="rId39"/>
    <p:sldId id="334" r:id="rId40"/>
    <p:sldId id="337" r:id="rId41"/>
    <p:sldId id="340" r:id="rId42"/>
    <p:sldId id="341" r:id="rId43"/>
    <p:sldId id="342" r:id="rId44"/>
    <p:sldId id="343" r:id="rId45"/>
    <p:sldId id="344" r:id="rId46"/>
    <p:sldId id="349" r:id="rId4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24" autoAdjust="0"/>
  </p:normalViewPr>
  <p:slideViewPr>
    <p:cSldViewPr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140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413" y="0"/>
            <a:ext cx="2929140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241"/>
            <a:ext cx="2929140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413" y="9443241"/>
            <a:ext cx="2929140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3C4D39-A828-407E-80A1-2633BC44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140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413" y="0"/>
            <a:ext cx="2929140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956" y="4722416"/>
            <a:ext cx="540925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1"/>
            <a:ext cx="2929140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413" y="9443241"/>
            <a:ext cx="2929140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13640-7CE2-43B3-B37F-1175B8C4D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5F9B39-047E-4BFA-B83D-F51896E3ADA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31326" y="9443662"/>
            <a:ext cx="2928273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0B52DF3-0441-46FE-9587-4AE506E4F3DE}" type="slidenum">
              <a:rPr lang="en-US" sz="1200">
                <a:ea typeface="MS PGothic" pitchFamily="34" charset="-128"/>
              </a:rPr>
              <a:pPr algn="r" eaLnBrk="1" hangingPunct="1"/>
              <a:t>19</a:t>
            </a:fld>
            <a:endParaRPr lang="en-U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13640-7CE2-43B3-B37F-1175B8C4DA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13640-7CE2-43B3-B37F-1175B8C4DA5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4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53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42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9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31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F091-777F-4F7A-8D4E-743E30D96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DBBC-82C9-451A-8C18-41DF8ED1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 sz="2800" baseline="0">
                <a:solidFill>
                  <a:srgbClr val="0070C0"/>
                </a:solidFill>
              </a:defRPr>
            </a:lvl1pPr>
            <a:lvl2pPr>
              <a:defRPr baseline="0">
                <a:solidFill>
                  <a:srgbClr val="7030A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73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71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78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208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158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9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318ACE47-C402-4C93-810B-594530F23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4" r:id="rId3"/>
    <p:sldLayoutId id="2147483745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§"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tisc/en/resources.html" TargetMode="External"/><Relationship Id="rId2" Type="http://schemas.openxmlformats.org/officeDocument/2006/relationships/hyperlink" Target="http://www.wipo.int/patentscope/en/publications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tisc/en/resource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tisc/en/etutorial.html" TargetMode="External"/><Relationship Id="rId2" Type="http://schemas.openxmlformats.org/officeDocument/2006/relationships/hyperlink" Target="http://www.wipo.int/tisc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sp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://www.research4life.org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rd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4948" y="3048000"/>
            <a:ext cx="6521450" cy="1333500"/>
          </a:xfrm>
          <a:noFill/>
        </p:spPr>
        <p:txBody>
          <a:bodyPr/>
          <a:lstStyle/>
          <a:p>
            <a:r>
              <a:rPr lang="en-US" sz="3000" b="1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Situación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actual y </a:t>
            </a:r>
            <a:r>
              <a:rPr lang="en-US" sz="3000" b="1" dirty="0" err="1">
                <a:solidFill>
                  <a:srgbClr val="00408C"/>
                </a:solidFill>
                <a:ea typeface="ヒラギノ角ゴ Pro W3"/>
                <a:cs typeface="ヒラギノ角ゴ Pro W3"/>
              </a:rPr>
              <a:t>desarrollo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 del </a:t>
            </a:r>
            <a:r>
              <a:rPr lang="en-US" sz="3000" b="1" dirty="0" err="1">
                <a:solidFill>
                  <a:srgbClr val="00408C"/>
                </a:solidFill>
                <a:ea typeface="ヒラギノ角ゴ Pro W3"/>
                <a:cs typeface="ヒラギノ角ゴ Pro W3"/>
              </a:rPr>
              <a:t>proyecto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de los </a:t>
            </a:r>
            <a:r>
              <a:rPr lang="en-US" sz="3000" b="1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Centros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de </a:t>
            </a:r>
            <a:r>
              <a:rPr lang="en-US" sz="3000" b="1" dirty="0" err="1">
                <a:solidFill>
                  <a:srgbClr val="00408C"/>
                </a:solidFill>
                <a:ea typeface="ヒラギノ角ゴ Pro W3"/>
                <a:cs typeface="ヒラギノ角ゴ Pro W3"/>
              </a:rPr>
              <a:t>A</a:t>
            </a:r>
            <a:r>
              <a:rPr lang="en-US" sz="3000" b="1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poyo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a la </a:t>
            </a:r>
            <a:r>
              <a:rPr lang="en-US" sz="3000" b="1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Tecnología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y la </a:t>
            </a:r>
            <a:r>
              <a:rPr lang="en-US" sz="3000" b="1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Innovación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(CATI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) de </a:t>
            </a:r>
            <a:r>
              <a:rPr lang="en-US" sz="3000" b="1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la OMPI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324600" y="5257800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Guayaquil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40000"/>
              </a:lnSpc>
            </a:pPr>
            <a:endParaRPr lang="fr-CH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21 al 23 de </a:t>
            </a: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enero</a:t>
            </a: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 de 2015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486400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Alejandro Roca </a:t>
            </a:r>
            <a:r>
              <a:rPr lang="en-US" sz="1800" dirty="0" err="1">
                <a:solidFill>
                  <a:srgbClr val="00408C"/>
                </a:solidFill>
                <a:ea typeface="ヒラギノ角ゴ Pro W3"/>
                <a:cs typeface="ヒラギノ角ゴ Pro W3"/>
              </a:rPr>
              <a:t>Campaña</a:t>
            </a:r>
            <a:endParaRPr lang="en-US" sz="1800" dirty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Director principal</a:t>
            </a:r>
          </a:p>
          <a:p>
            <a:pPr>
              <a:spcBef>
                <a:spcPct val="20000"/>
              </a:spcBef>
            </a:pP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División</a:t>
            </a: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de </a:t>
            </a: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acceso</a:t>
            </a: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al </a:t>
            </a: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conocimiento</a:t>
            </a: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 y la </a:t>
            </a:r>
            <a:r>
              <a:rPr lang="en-US" sz="1800" dirty="0" err="1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información</a:t>
            </a:r>
            <a:endParaRPr lang="en-US" sz="18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OMPI</a:t>
            </a:r>
            <a:endParaRPr lang="en-US" sz="1800" dirty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653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Generación</a:t>
            </a:r>
            <a:r>
              <a:rPr lang="en-US" dirty="0" smtClean="0"/>
              <a:t> de </a:t>
            </a:r>
            <a:r>
              <a:rPr lang="en-US" dirty="0" err="1" smtClean="0"/>
              <a:t>capacidades</a:t>
            </a:r>
            <a:r>
              <a:rPr lang="en-US" dirty="0" smtClean="0"/>
              <a:t>: </a:t>
            </a:r>
            <a:r>
              <a:rPr lang="en-US" dirty="0" err="1" smtClean="0"/>
              <a:t>Entrenamiento</a:t>
            </a:r>
            <a:r>
              <a:rPr lang="en-US" dirty="0" smtClean="0"/>
              <a:t> in situ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33588"/>
            <a:ext cx="8229600" cy="4824412"/>
          </a:xfrm>
        </p:spPr>
        <p:txBody>
          <a:bodyPr/>
          <a:lstStyle/>
          <a:p>
            <a:pPr eaLnBrk="1" hangingPunct="1"/>
            <a:r>
              <a:rPr lang="en-US" dirty="0" err="1" smtClean="0"/>
              <a:t>Entrenamiento</a:t>
            </a:r>
            <a:r>
              <a:rPr lang="en-US" dirty="0" smtClean="0"/>
              <a:t> en el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efectivo</a:t>
            </a:r>
            <a:r>
              <a:rPr lang="en-US" dirty="0" smtClean="0"/>
              <a:t> de </a:t>
            </a:r>
            <a:r>
              <a:rPr lang="en-US" dirty="0" err="1" smtClean="0"/>
              <a:t>servicios</a:t>
            </a:r>
            <a:r>
              <a:rPr lang="en-US" dirty="0" smtClean="0"/>
              <a:t> y </a:t>
            </a:r>
            <a:r>
              <a:rPr lang="en-US" dirty="0" err="1" smtClean="0"/>
              <a:t>herramientas</a:t>
            </a:r>
            <a:r>
              <a:rPr lang="en-US" dirty="0" smtClean="0"/>
              <a:t> de 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patente</a:t>
            </a:r>
            <a:r>
              <a:rPr lang="en-US" dirty="0" smtClean="0"/>
              <a:t> y no </a:t>
            </a:r>
            <a:r>
              <a:rPr lang="en-US" dirty="0" err="1" smtClean="0"/>
              <a:t>patente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Bases de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gratuitas</a:t>
            </a:r>
            <a:r>
              <a:rPr lang="en-US" dirty="0" smtClean="0"/>
              <a:t>: PATENTSCOPE, </a:t>
            </a:r>
            <a:r>
              <a:rPr lang="en-US" dirty="0" err="1" smtClean="0"/>
              <a:t>Espacenet</a:t>
            </a:r>
            <a:r>
              <a:rPr lang="en-US" dirty="0" smtClean="0"/>
              <a:t>, IPDL, USPTO, etc.</a:t>
            </a:r>
          </a:p>
          <a:p>
            <a:pPr lvl="1" eaLnBrk="1" hangingPunct="1"/>
            <a:r>
              <a:rPr lang="en-US" dirty="0" err="1" smtClean="0"/>
              <a:t>Partenariado</a:t>
            </a:r>
            <a:r>
              <a:rPr lang="en-US" dirty="0" smtClean="0"/>
              <a:t> </a:t>
            </a:r>
            <a:r>
              <a:rPr lang="en-US" dirty="0" err="1" smtClean="0"/>
              <a:t>público-privado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acceso</a:t>
            </a:r>
            <a:r>
              <a:rPr lang="en-US" dirty="0" smtClean="0"/>
              <a:t> y la </a:t>
            </a:r>
            <a:r>
              <a:rPr lang="en-US" dirty="0" err="1" smtClean="0"/>
              <a:t>suscripción</a:t>
            </a:r>
            <a:r>
              <a:rPr lang="en-US" dirty="0" smtClean="0"/>
              <a:t> a los </a:t>
            </a:r>
            <a:r>
              <a:rPr lang="en-US" dirty="0" err="1" smtClean="0"/>
              <a:t>programas</a:t>
            </a:r>
            <a:r>
              <a:rPr lang="en-US" dirty="0" smtClean="0"/>
              <a:t> ASPI y ARDI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6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Generación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r>
              <a:rPr lang="en-US" dirty="0"/>
              <a:t>: </a:t>
            </a:r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distancia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DL-101: </a:t>
            </a:r>
            <a:r>
              <a:rPr lang="en-US" dirty="0" err="1" smtClean="0"/>
              <a:t>Curso</a:t>
            </a:r>
            <a:r>
              <a:rPr lang="en-US" dirty="0" smtClean="0"/>
              <a:t> general </a:t>
            </a:r>
            <a:r>
              <a:rPr lang="en-US" dirty="0" err="1" smtClean="0"/>
              <a:t>sobre</a:t>
            </a:r>
            <a:r>
              <a:rPr lang="en-US" dirty="0" smtClean="0"/>
              <a:t> PI</a:t>
            </a:r>
          </a:p>
          <a:p>
            <a:pPr eaLnBrk="1" hangingPunct="1"/>
            <a:r>
              <a:rPr lang="en-US" dirty="0" smtClean="0"/>
              <a:t>DL-301: </a:t>
            </a:r>
            <a:r>
              <a:rPr lang="en-US" dirty="0" err="1" smtClean="0"/>
              <a:t>Patentes</a:t>
            </a:r>
            <a:endParaRPr lang="en-US" dirty="0" smtClean="0"/>
          </a:p>
          <a:p>
            <a:pPr eaLnBrk="1" hangingPunct="1"/>
            <a:r>
              <a:rPr lang="en-US" dirty="0" smtClean="0"/>
              <a:t>DL-318: </a:t>
            </a:r>
            <a:r>
              <a:rPr lang="en-US" dirty="0" err="1" smtClean="0"/>
              <a:t>Búsqueda</a:t>
            </a:r>
            <a:r>
              <a:rPr lang="en-US" dirty="0" smtClean="0"/>
              <a:t> e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patentes</a:t>
            </a:r>
            <a:endParaRPr lang="en-US" dirty="0" smtClean="0"/>
          </a:p>
          <a:p>
            <a:pPr eaLnBrk="1" hangingPunct="1"/>
            <a:r>
              <a:rPr lang="en-US" dirty="0" smtClean="0"/>
              <a:t>…y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otros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0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/>
              <a:t>Generación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Certificación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5475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err="1" smtClean="0"/>
              <a:t>Certificación</a:t>
            </a:r>
            <a:r>
              <a:rPr lang="en-US" dirty="0" smtClean="0"/>
              <a:t> de </a:t>
            </a:r>
            <a:r>
              <a:rPr lang="en-US" dirty="0" err="1" smtClean="0"/>
              <a:t>tutores</a:t>
            </a:r>
            <a:endParaRPr lang="en-US" dirty="0" smtClean="0"/>
          </a:p>
          <a:p>
            <a:pPr eaLnBrk="1" hangingPunct="1"/>
            <a:r>
              <a:rPr lang="en-US" dirty="0" err="1" smtClean="0"/>
              <a:t>Certificación</a:t>
            </a:r>
            <a:r>
              <a:rPr lang="en-US" dirty="0" smtClean="0"/>
              <a:t> del personal de CATI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Char char="à"/>
            </a:pPr>
            <a:r>
              <a:rPr lang="en-US" dirty="0" err="1" smtClean="0">
                <a:sym typeface="Wingdings" pitchFamily="2" charset="2"/>
              </a:rPr>
              <a:t>Participación</a:t>
            </a:r>
            <a:r>
              <a:rPr lang="en-US" dirty="0" smtClean="0">
                <a:sym typeface="Wingdings" pitchFamily="2" charset="2"/>
              </a:rPr>
              <a:t> en los </a:t>
            </a:r>
            <a:r>
              <a:rPr lang="en-US" dirty="0" err="1" smtClean="0">
                <a:sym typeface="Wingdings" pitchFamily="2" charset="2"/>
              </a:rPr>
              <a:t>cursos</a:t>
            </a:r>
            <a:r>
              <a:rPr lang="en-US" dirty="0" smtClean="0">
                <a:sym typeface="Wingdings" pitchFamily="2" charset="2"/>
              </a:rPr>
              <a:t> y </a:t>
            </a:r>
            <a:r>
              <a:rPr lang="en-US" dirty="0" err="1" smtClean="0">
                <a:sym typeface="Wingdings" pitchFamily="2" charset="2"/>
              </a:rPr>
              <a:t>seminarios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Char char="à"/>
            </a:pPr>
            <a:r>
              <a:rPr lang="en-US" dirty="0" err="1" smtClean="0"/>
              <a:t>Evaluación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4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Recursos</a:t>
            </a:r>
            <a:endParaRPr lang="en-US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1781175" cy="2519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5157788"/>
            <a:ext cx="3240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err="1" smtClean="0">
                <a:ea typeface="MS PGothic" pitchFamily="34" charset="-128"/>
              </a:rPr>
              <a:t>Impresos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59338" y="5157788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err="1" smtClean="0">
                <a:ea typeface="MS PGothic" pitchFamily="34" charset="-128"/>
              </a:rPr>
              <a:t>Electrónicos</a:t>
            </a:r>
            <a:endParaRPr lang="en-US" dirty="0">
              <a:ea typeface="MS PGothic" pitchFamily="34" charset="-128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1401763" cy="26400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1485900" cy="277812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3927475" cy="257175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Recursos</a:t>
            </a:r>
            <a:r>
              <a:rPr lang="en-US" dirty="0" smtClean="0"/>
              <a:t>: </a:t>
            </a:r>
            <a:r>
              <a:rPr lang="en-US" dirty="0" err="1" smtClean="0"/>
              <a:t>Impresos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8150" y="1341438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Guía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implementación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Folletos</a:t>
            </a:r>
            <a:r>
              <a:rPr lang="en-US" dirty="0" smtClean="0">
                <a:solidFill>
                  <a:srgbClr val="0070C0"/>
                </a:solidFill>
              </a:rPr>
              <a:t> de CATI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Cómo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buscar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tecnología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usando</a:t>
            </a:r>
            <a:r>
              <a:rPr lang="en-US" dirty="0" smtClean="0">
                <a:solidFill>
                  <a:srgbClr val="0070C0"/>
                </a:solidFill>
              </a:rPr>
              <a:t> los </a:t>
            </a:r>
            <a:r>
              <a:rPr lang="en-US" dirty="0" err="1" smtClean="0">
                <a:solidFill>
                  <a:srgbClr val="0070C0"/>
                </a:solidFill>
              </a:rPr>
              <a:t>patentes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Guía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sobre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información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patentes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Guía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sobre</a:t>
            </a:r>
            <a:r>
              <a:rPr lang="en-US" dirty="0" smtClean="0">
                <a:solidFill>
                  <a:srgbClr val="0070C0"/>
                </a:solidFill>
              </a:rPr>
              <a:t> bases de </a:t>
            </a:r>
            <a:r>
              <a:rPr lang="en-US" dirty="0" err="1" smtClean="0">
                <a:solidFill>
                  <a:srgbClr val="0070C0"/>
                </a:solidFill>
              </a:rPr>
              <a:t>datos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tecnológicas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Búsqueda</a:t>
            </a:r>
            <a:r>
              <a:rPr lang="en-US" dirty="0" smtClean="0">
                <a:solidFill>
                  <a:srgbClr val="0070C0"/>
                </a:solidFill>
              </a:rPr>
              <a:t> en PATENTSCOPE y CLIR</a:t>
            </a:r>
          </a:p>
          <a:p>
            <a:r>
              <a:rPr lang="en-US" dirty="0" err="1">
                <a:solidFill>
                  <a:srgbClr val="0070C0"/>
                </a:solidFill>
              </a:rPr>
              <a:t>Búsqueda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en PATENTSCOPE: </a:t>
            </a:r>
            <a:r>
              <a:rPr lang="en-US" dirty="0" err="1" smtClean="0">
                <a:solidFill>
                  <a:srgbClr val="0070C0"/>
                </a:solidFill>
              </a:rPr>
              <a:t>Guía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usuario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err="1" smtClean="0">
                <a:solidFill>
                  <a:srgbClr val="0070C0"/>
                </a:solidFill>
              </a:rPr>
              <a:t>Afiches</a:t>
            </a:r>
            <a:r>
              <a:rPr lang="en-US" dirty="0" smtClean="0">
                <a:solidFill>
                  <a:srgbClr val="0070C0"/>
                </a:solidFill>
              </a:rPr>
              <a:t> de CATI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…y </a:t>
            </a:r>
            <a:r>
              <a:rPr lang="en-US" dirty="0" err="1" smtClean="0">
                <a:solidFill>
                  <a:srgbClr val="0070C0"/>
                </a:solidFill>
              </a:rPr>
              <a:t>muchos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otros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39969" y="6085582"/>
            <a:ext cx="7304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7030A0"/>
                </a:solidFill>
                <a:hlinkClick r:id="rId2"/>
              </a:rPr>
              <a:t>http://www.wipo.int/patentscope/en/publications/</a:t>
            </a:r>
            <a:endParaRPr lang="en-US" sz="2000" dirty="0">
              <a:solidFill>
                <a:srgbClr val="7030A0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030A0"/>
                </a:solidFill>
                <a:hlinkClick r:id="rId3"/>
              </a:rPr>
              <a:t>http://www.wipo.int/tisc/en/resources.html</a:t>
            </a:r>
            <a:endParaRPr lang="en-US" sz="2000" dirty="0">
              <a:solidFill>
                <a:srgbClr val="7030A0"/>
              </a:solidFill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Bases de </a:t>
            </a:r>
            <a:r>
              <a:rPr lang="fr-CH" dirty="0" err="1" smtClean="0"/>
              <a:t>datos</a:t>
            </a:r>
            <a:r>
              <a:rPr lang="fr-CH" dirty="0" smtClean="0"/>
              <a:t> de patente – </a:t>
            </a:r>
            <a:r>
              <a:rPr lang="fr-CH" dirty="0" err="1" smtClean="0"/>
              <a:t>gratuitas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4535487" cy="4352925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PATENTSCOPE</a:t>
            </a:r>
          </a:p>
          <a:p>
            <a:pPr>
              <a:defRPr/>
            </a:pPr>
            <a:r>
              <a:rPr lang="fr-CH" dirty="0" err="1" smtClean="0"/>
              <a:t>Espacenet</a:t>
            </a:r>
            <a:endParaRPr lang="fr-CH" dirty="0" smtClean="0"/>
          </a:p>
          <a:p>
            <a:pPr>
              <a:defRPr/>
            </a:pPr>
            <a:r>
              <a:rPr lang="fr-CH" dirty="0" smtClean="0"/>
              <a:t>USPTO</a:t>
            </a:r>
          </a:p>
          <a:p>
            <a:pPr>
              <a:defRPr/>
            </a:pPr>
            <a:r>
              <a:rPr lang="fr-CH" dirty="0" smtClean="0"/>
              <a:t>DPMA</a:t>
            </a:r>
          </a:p>
          <a:p>
            <a:pPr>
              <a:defRPr/>
            </a:pPr>
            <a:r>
              <a:rPr lang="fr-CH" dirty="0" smtClean="0"/>
              <a:t>JPO</a:t>
            </a:r>
          </a:p>
          <a:p>
            <a:pPr>
              <a:defRPr/>
            </a:pPr>
            <a:r>
              <a:rPr lang="fr-CH" dirty="0" smtClean="0"/>
              <a:t>KIPO</a:t>
            </a:r>
          </a:p>
          <a:p>
            <a:pPr>
              <a:defRPr/>
            </a:pPr>
            <a:r>
              <a:rPr lang="fr-CH" dirty="0" smtClean="0"/>
              <a:t>SIPO</a:t>
            </a:r>
          </a:p>
          <a:p>
            <a:pPr>
              <a:defRPr/>
            </a:pPr>
            <a:r>
              <a:rPr lang="fr-CH" dirty="0"/>
              <a:t>e</a:t>
            </a:r>
            <a:r>
              <a:rPr lang="fr-CH" dirty="0" smtClean="0"/>
              <a:t>tc.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22421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79413" y="6056312"/>
            <a:ext cx="6265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hlinkClick r:id="rId3"/>
              </a:rPr>
              <a:t>http://www.wipo.int/tisc/en/resources.html</a:t>
            </a:r>
            <a:endParaRPr lang="en-US" sz="18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Recursos</a:t>
            </a:r>
            <a:r>
              <a:rPr lang="en-US" dirty="0" smtClean="0"/>
              <a:t>: </a:t>
            </a:r>
            <a:r>
              <a:rPr lang="en-US" dirty="0" err="1" smtClean="0"/>
              <a:t>Electrónicos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62400" y="1125538"/>
            <a:ext cx="5002213" cy="45354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Página</a:t>
            </a:r>
            <a:r>
              <a:rPr lang="en-US" dirty="0" smtClean="0"/>
              <a:t> web de CATI</a:t>
            </a:r>
          </a:p>
          <a:p>
            <a:pPr marL="0" indent="0" eaLnBrk="1" hangingPunct="1">
              <a:buFontTx/>
              <a:buNone/>
              <a:defRPr/>
            </a:pPr>
            <a:r>
              <a:rPr lang="fr-CH" dirty="0" smtClean="0">
                <a:hlinkClick r:id="rId2"/>
              </a:rPr>
              <a:t>http://www.wipo.int/tisc</a:t>
            </a:r>
            <a:endParaRPr lang="fr-CH" dirty="0" smtClean="0"/>
          </a:p>
          <a:p>
            <a:pPr marL="0" indent="0" eaLnBrk="1" hangingPunct="1">
              <a:buFontTx/>
              <a:buNone/>
              <a:defRPr/>
            </a:pPr>
            <a:endParaRPr lang="fr-CH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Tutorial </a:t>
            </a:r>
            <a:r>
              <a:rPr lang="en-US" dirty="0" err="1" smtClean="0"/>
              <a:t>electrónico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patentes</a:t>
            </a:r>
            <a:endParaRPr lang="en-US" dirty="0" smtClean="0"/>
          </a:p>
          <a:p>
            <a:pPr eaLnBrk="1" hangingPunct="1">
              <a:defRPr/>
            </a:pPr>
            <a:r>
              <a:rPr lang="en-US" sz="2000" dirty="0" smtClean="0">
                <a:hlinkClick r:id="rId3"/>
              </a:rPr>
              <a:t>http://www.wipo.int/tisc/en/etutorial.html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573463"/>
            <a:ext cx="3235325" cy="2106612"/>
          </a:xfrm>
          <a:ln>
            <a:solidFill>
              <a:schemeClr val="bg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3217863" cy="2100262"/>
          </a:xfrm>
          <a:ln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8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err="1">
                <a:solidFill>
                  <a:srgbClr val="00408C"/>
                </a:solidFill>
              </a:rPr>
              <a:t>Recursos</a:t>
            </a:r>
            <a:r>
              <a:rPr lang="en-US" dirty="0">
                <a:solidFill>
                  <a:srgbClr val="00408C"/>
                </a:solidFill>
              </a:rPr>
              <a:t> </a:t>
            </a:r>
            <a:r>
              <a:rPr lang="en-US" dirty="0" err="1">
                <a:solidFill>
                  <a:srgbClr val="00408C"/>
                </a:solidFill>
              </a:rPr>
              <a:t>electrónicos</a:t>
            </a:r>
            <a:r>
              <a:rPr lang="en-US" dirty="0">
                <a:solidFill>
                  <a:srgbClr val="00408C"/>
                </a:solidFill>
              </a:rPr>
              <a:t>: e-tutorial</a:t>
            </a: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4895850" cy="3203575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04800" y="5559720"/>
            <a:ext cx="1432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 smtClean="0"/>
              <a:t>Teoría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41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73238"/>
            <a:ext cx="4878388" cy="32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4859337" cy="3175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2461412" y="5559721"/>
            <a:ext cx="2101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 smtClean="0"/>
              <a:t>Escenarios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5486400" y="5564188"/>
            <a:ext cx="3060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 smtClean="0"/>
              <a:t>Ejercicios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3" grpId="0"/>
      <p:bldP spid="1413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electrónicos</a:t>
            </a:r>
            <a:r>
              <a:rPr lang="en-US" dirty="0"/>
              <a:t>: </a:t>
            </a:r>
            <a:r>
              <a:rPr lang="en-US" dirty="0" err="1"/>
              <a:t>Acceso</a:t>
            </a:r>
            <a:r>
              <a:rPr lang="en-US" dirty="0"/>
              <a:t> a bases de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patentes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997200"/>
            <a:ext cx="82296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err="1" smtClean="0">
                <a:ea typeface="MS PGothic" pitchFamily="34" charset="-128"/>
              </a:rPr>
              <a:t>Partenariado</a:t>
            </a:r>
            <a:r>
              <a:rPr lang="en-US" sz="2000" dirty="0" smtClean="0">
                <a:ea typeface="MS PGothic" pitchFamily="34" charset="-128"/>
              </a:rPr>
              <a:t> con 5 </a:t>
            </a:r>
            <a:r>
              <a:rPr lang="en-US" sz="2000" dirty="0" err="1" smtClean="0">
                <a:ea typeface="MS PGothic" pitchFamily="34" charset="-128"/>
              </a:rPr>
              <a:t>proveedores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privados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smtClean="0">
                <a:ea typeface="MS PGothic" pitchFamily="34" charset="-128"/>
              </a:rPr>
              <a:t>LexisNexis 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</a:t>
            </a:r>
            <a:r>
              <a:rPr lang="en-US" sz="2000" dirty="0" err="1" smtClean="0">
                <a:ea typeface="MS PGothic" pitchFamily="34" charset="-128"/>
                <a:sym typeface="Wingdings" pitchFamily="2" charset="2"/>
              </a:rPr>
              <a:t>TotalPatent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err="1" smtClean="0">
                <a:ea typeface="MS PGothic" pitchFamily="34" charset="-128"/>
              </a:rPr>
              <a:t>Minesoft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</a:t>
            </a:r>
            <a:r>
              <a:rPr lang="en-US" sz="2000" dirty="0" err="1" smtClean="0">
                <a:ea typeface="MS PGothic" pitchFamily="34" charset="-128"/>
                <a:sym typeface="Wingdings" pitchFamily="2" charset="2"/>
              </a:rPr>
              <a:t>PatBase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err="1" smtClean="0">
                <a:ea typeface="MS PGothic" pitchFamily="34" charset="-128"/>
              </a:rPr>
              <a:t>Questel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Orbit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smtClean="0">
                <a:ea typeface="MS PGothic" pitchFamily="34" charset="-128"/>
              </a:rPr>
              <a:t>Thomson Reuters 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Thomson Innovation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smtClean="0">
                <a:ea typeface="MS PGothic" pitchFamily="34" charset="-128"/>
              </a:rPr>
              <a:t>WIPS </a:t>
            </a:r>
            <a:r>
              <a:rPr lang="en-US" sz="2000" dirty="0" smtClean="0">
                <a:ea typeface="MS PGothic" pitchFamily="34" charset="-128"/>
                <a:sym typeface="Wingdings" pitchFamily="2" charset="2"/>
              </a:rPr>
              <a:t> WIPS Global</a:t>
            </a:r>
            <a:endParaRPr lang="en-US" sz="2000" dirty="0" smtClean="0">
              <a:ea typeface="MS PGothic" pitchFamily="34" charset="-128"/>
            </a:endParaRPr>
          </a:p>
          <a:p>
            <a:r>
              <a:rPr lang="en-US" sz="2000" dirty="0" err="1" smtClean="0">
                <a:ea typeface="MS PGothic" pitchFamily="34" charset="-128"/>
              </a:rPr>
              <a:t>Acceso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gratuito</a:t>
            </a:r>
            <a:r>
              <a:rPr lang="en-US" sz="2000" dirty="0" smtClean="0">
                <a:ea typeface="MS PGothic" pitchFamily="34" charset="-128"/>
              </a:rPr>
              <a:t> o a </a:t>
            </a:r>
            <a:r>
              <a:rPr lang="en-US" sz="2000" dirty="0" err="1" smtClean="0">
                <a:ea typeface="MS PGothic" pitchFamily="34" charset="-128"/>
              </a:rPr>
              <a:t>bajo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costo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para</a:t>
            </a:r>
            <a:r>
              <a:rPr lang="en-US" sz="2000" dirty="0" smtClean="0">
                <a:ea typeface="MS PGothic" pitchFamily="34" charset="-128"/>
              </a:rPr>
              <a:t> 105 </a:t>
            </a:r>
            <a:r>
              <a:rPr lang="en-US" sz="2000" dirty="0" err="1" smtClean="0">
                <a:ea typeface="MS PGothic" pitchFamily="34" charset="-128"/>
              </a:rPr>
              <a:t>países</a:t>
            </a:r>
            <a:r>
              <a:rPr lang="en-US" sz="2000" dirty="0" smtClean="0">
                <a:ea typeface="MS PGothic" pitchFamily="34" charset="-128"/>
              </a:rPr>
              <a:t> en </a:t>
            </a:r>
            <a:r>
              <a:rPr lang="en-US" sz="2000" dirty="0" err="1" smtClean="0">
                <a:ea typeface="MS PGothic" pitchFamily="34" charset="-128"/>
              </a:rPr>
              <a:t>desarrollo</a:t>
            </a:r>
            <a:r>
              <a:rPr lang="en-US" sz="2000" dirty="0" smtClean="0">
                <a:ea typeface="MS PGothic" pitchFamily="34" charset="-128"/>
              </a:rPr>
              <a:t> o PMA a </a:t>
            </a:r>
            <a:r>
              <a:rPr lang="en-US" sz="2000" dirty="0" err="1" smtClean="0">
                <a:ea typeface="MS PGothic" pitchFamily="34" charset="-128"/>
              </a:rPr>
              <a:t>herramientas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avanzadas</a:t>
            </a:r>
            <a:r>
              <a:rPr lang="en-US" sz="2000" dirty="0" smtClean="0">
                <a:ea typeface="MS PGothic" pitchFamily="34" charset="-128"/>
              </a:rPr>
              <a:t> de </a:t>
            </a:r>
            <a:r>
              <a:rPr lang="en-US" sz="2000" dirty="0" err="1" smtClean="0">
                <a:ea typeface="MS PGothic" pitchFamily="34" charset="-128"/>
              </a:rPr>
              <a:t>búsqueda</a:t>
            </a:r>
            <a:r>
              <a:rPr lang="en-US" sz="2000" dirty="0" smtClean="0">
                <a:ea typeface="MS PGothic" pitchFamily="34" charset="-128"/>
              </a:rPr>
              <a:t> y </a:t>
            </a:r>
            <a:r>
              <a:rPr lang="en-US" sz="2000" dirty="0" err="1" smtClean="0">
                <a:ea typeface="MS PGothic" pitchFamily="34" charset="-128"/>
              </a:rPr>
              <a:t>análisis</a:t>
            </a:r>
            <a:endParaRPr lang="en-US" sz="2000" dirty="0" smtClean="0">
              <a:ea typeface="MS PGothic" pitchFamily="34" charset="-128"/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93875"/>
            <a:ext cx="3524250" cy="914400"/>
          </a:xfrm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68313" y="6021388"/>
            <a:ext cx="6551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>
                <a:hlinkClick r:id="rId3"/>
              </a:rPr>
              <a:t>www.wipo.int/aspi</a:t>
            </a:r>
            <a:endParaRPr lang="fr-CH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ARDI: Research4Life </a:t>
            </a:r>
            <a:r>
              <a:rPr lang="en-US" dirty="0" err="1"/>
              <a:t>Programas</a:t>
            </a:r>
            <a:endParaRPr lang="en-US" dirty="0"/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457200" y="2438400"/>
            <a:ext cx="8229600" cy="1066800"/>
            <a:chOff x="457200" y="2438400"/>
            <a:chExt cx="8229600" cy="1066800"/>
          </a:xfrm>
        </p:grpSpPr>
        <p:pic>
          <p:nvPicPr>
            <p:cNvPr id="215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743200"/>
              <a:ext cx="25209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7" name="Group 18"/>
            <p:cNvGrpSpPr>
              <a:grpSpLocks/>
            </p:cNvGrpSpPr>
            <p:nvPr/>
          </p:nvGrpSpPr>
          <p:grpSpPr bwMode="auto">
            <a:xfrm>
              <a:off x="4038600" y="2438400"/>
              <a:ext cx="4648200" cy="1066800"/>
              <a:chOff x="4038600" y="2438400"/>
              <a:chExt cx="4648200" cy="1066800"/>
            </a:xfrm>
          </p:grpSpPr>
          <p:pic>
            <p:nvPicPr>
              <p:cNvPr id="21528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2438400"/>
                <a:ext cx="1110301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TextBox 11"/>
              <p:cNvSpPr txBox="1">
                <a:spLocks noChangeArrowheads="1"/>
              </p:cNvSpPr>
              <p:nvPr/>
            </p:nvSpPr>
            <p:spPr bwMode="auto">
              <a:xfrm>
                <a:off x="5181600" y="2819400"/>
                <a:ext cx="3505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ea typeface="MS PGothic" pitchFamily="34" charset="-128"/>
                  </a:rPr>
                  <a:t>World Health Organization</a:t>
                </a:r>
              </a:p>
            </p:txBody>
          </p:sp>
        </p:grpSp>
      </p:grpSp>
      <p:grpSp>
        <p:nvGrpSpPr>
          <p:cNvPr id="21508" name="Group 23"/>
          <p:cNvGrpSpPr>
            <a:grpSpLocks/>
          </p:cNvGrpSpPr>
          <p:nvPr/>
        </p:nvGrpSpPr>
        <p:grpSpPr bwMode="auto">
          <a:xfrm>
            <a:off x="457200" y="3886200"/>
            <a:ext cx="8305800" cy="762000"/>
            <a:chOff x="457200" y="3886200"/>
            <a:chExt cx="8305800" cy="762000"/>
          </a:xfrm>
        </p:grpSpPr>
        <p:pic>
          <p:nvPicPr>
            <p:cNvPr id="215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86200"/>
              <a:ext cx="252095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3" name="Group 19"/>
            <p:cNvGrpSpPr>
              <a:grpSpLocks/>
            </p:cNvGrpSpPr>
            <p:nvPr/>
          </p:nvGrpSpPr>
          <p:grpSpPr bwMode="auto">
            <a:xfrm>
              <a:off x="4267200" y="3886200"/>
              <a:ext cx="4495800" cy="762000"/>
              <a:chOff x="4267200" y="3886200"/>
              <a:chExt cx="4495800" cy="762000"/>
            </a:xfrm>
          </p:grpSpPr>
          <p:pic>
            <p:nvPicPr>
              <p:cNvPr id="21524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886200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5" name="TextBox 13"/>
              <p:cNvSpPr txBox="1">
                <a:spLocks noChangeArrowheads="1"/>
              </p:cNvSpPr>
              <p:nvPr/>
            </p:nvSpPr>
            <p:spPr bwMode="auto">
              <a:xfrm>
                <a:off x="5105400" y="3962400"/>
                <a:ext cx="365760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ea typeface="MS PGothic" pitchFamily="34" charset="-128"/>
                  </a:rPr>
                  <a:t>Food and Agriculture Organization of the United Nations</a:t>
                </a:r>
              </a:p>
            </p:txBody>
          </p:sp>
        </p:grpSp>
      </p:grpSp>
      <p:grpSp>
        <p:nvGrpSpPr>
          <p:cNvPr id="21509" name="Group 21"/>
          <p:cNvGrpSpPr>
            <a:grpSpLocks/>
          </p:cNvGrpSpPr>
          <p:nvPr/>
        </p:nvGrpSpPr>
        <p:grpSpPr bwMode="auto">
          <a:xfrm>
            <a:off x="533400" y="1549400"/>
            <a:ext cx="8153400" cy="889000"/>
            <a:chOff x="533400" y="1549400"/>
            <a:chExt cx="8153400" cy="889000"/>
          </a:xfrm>
        </p:grpSpPr>
        <p:grpSp>
          <p:nvGrpSpPr>
            <p:cNvPr id="21518" name="Group 17"/>
            <p:cNvGrpSpPr>
              <a:grpSpLocks/>
            </p:cNvGrpSpPr>
            <p:nvPr/>
          </p:nvGrpSpPr>
          <p:grpSpPr bwMode="auto">
            <a:xfrm>
              <a:off x="3733800" y="1549400"/>
              <a:ext cx="4953000" cy="889000"/>
              <a:chOff x="3733800" y="1549400"/>
              <a:chExt cx="4953000" cy="889000"/>
            </a:xfrm>
          </p:grpSpPr>
          <p:pic>
            <p:nvPicPr>
              <p:cNvPr id="21520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1549400"/>
                <a:ext cx="2082800" cy="88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1" name="TextBox 10"/>
              <p:cNvSpPr txBox="1">
                <a:spLocks noChangeArrowheads="1"/>
              </p:cNvSpPr>
              <p:nvPr/>
            </p:nvSpPr>
            <p:spPr bwMode="auto">
              <a:xfrm>
                <a:off x="6096000" y="1676400"/>
                <a:ext cx="259080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ea typeface="MS PGothic" pitchFamily="34" charset="-128"/>
                  </a:rPr>
                  <a:t>World Intellectual Property Organization</a:t>
                </a:r>
              </a:p>
            </p:txBody>
          </p:sp>
        </p:grpSp>
        <p:pic>
          <p:nvPicPr>
            <p:cNvPr id="2151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33337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24"/>
          <p:cNvGrpSpPr>
            <a:grpSpLocks/>
          </p:cNvGrpSpPr>
          <p:nvPr/>
        </p:nvGrpSpPr>
        <p:grpSpPr bwMode="auto">
          <a:xfrm>
            <a:off x="533400" y="4800600"/>
            <a:ext cx="8229600" cy="927100"/>
            <a:chOff x="533400" y="4800599"/>
            <a:chExt cx="8229600" cy="927101"/>
          </a:xfrm>
        </p:grpSpPr>
        <p:pic>
          <p:nvPicPr>
            <p:cNvPr id="2151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953000"/>
              <a:ext cx="3011488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Group 20"/>
            <p:cNvGrpSpPr>
              <a:grpSpLocks/>
            </p:cNvGrpSpPr>
            <p:nvPr/>
          </p:nvGrpSpPr>
          <p:grpSpPr bwMode="auto">
            <a:xfrm>
              <a:off x="4191000" y="4800599"/>
              <a:ext cx="4572000" cy="919553"/>
              <a:chOff x="4191000" y="4800599"/>
              <a:chExt cx="4572000" cy="919553"/>
            </a:xfrm>
          </p:grpSpPr>
          <p:pic>
            <p:nvPicPr>
              <p:cNvPr id="21516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4800599"/>
                <a:ext cx="914401" cy="919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7" name="TextBox 16"/>
              <p:cNvSpPr txBox="1">
                <a:spLocks noChangeArrowheads="1"/>
              </p:cNvSpPr>
              <p:nvPr/>
            </p:nvSpPr>
            <p:spPr bwMode="auto">
              <a:xfrm>
                <a:off x="5105400" y="4953000"/>
                <a:ext cx="365760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600">
                    <a:ea typeface="MS PGothic" pitchFamily="34" charset="-128"/>
                  </a:rPr>
                  <a:t>United Nations Environment Programme</a:t>
                </a:r>
              </a:p>
            </p:txBody>
          </p:sp>
        </p:grpSp>
      </p:grpSp>
      <p:pic>
        <p:nvPicPr>
          <p:cNvPr id="2151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081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457200" y="6021388"/>
            <a:ext cx="5915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>
                <a:hlinkClick r:id="rId13"/>
              </a:rPr>
              <a:t>www.research4life.org</a:t>
            </a:r>
            <a:endParaRPr lang="fr-CH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generales del proyecto CATI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Incremento de la innovación a través del acceso y la utilización efectiva de la información de patentes u otra literatura no patente</a:t>
            </a:r>
          </a:p>
          <a:p>
            <a:r>
              <a:rPr lang="es-ES" dirty="0" smtClean="0"/>
              <a:t>Generar nuevo conocimiento, adaptar el conocimiento ya creado</a:t>
            </a:r>
          </a:p>
          <a:p>
            <a:r>
              <a:rPr lang="es-ES" dirty="0" smtClean="0"/>
              <a:t>Identificar socios potenciales</a:t>
            </a:r>
          </a:p>
          <a:p>
            <a:r>
              <a:rPr lang="es-ES" dirty="0" smtClean="0"/>
              <a:t>Convertirse en un vínculo activo, del sistema nacional de innovación</a:t>
            </a:r>
          </a:p>
          <a:p>
            <a:pPr marL="457200" lvl="1" indent="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electrónicos</a:t>
            </a:r>
            <a:r>
              <a:rPr lang="en-US" dirty="0"/>
              <a:t>: 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literatura</a:t>
            </a:r>
            <a:r>
              <a:rPr lang="en-US" dirty="0"/>
              <a:t> de </a:t>
            </a:r>
            <a:r>
              <a:rPr lang="en-US" dirty="0" err="1"/>
              <a:t>contenido</a:t>
            </a:r>
            <a:r>
              <a:rPr lang="en-US" dirty="0"/>
              <a:t> </a:t>
            </a:r>
            <a:r>
              <a:rPr lang="en-US" dirty="0" err="1"/>
              <a:t>científico</a:t>
            </a:r>
            <a:r>
              <a:rPr lang="en-US" dirty="0"/>
              <a:t> y </a:t>
            </a:r>
            <a:r>
              <a:rPr lang="en-US" dirty="0" err="1"/>
              <a:t>técnico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035300"/>
            <a:ext cx="8229600" cy="3417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err="1" smtClean="0">
                <a:ea typeface="MS PGothic" pitchFamily="34" charset="-128"/>
              </a:rPr>
              <a:t>Partenariado</a:t>
            </a:r>
            <a:r>
              <a:rPr lang="en-US" sz="2000" dirty="0" smtClean="0">
                <a:ea typeface="MS PGothic" pitchFamily="34" charset="-128"/>
              </a:rPr>
              <a:t> con 16 </a:t>
            </a:r>
            <a:r>
              <a:rPr lang="en-US" sz="2000" dirty="0" err="1" smtClean="0">
                <a:ea typeface="MS PGothic" pitchFamily="34" charset="-128"/>
              </a:rPr>
              <a:t>editores</a:t>
            </a:r>
            <a:endParaRPr lang="en-US" sz="2000" dirty="0" smtClean="0">
              <a:ea typeface="MS PGothic" pitchFamily="34" charset="-128"/>
            </a:endParaRPr>
          </a:p>
          <a:p>
            <a:r>
              <a:rPr lang="en-US" sz="2000" dirty="0" err="1">
                <a:ea typeface="MS PGothic" pitchFamily="34" charset="-128"/>
              </a:rPr>
              <a:t>Acceso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err="1">
                <a:ea typeface="MS PGothic" pitchFamily="34" charset="-128"/>
              </a:rPr>
              <a:t>gratuito</a:t>
            </a:r>
            <a:r>
              <a:rPr lang="en-US" sz="2000" dirty="0">
                <a:ea typeface="MS PGothic" pitchFamily="34" charset="-128"/>
              </a:rPr>
              <a:t> o a </a:t>
            </a:r>
            <a:r>
              <a:rPr lang="en-US" sz="2000" dirty="0" err="1">
                <a:ea typeface="MS PGothic" pitchFamily="34" charset="-128"/>
              </a:rPr>
              <a:t>bajo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err="1">
                <a:ea typeface="MS PGothic" pitchFamily="34" charset="-128"/>
              </a:rPr>
              <a:t>costo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err="1">
                <a:ea typeface="MS PGothic" pitchFamily="34" charset="-128"/>
              </a:rPr>
              <a:t>para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smtClean="0">
                <a:ea typeface="MS PGothic" pitchFamily="34" charset="-128"/>
              </a:rPr>
              <a:t>116 </a:t>
            </a:r>
            <a:r>
              <a:rPr lang="en-US" sz="2000" dirty="0" err="1" smtClean="0">
                <a:ea typeface="MS PGothic" pitchFamily="34" charset="-128"/>
              </a:rPr>
              <a:t>países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>
                <a:ea typeface="MS PGothic" pitchFamily="34" charset="-128"/>
              </a:rPr>
              <a:t>en </a:t>
            </a:r>
            <a:r>
              <a:rPr lang="en-US" sz="2000" dirty="0" err="1">
                <a:ea typeface="MS PGothic" pitchFamily="34" charset="-128"/>
              </a:rPr>
              <a:t>desarrollo</a:t>
            </a:r>
            <a:r>
              <a:rPr lang="en-US" sz="2000" dirty="0">
                <a:ea typeface="MS PGothic" pitchFamily="34" charset="-128"/>
              </a:rPr>
              <a:t> o PMA a </a:t>
            </a:r>
            <a:r>
              <a:rPr lang="en-US" sz="2000" dirty="0" err="1" smtClean="0">
                <a:ea typeface="MS PGothic" pitchFamily="34" charset="-128"/>
              </a:rPr>
              <a:t>más</a:t>
            </a:r>
            <a:r>
              <a:rPr lang="en-US" sz="2000" dirty="0" smtClean="0">
                <a:ea typeface="MS PGothic" pitchFamily="34" charset="-128"/>
              </a:rPr>
              <a:t> de 10'000 </a:t>
            </a:r>
            <a:r>
              <a:rPr lang="en-US" sz="2000" dirty="0" err="1" smtClean="0">
                <a:ea typeface="MS PGothic" pitchFamily="34" charset="-128"/>
              </a:rPr>
              <a:t>libros</a:t>
            </a:r>
            <a:r>
              <a:rPr lang="en-US" sz="2000" dirty="0" smtClean="0">
                <a:ea typeface="MS PGothic" pitchFamily="34" charset="-128"/>
              </a:rPr>
              <a:t>, </a:t>
            </a:r>
            <a:r>
              <a:rPr lang="en-US" sz="2000" dirty="0" err="1" smtClean="0">
                <a:ea typeface="MS PGothic" pitchFamily="34" charset="-128"/>
              </a:rPr>
              <a:t>revistas</a:t>
            </a:r>
            <a:r>
              <a:rPr lang="en-US" sz="2000" dirty="0" smtClean="0">
                <a:ea typeface="MS PGothic" pitchFamily="34" charset="-128"/>
              </a:rPr>
              <a:t>, </a:t>
            </a:r>
            <a:r>
              <a:rPr lang="en-US" sz="2000" dirty="0" err="1" smtClean="0">
                <a:ea typeface="MS PGothic" pitchFamily="34" charset="-128"/>
              </a:rPr>
              <a:t>trabajos</a:t>
            </a:r>
            <a:r>
              <a:rPr lang="en-US" sz="2000" dirty="0" smtClean="0">
                <a:ea typeface="MS PGothic" pitchFamily="34" charset="-128"/>
              </a:rPr>
              <a:t> de </a:t>
            </a:r>
            <a:r>
              <a:rPr lang="en-US" sz="2000" dirty="0" err="1" smtClean="0">
                <a:ea typeface="MS PGothic" pitchFamily="34" charset="-128"/>
              </a:rPr>
              <a:t>referencía</a:t>
            </a:r>
            <a:r>
              <a:rPr lang="en-US" sz="2000" dirty="0" smtClean="0">
                <a:ea typeface="MS PGothic" pitchFamily="34" charset="-128"/>
              </a:rPr>
              <a:t> en </a:t>
            </a:r>
            <a:r>
              <a:rPr lang="en-US" sz="2000" dirty="0" err="1" smtClean="0">
                <a:ea typeface="MS PGothic" pitchFamily="34" charset="-128"/>
              </a:rPr>
              <a:t>varias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áreas</a:t>
            </a:r>
            <a:r>
              <a:rPr lang="en-US" sz="2000" dirty="0" smtClean="0">
                <a:ea typeface="MS PGothic" pitchFamily="34" charset="-128"/>
              </a:rPr>
              <a:t> de </a:t>
            </a:r>
            <a:r>
              <a:rPr lang="en-US" sz="2000" dirty="0" err="1" smtClean="0">
                <a:ea typeface="MS PGothic" pitchFamily="34" charset="-128"/>
              </a:rPr>
              <a:t>investigación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incluyendo</a:t>
            </a:r>
            <a:r>
              <a:rPr lang="en-US" sz="2000" dirty="0" smtClean="0">
                <a:ea typeface="MS PGothic" pitchFamily="34" charset="-128"/>
              </a:rPr>
              <a:t>:</a:t>
            </a:r>
          </a:p>
          <a:p>
            <a:pPr lvl="1"/>
            <a:r>
              <a:rPr lang="en-US" sz="2000" dirty="0" err="1" smtClean="0">
                <a:ea typeface="MS PGothic" pitchFamily="34" charset="-128"/>
              </a:rPr>
              <a:t>física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aplicada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err="1" smtClean="0">
                <a:ea typeface="MS PGothic" pitchFamily="34" charset="-128"/>
              </a:rPr>
              <a:t>ingieniería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err="1" smtClean="0">
                <a:ea typeface="MS PGothic" pitchFamily="34" charset="-128"/>
              </a:rPr>
              <a:t>química</a:t>
            </a:r>
            <a:endParaRPr lang="en-US" sz="2000" dirty="0" smtClean="0">
              <a:ea typeface="MS PGothic" pitchFamily="34" charset="-128"/>
            </a:endParaRPr>
          </a:p>
          <a:p>
            <a:pPr lvl="1"/>
            <a:r>
              <a:rPr lang="en-US" sz="2000" dirty="0" err="1" smtClean="0">
                <a:ea typeface="MS PGothic" pitchFamily="34" charset="-128"/>
              </a:rPr>
              <a:t>conocimientos</a:t>
            </a: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tradicionales</a:t>
            </a:r>
            <a:endParaRPr lang="en-US" sz="2000" dirty="0" smtClean="0">
              <a:ea typeface="MS PGothic" pitchFamily="34" charset="-128"/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03388"/>
            <a:ext cx="2592388" cy="1004887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68313" y="5949950"/>
            <a:ext cx="74882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>
                <a:hlinkClick r:id="rId3"/>
              </a:rPr>
              <a:t>www.wipo.int/ardi</a:t>
            </a:r>
            <a:endParaRPr lang="fr-CH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Planificación del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Evaluación de los necesidades, las capacidades</a:t>
            </a:r>
          </a:p>
          <a:p>
            <a:pPr lvl="1"/>
            <a:r>
              <a:rPr lang="es-ES" dirty="0"/>
              <a:t>d</a:t>
            </a:r>
            <a:r>
              <a:rPr lang="es-ES" dirty="0" smtClean="0"/>
              <a:t>el CATI coordinador</a:t>
            </a:r>
          </a:p>
          <a:p>
            <a:pPr marL="452438" lvl="1" indent="4763"/>
            <a:r>
              <a:rPr lang="es-ES" dirty="0" smtClean="0"/>
              <a:t>  de los CATI periféricos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 función de los necesidades de las instituciones que los albergan</a:t>
            </a:r>
          </a:p>
          <a:p>
            <a:pPr marL="452438" lvl="1" indent="0">
              <a:buNone/>
            </a:pPr>
            <a:endParaRPr lang="es-ES" dirty="0" smtClean="0"/>
          </a:p>
          <a:p>
            <a:r>
              <a:rPr lang="es-ES" dirty="0" smtClean="0"/>
              <a:t>Plan de ejecución</a:t>
            </a:r>
          </a:p>
          <a:p>
            <a:r>
              <a:rPr lang="es-ES" dirty="0" smtClean="0"/>
              <a:t>Monitoreo</a:t>
            </a:r>
          </a:p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Iniciación del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Firma de Acuerdo de Cooperación con la OMPI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Firma de los Acuerdos de cooperación institucionales para la creación de los </a:t>
            </a:r>
            <a:r>
              <a:rPr lang="es-ES" dirty="0" err="1" smtClean="0"/>
              <a:t>CATIs</a:t>
            </a:r>
            <a:r>
              <a:rPr lang="es-ES" dirty="0" smtClean="0"/>
              <a:t> en entidades (Universidades, centros de I&amp;D, Pymes, Asociaciones de Empresas, etc.)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Disponibilidad de recursos en función de las necesidades y las capacidades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8229600" cy="4352925"/>
          </a:xfrm>
        </p:spPr>
        <p:txBody>
          <a:bodyPr/>
          <a:lstStyle/>
          <a:p>
            <a:r>
              <a:rPr lang="es-ES" dirty="0" smtClean="0"/>
              <a:t>Humanos</a:t>
            </a:r>
          </a:p>
          <a:p>
            <a:r>
              <a:rPr lang="es-ES" dirty="0" smtClean="0"/>
              <a:t>Financieros</a:t>
            </a:r>
          </a:p>
          <a:p>
            <a:r>
              <a:rPr lang="es-ES" dirty="0" smtClean="0"/>
              <a:t>De infraestructura</a:t>
            </a:r>
          </a:p>
          <a:p>
            <a:r>
              <a:rPr lang="es-ES" dirty="0" smtClean="0"/>
              <a:t>De información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Apoyo de la OMPI “in situ”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8229600" cy="4352925"/>
          </a:xfrm>
        </p:spPr>
        <p:txBody>
          <a:bodyPr/>
          <a:lstStyle/>
          <a:p>
            <a:r>
              <a:rPr lang="es-ES" dirty="0" smtClean="0"/>
              <a:t>Planificación</a:t>
            </a:r>
          </a:p>
          <a:p>
            <a:r>
              <a:rPr lang="es-ES" dirty="0" smtClean="0"/>
              <a:t>Entrenamiento y capacitación</a:t>
            </a:r>
          </a:p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Planificación / Documento de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estimular el compromiso y la titularidad</a:t>
            </a:r>
          </a:p>
          <a:p>
            <a:pPr lvl="1"/>
            <a:r>
              <a:rPr lang="es-ES" dirty="0" smtClean="0"/>
              <a:t>Impacto</a:t>
            </a:r>
          </a:p>
          <a:p>
            <a:pPr lvl="1"/>
            <a:r>
              <a:rPr lang="es-ES" dirty="0" smtClean="0"/>
              <a:t>Sostenibilidad</a:t>
            </a:r>
          </a:p>
          <a:p>
            <a:pPr lvl="1"/>
            <a:r>
              <a:rPr lang="es-ES" dirty="0" smtClean="0"/>
              <a:t>Marco de contexto</a:t>
            </a:r>
          </a:p>
          <a:p>
            <a:pPr lvl="1"/>
            <a:endParaRPr lang="es-ES" dirty="0" smtClean="0"/>
          </a:p>
          <a:p>
            <a:pPr marL="457200" lvl="1" indent="0">
              <a:buNone/>
            </a:pPr>
            <a:r>
              <a:rPr lang="es-ES" sz="2800" dirty="0">
                <a:solidFill>
                  <a:srgbClr val="0070C0"/>
                </a:solidFill>
                <a:ea typeface="+mn-ea"/>
              </a:rPr>
              <a:t>ACTIVIDADES</a:t>
            </a:r>
          </a:p>
          <a:p>
            <a:pPr marL="457200" lvl="1" indent="0">
              <a:buNone/>
            </a:pPr>
            <a:r>
              <a:rPr lang="es-ES" sz="2800" dirty="0">
                <a:solidFill>
                  <a:srgbClr val="0070C0"/>
                </a:solidFill>
                <a:ea typeface="+mn-ea"/>
              </a:rPr>
              <a:t>RESULTADOS</a:t>
            </a:r>
          </a:p>
          <a:p>
            <a:pPr marL="457200" lvl="1" indent="0">
              <a:buNone/>
            </a:pPr>
            <a:r>
              <a:rPr lang="es-ES" sz="2800" dirty="0">
                <a:solidFill>
                  <a:srgbClr val="0070C0"/>
                </a:solidFill>
                <a:ea typeface="+mn-ea"/>
              </a:rPr>
              <a:t>LOGROS</a:t>
            </a:r>
          </a:p>
          <a:p>
            <a:pPr marL="457200" lvl="1" indent="0">
              <a:buNone/>
            </a:pPr>
            <a:r>
              <a:rPr lang="es-ES" sz="2800" dirty="0">
                <a:solidFill>
                  <a:srgbClr val="0070C0"/>
                </a:solidFill>
                <a:ea typeface="+mn-ea"/>
              </a:rPr>
              <a:t>OBJETIVOS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Objetivos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1"/>
            <a:ext cx="8991600" cy="4343399"/>
          </a:xfrm>
        </p:spPr>
        <p:txBody>
          <a:bodyPr/>
          <a:lstStyle/>
          <a:p>
            <a:r>
              <a:rPr lang="es-ES" dirty="0"/>
              <a:t>Impacto a largo plazo a ser alcanzado por el proyecto y alineado a las objetivos estratégicos </a:t>
            </a:r>
            <a:r>
              <a:rPr lang="es-ES" dirty="0" smtClean="0"/>
              <a:t>nacionales</a:t>
            </a:r>
            <a:br>
              <a:rPr lang="es-ES" dirty="0" smtClean="0"/>
            </a:br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	</a:t>
            </a:r>
            <a:r>
              <a:rPr lang="es-ES" u="sng" dirty="0" smtClean="0"/>
              <a:t>Ejemplos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ES" dirty="0" smtClean="0"/>
          </a:p>
          <a:p>
            <a:pPr marL="457200" lvl="1" indent="0">
              <a:buNone/>
            </a:pPr>
            <a:r>
              <a:rPr lang="es-ES" dirty="0">
                <a:solidFill>
                  <a:srgbClr val="7030A0"/>
                </a:solidFill>
              </a:rPr>
              <a:t>	</a:t>
            </a:r>
            <a:r>
              <a:rPr lang="es-ES" dirty="0" smtClean="0">
                <a:solidFill>
                  <a:srgbClr val="7030A0"/>
                </a:solidFill>
              </a:rPr>
              <a:t>- Aumento de la actividad de innovación</a:t>
            </a:r>
          </a:p>
          <a:p>
            <a:pPr marL="457200" lvl="1" indent="0">
              <a:buNone/>
            </a:pPr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smtClean="0">
                <a:solidFill>
                  <a:srgbClr val="7030A0"/>
                </a:solidFill>
              </a:rPr>
              <a:t>Aumento de la competitividad en un sector determinado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Logros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s-ES" dirty="0" smtClean="0"/>
              <a:t>Efecto a corto y mediano plazo a ser alcanzado por el proyecto </a:t>
            </a:r>
          </a:p>
          <a:p>
            <a:pPr marL="457200" lvl="1" indent="0">
              <a:buNone/>
            </a:pPr>
            <a:r>
              <a:rPr lang="es-ES" i="1" dirty="0"/>
              <a:t/>
            </a:r>
            <a:br>
              <a:rPr lang="es-ES" i="1" dirty="0"/>
            </a:br>
            <a:r>
              <a:rPr lang="es-ES" i="1" dirty="0" smtClean="0"/>
              <a:t>	</a:t>
            </a:r>
            <a:r>
              <a:rPr lang="es-ES" u="sng" dirty="0" smtClean="0"/>
              <a:t>Ejemplo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ES" dirty="0" smtClean="0"/>
          </a:p>
          <a:p>
            <a:pPr lvl="2">
              <a:buFontTx/>
              <a:buChar char="-"/>
            </a:pPr>
            <a:r>
              <a:rPr lang="es-ES" dirty="0" smtClean="0">
                <a:solidFill>
                  <a:srgbClr val="7030A0"/>
                </a:solidFill>
              </a:rPr>
              <a:t>Mayor </a:t>
            </a:r>
            <a:r>
              <a:rPr lang="es-ES" dirty="0">
                <a:solidFill>
                  <a:srgbClr val="7030A0"/>
                </a:solidFill>
              </a:rPr>
              <a:t>uso de la información de patentes por las </a:t>
            </a:r>
            <a:r>
              <a:rPr lang="es-ES" dirty="0" smtClean="0">
                <a:solidFill>
                  <a:srgbClr val="7030A0"/>
                </a:solidFill>
              </a:rPr>
              <a:t>  universidades</a:t>
            </a:r>
          </a:p>
          <a:p>
            <a:pPr lvl="2">
              <a:buFontTx/>
              <a:buChar char="-"/>
            </a:pPr>
            <a:r>
              <a:rPr lang="es-ES" sz="2400" dirty="0" smtClean="0">
                <a:solidFill>
                  <a:srgbClr val="7030A0"/>
                </a:solidFill>
              </a:rPr>
              <a:t>Mejor </a:t>
            </a:r>
            <a:r>
              <a:rPr lang="es-ES" sz="2400" dirty="0">
                <a:solidFill>
                  <a:srgbClr val="7030A0"/>
                </a:solidFill>
              </a:rPr>
              <a:t>calidad de las solicitudes nacionales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352925"/>
          </a:xfrm>
        </p:spPr>
        <p:txBody>
          <a:bodyPr/>
          <a:lstStyle/>
          <a:p>
            <a:r>
              <a:rPr lang="es-ES" dirty="0" smtClean="0"/>
              <a:t>Activos producidos directamente  x  las actividades del proyecto</a:t>
            </a:r>
            <a:br>
              <a:rPr lang="es-ES" dirty="0" smtClean="0"/>
            </a:b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	</a:t>
            </a:r>
            <a:r>
              <a:rPr lang="es-ES" u="sng" dirty="0" smtClean="0"/>
              <a:t>Ejemplo</a:t>
            </a:r>
            <a:r>
              <a:rPr lang="es-ES" dirty="0" smtClean="0"/>
              <a:t>:</a:t>
            </a:r>
          </a:p>
          <a:p>
            <a:pPr marL="457200" lvl="1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457200" lvl="1" indent="0">
              <a:buNone/>
            </a:pPr>
            <a:r>
              <a:rPr lang="es-ES" dirty="0"/>
              <a:t>	</a:t>
            </a:r>
            <a:r>
              <a:rPr lang="es-ES" dirty="0" smtClean="0"/>
              <a:t>- Recursos humanos entrenados </a:t>
            </a:r>
            <a:r>
              <a:rPr lang="es-ES" dirty="0"/>
              <a:t>	</a:t>
            </a:r>
            <a:r>
              <a:rPr lang="es-ES" dirty="0" smtClean="0"/>
              <a:t>		   </a:t>
            </a:r>
          </a:p>
          <a:p>
            <a:pPr marL="457200" lvl="1" indent="0">
              <a:buNone/>
            </a:pPr>
            <a:r>
              <a:rPr lang="es-ES" dirty="0"/>
              <a:t>	</a:t>
            </a:r>
            <a:r>
              <a:rPr lang="es-ES" dirty="0" smtClean="0"/>
              <a:t>- Infraestructura técnica e informática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Actividades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475"/>
            <a:ext cx="8229600" cy="4352925"/>
          </a:xfrm>
        </p:spPr>
        <p:txBody>
          <a:bodyPr/>
          <a:lstStyle/>
          <a:p>
            <a:r>
              <a:rPr lang="es-ES" dirty="0" smtClean="0"/>
              <a:t>Acciones a ser llevadas a cabo en el marco del proyecto teniendo en cuenta los recursos existentes y las necesidades identificadas</a:t>
            </a:r>
          </a:p>
          <a:p>
            <a:pPr marL="0" lvl="1" indent="0"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Los objetivos, logros, resultados y actividades deben ser expresados claramente: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SMART</a:t>
            </a:r>
            <a:r>
              <a:rPr lang="es-ES" dirty="0" smtClean="0"/>
              <a:t> </a:t>
            </a:r>
            <a:r>
              <a:rPr lang="es-ES" dirty="0"/>
              <a:t>= </a:t>
            </a:r>
            <a:r>
              <a:rPr lang="es-ES" dirty="0">
                <a:solidFill>
                  <a:srgbClr val="FF0000"/>
                </a:solidFill>
              </a:rPr>
              <a:t>E</a:t>
            </a:r>
            <a:r>
              <a:rPr lang="es-ES" dirty="0"/>
              <a:t>specíficos, </a:t>
            </a:r>
            <a:r>
              <a:rPr lang="es-ES" dirty="0">
                <a:solidFill>
                  <a:srgbClr val="FF0000"/>
                </a:solidFill>
              </a:rPr>
              <a:t>M</a:t>
            </a:r>
            <a:r>
              <a:rPr lang="es-ES" dirty="0"/>
              <a:t>edibles, </a:t>
            </a:r>
            <a:r>
              <a:rPr lang="es-ES" dirty="0">
                <a:solidFill>
                  <a:srgbClr val="FF0000"/>
                </a:solidFill>
              </a:rPr>
              <a:t>A</a:t>
            </a:r>
            <a:r>
              <a:rPr lang="es-ES" dirty="0"/>
              <a:t>lcanzables; </a:t>
            </a:r>
            <a:r>
              <a:rPr lang="es-ES" dirty="0">
                <a:solidFill>
                  <a:srgbClr val="FF0000"/>
                </a:solidFill>
              </a:rPr>
              <a:t>R</a:t>
            </a:r>
            <a:r>
              <a:rPr lang="es-ES" dirty="0"/>
              <a:t>ealistas y </a:t>
            </a:r>
            <a:r>
              <a:rPr lang="es-ES" dirty="0">
                <a:solidFill>
                  <a:srgbClr val="FF0000"/>
                </a:solidFill>
              </a:rPr>
              <a:t>D</a:t>
            </a:r>
            <a:r>
              <a:rPr lang="es-ES" dirty="0"/>
              <a:t>efinidos en el </a:t>
            </a:r>
            <a:r>
              <a:rPr lang="es-ES" dirty="0" smtClean="0">
                <a:solidFill>
                  <a:srgbClr val="FF0000"/>
                </a:solidFill>
              </a:rPr>
              <a:t>T</a:t>
            </a:r>
            <a:r>
              <a:rPr lang="es-ES" dirty="0" smtClean="0"/>
              <a:t>iempo</a:t>
            </a:r>
          </a:p>
          <a:p>
            <a:pPr marL="0" lvl="1" indent="0">
              <a:buNone/>
            </a:pPr>
            <a:r>
              <a:rPr lang="es-ES" dirty="0" smtClean="0"/>
              <a:t>y </a:t>
            </a:r>
            <a:r>
              <a:rPr lang="es-ES" dirty="0"/>
              <a:t>debe haber un vínculo entre </a:t>
            </a:r>
            <a:r>
              <a:rPr lang="es-ES" dirty="0" smtClean="0"/>
              <a:t>ellos</a:t>
            </a:r>
          </a:p>
          <a:p>
            <a:pPr marL="0" lvl="1" indent="0">
              <a:buNone/>
            </a:pPr>
            <a:endParaRPr lang="es-ES" dirty="0" smtClean="0"/>
          </a:p>
          <a:p>
            <a:r>
              <a:rPr lang="es-ES" dirty="0" smtClean="0"/>
              <a:t>Importancia de establecer indicadores medibles y bases de inicio como punto de partida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Contexto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Agenda para el </a:t>
            </a:r>
            <a:r>
              <a:rPr lang="en-US" altLang="en-US" dirty="0" err="1" smtClean="0"/>
              <a:t>Desarrollo</a:t>
            </a:r>
            <a:r>
              <a:rPr lang="en-US" altLang="en-US" dirty="0" smtClean="0"/>
              <a:t> de la OMPI (AD)</a:t>
            </a:r>
            <a:br>
              <a:rPr lang="en-US" altLang="en-US" dirty="0" smtClean="0"/>
            </a:b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AD </a:t>
            </a:r>
            <a:r>
              <a:rPr lang="en-US" altLang="en-US" dirty="0" err="1" smtClean="0"/>
              <a:t>proyectos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fases</a:t>
            </a:r>
            <a:r>
              <a:rPr lang="en-US" altLang="en-US" dirty="0" smtClean="0"/>
              <a:t> I (2009-11) y II (2012-13) </a:t>
            </a:r>
          </a:p>
          <a:p>
            <a:pPr lvl="1" eaLnBrk="1" hangingPunct="1"/>
            <a:r>
              <a:rPr lang="en-US" altLang="en-US" dirty="0" smtClean="0"/>
              <a:t>En 2014-15 </a:t>
            </a:r>
            <a:r>
              <a:rPr lang="en-US" altLang="en-US" dirty="0" err="1" smtClean="0"/>
              <a:t>totalmente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incorporado</a:t>
            </a:r>
            <a:r>
              <a:rPr lang="en-US" altLang="en-US" dirty="0" smtClean="0"/>
              <a:t> en la </a:t>
            </a:r>
            <a:r>
              <a:rPr lang="en-US" altLang="en-US" dirty="0" err="1" smtClean="0"/>
              <a:t>Programa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Presupuesto</a:t>
            </a:r>
            <a:r>
              <a:rPr lang="en-US" altLang="en-US" dirty="0" smtClean="0"/>
              <a:t> de la OMPI</a:t>
            </a:r>
          </a:p>
          <a:p>
            <a:pPr lvl="2"/>
            <a:r>
              <a:rPr lang="en-US" altLang="en-US" dirty="0" smtClean="0"/>
              <a:t> </a:t>
            </a:r>
            <a:r>
              <a:rPr lang="en-US" altLang="en-US" dirty="0" err="1" smtClean="0"/>
              <a:t>Programa</a:t>
            </a:r>
            <a:r>
              <a:rPr lang="en-US" altLang="en-US" dirty="0" smtClean="0"/>
              <a:t> 14 – </a:t>
            </a:r>
            <a:r>
              <a:rPr lang="en-US" altLang="en-US" dirty="0" err="1" smtClean="0"/>
              <a:t>Servicios</a:t>
            </a:r>
            <a:r>
              <a:rPr lang="en-US" altLang="en-US" dirty="0" smtClean="0"/>
              <a:t> para el </a:t>
            </a:r>
            <a:r>
              <a:rPr lang="en-US" altLang="en-US" dirty="0" err="1" smtClean="0"/>
              <a:t>Acceso</a:t>
            </a:r>
            <a:r>
              <a:rPr lang="en-US" altLang="en-US" dirty="0" smtClean="0"/>
              <a:t> a </a:t>
            </a:r>
            <a:r>
              <a:rPr lang="en-US" altLang="en-US" dirty="0"/>
              <a:t>la </a:t>
            </a:r>
            <a:r>
              <a:rPr lang="en-US" altLang="en-US" dirty="0" err="1" smtClean="0"/>
              <a:t>Información</a:t>
            </a:r>
            <a:r>
              <a:rPr lang="en-US" altLang="en-US" dirty="0" smtClean="0"/>
              <a:t> y al </a:t>
            </a:r>
            <a:r>
              <a:rPr lang="en-US" altLang="en-US" dirty="0" err="1" smtClean="0"/>
              <a:t>Conocimiento</a:t>
            </a:r>
            <a:endParaRPr lang="en-US" altLang="en-US" dirty="0"/>
          </a:p>
          <a:p>
            <a:pPr lvl="2" eaLnBrk="1" hangingPunct="1"/>
            <a:r>
              <a:rPr lang="en-US" altLang="en-US" dirty="0" smtClean="0"/>
              <a:t> </a:t>
            </a:r>
            <a:r>
              <a:rPr lang="en-US" altLang="en-US" dirty="0" err="1" smtClean="0"/>
              <a:t>Desafío</a:t>
            </a:r>
            <a:r>
              <a:rPr lang="en-US" altLang="en-US" dirty="0" smtClean="0"/>
              <a:t>:  </a:t>
            </a:r>
            <a:r>
              <a:rPr lang="en-US" altLang="en-US" dirty="0" err="1" smtClean="0"/>
              <a:t>lograr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sostenibilidad</a:t>
            </a:r>
            <a:r>
              <a:rPr lang="en-US" altLang="en-US" dirty="0" smtClean="0"/>
              <a:t> de la red CATI</a:t>
            </a:r>
          </a:p>
          <a:p>
            <a:pPr lvl="3" eaLnBrk="1" hangingPunct="1">
              <a:buFontTx/>
              <a:buNone/>
            </a:pPr>
            <a:endParaRPr lang="en-US" altLang="en-US" i="1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0668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00408C"/>
                </a:solidFill>
              </a:rPr>
              <a:t>Durabilidad</a:t>
            </a:r>
            <a:r>
              <a:rPr lang="en-US" dirty="0">
                <a:solidFill>
                  <a:srgbClr val="00408C"/>
                </a:solidFill>
              </a:rPr>
              <a:t> y </a:t>
            </a:r>
            <a:r>
              <a:rPr lang="en-US" dirty="0" err="1">
                <a:solidFill>
                  <a:srgbClr val="00408C"/>
                </a:solidFill>
              </a:rPr>
              <a:t>calidad</a:t>
            </a:r>
            <a:r>
              <a:rPr lang="en-US" dirty="0">
                <a:solidFill>
                  <a:srgbClr val="00408C"/>
                </a:solidFill>
              </a:rPr>
              <a:t> de los </a:t>
            </a:r>
            <a:r>
              <a:rPr lang="en-US" dirty="0" err="1">
                <a:solidFill>
                  <a:srgbClr val="00408C"/>
                </a:solidFill>
              </a:rPr>
              <a:t>servicios</a:t>
            </a:r>
            <a:r>
              <a:rPr lang="en-US" dirty="0">
                <a:solidFill>
                  <a:srgbClr val="00408C"/>
                </a:solidFill>
              </a:rPr>
              <a:t> de un CATI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Fiabilidad</a:t>
            </a:r>
            <a:endParaRPr lang="en-US" dirty="0" smtClean="0"/>
          </a:p>
          <a:p>
            <a:pPr eaLnBrk="1" hangingPunct="1"/>
            <a:r>
              <a:rPr lang="fr-CH" dirty="0" err="1" smtClean="0"/>
              <a:t>Rapidez</a:t>
            </a:r>
            <a:endParaRPr lang="fr-CH" dirty="0" smtClean="0"/>
          </a:p>
          <a:p>
            <a:pPr eaLnBrk="1" hangingPunct="1"/>
            <a:r>
              <a:rPr lang="fr-CH" dirty="0" err="1" smtClean="0"/>
              <a:t>Responsabilidad</a:t>
            </a:r>
            <a:endParaRPr lang="fr-CH" dirty="0" smtClean="0"/>
          </a:p>
          <a:p>
            <a:pPr eaLnBrk="1" hangingPunct="1"/>
            <a:r>
              <a:rPr lang="fr-CH" dirty="0" err="1" smtClean="0"/>
              <a:t>Accesibilidad</a:t>
            </a:r>
            <a:endParaRPr lang="fr-CH" dirty="0" smtClean="0"/>
          </a:p>
          <a:p>
            <a:pPr eaLnBrk="1" hangingPunct="1"/>
            <a:r>
              <a:rPr lang="fr-CH" dirty="0" err="1" smtClean="0"/>
              <a:t>Competencia</a:t>
            </a:r>
            <a:endParaRPr lang="fr-CH" dirty="0" smtClean="0"/>
          </a:p>
          <a:p>
            <a:pPr eaLnBrk="1" hangingPunct="1"/>
            <a:r>
              <a:rPr lang="fr-CH" dirty="0" err="1" smtClean="0"/>
              <a:t>Comunicación</a:t>
            </a:r>
            <a:r>
              <a:rPr lang="fr-CH" dirty="0" smtClean="0"/>
              <a:t> </a:t>
            </a:r>
            <a:r>
              <a:rPr lang="fr-CH" dirty="0" err="1" smtClean="0"/>
              <a:t>eficiente</a:t>
            </a:r>
            <a:endParaRPr lang="fr-CH" dirty="0" smtClean="0"/>
          </a:p>
          <a:p>
            <a:pPr eaLnBrk="1" hangingPunct="1"/>
            <a:r>
              <a:rPr lang="fr-CH" dirty="0" err="1" smtClean="0"/>
              <a:t>Seguridad</a:t>
            </a:r>
            <a:endParaRPr lang="fr-CH" dirty="0" smtClean="0"/>
          </a:p>
          <a:p>
            <a:pPr eaLnBrk="1" hangingPunct="1"/>
            <a:r>
              <a:rPr lang="fr-CH" dirty="0" err="1" smtClean="0"/>
              <a:t>Credibilidad</a:t>
            </a:r>
            <a:endParaRPr lang="fr-CH" dirty="0" smtClean="0"/>
          </a:p>
          <a:p>
            <a:pPr eaLnBrk="1" hangingPunct="1"/>
            <a:r>
              <a:rPr lang="fr-CH" dirty="0" err="1" smtClean="0"/>
              <a:t>Comprensión</a:t>
            </a:r>
            <a:endParaRPr lang="fr-CH" dirty="0" smtClean="0"/>
          </a:p>
          <a:p>
            <a:pPr eaLnBrk="1" hangingPunct="1"/>
            <a:endParaRPr lang="fr-CH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4638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650" cy="1066800"/>
          </a:xfrm>
        </p:spPr>
        <p:txBody>
          <a:bodyPr/>
          <a:lstStyle/>
          <a:p>
            <a:r>
              <a:rPr lang="fr-CH" dirty="0" err="1">
                <a:solidFill>
                  <a:srgbClr val="00408C"/>
                </a:solidFill>
              </a:rPr>
              <a:t>Desarrollo</a:t>
            </a:r>
            <a:r>
              <a:rPr lang="fr-CH" dirty="0">
                <a:solidFill>
                  <a:srgbClr val="00408C"/>
                </a:solidFill>
              </a:rPr>
              <a:t> de un CATI</a:t>
            </a:r>
            <a:endParaRPr lang="en-US" dirty="0">
              <a:solidFill>
                <a:srgbClr val="00408C"/>
              </a:solidFill>
            </a:endParaRPr>
          </a:p>
        </p:txBody>
      </p:sp>
      <p:cxnSp>
        <p:nvCxnSpPr>
          <p:cNvPr id="19459" name="Straight Arrow Connector 7"/>
          <p:cNvCxnSpPr>
            <a:cxnSpLocks noChangeShapeType="1"/>
            <a:endCxn id="33" idx="1"/>
          </p:cNvCxnSpPr>
          <p:nvPr/>
        </p:nvCxnSpPr>
        <p:spPr bwMode="auto">
          <a:xfrm>
            <a:off x="1296988" y="5835650"/>
            <a:ext cx="6370637" cy="2688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flipV="1">
            <a:off x="1287463" y="2009775"/>
            <a:ext cx="0" cy="3825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rc 13"/>
          <p:cNvSpPr/>
          <p:nvPr/>
        </p:nvSpPr>
        <p:spPr bwMode="auto">
          <a:xfrm>
            <a:off x="1350963" y="1577975"/>
            <a:ext cx="5265737" cy="4176713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62" name="Freeform 21"/>
          <p:cNvSpPr>
            <a:spLocks/>
          </p:cNvSpPr>
          <p:nvPr/>
        </p:nvSpPr>
        <p:spPr bwMode="auto">
          <a:xfrm>
            <a:off x="1585913" y="2130425"/>
            <a:ext cx="5283200" cy="3371850"/>
          </a:xfrm>
          <a:custGeom>
            <a:avLst/>
            <a:gdLst>
              <a:gd name="T0" fmla="*/ 0 w 5283200"/>
              <a:gd name="T1" fmla="*/ 3374740 h 3371272"/>
              <a:gd name="T2" fmla="*/ 5283200 w 5283200"/>
              <a:gd name="T3" fmla="*/ 0 h 3371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283200" h="3371272">
                <a:moveTo>
                  <a:pt x="0" y="3371272"/>
                </a:moveTo>
                <a:cubicBezTo>
                  <a:pt x="2222885" y="2031230"/>
                  <a:pt x="4445770" y="691188"/>
                  <a:pt x="5283200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Arc 23"/>
          <p:cNvSpPr/>
          <p:nvPr/>
        </p:nvSpPr>
        <p:spPr bwMode="auto">
          <a:xfrm>
            <a:off x="1719263" y="5394325"/>
            <a:ext cx="914400" cy="9144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464" name="Freeform 28"/>
          <p:cNvSpPr>
            <a:spLocks/>
          </p:cNvSpPr>
          <p:nvPr/>
        </p:nvSpPr>
        <p:spPr bwMode="auto">
          <a:xfrm>
            <a:off x="1370013" y="2243138"/>
            <a:ext cx="5665787" cy="3498850"/>
          </a:xfrm>
          <a:custGeom>
            <a:avLst/>
            <a:gdLst>
              <a:gd name="T0" fmla="*/ 0 w 5033818"/>
              <a:gd name="T1" fmla="*/ 5060440 h 3278909"/>
              <a:gd name="T2" fmla="*/ 7142559 w 5033818"/>
              <a:gd name="T3" fmla="*/ 4019844 h 3278909"/>
              <a:gd name="T4" fmla="*/ 9379986 w 5033818"/>
              <a:gd name="T5" fmla="*/ 0 h 3278909"/>
              <a:gd name="T6" fmla="*/ 9379986 w 5033818"/>
              <a:gd name="T7" fmla="*/ 0 h 32789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3818" h="3278909">
                <a:moveTo>
                  <a:pt x="0" y="3278909"/>
                </a:moveTo>
                <a:cubicBezTo>
                  <a:pt x="1497060" y="3215024"/>
                  <a:pt x="2994121" y="3151140"/>
                  <a:pt x="3833091" y="2604655"/>
                </a:cubicBezTo>
                <a:cubicBezTo>
                  <a:pt x="4672061" y="2058170"/>
                  <a:pt x="5033818" y="0"/>
                  <a:pt x="5033818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808038" y="1577975"/>
            <a:ext cx="960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CH" sz="1400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Progreso</a:t>
            </a:r>
            <a:endParaRPr lang="en-US" sz="1400" dirty="0" smtClean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7667625" y="5708650"/>
            <a:ext cx="96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CH" sz="1400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Tiempo</a:t>
            </a:r>
            <a:endParaRPr lang="en-US" sz="1400" dirty="0" smtClean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7" name="TextBox 29"/>
          <p:cNvSpPr txBox="1">
            <a:spLocks noChangeArrowheads="1"/>
          </p:cNvSpPr>
          <p:nvPr/>
        </p:nvSpPr>
        <p:spPr bwMode="auto">
          <a:xfrm>
            <a:off x="1258888" y="4681538"/>
            <a:ext cx="151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200" dirty="0" err="1" smtClean="0"/>
              <a:t>Lanzamiento</a:t>
            </a:r>
            <a:r>
              <a:rPr lang="fr-FR" sz="1200" dirty="0" smtClean="0"/>
              <a:t> </a:t>
            </a:r>
            <a:r>
              <a:rPr lang="fr-FR" sz="1200" dirty="0"/>
              <a:t>- 1 </a:t>
            </a:r>
            <a:r>
              <a:rPr lang="fr-FR" sz="1200" dirty="0" err="1" smtClean="0"/>
              <a:t>profesional</a:t>
            </a:r>
            <a:r>
              <a:rPr lang="fr-FR" sz="1200" dirty="0" smtClean="0"/>
              <a:t> con un </a:t>
            </a:r>
            <a:r>
              <a:rPr lang="fr-FR" sz="1200" dirty="0" err="1" smtClean="0"/>
              <a:t>ordenador</a:t>
            </a:r>
            <a:r>
              <a:rPr lang="fr-FR" sz="1200" dirty="0" smtClean="0"/>
              <a:t> y </a:t>
            </a:r>
            <a:r>
              <a:rPr lang="fr-FR" sz="1200" dirty="0" err="1" smtClean="0"/>
              <a:t>acesso</a:t>
            </a:r>
            <a:r>
              <a:rPr lang="fr-FR" sz="1200" dirty="0" smtClean="0"/>
              <a:t> a Internet</a:t>
            </a:r>
            <a:endParaRPr lang="en-US" sz="1200" dirty="0"/>
          </a:p>
        </p:txBody>
      </p:sp>
      <p:sp>
        <p:nvSpPr>
          <p:cNvPr id="19468" name="TextBox 34"/>
          <p:cNvSpPr txBox="1">
            <a:spLocks noChangeArrowheads="1"/>
          </p:cNvSpPr>
          <p:nvPr/>
        </p:nvSpPr>
        <p:spPr bwMode="auto">
          <a:xfrm>
            <a:off x="2787650" y="3922713"/>
            <a:ext cx="215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H" sz="1200" dirty="0" err="1" smtClean="0"/>
              <a:t>Formación</a:t>
            </a:r>
            <a:endParaRPr lang="en-US" sz="1200" dirty="0"/>
          </a:p>
        </p:txBody>
      </p:sp>
      <p:sp>
        <p:nvSpPr>
          <p:cNvPr id="19469" name="TextBox 35"/>
          <p:cNvSpPr txBox="1">
            <a:spLocks noChangeArrowheads="1"/>
          </p:cNvSpPr>
          <p:nvPr/>
        </p:nvSpPr>
        <p:spPr bwMode="auto">
          <a:xfrm>
            <a:off x="4114800" y="4426803"/>
            <a:ext cx="1978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200" dirty="0" err="1" smtClean="0"/>
              <a:t>Creación</a:t>
            </a:r>
            <a:r>
              <a:rPr lang="fr-FR" sz="1200" dirty="0" smtClean="0"/>
              <a:t> de la demanda interna en los </a:t>
            </a:r>
            <a:r>
              <a:rPr lang="fr-FR" sz="1200" dirty="0" err="1" smtClean="0"/>
              <a:t>productos</a:t>
            </a:r>
            <a:r>
              <a:rPr lang="fr-FR" sz="1200" dirty="0" smtClean="0"/>
              <a:t> y </a:t>
            </a:r>
            <a:r>
              <a:rPr lang="fr-FR" sz="1200" dirty="0" err="1" smtClean="0"/>
              <a:t>servicios</a:t>
            </a:r>
            <a:r>
              <a:rPr lang="fr-FR" sz="1200" dirty="0" smtClean="0"/>
              <a:t> </a:t>
            </a:r>
            <a:r>
              <a:rPr lang="fr-FR" sz="1200" dirty="0" err="1" smtClean="0"/>
              <a:t>incluidos</a:t>
            </a:r>
            <a:r>
              <a:rPr lang="fr-FR" sz="1200" dirty="0" smtClean="0"/>
              <a:t> en el </a:t>
            </a:r>
            <a:r>
              <a:rPr lang="fr-FR" sz="1200" dirty="0" err="1" smtClean="0"/>
              <a:t>portafolio</a:t>
            </a:r>
            <a:endParaRPr lang="en-US" sz="1200" dirty="0"/>
          </a:p>
        </p:txBody>
      </p:sp>
      <p:sp>
        <p:nvSpPr>
          <p:cNvPr id="19470" name="TextBox 36"/>
          <p:cNvSpPr txBox="1">
            <a:spLocks noChangeArrowheads="1"/>
          </p:cNvSpPr>
          <p:nvPr/>
        </p:nvSpPr>
        <p:spPr bwMode="auto">
          <a:xfrm>
            <a:off x="5140325" y="2927350"/>
            <a:ext cx="1728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200" dirty="0" err="1" smtClean="0"/>
              <a:t>Suministro</a:t>
            </a:r>
            <a:r>
              <a:rPr lang="fr-CH" sz="1200" dirty="0" smtClean="0"/>
              <a:t> de </a:t>
            </a:r>
            <a:r>
              <a:rPr lang="fr-CH" sz="1200" dirty="0" err="1" smtClean="0"/>
              <a:t>servicios</a:t>
            </a:r>
            <a:r>
              <a:rPr lang="fr-CH" sz="1200" dirty="0" smtClean="0"/>
              <a:t> </a:t>
            </a:r>
            <a:r>
              <a:rPr lang="fr-CH" sz="1200" dirty="0" err="1" smtClean="0"/>
              <a:t>más</a:t>
            </a:r>
            <a:r>
              <a:rPr lang="fr-CH" sz="1200" dirty="0" smtClean="0"/>
              <a:t> </a:t>
            </a:r>
            <a:r>
              <a:rPr lang="fr-CH" sz="1200" dirty="0" err="1" smtClean="0"/>
              <a:t>especializados</a:t>
            </a:r>
            <a:r>
              <a:rPr lang="fr-CH" sz="1200" dirty="0" smtClean="0"/>
              <a:t> de </a:t>
            </a:r>
            <a:r>
              <a:rPr lang="fr-CH" sz="1200" dirty="0" err="1" smtClean="0"/>
              <a:t>valor</a:t>
            </a:r>
            <a:r>
              <a:rPr lang="fr-CH" sz="1200" dirty="0" smtClean="0"/>
              <a:t> </a:t>
            </a:r>
            <a:r>
              <a:rPr lang="fr-CH" sz="1200" dirty="0" err="1" smtClean="0"/>
              <a:t>añadido</a:t>
            </a:r>
            <a:endParaRPr lang="en-US" sz="1200" dirty="0"/>
          </a:p>
        </p:txBody>
      </p:sp>
      <p:sp>
        <p:nvSpPr>
          <p:cNvPr id="19471" name="TextBox 37"/>
          <p:cNvSpPr txBox="1">
            <a:spLocks noChangeArrowheads="1"/>
          </p:cNvSpPr>
          <p:nvPr/>
        </p:nvSpPr>
        <p:spPr bwMode="auto">
          <a:xfrm>
            <a:off x="6081713" y="2243138"/>
            <a:ext cx="161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200" dirty="0" err="1" smtClean="0"/>
              <a:t>Durabilidad</a:t>
            </a:r>
            <a:endParaRPr lang="en-US" sz="1200" dirty="0"/>
          </a:p>
        </p:txBody>
      </p:sp>
      <p:sp>
        <p:nvSpPr>
          <p:cNvPr id="31760" name="TextBox 38"/>
          <p:cNvSpPr txBox="1">
            <a:spLocks noChangeArrowheads="1"/>
          </p:cNvSpPr>
          <p:nvPr/>
        </p:nvSpPr>
        <p:spPr bwMode="auto">
          <a:xfrm>
            <a:off x="1768475" y="2452688"/>
            <a:ext cx="3163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sz="2000" dirty="0" err="1" smtClean="0">
                <a:solidFill>
                  <a:srgbClr val="92D050"/>
                </a:solidFill>
              </a:rPr>
              <a:t>Curva</a:t>
            </a:r>
            <a:r>
              <a:rPr lang="fr-FR" sz="2000" dirty="0" smtClean="0">
                <a:solidFill>
                  <a:srgbClr val="92D050"/>
                </a:solidFill>
              </a:rPr>
              <a:t> de </a:t>
            </a:r>
            <a:r>
              <a:rPr lang="fr-FR" sz="2000" dirty="0" err="1" smtClean="0">
                <a:solidFill>
                  <a:srgbClr val="92D050"/>
                </a:solidFill>
              </a:rPr>
              <a:t>aprendizaje</a:t>
            </a:r>
            <a:endParaRPr lang="en-US" sz="20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73" name="TextBox 35"/>
          <p:cNvSpPr txBox="1">
            <a:spLocks noChangeArrowheads="1"/>
          </p:cNvSpPr>
          <p:nvPr/>
        </p:nvSpPr>
        <p:spPr bwMode="auto">
          <a:xfrm>
            <a:off x="3030538" y="5105400"/>
            <a:ext cx="161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200" dirty="0" err="1" smtClean="0"/>
              <a:t>Provisión</a:t>
            </a:r>
            <a:r>
              <a:rPr lang="fr-FR" sz="1200" dirty="0" smtClean="0"/>
              <a:t> de los </a:t>
            </a:r>
            <a:r>
              <a:rPr lang="fr-FR" sz="1200" dirty="0" err="1" smtClean="0"/>
              <a:t>servicios</a:t>
            </a:r>
            <a:r>
              <a:rPr lang="fr-FR" sz="1200" dirty="0" smtClean="0"/>
              <a:t> de base</a:t>
            </a:r>
            <a:endParaRPr lang="en-US" sz="1200" dirty="0"/>
          </a:p>
        </p:txBody>
      </p:sp>
      <p:sp>
        <p:nvSpPr>
          <p:cNvPr id="19474" name="TextBox 34"/>
          <p:cNvSpPr txBox="1">
            <a:spLocks noChangeArrowheads="1"/>
          </p:cNvSpPr>
          <p:nvPr/>
        </p:nvSpPr>
        <p:spPr bwMode="auto">
          <a:xfrm>
            <a:off x="4114800" y="3761601"/>
            <a:ext cx="2601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H" sz="1200" dirty="0" err="1" smtClean="0"/>
              <a:t>Formación</a:t>
            </a:r>
            <a:r>
              <a:rPr lang="fr-CH" sz="1200" dirty="0" smtClean="0"/>
              <a:t> de </a:t>
            </a:r>
            <a:r>
              <a:rPr lang="fr-CH" sz="1200" dirty="0" err="1" smtClean="0"/>
              <a:t>personal</a:t>
            </a:r>
            <a:r>
              <a:rPr lang="fr-CH" sz="1200" dirty="0" smtClean="0"/>
              <a:t> de </a:t>
            </a:r>
            <a:r>
              <a:rPr lang="fr-CH" sz="1200" dirty="0" err="1" smtClean="0"/>
              <a:t>etapa</a:t>
            </a:r>
            <a:endParaRPr lang="en-US" sz="1200" dirty="0"/>
          </a:p>
        </p:txBody>
      </p:sp>
      <p:sp>
        <p:nvSpPr>
          <p:cNvPr id="19475" name="TextBox 35"/>
          <p:cNvSpPr txBox="1">
            <a:spLocks noChangeArrowheads="1"/>
          </p:cNvSpPr>
          <p:nvPr/>
        </p:nvSpPr>
        <p:spPr bwMode="auto">
          <a:xfrm>
            <a:off x="5543550" y="4016375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200" dirty="0" err="1" smtClean="0"/>
              <a:t>Difusión</a:t>
            </a:r>
            <a:endParaRPr lang="en-US" sz="1200" dirty="0"/>
          </a:p>
        </p:txBody>
      </p:sp>
      <p:sp>
        <p:nvSpPr>
          <p:cNvPr id="19476" name="TextBox 34"/>
          <p:cNvSpPr txBox="1">
            <a:spLocks noChangeArrowheads="1"/>
          </p:cNvSpPr>
          <p:nvPr/>
        </p:nvSpPr>
        <p:spPr bwMode="auto">
          <a:xfrm>
            <a:off x="5394325" y="2576513"/>
            <a:ext cx="213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H" sz="1200" dirty="0" err="1" smtClean="0"/>
              <a:t>Promoción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46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6939" y="76200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Diseño y desarrollo de </a:t>
            </a:r>
            <a:br>
              <a:rPr lang="es-ES" dirty="0">
                <a:solidFill>
                  <a:srgbClr val="00408C"/>
                </a:solidFill>
              </a:rPr>
            </a:br>
            <a:r>
              <a:rPr lang="es-ES" dirty="0">
                <a:solidFill>
                  <a:srgbClr val="00408C"/>
                </a:solidFill>
              </a:rPr>
              <a:t>los servicios de información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438275"/>
            <a:ext cx="8229600" cy="4352925"/>
          </a:xfrm>
        </p:spPr>
        <p:txBody>
          <a:bodyPr/>
          <a:lstStyle/>
          <a:p>
            <a:pPr marL="971550" lvl="1" indent="-514350">
              <a:buAutoNum type="arabicPeriod"/>
            </a:pPr>
            <a:r>
              <a:rPr lang="es-ES" dirty="0" smtClean="0"/>
              <a:t>Diagnóstico/Análisis/Evaluación de las necesidades de información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Determinación de las metas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Objetivos principales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Líneas de acción principales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Análisis de los recursos disponibles (humanos, tecnológicos, de información y financieros)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Desarrollo de los diferentes servicios y productos informativos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Difusión/diseminación y promoción de los productos y servicios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Implantación</a:t>
            </a:r>
          </a:p>
          <a:p>
            <a:pPr marL="971550" lvl="1" indent="-514350">
              <a:buAutoNum type="arabicPeriod"/>
            </a:pPr>
            <a:r>
              <a:rPr lang="es-ES" dirty="0" smtClean="0"/>
              <a:t>Evaluación</a:t>
            </a:r>
          </a:p>
          <a:p>
            <a:pPr marL="5715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22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00408C"/>
                </a:solidFill>
              </a:rPr>
              <a:t>Servicios</a:t>
            </a:r>
            <a:r>
              <a:rPr lang="en-US" dirty="0">
                <a:solidFill>
                  <a:srgbClr val="00408C"/>
                </a:solidFill>
              </a:rPr>
              <a:t> </a:t>
            </a:r>
            <a:r>
              <a:rPr lang="es-ES" dirty="0">
                <a:solidFill>
                  <a:srgbClr val="00408C"/>
                </a:solidFill>
              </a:rPr>
              <a:t>Informativos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212315" y="2447632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dirty="0" smtClean="0">
                <a:solidFill>
                  <a:srgbClr val="92D050"/>
                </a:solidFill>
              </a:rPr>
              <a:t>Básicos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596865" y="2399265"/>
            <a:ext cx="38861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dirty="0" smtClean="0">
                <a:solidFill>
                  <a:srgbClr val="92D050"/>
                </a:solidFill>
              </a:rPr>
              <a:t>Especializados</a:t>
            </a:r>
          </a:p>
          <a:p>
            <a:pPr algn="ctr" eaLnBrk="1" hangingPunct="1"/>
            <a:r>
              <a:rPr lang="es-ES" sz="1400" dirty="0" smtClean="0">
                <a:solidFill>
                  <a:srgbClr val="92D050"/>
                </a:solidFill>
              </a:rPr>
              <a:t>(basados en necesidades locales y las capacidades de cada centro</a:t>
            </a:r>
            <a:endParaRPr lang="es-ES" sz="1400" dirty="0">
              <a:solidFill>
                <a:srgbClr val="92D050"/>
              </a:solidFill>
            </a:endParaRP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52400" y="3124200"/>
            <a:ext cx="4176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s-ES" sz="1600" dirty="0" smtClean="0"/>
              <a:t>Acceso a las bases de datos de literatura patente y no patente </a:t>
            </a:r>
          </a:p>
          <a:p>
            <a:pPr eaLnBrk="1" hangingPunct="1">
              <a:buFontTx/>
              <a:buChar char="-"/>
            </a:pPr>
            <a:r>
              <a:rPr lang="es-ES" sz="1600" dirty="0" smtClean="0"/>
              <a:t>Apoyo en la colección de información y la búsqueda</a:t>
            </a:r>
          </a:p>
          <a:p>
            <a:pPr eaLnBrk="1" hangingPunct="1">
              <a:buFontTx/>
              <a:buChar char="-"/>
            </a:pPr>
            <a:r>
              <a:rPr lang="es-ES" sz="1600" dirty="0" smtClean="0"/>
              <a:t>Entrenamiento en búsqueda de bases de datos</a:t>
            </a:r>
            <a:endParaRPr lang="es-ES" sz="1600" dirty="0"/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4464050" y="3336925"/>
            <a:ext cx="41767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s-ES" sz="1600" dirty="0" smtClean="0"/>
              <a:t>Tipos especializados de búsquedas (novedad, estado del arte, competidores, validez, invalidez, libertad de operación)</a:t>
            </a:r>
          </a:p>
          <a:p>
            <a:pPr eaLnBrk="1" hangingPunct="1">
              <a:buFontTx/>
              <a:buChar char="-"/>
            </a:pPr>
            <a:r>
              <a:rPr lang="es-ES" sz="1600" dirty="0" smtClean="0"/>
              <a:t>Otras:  gestión de activos estrategias, de comercialización y servicios de mercado, redacción de patentes, estrategias de protección, licenciamiento, etc.</a:t>
            </a:r>
          </a:p>
          <a:p>
            <a:pPr eaLnBrk="1" hangingPunct="1">
              <a:buFontTx/>
              <a:buChar char="-"/>
            </a:pPr>
            <a:r>
              <a:rPr lang="es-ES" sz="1600" dirty="0" smtClean="0"/>
              <a:t>Difusión, promoción, formación</a:t>
            </a:r>
            <a:endParaRPr lang="es-ES" sz="1600" dirty="0"/>
          </a:p>
        </p:txBody>
      </p:sp>
      <p:cxnSp>
        <p:nvCxnSpPr>
          <p:cNvPr id="28679" name="Straight Arrow Connector 6"/>
          <p:cNvCxnSpPr>
            <a:cxnSpLocks noChangeShapeType="1"/>
          </p:cNvCxnSpPr>
          <p:nvPr/>
        </p:nvCxnSpPr>
        <p:spPr bwMode="auto">
          <a:xfrm flipH="1">
            <a:off x="2735263" y="1371600"/>
            <a:ext cx="1368425" cy="10366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Straight Arrow Connector 12"/>
          <p:cNvCxnSpPr>
            <a:cxnSpLocks noChangeShapeType="1"/>
          </p:cNvCxnSpPr>
          <p:nvPr/>
        </p:nvCxnSpPr>
        <p:spPr bwMode="auto">
          <a:xfrm>
            <a:off x="4787900" y="1306513"/>
            <a:ext cx="1123950" cy="11668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9854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125413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408C"/>
                </a:solidFill>
              </a:rPr>
              <a:t>Productos</a:t>
            </a:r>
            <a:r>
              <a:rPr lang="en-US" dirty="0">
                <a:solidFill>
                  <a:srgbClr val="00408C"/>
                </a:solidFill>
              </a:rPr>
              <a:t> </a:t>
            </a:r>
            <a:r>
              <a:rPr lang="en-US" dirty="0" err="1">
                <a:solidFill>
                  <a:srgbClr val="00408C"/>
                </a:solidFill>
              </a:rPr>
              <a:t>informativos</a:t>
            </a:r>
            <a:r>
              <a:rPr lang="en-US" dirty="0">
                <a:solidFill>
                  <a:srgbClr val="00408C"/>
                </a:solidFill>
              </a:rPr>
              <a:t> y </a:t>
            </a:r>
            <a:r>
              <a:rPr lang="en-US" dirty="0" err="1">
                <a:solidFill>
                  <a:srgbClr val="00408C"/>
                </a:solidFill>
              </a:rPr>
              <a:t>desarrollo</a:t>
            </a:r>
            <a:r>
              <a:rPr lang="en-US" dirty="0">
                <a:solidFill>
                  <a:srgbClr val="00408C"/>
                </a:solidFill>
              </a:rPr>
              <a:t> </a:t>
            </a:r>
            <a:r>
              <a:rPr lang="en-US" dirty="0" err="1">
                <a:solidFill>
                  <a:srgbClr val="00408C"/>
                </a:solidFill>
              </a:rPr>
              <a:t>tecnológico</a:t>
            </a:r>
            <a:endParaRPr lang="en-US" dirty="0">
              <a:solidFill>
                <a:srgbClr val="00408C"/>
              </a:solidFill>
            </a:endParaRPr>
          </a:p>
        </p:txBody>
      </p:sp>
      <p:sp>
        <p:nvSpPr>
          <p:cNvPr id="27655" name="TextBox 14"/>
          <p:cNvSpPr txBox="1">
            <a:spLocks noChangeArrowheads="1"/>
          </p:cNvSpPr>
          <p:nvPr/>
        </p:nvSpPr>
        <p:spPr bwMode="auto">
          <a:xfrm>
            <a:off x="8054975" y="5421313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1400" dirty="0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Tiempo</a:t>
            </a:r>
          </a:p>
        </p:txBody>
      </p:sp>
      <p:grpSp>
        <p:nvGrpSpPr>
          <p:cNvPr id="27652" name="Group 27"/>
          <p:cNvGrpSpPr>
            <a:grpSpLocks/>
          </p:cNvGrpSpPr>
          <p:nvPr/>
        </p:nvGrpSpPr>
        <p:grpSpPr bwMode="auto">
          <a:xfrm>
            <a:off x="288742" y="801688"/>
            <a:ext cx="7826276" cy="4787900"/>
            <a:chOff x="-36413" y="1055666"/>
            <a:chExt cx="7826144" cy="4787983"/>
          </a:xfrm>
        </p:grpSpPr>
        <p:cxnSp>
          <p:nvCxnSpPr>
            <p:cNvPr id="27659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313928" y="1618389"/>
              <a:ext cx="0" cy="422526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60" name="Straight Arrow Connector 10"/>
            <p:cNvCxnSpPr>
              <a:cxnSpLocks noChangeShapeType="1"/>
            </p:cNvCxnSpPr>
            <p:nvPr/>
          </p:nvCxnSpPr>
          <p:spPr bwMode="auto">
            <a:xfrm>
              <a:off x="323529" y="5830638"/>
              <a:ext cx="7466202" cy="5496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TextBox 11"/>
            <p:cNvSpPr txBox="1">
              <a:spLocks noChangeArrowheads="1"/>
            </p:cNvSpPr>
            <p:nvPr/>
          </p:nvSpPr>
          <p:spPr bwMode="auto">
            <a:xfrm rot="16200000">
              <a:off x="-362754" y="1858265"/>
              <a:ext cx="960454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fr-CH" sz="1400" dirty="0" err="1" smtClean="0">
                  <a:solidFill>
                    <a:srgbClr val="00408C"/>
                  </a:solidFill>
                  <a:latin typeface="+mj-lt"/>
                  <a:ea typeface="+mj-ea"/>
                  <a:cs typeface="+mj-cs"/>
                </a:rPr>
                <a:t>Progreso</a:t>
              </a:r>
              <a:endParaRPr lang="en-US" sz="1400" dirty="0" smtClean="0">
                <a:solidFill>
                  <a:srgbClr val="00408C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27662" name="Group 3"/>
            <p:cNvGrpSpPr>
              <a:grpSpLocks/>
            </p:cNvGrpSpPr>
            <p:nvPr/>
          </p:nvGrpSpPr>
          <p:grpSpPr bwMode="auto">
            <a:xfrm>
              <a:off x="1159874" y="1055666"/>
              <a:ext cx="6053496" cy="4588793"/>
              <a:chOff x="1288625" y="795319"/>
              <a:chExt cx="6607737" cy="5171740"/>
            </a:xfrm>
          </p:grpSpPr>
          <p:sp>
            <p:nvSpPr>
              <p:cNvPr id="27673" name="Can 17"/>
              <p:cNvSpPr>
                <a:spLocks noChangeArrowheads="1"/>
              </p:cNvSpPr>
              <p:nvPr/>
            </p:nvSpPr>
            <p:spPr bwMode="auto">
              <a:xfrm rot="2567236">
                <a:off x="3132898" y="2164116"/>
                <a:ext cx="521720" cy="3802943"/>
              </a:xfrm>
              <a:prstGeom prst="can">
                <a:avLst>
                  <a:gd name="adj" fmla="val 24972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74" name="Can 17"/>
              <p:cNvSpPr>
                <a:spLocks noChangeArrowheads="1"/>
              </p:cNvSpPr>
              <p:nvPr/>
            </p:nvSpPr>
            <p:spPr bwMode="auto">
              <a:xfrm rot="-7058395">
                <a:off x="5816725" y="120535"/>
                <a:ext cx="559951" cy="3599322"/>
              </a:xfrm>
              <a:prstGeom prst="can">
                <a:avLst>
                  <a:gd name="adj" fmla="val 24968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75" name="Can 17"/>
              <p:cNvSpPr>
                <a:spLocks noChangeArrowheads="1"/>
              </p:cNvSpPr>
              <p:nvPr/>
            </p:nvSpPr>
            <p:spPr bwMode="auto">
              <a:xfrm rot="5400000">
                <a:off x="1500423" y="4706043"/>
                <a:ext cx="707108" cy="1130703"/>
              </a:xfrm>
              <a:prstGeom prst="can">
                <a:avLst>
                  <a:gd name="adj" fmla="val 24963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76" name="Oval 2"/>
              <p:cNvSpPr>
                <a:spLocks noChangeArrowheads="1"/>
              </p:cNvSpPr>
              <p:nvPr/>
            </p:nvSpPr>
            <p:spPr bwMode="auto">
              <a:xfrm rot="-1359131">
                <a:off x="7520658" y="795319"/>
                <a:ext cx="250577" cy="6078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63" name="TextBox 4"/>
            <p:cNvSpPr txBox="1">
              <a:spLocks noChangeArrowheads="1"/>
            </p:cNvSpPr>
            <p:nvPr/>
          </p:nvSpPr>
          <p:spPr bwMode="auto">
            <a:xfrm>
              <a:off x="3419872" y="2322105"/>
              <a:ext cx="1271224" cy="52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1400" dirty="0" err="1" smtClean="0"/>
                <a:t>Transferencia</a:t>
              </a:r>
              <a:endParaRPr lang="fr-CH" sz="1400" dirty="0" smtClean="0"/>
            </a:p>
            <a:p>
              <a:pPr eaLnBrk="1" hangingPunct="1"/>
              <a:endParaRPr lang="en-US" sz="1400" dirty="0"/>
            </a:p>
          </p:txBody>
        </p:sp>
        <p:sp>
          <p:nvSpPr>
            <p:cNvPr id="27664" name="TextBox 16"/>
            <p:cNvSpPr txBox="1">
              <a:spLocks noChangeArrowheads="1"/>
            </p:cNvSpPr>
            <p:nvPr/>
          </p:nvSpPr>
          <p:spPr bwMode="auto">
            <a:xfrm rot="19927983">
              <a:off x="4704880" y="1725083"/>
              <a:ext cx="2349168" cy="30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1400" dirty="0" err="1" smtClean="0"/>
                <a:t>Masificación</a:t>
              </a:r>
              <a:endParaRPr lang="en-US" sz="1400" dirty="0"/>
            </a:p>
          </p:txBody>
        </p:sp>
        <p:sp>
          <p:nvSpPr>
            <p:cNvPr id="27665" name="TextBox 17"/>
            <p:cNvSpPr txBox="1">
              <a:spLocks noChangeArrowheads="1"/>
            </p:cNvSpPr>
            <p:nvPr/>
          </p:nvSpPr>
          <p:spPr bwMode="auto">
            <a:xfrm rot="18778319">
              <a:off x="2108967" y="3698515"/>
              <a:ext cx="2208170" cy="307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CH" sz="1400" dirty="0" err="1" smtClean="0"/>
                <a:t>Investigación</a:t>
              </a:r>
              <a:r>
                <a:rPr lang="fr-CH" sz="1400" dirty="0" smtClean="0"/>
                <a:t> y </a:t>
              </a:r>
              <a:r>
                <a:rPr lang="fr-CH" sz="1400" dirty="0" err="1" smtClean="0"/>
                <a:t>desarrollo</a:t>
              </a:r>
              <a:endParaRPr lang="en-US" sz="1400" dirty="0"/>
            </a:p>
          </p:txBody>
        </p:sp>
        <p:sp>
          <p:nvSpPr>
            <p:cNvPr id="27666" name="TextBox 18"/>
            <p:cNvSpPr txBox="1">
              <a:spLocks noChangeArrowheads="1"/>
            </p:cNvSpPr>
            <p:nvPr/>
          </p:nvSpPr>
          <p:spPr bwMode="auto">
            <a:xfrm>
              <a:off x="1080145" y="4799473"/>
              <a:ext cx="1043583" cy="46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s-ES" sz="1200" smtClean="0"/>
                <a:t>Generación de la idea</a:t>
              </a:r>
              <a:endParaRPr lang="es-ES" sz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0820" y="5432677"/>
              <a:ext cx="1667416" cy="3077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dirty="0" smtClean="0">
                  <a:solidFill>
                    <a:srgbClr val="00408C"/>
                  </a:solidFill>
                  <a:latin typeface="+mj-lt"/>
                  <a:ea typeface="+mj-ea"/>
                  <a:cs typeface="+mj-cs"/>
                </a:rPr>
                <a:t>Ámbito estratégico</a:t>
              </a:r>
              <a:endParaRPr lang="es-ES" sz="1400" dirty="0">
                <a:solidFill>
                  <a:srgbClr val="00408C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372" y="5435654"/>
              <a:ext cx="1309952" cy="3077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smtClean="0">
                  <a:solidFill>
                    <a:srgbClr val="00408C"/>
                  </a:solidFill>
                  <a:latin typeface="+mj-lt"/>
                  <a:ea typeface="+mj-ea"/>
                  <a:cs typeface="+mj-cs"/>
                </a:rPr>
                <a:t>Ámbito táctico</a:t>
              </a:r>
              <a:endParaRPr lang="es-ES" sz="1400">
                <a:solidFill>
                  <a:srgbClr val="00408C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19579" y="5435654"/>
              <a:ext cx="1717108" cy="3077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dirty="0" smtClean="0">
                  <a:solidFill>
                    <a:srgbClr val="00408C"/>
                  </a:solidFill>
                  <a:latin typeface="+mj-lt"/>
                  <a:ea typeface="+mj-ea"/>
                  <a:cs typeface="+mj-cs"/>
                </a:rPr>
                <a:t>Ámbito operacional</a:t>
              </a:r>
              <a:endParaRPr lang="es-ES" sz="1400" dirty="0">
                <a:solidFill>
                  <a:srgbClr val="00408C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7670" name="Straight Connector 7"/>
            <p:cNvCxnSpPr>
              <a:cxnSpLocks noChangeShapeType="1"/>
            </p:cNvCxnSpPr>
            <p:nvPr/>
          </p:nvCxnSpPr>
          <p:spPr bwMode="auto">
            <a:xfrm>
              <a:off x="2128591" y="5352702"/>
              <a:ext cx="0" cy="47635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71" name="Straight Connector 30"/>
            <p:cNvCxnSpPr>
              <a:cxnSpLocks noChangeShapeType="1"/>
            </p:cNvCxnSpPr>
            <p:nvPr/>
          </p:nvCxnSpPr>
          <p:spPr bwMode="auto">
            <a:xfrm>
              <a:off x="4325169" y="3038676"/>
              <a:ext cx="0" cy="279196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72" name="Straight Connector 32"/>
            <p:cNvCxnSpPr>
              <a:cxnSpLocks noChangeShapeType="1"/>
            </p:cNvCxnSpPr>
            <p:nvPr/>
          </p:nvCxnSpPr>
          <p:spPr bwMode="auto">
            <a:xfrm>
              <a:off x="7161800" y="1618389"/>
              <a:ext cx="0" cy="41627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653" name="TextBox 39"/>
          <p:cNvSpPr txBox="1">
            <a:spLocks noChangeArrowheads="1"/>
          </p:cNvSpPr>
          <p:nvPr/>
        </p:nvSpPr>
        <p:spPr bwMode="auto">
          <a:xfrm>
            <a:off x="5257800" y="5559623"/>
            <a:ext cx="14494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rgbClr val="92D050"/>
                </a:solidFill>
              </a:rPr>
              <a:t>Ámbito Negocio</a:t>
            </a:r>
            <a:endParaRPr lang="es-ES" sz="1400" dirty="0">
              <a:solidFill>
                <a:srgbClr val="92D050"/>
              </a:solidFill>
            </a:endParaRPr>
          </a:p>
        </p:txBody>
      </p:sp>
      <p:sp>
        <p:nvSpPr>
          <p:cNvPr id="27654" name="TextBox 40"/>
          <p:cNvSpPr txBox="1">
            <a:spLocks noChangeArrowheads="1"/>
          </p:cNvSpPr>
          <p:nvPr/>
        </p:nvSpPr>
        <p:spPr bwMode="auto">
          <a:xfrm>
            <a:off x="654050" y="5559623"/>
            <a:ext cx="1747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rgbClr val="92D050"/>
                </a:solidFill>
              </a:rPr>
              <a:t>Ámbito Exploratorio</a:t>
            </a:r>
            <a:endParaRPr lang="es-ES" sz="1400" dirty="0">
              <a:solidFill>
                <a:srgbClr val="92D050"/>
              </a:solidFill>
            </a:endParaRPr>
          </a:p>
        </p:txBody>
      </p:sp>
      <p:sp>
        <p:nvSpPr>
          <p:cNvPr id="3" name="TextBox 41"/>
          <p:cNvSpPr txBox="1">
            <a:spLocks noChangeArrowheads="1"/>
          </p:cNvSpPr>
          <p:nvPr/>
        </p:nvSpPr>
        <p:spPr bwMode="auto">
          <a:xfrm>
            <a:off x="2819400" y="5559623"/>
            <a:ext cx="1898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400" dirty="0" smtClean="0">
                <a:solidFill>
                  <a:srgbClr val="92D050"/>
                </a:solidFill>
              </a:rPr>
              <a:t>Ámbito Especializado</a:t>
            </a:r>
            <a:endParaRPr lang="es-ES" sz="1400" dirty="0">
              <a:solidFill>
                <a:srgbClr val="92D050"/>
              </a:solidFill>
            </a:endParaRPr>
          </a:p>
        </p:txBody>
      </p:sp>
      <p:sp>
        <p:nvSpPr>
          <p:cNvPr id="27656" name="TextBox 48"/>
          <p:cNvSpPr txBox="1">
            <a:spLocks noChangeArrowheads="1"/>
          </p:cNvSpPr>
          <p:nvPr/>
        </p:nvSpPr>
        <p:spPr bwMode="auto">
          <a:xfrm>
            <a:off x="498601" y="5794177"/>
            <a:ext cx="1943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sz="1200" dirty="0" smtClean="0">
              <a:solidFill>
                <a:srgbClr val="92D050"/>
              </a:solidFill>
            </a:endParaRPr>
          </a:p>
          <a:p>
            <a:pPr eaLnBrk="1" hangingPunct="1"/>
            <a:r>
              <a:rPr lang="es-ES" sz="1200" dirty="0" smtClean="0">
                <a:solidFill>
                  <a:srgbClr val="92D050"/>
                </a:solidFill>
              </a:rPr>
              <a:t>Búsqueda especializadas</a:t>
            </a:r>
          </a:p>
          <a:p>
            <a:pPr eaLnBrk="1" hangingPunct="1"/>
            <a:r>
              <a:rPr lang="es-ES" sz="1200" dirty="0" smtClean="0">
                <a:solidFill>
                  <a:srgbClr val="92D050"/>
                </a:solidFill>
              </a:rPr>
              <a:t>Estado del arte, de novedad validez-invalidez</a:t>
            </a:r>
          </a:p>
          <a:p>
            <a:pPr eaLnBrk="1" hangingPunct="1"/>
            <a:r>
              <a:rPr lang="es-ES" sz="1200" dirty="0" smtClean="0">
                <a:solidFill>
                  <a:srgbClr val="92D050"/>
                </a:solidFill>
              </a:rPr>
              <a:t>Análisis de tendencias</a:t>
            </a:r>
            <a:endParaRPr lang="es-ES" sz="1200" dirty="0">
              <a:solidFill>
                <a:srgbClr val="92D050"/>
              </a:solidFill>
            </a:endParaRPr>
          </a:p>
        </p:txBody>
      </p:sp>
      <p:sp>
        <p:nvSpPr>
          <p:cNvPr id="27657" name="TextBox 49"/>
          <p:cNvSpPr txBox="1">
            <a:spLocks noChangeArrowheads="1"/>
          </p:cNvSpPr>
          <p:nvPr/>
        </p:nvSpPr>
        <p:spPr bwMode="auto">
          <a:xfrm>
            <a:off x="2809875" y="5867400"/>
            <a:ext cx="2371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200" dirty="0" smtClean="0">
                <a:solidFill>
                  <a:srgbClr val="92D050"/>
                </a:solidFill>
              </a:rPr>
              <a:t>Estudios de </a:t>
            </a:r>
            <a:r>
              <a:rPr lang="es-ES" sz="1200" dirty="0" err="1" smtClean="0">
                <a:solidFill>
                  <a:srgbClr val="92D050"/>
                </a:solidFill>
              </a:rPr>
              <a:t>patentabilidad</a:t>
            </a:r>
            <a:r>
              <a:rPr lang="es-ES" sz="1200" dirty="0" smtClean="0">
                <a:solidFill>
                  <a:srgbClr val="92D050"/>
                </a:solidFill>
              </a:rPr>
              <a:t>. Mercados potenciales. Estrategias de protección, Evaluación de socios potenciales</a:t>
            </a:r>
            <a:endParaRPr lang="es-ES" sz="1200" dirty="0">
              <a:solidFill>
                <a:srgbClr val="92D050"/>
              </a:solidFill>
            </a:endParaRPr>
          </a:p>
        </p:txBody>
      </p:sp>
      <p:sp>
        <p:nvSpPr>
          <p:cNvPr id="27658" name="TextBox 50"/>
          <p:cNvSpPr txBox="1">
            <a:spLocks noChangeArrowheads="1"/>
          </p:cNvSpPr>
          <p:nvPr/>
        </p:nvSpPr>
        <p:spPr bwMode="auto">
          <a:xfrm>
            <a:off x="5272941" y="5842337"/>
            <a:ext cx="2036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200" dirty="0" smtClean="0">
                <a:solidFill>
                  <a:srgbClr val="92D050"/>
                </a:solidFill>
              </a:rPr>
              <a:t>Evaluación de tecnologías a licenciar. </a:t>
            </a:r>
            <a:br>
              <a:rPr lang="es-ES" sz="1200" dirty="0" smtClean="0">
                <a:solidFill>
                  <a:srgbClr val="92D050"/>
                </a:solidFill>
              </a:rPr>
            </a:br>
            <a:r>
              <a:rPr lang="es-ES" sz="1200" dirty="0" smtClean="0">
                <a:solidFill>
                  <a:srgbClr val="92D050"/>
                </a:solidFill>
              </a:rPr>
              <a:t>Estudios de libertad de operación. </a:t>
            </a:r>
            <a:br>
              <a:rPr lang="es-ES" sz="1200" dirty="0" smtClean="0">
                <a:solidFill>
                  <a:srgbClr val="92D050"/>
                </a:solidFill>
              </a:rPr>
            </a:br>
            <a:r>
              <a:rPr lang="es-ES" sz="1200" dirty="0" smtClean="0">
                <a:solidFill>
                  <a:srgbClr val="92D050"/>
                </a:solidFill>
              </a:rPr>
              <a:t>Análisis de competidores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783393" y="1725664"/>
            <a:ext cx="5472451" cy="461665"/>
          </a:xfrm>
          <a:custGeom>
            <a:avLst/>
            <a:gdLst>
              <a:gd name="connsiteX0" fmla="*/ 0 w 5472451"/>
              <a:gd name="connsiteY0" fmla="*/ 3248270 h 3248270"/>
              <a:gd name="connsiteX1" fmla="*/ 1858945 w 5472451"/>
              <a:gd name="connsiteY1" fmla="*/ 2394160 h 3248270"/>
              <a:gd name="connsiteX2" fmla="*/ 2552282 w 5472451"/>
              <a:gd name="connsiteY2" fmla="*/ 876859 h 3248270"/>
              <a:gd name="connsiteX3" fmla="*/ 5205047 w 5472451"/>
              <a:gd name="connsiteY3" fmla="*/ 72991 h 3248270"/>
              <a:gd name="connsiteX4" fmla="*/ 5406014 w 5472451"/>
              <a:gd name="connsiteY4" fmla="*/ 32798 h 3248270"/>
              <a:gd name="connsiteX5" fmla="*/ 5426110 w 5472451"/>
              <a:gd name="connsiteY5" fmla="*/ 32798 h 32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451" h="3248270">
                <a:moveTo>
                  <a:pt x="0" y="3248270"/>
                </a:moveTo>
                <a:cubicBezTo>
                  <a:pt x="716782" y="3018832"/>
                  <a:pt x="1433565" y="2789395"/>
                  <a:pt x="1858945" y="2394160"/>
                </a:cubicBezTo>
                <a:cubicBezTo>
                  <a:pt x="2284325" y="1998925"/>
                  <a:pt x="1994598" y="1263720"/>
                  <a:pt x="2552282" y="876859"/>
                </a:cubicBezTo>
                <a:cubicBezTo>
                  <a:pt x="3109966" y="489997"/>
                  <a:pt x="4729425" y="213668"/>
                  <a:pt x="5205047" y="72991"/>
                </a:cubicBezTo>
                <a:cubicBezTo>
                  <a:pt x="5680669" y="-67686"/>
                  <a:pt x="5369170" y="39497"/>
                  <a:pt x="5406014" y="32798"/>
                </a:cubicBezTo>
                <a:cubicBezTo>
                  <a:pt x="5442858" y="26099"/>
                  <a:pt x="5421086" y="36147"/>
                  <a:pt x="5426110" y="3279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03974" y="3547068"/>
            <a:ext cx="1808703" cy="1276141"/>
          </a:xfrm>
          <a:custGeom>
            <a:avLst/>
            <a:gdLst>
              <a:gd name="connsiteX0" fmla="*/ 0 w 1808703"/>
              <a:gd name="connsiteY0" fmla="*/ 1276141 h 1276141"/>
              <a:gd name="connsiteX1" fmla="*/ 1808703 w 1808703"/>
              <a:gd name="connsiteY1" fmla="*/ 0 h 127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8703" h="1276141">
                <a:moveTo>
                  <a:pt x="0" y="1276141"/>
                </a:moveTo>
                <a:cubicBezTo>
                  <a:pt x="720969" y="756976"/>
                  <a:pt x="1441938" y="237811"/>
                  <a:pt x="1808703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85327" y="2119672"/>
            <a:ext cx="4612194" cy="2445342"/>
          </a:xfrm>
          <a:custGeom>
            <a:avLst/>
            <a:gdLst>
              <a:gd name="connsiteX0" fmla="*/ 0 w 4612194"/>
              <a:gd name="connsiteY0" fmla="*/ 2412135 h 2445342"/>
              <a:gd name="connsiteX1" fmla="*/ 1386673 w 4612194"/>
              <a:gd name="connsiteY1" fmla="*/ 2160926 h 2445342"/>
              <a:gd name="connsiteX2" fmla="*/ 2893926 w 4612194"/>
              <a:gd name="connsiteY2" fmla="*/ 332126 h 2445342"/>
              <a:gd name="connsiteX3" fmla="*/ 4612194 w 4612194"/>
              <a:gd name="connsiteY3" fmla="*/ 530 h 2445342"/>
              <a:gd name="connsiteX4" fmla="*/ 4612194 w 4612194"/>
              <a:gd name="connsiteY4" fmla="*/ 530 h 2445342"/>
              <a:gd name="connsiteX5" fmla="*/ 4612194 w 4612194"/>
              <a:gd name="connsiteY5" fmla="*/ 530 h 244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2194" h="2445342">
                <a:moveTo>
                  <a:pt x="0" y="2412135"/>
                </a:moveTo>
                <a:cubicBezTo>
                  <a:pt x="452176" y="2459864"/>
                  <a:pt x="904352" y="2507594"/>
                  <a:pt x="1386673" y="2160926"/>
                </a:cubicBezTo>
                <a:cubicBezTo>
                  <a:pt x="1868994" y="1814258"/>
                  <a:pt x="2356339" y="692192"/>
                  <a:pt x="2893926" y="332126"/>
                </a:cubicBezTo>
                <a:cubicBezTo>
                  <a:pt x="3431513" y="-27940"/>
                  <a:pt x="4612194" y="530"/>
                  <a:pt x="4612194" y="530"/>
                </a:cubicBezTo>
                <a:lnTo>
                  <a:pt x="4612194" y="530"/>
                </a:lnTo>
                <a:lnTo>
                  <a:pt x="4612194" y="53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315578" y="2291024"/>
            <a:ext cx="3195376" cy="1879042"/>
          </a:xfrm>
          <a:custGeom>
            <a:avLst/>
            <a:gdLst>
              <a:gd name="connsiteX0" fmla="*/ 0 w 3195376"/>
              <a:gd name="connsiteY0" fmla="*/ 1879042 h 1879042"/>
              <a:gd name="connsiteX1" fmla="*/ 1115367 w 3195376"/>
              <a:gd name="connsiteY1" fmla="*/ 1286189 h 1879042"/>
              <a:gd name="connsiteX2" fmla="*/ 1788607 w 3195376"/>
              <a:gd name="connsiteY2" fmla="*/ 341644 h 1879042"/>
              <a:gd name="connsiteX3" fmla="*/ 3195376 w 3195376"/>
              <a:gd name="connsiteY3" fmla="*/ 0 h 1879042"/>
              <a:gd name="connsiteX4" fmla="*/ 3195376 w 3195376"/>
              <a:gd name="connsiteY4" fmla="*/ 0 h 1879042"/>
              <a:gd name="connsiteX5" fmla="*/ 3195376 w 3195376"/>
              <a:gd name="connsiteY5" fmla="*/ 0 h 1879042"/>
              <a:gd name="connsiteX6" fmla="*/ 3195376 w 3195376"/>
              <a:gd name="connsiteY6" fmla="*/ 0 h 18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376" h="1879042">
                <a:moveTo>
                  <a:pt x="0" y="1879042"/>
                </a:moveTo>
                <a:cubicBezTo>
                  <a:pt x="408633" y="1710732"/>
                  <a:pt x="817266" y="1542422"/>
                  <a:pt x="1115367" y="1286189"/>
                </a:cubicBezTo>
                <a:cubicBezTo>
                  <a:pt x="1413468" y="1029956"/>
                  <a:pt x="1441939" y="556009"/>
                  <a:pt x="1788607" y="341644"/>
                </a:cubicBezTo>
                <a:cubicBezTo>
                  <a:pt x="2135275" y="127279"/>
                  <a:pt x="3195376" y="0"/>
                  <a:pt x="3195376" y="0"/>
                </a:cubicBezTo>
                <a:lnTo>
                  <a:pt x="3195376" y="0"/>
                </a:lnTo>
                <a:lnTo>
                  <a:pt x="3195376" y="0"/>
                </a:lnTo>
                <a:lnTo>
                  <a:pt x="3195376" y="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61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Algunos tipos de productos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3773269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Alertas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Tecnológicas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52600" y="1944469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Análisis</a:t>
            </a:r>
            <a:r>
              <a:rPr lang="fr-CH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de </a:t>
            </a:r>
            <a:r>
              <a:rPr lang="fr-CH" sz="1800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competidores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7940" y="4724400"/>
            <a:ext cx="180326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Evaluación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de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tecnologías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5799" y="2895600"/>
            <a:ext cx="1523999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Estado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de la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técnica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legal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48000" y="3293328"/>
            <a:ext cx="2590800" cy="22721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fr-CH" sz="1800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CH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CATI</a:t>
            </a:r>
            <a:endParaRPr lang="fr-CH" sz="3600" b="1" dirty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1800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81400" y="1868269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Análisis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de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escenarios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86400" y="1944469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Portafolios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tecnológicos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48400" y="2858869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Tendencias</a:t>
            </a:r>
            <a:r>
              <a:rPr lang="en-US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tecnológicas</a:t>
            </a:r>
            <a:endParaRPr lang="fr-CH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53200" y="3748758"/>
            <a:ext cx="1600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Tendencias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de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mercado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5857" y="4763869"/>
            <a:ext cx="171994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</a:pP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Análisis</a:t>
            </a:r>
            <a:r>
              <a:rPr lang="fr-CH" sz="1800" dirty="0">
                <a:solidFill>
                  <a:srgbClr val="0070C0"/>
                </a:solidFill>
                <a:latin typeface="Arial" charset="0"/>
                <a:cs typeface="Arial" charset="0"/>
              </a:rPr>
              <a:t> de </a:t>
            </a:r>
            <a:r>
              <a:rPr lang="fr-CH" sz="1800" dirty="0" err="1">
                <a:solidFill>
                  <a:srgbClr val="0070C0"/>
                </a:solidFill>
                <a:latin typeface="Arial" charset="0"/>
                <a:cs typeface="Arial" charset="0"/>
              </a:rPr>
              <a:t>patentabilidad</a:t>
            </a:r>
            <a:endParaRPr lang="en-US" sz="18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2209800" y="5029200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1337129">
            <a:off x="2247900" y="4264865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654573">
            <a:off x="2469945" y="3560486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13943516">
            <a:off x="2996284" y="3128155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6200000">
            <a:off x="3985260" y="2890399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18259240">
            <a:off x="5017990" y="3032546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9696600">
            <a:off x="5443718" y="3531226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 rot="20606812">
            <a:off x="5721119" y="4211789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5791200" y="5024705"/>
            <a:ext cx="609600" cy="45719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304800"/>
            <a:ext cx="7766050" cy="1066800"/>
          </a:xfrm>
        </p:spPr>
        <p:txBody>
          <a:bodyPr/>
          <a:lstStyle/>
          <a:p>
            <a:pPr eaLnBrk="1" hangingPunct="1"/>
            <a:r>
              <a:rPr lang="fr-FR" dirty="0" err="1">
                <a:solidFill>
                  <a:srgbClr val="00408C"/>
                </a:solidFill>
              </a:rPr>
              <a:t>Evolución</a:t>
            </a:r>
            <a:r>
              <a:rPr lang="fr-FR" dirty="0">
                <a:solidFill>
                  <a:srgbClr val="00408C"/>
                </a:solidFill>
              </a:rPr>
              <a:t> de los </a:t>
            </a:r>
            <a:r>
              <a:rPr lang="fr-FR" dirty="0" err="1">
                <a:solidFill>
                  <a:srgbClr val="00408C"/>
                </a:solidFill>
              </a:rPr>
              <a:t>servicios</a:t>
            </a:r>
            <a:r>
              <a:rPr lang="fr-FR" dirty="0">
                <a:solidFill>
                  <a:srgbClr val="00408C"/>
                </a:solidFill>
              </a:rPr>
              <a:t> en </a:t>
            </a:r>
            <a:r>
              <a:rPr lang="fr-FR" dirty="0" err="1">
                <a:solidFill>
                  <a:srgbClr val="00408C"/>
                </a:solidFill>
              </a:rPr>
              <a:t>cada</a:t>
            </a:r>
            <a:r>
              <a:rPr lang="fr-FR" dirty="0">
                <a:solidFill>
                  <a:srgbClr val="00408C"/>
                </a:solidFill>
              </a:rPr>
              <a:t> </a:t>
            </a:r>
            <a:r>
              <a:rPr lang="fr-FR" dirty="0" err="1">
                <a:solidFill>
                  <a:srgbClr val="00408C"/>
                </a:solidFill>
              </a:rPr>
              <a:t>etapa</a:t>
            </a:r>
            <a:r>
              <a:rPr lang="fr-FR" dirty="0">
                <a:solidFill>
                  <a:srgbClr val="00408C"/>
                </a:solidFill>
              </a:rPr>
              <a:t> de </a:t>
            </a:r>
            <a:r>
              <a:rPr lang="fr-FR" dirty="0" err="1">
                <a:solidFill>
                  <a:srgbClr val="00408C"/>
                </a:solidFill>
              </a:rPr>
              <a:t>desarollo</a:t>
            </a:r>
            <a:r>
              <a:rPr lang="fr-FR" dirty="0">
                <a:solidFill>
                  <a:srgbClr val="00408C"/>
                </a:solidFill>
              </a:rPr>
              <a:t> </a:t>
            </a:r>
            <a:r>
              <a:rPr lang="fr-FR" dirty="0" err="1">
                <a:solidFill>
                  <a:srgbClr val="00408C"/>
                </a:solidFill>
              </a:rPr>
              <a:t>del</a:t>
            </a:r>
            <a:r>
              <a:rPr lang="fr-FR" dirty="0">
                <a:solidFill>
                  <a:srgbClr val="00408C"/>
                </a:solidFill>
              </a:rPr>
              <a:t> CATI</a:t>
            </a:r>
            <a:endParaRPr lang="en-US" dirty="0">
              <a:solidFill>
                <a:srgbClr val="00408C"/>
              </a:solidFill>
            </a:endParaRPr>
          </a:p>
        </p:txBody>
      </p:sp>
      <p:cxnSp>
        <p:nvCxnSpPr>
          <p:cNvPr id="20483" name="Straight Arrow Connector 7"/>
          <p:cNvCxnSpPr>
            <a:cxnSpLocks noChangeShapeType="1"/>
          </p:cNvCxnSpPr>
          <p:nvPr/>
        </p:nvCxnSpPr>
        <p:spPr bwMode="auto">
          <a:xfrm>
            <a:off x="1287463" y="5827713"/>
            <a:ext cx="6669087" cy="412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flipV="1">
            <a:off x="1287463" y="2009775"/>
            <a:ext cx="0" cy="3825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rc 13"/>
          <p:cNvSpPr/>
          <p:nvPr/>
        </p:nvSpPr>
        <p:spPr bwMode="auto">
          <a:xfrm>
            <a:off x="1350963" y="1636713"/>
            <a:ext cx="5265737" cy="4176712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6" name="Freeform 21"/>
          <p:cNvSpPr>
            <a:spLocks/>
          </p:cNvSpPr>
          <p:nvPr/>
        </p:nvSpPr>
        <p:spPr bwMode="auto">
          <a:xfrm>
            <a:off x="1585913" y="2130425"/>
            <a:ext cx="5283200" cy="3371850"/>
          </a:xfrm>
          <a:custGeom>
            <a:avLst/>
            <a:gdLst>
              <a:gd name="T0" fmla="*/ 0 w 5283200"/>
              <a:gd name="T1" fmla="*/ 3374740 h 3371272"/>
              <a:gd name="T2" fmla="*/ 5283200 w 5283200"/>
              <a:gd name="T3" fmla="*/ 0 h 33712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283200" h="3371272">
                <a:moveTo>
                  <a:pt x="0" y="3371272"/>
                </a:moveTo>
                <a:cubicBezTo>
                  <a:pt x="2222885" y="2031230"/>
                  <a:pt x="4445770" y="691188"/>
                  <a:pt x="5283200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Arc 23"/>
          <p:cNvSpPr/>
          <p:nvPr/>
        </p:nvSpPr>
        <p:spPr bwMode="auto">
          <a:xfrm>
            <a:off x="1719263" y="5394325"/>
            <a:ext cx="914400" cy="9144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8" name="Freeform 28"/>
          <p:cNvSpPr>
            <a:spLocks/>
          </p:cNvSpPr>
          <p:nvPr/>
        </p:nvSpPr>
        <p:spPr bwMode="auto">
          <a:xfrm>
            <a:off x="1350963" y="2420938"/>
            <a:ext cx="6605587" cy="3333750"/>
          </a:xfrm>
          <a:custGeom>
            <a:avLst/>
            <a:gdLst>
              <a:gd name="T0" fmla="*/ 0 w 5033818"/>
              <a:gd name="T1" fmla="*/ 3973720 h 3278909"/>
              <a:gd name="T2" fmla="*/ 15387467 w 5033818"/>
              <a:gd name="T3" fmla="*/ 3156590 h 3278909"/>
              <a:gd name="T4" fmla="*/ 20207639 w 5033818"/>
              <a:gd name="T5" fmla="*/ 0 h 3278909"/>
              <a:gd name="T6" fmla="*/ 20207639 w 5033818"/>
              <a:gd name="T7" fmla="*/ 0 h 32789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3818" h="3278909">
                <a:moveTo>
                  <a:pt x="0" y="3278909"/>
                </a:moveTo>
                <a:cubicBezTo>
                  <a:pt x="1497060" y="3215024"/>
                  <a:pt x="2994121" y="3151140"/>
                  <a:pt x="3833091" y="2604655"/>
                </a:cubicBezTo>
                <a:cubicBezTo>
                  <a:pt x="4672061" y="2058170"/>
                  <a:pt x="5033818" y="0"/>
                  <a:pt x="5033818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808038" y="1577975"/>
            <a:ext cx="960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CH" sz="1400" dirty="0" err="1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Progreso</a:t>
            </a:r>
            <a:endParaRPr lang="en-US" sz="1400" dirty="0" smtClean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7932738" y="5683250"/>
            <a:ext cx="96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CH" sz="1400" dirty="0" err="1" smtClean="0">
                <a:solidFill>
                  <a:srgbClr val="00408C"/>
                </a:solidFill>
                <a:latin typeface="+mj-lt"/>
                <a:ea typeface="+mj-ea"/>
                <a:cs typeface="+mj-cs"/>
              </a:rPr>
              <a:t>Tiempo</a:t>
            </a:r>
            <a:endParaRPr lang="en-US" sz="1400" dirty="0" smtClean="0">
              <a:solidFill>
                <a:srgbClr val="00408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55" name="TextBox 29"/>
          <p:cNvSpPr txBox="1">
            <a:spLocks noChangeArrowheads="1"/>
          </p:cNvSpPr>
          <p:nvPr/>
        </p:nvSpPr>
        <p:spPr bwMode="auto">
          <a:xfrm>
            <a:off x="1350963" y="2312988"/>
            <a:ext cx="17954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200" b="1" dirty="0" err="1" smtClean="0">
                <a:solidFill>
                  <a:srgbClr val="7030A0"/>
                </a:solidFill>
              </a:rPr>
              <a:t>Etapa</a:t>
            </a:r>
            <a:r>
              <a:rPr lang="fr-FR" sz="1200" b="1" dirty="0" smtClean="0">
                <a:solidFill>
                  <a:srgbClr val="7030A0"/>
                </a:solidFill>
              </a:rPr>
              <a:t> </a:t>
            </a:r>
            <a:r>
              <a:rPr lang="fr-FR" sz="1200" b="1" dirty="0" err="1" smtClean="0">
                <a:solidFill>
                  <a:srgbClr val="7030A0"/>
                </a:solidFill>
              </a:rPr>
              <a:t>Inicial</a:t>
            </a:r>
            <a:endParaRPr lang="fr-CH" sz="1200" b="1" dirty="0" smtClean="0">
              <a:solidFill>
                <a:srgbClr val="7030A0"/>
              </a:solidFill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Búsquedas</a:t>
            </a:r>
            <a:r>
              <a:rPr lang="fr-FR" sz="1200" dirty="0" smtClean="0"/>
              <a:t> </a:t>
            </a:r>
            <a:r>
              <a:rPr lang="fr-FR" sz="1200" dirty="0" err="1" smtClean="0"/>
              <a:t>del</a:t>
            </a:r>
            <a:r>
              <a:rPr lang="fr-FR" sz="1200" dirty="0" smtClean="0"/>
              <a:t> </a:t>
            </a:r>
            <a:r>
              <a:rPr lang="fr-FR" sz="1200" dirty="0" err="1" smtClean="0"/>
              <a:t>estado</a:t>
            </a:r>
            <a:r>
              <a:rPr lang="fr-FR" sz="1200" dirty="0" smtClean="0"/>
              <a:t> </a:t>
            </a:r>
            <a:r>
              <a:rPr lang="fr-FR" sz="1200" dirty="0" err="1" smtClean="0"/>
              <a:t>del</a:t>
            </a:r>
            <a:r>
              <a:rPr lang="fr-FR" sz="1200" dirty="0" smtClean="0"/>
              <a:t> </a:t>
            </a:r>
            <a:r>
              <a:rPr lang="fr-FR" sz="1200" dirty="0" err="1" smtClean="0"/>
              <a:t>arte</a:t>
            </a:r>
            <a:endParaRPr lang="fr-FR" sz="1200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Estatus</a:t>
            </a:r>
            <a:r>
              <a:rPr lang="fr-FR" sz="1200" dirty="0" smtClean="0"/>
              <a:t> </a:t>
            </a:r>
            <a:r>
              <a:rPr lang="fr-FR" sz="1200" dirty="0" err="1" smtClean="0"/>
              <a:t>legal</a:t>
            </a:r>
            <a:r>
              <a:rPr lang="fr-FR" sz="1200" dirty="0" smtClean="0"/>
              <a:t> de patentes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Tipos</a:t>
            </a:r>
            <a:r>
              <a:rPr lang="fr-FR" sz="1200" dirty="0" smtClean="0"/>
              <a:t> </a:t>
            </a:r>
            <a:r>
              <a:rPr lang="fr-FR" sz="1200" dirty="0" err="1" smtClean="0"/>
              <a:t>específicos</a:t>
            </a:r>
            <a:r>
              <a:rPr lang="fr-FR" sz="1200" dirty="0" smtClean="0"/>
              <a:t> de </a:t>
            </a:r>
            <a:r>
              <a:rPr lang="fr-FR" sz="1200" dirty="0" err="1" smtClean="0"/>
              <a:t>búsqueda</a:t>
            </a:r>
            <a:endParaRPr lang="fr-FR" sz="1200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smtClean="0"/>
              <a:t>Alertas </a:t>
            </a:r>
            <a:r>
              <a:rPr lang="es-ES" sz="1200" dirty="0" smtClean="0"/>
              <a:t>tecnológicas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3171825" y="2347913"/>
            <a:ext cx="2263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200" b="1" dirty="0" err="1">
                <a:solidFill>
                  <a:srgbClr val="7030A0"/>
                </a:solidFill>
              </a:rPr>
              <a:t>Etapa</a:t>
            </a:r>
            <a:r>
              <a:rPr lang="fr-FR" sz="1200" b="1" dirty="0">
                <a:solidFill>
                  <a:srgbClr val="7030A0"/>
                </a:solidFill>
              </a:rPr>
              <a:t> </a:t>
            </a:r>
            <a:r>
              <a:rPr lang="fr-FR" sz="1200" b="1" dirty="0" err="1">
                <a:solidFill>
                  <a:srgbClr val="7030A0"/>
                </a:solidFill>
              </a:rPr>
              <a:t>Intermedia</a:t>
            </a:r>
            <a:endParaRPr lang="fr-CH" sz="1200" b="1" dirty="0">
              <a:solidFill>
                <a:srgbClr val="7030A0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Libertad</a:t>
            </a:r>
            <a:r>
              <a:rPr lang="fr-FR" sz="1200" dirty="0" smtClean="0"/>
              <a:t> de </a:t>
            </a:r>
            <a:r>
              <a:rPr lang="fr-FR" sz="1200" dirty="0" err="1" smtClean="0"/>
              <a:t>operación</a:t>
            </a:r>
            <a:endParaRPr lang="fr-FR" sz="1200" dirty="0" smtClean="0"/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Analísis</a:t>
            </a:r>
            <a:r>
              <a:rPr lang="fr-FR" sz="1200" dirty="0" smtClean="0"/>
              <a:t> de citas</a:t>
            </a:r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Mercados</a:t>
            </a:r>
            <a:r>
              <a:rPr lang="fr-FR" sz="1200" dirty="0" smtClean="0"/>
              <a:t> </a:t>
            </a:r>
            <a:r>
              <a:rPr lang="fr-FR" sz="1200" dirty="0" err="1" smtClean="0"/>
              <a:t>potenciales</a:t>
            </a:r>
            <a:endParaRPr lang="fr-FR" sz="1200" dirty="0" smtClean="0"/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Análisis</a:t>
            </a:r>
            <a:r>
              <a:rPr lang="fr-FR" sz="1200" dirty="0" smtClean="0"/>
              <a:t> de </a:t>
            </a:r>
            <a:r>
              <a:rPr lang="fr-FR" sz="1200" dirty="0" err="1" smtClean="0"/>
              <a:t>competidores</a:t>
            </a:r>
            <a:endParaRPr lang="fr-FR" sz="1200" dirty="0" smtClean="0"/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Estudios</a:t>
            </a:r>
            <a:r>
              <a:rPr lang="fr-FR" sz="1200" dirty="0" smtClean="0"/>
              <a:t> de </a:t>
            </a:r>
            <a:r>
              <a:rPr lang="fr-FR" sz="1200" dirty="0" err="1" smtClean="0"/>
              <a:t>patentabilidad</a:t>
            </a:r>
            <a:endParaRPr lang="fr-FR" sz="1200" dirty="0" smtClean="0"/>
          </a:p>
          <a:p>
            <a:pPr marL="171450" indent="-171450">
              <a:buFontTx/>
              <a:buChar char="-"/>
              <a:defRPr/>
            </a:pPr>
            <a:r>
              <a:rPr lang="fr-FR" sz="1200" dirty="0" err="1" smtClean="0"/>
              <a:t>Búsquedas</a:t>
            </a:r>
            <a:r>
              <a:rPr lang="fr-FR" sz="1200" dirty="0" smtClean="0"/>
              <a:t> de validez e invalidez</a:t>
            </a:r>
            <a:endParaRPr lang="en-US" sz="1200" dirty="0" smtClean="0"/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5476875" y="2346325"/>
            <a:ext cx="18303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1200" b="1" dirty="0" err="1">
                <a:solidFill>
                  <a:srgbClr val="7030A0"/>
                </a:solidFill>
              </a:rPr>
              <a:t>Etapa</a:t>
            </a:r>
            <a:r>
              <a:rPr lang="fr-CH" sz="1200" b="1" dirty="0">
                <a:solidFill>
                  <a:srgbClr val="7030A0"/>
                </a:solidFill>
              </a:rPr>
              <a:t> </a:t>
            </a:r>
            <a:r>
              <a:rPr lang="fr-CH" sz="1200" b="1" dirty="0" err="1">
                <a:solidFill>
                  <a:srgbClr val="7030A0"/>
                </a:solidFill>
              </a:rPr>
              <a:t>Avanzada</a:t>
            </a:r>
            <a:endParaRPr lang="fr-CH" sz="1200" b="1" dirty="0">
              <a:solidFill>
                <a:srgbClr val="7030A0"/>
              </a:solidFill>
            </a:endParaRPr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Análisis</a:t>
            </a:r>
            <a:r>
              <a:rPr lang="fr-FR" sz="1200" dirty="0" smtClean="0"/>
              <a:t> de </a:t>
            </a:r>
            <a:r>
              <a:rPr lang="fr-FR" sz="1200" dirty="0" err="1" smtClean="0"/>
              <a:t>tendencias</a:t>
            </a:r>
            <a:r>
              <a:rPr lang="fr-FR" sz="1200" dirty="0" smtClean="0"/>
              <a:t> </a:t>
            </a:r>
            <a:r>
              <a:rPr lang="fr-FR" sz="1200" dirty="0" err="1" smtClean="0"/>
              <a:t>tecnológicas</a:t>
            </a:r>
            <a:r>
              <a:rPr lang="fr-FR" sz="1200" dirty="0" smtClean="0"/>
              <a:t> y </a:t>
            </a:r>
            <a:r>
              <a:rPr lang="fr-FR" sz="1200" dirty="0" err="1" smtClean="0"/>
              <a:t>otros</a:t>
            </a:r>
            <a:r>
              <a:rPr lang="fr-FR" sz="1200" dirty="0" smtClean="0"/>
              <a:t> </a:t>
            </a:r>
            <a:r>
              <a:rPr lang="fr-FR" sz="1200" dirty="0" err="1" smtClean="0"/>
              <a:t>análisis</a:t>
            </a:r>
            <a:r>
              <a:rPr lang="fr-FR" sz="1200" dirty="0" smtClean="0"/>
              <a:t> de patentes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Estrategias</a:t>
            </a:r>
            <a:r>
              <a:rPr lang="fr-FR" sz="1200" dirty="0" smtClean="0"/>
              <a:t> de </a:t>
            </a:r>
            <a:r>
              <a:rPr lang="fr-FR" sz="1200" dirty="0" err="1" smtClean="0"/>
              <a:t>protección</a:t>
            </a:r>
            <a:endParaRPr lang="fr-FR" sz="1200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fr-FR" sz="1200" dirty="0" err="1" smtClean="0"/>
              <a:t>Evaluación</a:t>
            </a:r>
            <a:r>
              <a:rPr lang="fr-FR" sz="1200" dirty="0" smtClean="0"/>
              <a:t> de </a:t>
            </a:r>
            <a:r>
              <a:rPr lang="fr-FR" sz="1200" dirty="0" err="1" smtClean="0"/>
              <a:t>tecnologías</a:t>
            </a:r>
            <a:r>
              <a:rPr lang="fr-FR" sz="1200" dirty="0" smtClean="0"/>
              <a:t> de </a:t>
            </a:r>
            <a:r>
              <a:rPr lang="fr-FR" sz="1200" dirty="0" err="1" smtClean="0"/>
              <a:t>comercialización</a:t>
            </a:r>
            <a:r>
              <a:rPr lang="fr-FR" sz="1200" dirty="0" smtClean="0"/>
              <a:t> y </a:t>
            </a:r>
            <a:r>
              <a:rPr lang="fr-FR" sz="1200" dirty="0" err="1" smtClean="0"/>
              <a:t>licenciamiento</a:t>
            </a:r>
            <a:endParaRPr lang="en-US" sz="1200" dirty="0" smtClean="0"/>
          </a:p>
        </p:txBody>
      </p:sp>
      <p:cxnSp>
        <p:nvCxnSpPr>
          <p:cNvPr id="20494" name="Straight Connector 3"/>
          <p:cNvCxnSpPr>
            <a:cxnSpLocks noChangeShapeType="1"/>
          </p:cNvCxnSpPr>
          <p:nvPr/>
        </p:nvCxnSpPr>
        <p:spPr bwMode="auto">
          <a:xfrm>
            <a:off x="3152775" y="2152650"/>
            <a:ext cx="0" cy="278923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5" name="Straight Connector 29"/>
          <p:cNvCxnSpPr>
            <a:cxnSpLocks noChangeShapeType="1"/>
          </p:cNvCxnSpPr>
          <p:nvPr/>
        </p:nvCxnSpPr>
        <p:spPr bwMode="auto">
          <a:xfrm>
            <a:off x="5364163" y="2130425"/>
            <a:ext cx="0" cy="278765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61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408C"/>
                </a:solidFill>
              </a:rPr>
              <a:t>Trabajo</a:t>
            </a:r>
            <a:r>
              <a:rPr lang="en-US" dirty="0">
                <a:solidFill>
                  <a:srgbClr val="00408C"/>
                </a:solidFill>
              </a:rPr>
              <a:t> en red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529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Talleres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de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experencias</a:t>
            </a:r>
            <a:endParaRPr lang="en-US" dirty="0" smtClean="0"/>
          </a:p>
          <a:p>
            <a:pPr eaLnBrk="1" hangingPunct="1"/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eTISC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9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00408C"/>
                </a:solidFill>
              </a:rPr>
              <a:t>Red de CATIs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5724525" y="333375"/>
            <a:ext cx="1079500" cy="576263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484438" y="1557338"/>
            <a:ext cx="1439862" cy="1008062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484438" y="3309144"/>
            <a:ext cx="1439862" cy="1008062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484438" y="5157788"/>
            <a:ext cx="1439862" cy="1008062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23850" y="3284538"/>
            <a:ext cx="1439863" cy="100806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724525" y="1125538"/>
            <a:ext cx="1079500" cy="576262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5795963" y="1989138"/>
            <a:ext cx="1079500" cy="576262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795963" y="2852738"/>
            <a:ext cx="1079500" cy="576262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5795963" y="3644900"/>
            <a:ext cx="1079500" cy="576263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5795963" y="4437063"/>
            <a:ext cx="1079500" cy="576262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5867400" y="5229225"/>
            <a:ext cx="1079500" cy="576263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5867400" y="6021388"/>
            <a:ext cx="1079500" cy="576262"/>
          </a:xfrm>
          <a:prstGeom prst="ellipse">
            <a:avLst/>
          </a:prstGeom>
          <a:noFill/>
          <a:ln w="2540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1763713" y="2349500"/>
            <a:ext cx="936625" cy="1368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V="1">
            <a:off x="1763713" y="3860800"/>
            <a:ext cx="720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763713" y="3933825"/>
            <a:ext cx="792162" cy="151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V="1">
            <a:off x="3924300" y="692150"/>
            <a:ext cx="1800225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V="1">
            <a:off x="3924300" y="1412875"/>
            <a:ext cx="18002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3924300" y="2060575"/>
            <a:ext cx="18716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3924300" y="3141663"/>
            <a:ext cx="1871663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924300" y="3860800"/>
            <a:ext cx="1871663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V="1">
            <a:off x="3924300" y="4724400"/>
            <a:ext cx="1871663" cy="936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3924300" y="5516563"/>
            <a:ext cx="194310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3924300" y="5661025"/>
            <a:ext cx="19431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663575" y="3702050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600" b="1" dirty="0" smtClean="0">
                <a:ea typeface="MS PGothic" pitchFamily="34" charset="-128"/>
              </a:rPr>
              <a:t>OMPI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865438" y="1844675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600" b="1" dirty="0" smtClean="0">
                <a:ea typeface="MS PGothic" pitchFamily="34" charset="-128"/>
              </a:rPr>
              <a:t>OPI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2868613" y="3644900"/>
            <a:ext cx="865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600" b="1" dirty="0" smtClean="0">
                <a:ea typeface="MS PGothic" pitchFamily="34" charset="-128"/>
              </a:rPr>
              <a:t>OPI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865438" y="5506244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H" sz="1600" b="1" dirty="0" smtClean="0">
                <a:ea typeface="MS PGothic" pitchFamily="34" charset="-128"/>
              </a:rPr>
              <a:t>OPI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867400" y="299720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ea typeface="MS PGothic" pitchFamily="34" charset="-128"/>
              </a:rPr>
              <a:t>Universidad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940425" y="5373688"/>
            <a:ext cx="1152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ea typeface="MS PGothic" pitchFamily="34" charset="-128"/>
              </a:rPr>
              <a:t>Universidad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5867400" y="476250"/>
            <a:ext cx="1152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ea typeface="MS PGothic" pitchFamily="34" charset="-128"/>
              </a:rPr>
              <a:t>Universidad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5867400" y="1268413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ea typeface="MS PGothic" pitchFamily="34" charset="-128"/>
              </a:rPr>
              <a:t>PYMEs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5940425" y="6165850"/>
            <a:ext cx="1079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>
                <a:ea typeface="MS PGothic" pitchFamily="34" charset="-128"/>
              </a:rPr>
              <a:t>Incubadoras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862638" y="2054225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>
                <a:ea typeface="MS PGothic" pitchFamily="34" charset="-128"/>
              </a:rPr>
              <a:t>Parques</a:t>
            </a:r>
            <a:r>
              <a:rPr lang="en-US" sz="1200" dirty="0" smtClean="0">
                <a:ea typeface="MS PGothic" pitchFamily="34" charset="-128"/>
              </a:rPr>
              <a:t> </a:t>
            </a:r>
            <a:r>
              <a:rPr lang="en-US" sz="1200" dirty="0" err="1" smtClean="0">
                <a:ea typeface="MS PGothic" pitchFamily="34" charset="-128"/>
              </a:rPr>
              <a:t>tecnológicos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5867400" y="3716338"/>
            <a:ext cx="1439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>
                <a:ea typeface="MS PGothic" pitchFamily="34" charset="-128"/>
              </a:rPr>
              <a:t>Cámaras</a:t>
            </a:r>
            <a:r>
              <a:rPr lang="en-US" sz="1200" dirty="0" smtClean="0">
                <a:ea typeface="MS PGothic" pitchFamily="34" charset="-128"/>
              </a:rPr>
              <a:t> de </a:t>
            </a:r>
            <a:r>
              <a:rPr lang="en-US" sz="1200" dirty="0" err="1" smtClean="0">
                <a:ea typeface="MS PGothic" pitchFamily="34" charset="-128"/>
              </a:rPr>
              <a:t>comercio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5943600" y="4581525"/>
            <a:ext cx="1152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dirty="0" err="1" smtClean="0">
                <a:ea typeface="MS PGothic" pitchFamily="34" charset="-128"/>
              </a:rPr>
              <a:t>Institutos</a:t>
            </a:r>
            <a:r>
              <a:rPr lang="en-US" sz="1200" dirty="0" smtClean="0">
                <a:ea typeface="MS PGothic" pitchFamily="34" charset="-128"/>
              </a:rPr>
              <a:t/>
            </a:r>
            <a:br>
              <a:rPr lang="en-US" sz="1200" dirty="0" smtClean="0">
                <a:ea typeface="MS PGothic" pitchFamily="34" charset="-128"/>
              </a:rPr>
            </a:br>
            <a:r>
              <a:rPr lang="en-US" sz="1200" dirty="0" smtClean="0">
                <a:ea typeface="MS PGothic" pitchFamily="34" charset="-128"/>
              </a:rPr>
              <a:t> de I&amp;D  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23590" name="AutoShape 38"/>
          <p:cNvSpPr>
            <a:spLocks/>
          </p:cNvSpPr>
          <p:nvPr/>
        </p:nvSpPr>
        <p:spPr bwMode="auto">
          <a:xfrm>
            <a:off x="6877050" y="333375"/>
            <a:ext cx="358775" cy="2232025"/>
          </a:xfrm>
          <a:prstGeom prst="rightBrace">
            <a:avLst>
              <a:gd name="adj1" fmla="val 518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1" name="AutoShape 39"/>
          <p:cNvSpPr>
            <a:spLocks/>
          </p:cNvSpPr>
          <p:nvPr/>
        </p:nvSpPr>
        <p:spPr bwMode="auto">
          <a:xfrm>
            <a:off x="6948488" y="4365625"/>
            <a:ext cx="358775" cy="2232025"/>
          </a:xfrm>
          <a:prstGeom prst="rightBrace">
            <a:avLst>
              <a:gd name="adj1" fmla="val 518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2" name="AutoShape 40"/>
          <p:cNvSpPr>
            <a:spLocks/>
          </p:cNvSpPr>
          <p:nvPr/>
        </p:nvSpPr>
        <p:spPr bwMode="auto">
          <a:xfrm>
            <a:off x="6948488" y="2852738"/>
            <a:ext cx="358775" cy="1368425"/>
          </a:xfrm>
          <a:prstGeom prst="rightBrace">
            <a:avLst>
              <a:gd name="adj1" fmla="val 317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3" name="AutoShape 41"/>
          <p:cNvSpPr>
            <a:spLocks/>
          </p:cNvSpPr>
          <p:nvPr/>
        </p:nvSpPr>
        <p:spPr bwMode="auto">
          <a:xfrm>
            <a:off x="8027988" y="404813"/>
            <a:ext cx="358775" cy="6048375"/>
          </a:xfrm>
          <a:prstGeom prst="rightBrace">
            <a:avLst>
              <a:gd name="adj1" fmla="val 1404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7378026" y="692150"/>
            <a:ext cx="4308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7030A0"/>
                </a:solidFill>
                <a:ea typeface="MS PGothic" pitchFamily="34" charset="-128"/>
              </a:rPr>
              <a:t>Red </a:t>
            </a:r>
            <a:r>
              <a:rPr lang="en-US" sz="1600" dirty="0" err="1" smtClean="0">
                <a:solidFill>
                  <a:srgbClr val="7030A0"/>
                </a:solidFill>
                <a:ea typeface="MS PGothic" pitchFamily="34" charset="-128"/>
              </a:rPr>
              <a:t>nacional</a:t>
            </a:r>
            <a:endParaRPr lang="en-US" sz="1600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23595" name="Text Box 45"/>
          <p:cNvSpPr txBox="1">
            <a:spLocks noChangeArrowheads="1"/>
          </p:cNvSpPr>
          <p:nvPr/>
        </p:nvSpPr>
        <p:spPr bwMode="auto">
          <a:xfrm>
            <a:off x="8410615" y="1317625"/>
            <a:ext cx="55399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ea typeface="MS PGothic" pitchFamily="34" charset="-128"/>
              </a:rPr>
              <a:t>          </a:t>
            </a:r>
            <a:r>
              <a:rPr lang="en-US" dirty="0" smtClean="0">
                <a:ea typeface="MS PGothic" pitchFamily="34" charset="-128"/>
              </a:rPr>
              <a:t>RED REGIONAL 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23596" name="Text Box 42"/>
          <p:cNvSpPr txBox="1">
            <a:spLocks noChangeArrowheads="1"/>
          </p:cNvSpPr>
          <p:nvPr/>
        </p:nvSpPr>
        <p:spPr bwMode="auto">
          <a:xfrm>
            <a:off x="7381201" y="2565400"/>
            <a:ext cx="4308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7030A0"/>
                </a:solidFill>
                <a:ea typeface="MS PGothic" pitchFamily="34" charset="-128"/>
              </a:rPr>
              <a:t>Red </a:t>
            </a:r>
            <a:r>
              <a:rPr lang="en-US" sz="1600" dirty="0" err="1" smtClean="0">
                <a:solidFill>
                  <a:srgbClr val="7030A0"/>
                </a:solidFill>
                <a:ea typeface="MS PGothic" pitchFamily="34" charset="-128"/>
              </a:rPr>
              <a:t>nacional</a:t>
            </a:r>
            <a:endParaRPr lang="en-US" sz="1600" dirty="0">
              <a:solidFill>
                <a:srgbClr val="7030A0"/>
              </a:solidFill>
              <a:ea typeface="MS PGothic" pitchFamily="34" charset="-128"/>
            </a:endParaRPr>
          </a:p>
        </p:txBody>
      </p:sp>
      <p:sp>
        <p:nvSpPr>
          <p:cNvPr id="23597" name="Text Box 42"/>
          <p:cNvSpPr txBox="1">
            <a:spLocks noChangeArrowheads="1"/>
          </p:cNvSpPr>
          <p:nvPr/>
        </p:nvSpPr>
        <p:spPr bwMode="auto">
          <a:xfrm>
            <a:off x="7381201" y="4437063"/>
            <a:ext cx="4308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7030A0"/>
                </a:solidFill>
                <a:ea typeface="MS PGothic" pitchFamily="34" charset="-128"/>
              </a:rPr>
              <a:t>Red </a:t>
            </a:r>
            <a:r>
              <a:rPr lang="en-US" sz="1600" dirty="0" err="1" smtClean="0">
                <a:solidFill>
                  <a:srgbClr val="7030A0"/>
                </a:solidFill>
                <a:ea typeface="MS PGothic" pitchFamily="34" charset="-128"/>
              </a:rPr>
              <a:t>nacional</a:t>
            </a:r>
            <a:endParaRPr lang="en-US" sz="1600" dirty="0">
              <a:solidFill>
                <a:srgbClr val="7030A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465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s-ES" dirty="0">
                <a:solidFill>
                  <a:srgbClr val="00408C"/>
                </a:solidFill>
              </a:rPr>
              <a:t>Plataforma e-</a:t>
            </a:r>
            <a:r>
              <a:rPr lang="es-ES" dirty="0" err="1">
                <a:solidFill>
                  <a:srgbClr val="00408C"/>
                </a:solidFill>
              </a:rPr>
              <a:t>tisc</a:t>
            </a:r>
            <a:r>
              <a:rPr lang="es-ES" dirty="0">
                <a:solidFill>
                  <a:srgbClr val="00408C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95475"/>
            <a:ext cx="8229600" cy="4352925"/>
          </a:xfrm>
        </p:spPr>
        <p:txBody>
          <a:bodyPr/>
          <a:lstStyle/>
          <a:p>
            <a:r>
              <a:rPr lang="es-ES" dirty="0" smtClean="0"/>
              <a:t>Esta plataforma tiene como objetivo conectar e-</a:t>
            </a:r>
            <a:r>
              <a:rPr lang="es-ES" dirty="0" err="1" smtClean="0"/>
              <a:t>tisc</a:t>
            </a:r>
            <a:r>
              <a:rPr lang="es-ES" dirty="0" smtClean="0"/>
              <a:t> con individuos, otras organizaciones, empresas e instituciones en el mundo, ofreciendo herramientas que le permitan estar informados, compartir experiencias, mostrar sus logros en materia de diseminación, acceso, búsqueda y análisis de la información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Sostenabilidad</a:t>
            </a:r>
            <a:r>
              <a:rPr lang="en-US" altLang="en-US" dirty="0" smtClean="0"/>
              <a:t> de la Red CATI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err="1" smtClean="0"/>
              <a:t>Fortalecer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planificación</a:t>
            </a:r>
            <a:r>
              <a:rPr lang="en-US" altLang="en-US" sz="2000" dirty="0" smtClean="0"/>
              <a:t> del </a:t>
            </a:r>
            <a:r>
              <a:rPr lang="en-US" altLang="en-US" sz="2000" dirty="0" err="1" smtClean="0"/>
              <a:t>proyecto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err="1" smtClean="0"/>
              <a:t>Incrementar</a:t>
            </a:r>
            <a:r>
              <a:rPr lang="en-US" altLang="en-US" sz="2000" dirty="0" smtClean="0"/>
              <a:t> el </a:t>
            </a:r>
            <a:r>
              <a:rPr lang="en-US" altLang="en-US" sz="2000" dirty="0" err="1" smtClean="0"/>
              <a:t>uso</a:t>
            </a:r>
            <a:r>
              <a:rPr lang="en-US" altLang="en-US" sz="2000" dirty="0" smtClean="0"/>
              <a:t> del </a:t>
            </a:r>
            <a:r>
              <a:rPr lang="en-US" altLang="en-US" sz="2000" dirty="0" err="1" smtClean="0"/>
              <a:t>programa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formación</a:t>
            </a:r>
            <a:r>
              <a:rPr lang="en-US" altLang="en-US" sz="2000" dirty="0" smtClean="0"/>
              <a:t> y </a:t>
            </a:r>
            <a:r>
              <a:rPr lang="en-US" altLang="en-US" sz="2000" dirty="0" err="1" smtClean="0"/>
              <a:t>su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efecto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multiplicador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nivel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nacional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Seguir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apoyando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redes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nacionales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existentes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err="1" smtClean="0"/>
              <a:t>Poner</a:t>
            </a:r>
            <a:r>
              <a:rPr lang="en-US" altLang="en-US" sz="2000" dirty="0" smtClean="0"/>
              <a:t> en </a:t>
            </a:r>
            <a:r>
              <a:rPr lang="en-US" altLang="en-US" sz="2000" dirty="0" err="1" smtClean="0"/>
              <a:t>práctica</a:t>
            </a:r>
            <a:r>
              <a:rPr lang="en-US" altLang="en-US" sz="2000" dirty="0" smtClean="0"/>
              <a:t> la </a:t>
            </a:r>
            <a:r>
              <a:rPr lang="en-US" altLang="en-US" sz="2000" dirty="0" err="1" smtClean="0"/>
              <a:t>nueva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plataforma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aprendizaje</a:t>
            </a:r>
            <a:r>
              <a:rPr lang="en-US" altLang="en-US" sz="2000" dirty="0" smtClean="0"/>
              <a:t> en </a:t>
            </a:r>
            <a:r>
              <a:rPr lang="en-US" altLang="en-US" sz="2000" dirty="0" err="1" smtClean="0"/>
              <a:t>línea</a:t>
            </a:r>
            <a:r>
              <a:rPr lang="en-US" altLang="en-US" sz="2000" dirty="0" smtClean="0"/>
              <a:t> y los </a:t>
            </a:r>
            <a:r>
              <a:rPr lang="en-US" altLang="en-US" sz="2000" dirty="0" err="1" smtClean="0"/>
              <a:t>servicios</a:t>
            </a:r>
            <a:r>
              <a:rPr lang="en-US" altLang="en-US" sz="2000" dirty="0" smtClean="0"/>
              <a:t> de red</a:t>
            </a:r>
          </a:p>
          <a:p>
            <a:pPr eaLnBrk="1" hangingPunct="1"/>
            <a:r>
              <a:rPr lang="en-US" altLang="en-US" sz="2000" dirty="0" err="1" smtClean="0"/>
              <a:t>Mejorar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funcionalidades</a:t>
            </a:r>
            <a:r>
              <a:rPr lang="en-US" altLang="en-US" sz="2000" dirty="0" smtClean="0"/>
              <a:t> de la </a:t>
            </a:r>
            <a:r>
              <a:rPr lang="en-US" altLang="en-US" sz="2000" dirty="0" err="1" smtClean="0"/>
              <a:t>plataforma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eTISC</a:t>
            </a:r>
            <a:r>
              <a:rPr lang="en-US" altLang="en-US" sz="2000" dirty="0" smtClean="0"/>
              <a:t> para:</a:t>
            </a:r>
          </a:p>
          <a:p>
            <a:pPr lvl="1" eaLnBrk="1" hangingPunct="1"/>
            <a:r>
              <a:rPr lang="en-US" altLang="en-US" sz="2000" dirty="0" smtClean="0"/>
              <a:t>El </a:t>
            </a:r>
            <a:r>
              <a:rPr lang="en-US" altLang="en-US" sz="2000" dirty="0" err="1" smtClean="0"/>
              <a:t>intercambio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información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mejores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prácticas</a:t>
            </a:r>
            <a:r>
              <a:rPr lang="en-US" altLang="en-US" sz="2000" dirty="0" smtClean="0"/>
              <a:t> y </a:t>
            </a:r>
            <a:r>
              <a:rPr lang="en-US" altLang="en-US" sz="2000" dirty="0" err="1" smtClean="0"/>
              <a:t>lecciones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aprendidas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err="1" smtClean="0"/>
              <a:t>Suministro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servicios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nivel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medio</a:t>
            </a:r>
            <a:r>
              <a:rPr lang="en-US" altLang="en-US" sz="2000" dirty="0" smtClean="0"/>
              <a:t> y </a:t>
            </a:r>
            <a:r>
              <a:rPr lang="en-US" altLang="en-US" sz="2000" dirty="0" err="1" smtClean="0"/>
              <a:t>avanzado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aprendizaje</a:t>
            </a:r>
            <a:r>
              <a:rPr lang="en-US" altLang="en-US" sz="2000" dirty="0" smtClean="0"/>
              <a:t> en (</a:t>
            </a:r>
            <a:r>
              <a:rPr lang="en-US" altLang="en-US" sz="2000" dirty="0" err="1" smtClean="0"/>
              <a:t>webinarios</a:t>
            </a:r>
            <a:r>
              <a:rPr lang="en-US" altLang="en-US" sz="2000" dirty="0" smtClean="0"/>
              <a:t> y </a:t>
            </a:r>
            <a:r>
              <a:rPr lang="en-US" altLang="en-US" sz="2000" dirty="0" err="1" smtClean="0"/>
              <a:t>tutoriales</a:t>
            </a:r>
            <a:r>
              <a:rPr lang="en-US" altLang="en-US" sz="2000" dirty="0" smtClean="0"/>
              <a:t> en </a:t>
            </a:r>
            <a:r>
              <a:rPr lang="en-US" altLang="en-US" sz="2000" dirty="0" err="1" smtClean="0"/>
              <a:t>línea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err="1" smtClean="0"/>
              <a:t>Suministro</a:t>
            </a:r>
            <a:r>
              <a:rPr lang="en-US" altLang="en-US" sz="2000" dirty="0" smtClean="0"/>
              <a:t> de </a:t>
            </a:r>
            <a:r>
              <a:rPr lang="en-US" altLang="en-US" sz="2000" dirty="0" err="1" smtClean="0"/>
              <a:t>servicios</a:t>
            </a:r>
            <a:r>
              <a:rPr lang="en-US" altLang="en-US" sz="2000" dirty="0" smtClean="0"/>
              <a:t> de valor </a:t>
            </a:r>
            <a:r>
              <a:rPr lang="en-US" altLang="en-US" sz="2000" dirty="0" err="1" smtClean="0"/>
              <a:t>añadido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incluyendo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aquellos</a:t>
            </a:r>
            <a:r>
              <a:rPr lang="en-US" altLang="en-US" sz="2000" dirty="0" smtClean="0"/>
              <a:t> a </a:t>
            </a:r>
            <a:r>
              <a:rPr lang="en-US" altLang="en-US" sz="2000" dirty="0" err="1" smtClean="0"/>
              <a:t>través</a:t>
            </a:r>
            <a:r>
              <a:rPr lang="en-US" altLang="en-US" sz="2000" dirty="0" smtClean="0"/>
              <a:t> de la </a:t>
            </a:r>
            <a:r>
              <a:rPr lang="en-US" altLang="en-US" sz="2000" dirty="0" err="1" smtClean="0"/>
              <a:t>plataforma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eTISC</a:t>
            </a:r>
            <a:r>
              <a:rPr lang="en-US" altLang="en-US" sz="2000" dirty="0" smtClean="0"/>
              <a:t>) </a:t>
            </a:r>
          </a:p>
          <a:p>
            <a:pPr lvl="1" eaLnBrk="1" hangingPunct="1"/>
            <a:endParaRPr lang="en-US" altLang="en-US" sz="2000" dirty="0" smtClean="0"/>
          </a:p>
          <a:p>
            <a:pPr lvl="3" eaLnBrk="1" hangingPunct="1">
              <a:buFontTx/>
              <a:buNone/>
            </a:pPr>
            <a:endParaRPr lang="en-US" altLang="en-US" sz="2000" i="1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986" y="0"/>
            <a:ext cx="8229600" cy="1143000"/>
          </a:xfrm>
        </p:spPr>
        <p:txBody>
          <a:bodyPr/>
          <a:lstStyle/>
          <a:p>
            <a:r>
              <a:rPr lang="fr-CH" dirty="0" err="1">
                <a:solidFill>
                  <a:srgbClr val="00408C"/>
                </a:solidFill>
              </a:rPr>
              <a:t>Trabajo</a:t>
            </a:r>
            <a:r>
              <a:rPr lang="fr-CH" dirty="0">
                <a:solidFill>
                  <a:srgbClr val="00408C"/>
                </a:solidFill>
              </a:rPr>
              <a:t> en </a:t>
            </a:r>
            <a:r>
              <a:rPr lang="fr-CH" dirty="0" err="1">
                <a:solidFill>
                  <a:srgbClr val="00408C"/>
                </a:solidFill>
              </a:rPr>
              <a:t>red</a:t>
            </a:r>
            <a:r>
              <a:rPr lang="fr-CH" dirty="0">
                <a:solidFill>
                  <a:srgbClr val="00408C"/>
                </a:solidFill>
              </a:rPr>
              <a:t>: </a:t>
            </a:r>
            <a:r>
              <a:rPr lang="fr-CH" dirty="0" err="1">
                <a:solidFill>
                  <a:srgbClr val="00408C"/>
                </a:solidFill>
              </a:rPr>
              <a:t>eTISC</a:t>
            </a:r>
            <a:endParaRPr lang="fr-FR" dirty="0">
              <a:solidFill>
                <a:srgbClr val="00408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838200"/>
            <a:ext cx="8686800" cy="6019800"/>
            <a:chOff x="0" y="402980"/>
            <a:chExt cx="9144000" cy="630262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2980"/>
              <a:ext cx="9144000" cy="60520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76200" y="6019800"/>
              <a:ext cx="3048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9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CH" dirty="0" smtClean="0"/>
              <a:t>Forums</a:t>
            </a:r>
            <a:endParaRPr lang="fr-FR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56126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CH" dirty="0" err="1" smtClean="0"/>
              <a:t>Noticias</a:t>
            </a:r>
            <a:endParaRPr lang="fr-FR" dirty="0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56285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CH" dirty="0" err="1" smtClean="0"/>
              <a:t>Grupos</a:t>
            </a:r>
            <a:endParaRPr lang="fr-FR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4168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CH" i="1" dirty="0" err="1" smtClean="0"/>
              <a:t>Ask</a:t>
            </a:r>
            <a:r>
              <a:rPr lang="fr-CH" i="1" dirty="0" smtClean="0"/>
              <a:t> the Expert</a:t>
            </a:r>
            <a:endParaRPr lang="fr-FR" i="1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69850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54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err="1" smtClean="0"/>
              <a:t>Miembros</a:t>
            </a:r>
            <a:endParaRPr lang="en-US" dirty="0" smtClean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037" y="1735932"/>
            <a:ext cx="8229600" cy="39608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smtClean="0">
                <a:solidFill>
                  <a:srgbClr val="00408C"/>
                </a:solidFill>
              </a:rPr>
              <a:t>Personal de </a:t>
            </a:r>
            <a:r>
              <a:rPr lang="en-US" sz="2000" dirty="0" err="1" smtClean="0">
                <a:solidFill>
                  <a:srgbClr val="00408C"/>
                </a:solidFill>
              </a:rPr>
              <a:t>las</a:t>
            </a:r>
            <a:r>
              <a:rPr lang="en-US" sz="2000" dirty="0" smtClean="0">
                <a:solidFill>
                  <a:srgbClr val="00408C"/>
                </a:solidFill>
              </a:rPr>
              <a:t> </a:t>
            </a:r>
            <a:r>
              <a:rPr lang="en-US" sz="2000" dirty="0" err="1" smtClean="0">
                <a:solidFill>
                  <a:srgbClr val="00408C"/>
                </a:solidFill>
              </a:rPr>
              <a:t>oficinas</a:t>
            </a:r>
            <a:r>
              <a:rPr lang="en-US" sz="2000" dirty="0" smtClean="0">
                <a:solidFill>
                  <a:srgbClr val="00408C"/>
                </a:solidFill>
              </a:rPr>
              <a:t> de PI</a:t>
            </a:r>
          </a:p>
          <a:p>
            <a:r>
              <a:rPr lang="en-US" sz="2000" dirty="0" err="1" smtClean="0">
                <a:solidFill>
                  <a:srgbClr val="00408C"/>
                </a:solidFill>
              </a:rPr>
              <a:t>Funcionarios</a:t>
            </a:r>
            <a:r>
              <a:rPr lang="en-US" sz="2000" dirty="0" smtClean="0">
                <a:solidFill>
                  <a:srgbClr val="00408C"/>
                </a:solidFill>
              </a:rPr>
              <a:t> del </a:t>
            </a:r>
            <a:r>
              <a:rPr lang="en-US" sz="2000" dirty="0" err="1" smtClean="0">
                <a:solidFill>
                  <a:srgbClr val="00408C"/>
                </a:solidFill>
              </a:rPr>
              <a:t>gobierno</a:t>
            </a:r>
            <a:endParaRPr lang="en-US" sz="2000" dirty="0" smtClean="0">
              <a:solidFill>
                <a:srgbClr val="00408C"/>
              </a:solidFill>
            </a:endParaRPr>
          </a:p>
          <a:p>
            <a:r>
              <a:rPr lang="en-US" sz="2000" dirty="0" err="1" smtClean="0">
                <a:solidFill>
                  <a:srgbClr val="00408C"/>
                </a:solidFill>
              </a:rPr>
              <a:t>Profesores</a:t>
            </a:r>
            <a:r>
              <a:rPr lang="en-US" sz="2000" dirty="0" smtClean="0">
                <a:solidFill>
                  <a:srgbClr val="00408C"/>
                </a:solidFill>
              </a:rPr>
              <a:t> de </a:t>
            </a:r>
            <a:r>
              <a:rPr lang="en-US" sz="2000" dirty="0" err="1" smtClean="0">
                <a:solidFill>
                  <a:srgbClr val="00408C"/>
                </a:solidFill>
              </a:rPr>
              <a:t>universidad</a:t>
            </a:r>
            <a:r>
              <a:rPr lang="en-US" sz="2000" dirty="0" smtClean="0">
                <a:solidFill>
                  <a:srgbClr val="00408C"/>
                </a:solidFill>
              </a:rPr>
              <a:t> y </a:t>
            </a:r>
            <a:r>
              <a:rPr lang="en-US" sz="2000" dirty="0" err="1" smtClean="0">
                <a:solidFill>
                  <a:srgbClr val="00408C"/>
                </a:solidFill>
              </a:rPr>
              <a:t>estudiantes</a:t>
            </a:r>
            <a:endParaRPr lang="en-US" sz="2000" dirty="0" smtClean="0">
              <a:solidFill>
                <a:srgbClr val="00408C"/>
              </a:solidFill>
            </a:endParaRPr>
          </a:p>
          <a:p>
            <a:r>
              <a:rPr lang="en-US" sz="2000" dirty="0" err="1" smtClean="0">
                <a:solidFill>
                  <a:srgbClr val="00408C"/>
                </a:solidFill>
              </a:rPr>
              <a:t>Investigadores</a:t>
            </a:r>
            <a:endParaRPr lang="en-US" sz="2000" dirty="0" smtClean="0">
              <a:solidFill>
                <a:srgbClr val="00408C"/>
              </a:solidFill>
            </a:endParaRPr>
          </a:p>
          <a:p>
            <a:r>
              <a:rPr lang="en-US" sz="2000" dirty="0" err="1" smtClean="0">
                <a:solidFill>
                  <a:srgbClr val="00408C"/>
                </a:solidFill>
              </a:rPr>
              <a:t>Abogados</a:t>
            </a:r>
            <a:r>
              <a:rPr lang="en-US" sz="2000" dirty="0" smtClean="0">
                <a:solidFill>
                  <a:srgbClr val="00408C"/>
                </a:solidFill>
              </a:rPr>
              <a:t> y </a:t>
            </a:r>
            <a:r>
              <a:rPr lang="en-US" sz="2000" dirty="0" err="1" smtClean="0">
                <a:solidFill>
                  <a:srgbClr val="00408C"/>
                </a:solidFill>
              </a:rPr>
              <a:t>agentes</a:t>
            </a:r>
            <a:endParaRPr lang="en-US" sz="2000" dirty="0" smtClean="0">
              <a:solidFill>
                <a:srgbClr val="00408C"/>
              </a:solidFill>
            </a:endParaRPr>
          </a:p>
          <a:p>
            <a:r>
              <a:rPr lang="en-US" sz="2000" dirty="0" err="1" smtClean="0">
                <a:solidFill>
                  <a:srgbClr val="00408C"/>
                </a:solidFill>
              </a:rPr>
              <a:t>Representantes</a:t>
            </a:r>
            <a:r>
              <a:rPr lang="en-US" sz="2000" dirty="0" smtClean="0">
                <a:solidFill>
                  <a:srgbClr val="00408C"/>
                </a:solidFill>
              </a:rPr>
              <a:t> del sector </a:t>
            </a:r>
            <a:r>
              <a:rPr lang="en-US" sz="2000" dirty="0" err="1" smtClean="0">
                <a:solidFill>
                  <a:srgbClr val="00408C"/>
                </a:solidFill>
              </a:rPr>
              <a:t>privado</a:t>
            </a:r>
            <a:endParaRPr lang="en-US" sz="2000" dirty="0" smtClean="0">
              <a:solidFill>
                <a:srgbClr val="00408C"/>
              </a:solidFill>
            </a:endParaRPr>
          </a:p>
          <a:p>
            <a:r>
              <a:rPr lang="en-US" sz="2000" dirty="0" err="1" smtClean="0">
                <a:solidFill>
                  <a:srgbClr val="00408C"/>
                </a:solidFill>
              </a:rPr>
              <a:t>Funcionarios</a:t>
            </a:r>
            <a:r>
              <a:rPr lang="en-US" sz="2000" dirty="0" smtClean="0">
                <a:solidFill>
                  <a:srgbClr val="00408C"/>
                </a:solidFill>
              </a:rPr>
              <a:t> de la OMPI</a:t>
            </a:r>
          </a:p>
          <a:p>
            <a:endParaRPr lang="en-US" dirty="0" smtClean="0"/>
          </a:p>
        </p:txBody>
      </p:sp>
      <p:pic>
        <p:nvPicPr>
          <p:cNvPr id="37892" name="Picture 4" descr="10095646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813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1009707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10079266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68863"/>
            <a:ext cx="11636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10089576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11636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10089734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100776979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10072106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12366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100687618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10922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6960004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16338"/>
            <a:ext cx="123666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83471905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734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4646620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11636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IMG20130109017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24400"/>
            <a:ext cx="123666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5773286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63813"/>
            <a:ext cx="11636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10094605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3716338"/>
            <a:ext cx="12366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10090487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12875"/>
            <a:ext cx="11636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/>
              <a:t>E-TISC </a:t>
            </a:r>
            <a:r>
              <a:rPr lang="en-US" dirty="0" err="1"/>
              <a:t>estadísticas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abril</a:t>
            </a:r>
            <a:r>
              <a:rPr lang="en-US" dirty="0" smtClean="0"/>
              <a:t> 2014 hasta el </a:t>
            </a:r>
            <a:r>
              <a:rPr lang="en-US" dirty="0" err="1" smtClean="0"/>
              <a:t>día</a:t>
            </a:r>
            <a:r>
              <a:rPr lang="en-US" dirty="0" smtClean="0"/>
              <a:t> de hoy)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891605"/>
            <a:ext cx="82296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plataforma</a:t>
            </a:r>
            <a:r>
              <a:rPr lang="en-US" dirty="0" smtClean="0"/>
              <a:t> </a:t>
            </a:r>
            <a:r>
              <a:rPr lang="en-US" dirty="0" err="1" smtClean="0"/>
              <a:t>eTISC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en la </a:t>
            </a:r>
            <a:r>
              <a:rPr lang="en-US" dirty="0" err="1" smtClean="0"/>
              <a:t>actualidad</a:t>
            </a:r>
            <a:r>
              <a:rPr lang="en-US" dirty="0" smtClean="0"/>
              <a:t> </a:t>
            </a:r>
            <a:r>
              <a:rPr lang="en-US" dirty="0" err="1" smtClean="0"/>
              <a:t>aproximadamente</a:t>
            </a:r>
            <a:r>
              <a:rPr lang="en-US" dirty="0" smtClean="0"/>
              <a:t> 950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más</a:t>
            </a:r>
            <a:r>
              <a:rPr lang="en-US" dirty="0" smtClean="0"/>
              <a:t> de 90 </a:t>
            </a:r>
            <a:r>
              <a:rPr lang="en-US" dirty="0" err="1" smtClean="0"/>
              <a:t>países</a:t>
            </a:r>
            <a:endParaRPr lang="en-US" dirty="0"/>
          </a:p>
        </p:txBody>
      </p:sp>
      <p:pic>
        <p:nvPicPr>
          <p:cNvPr id="10" name="Picture 8" descr="D:\Users\liharewski\AppData\Local\Microsoft\Windows\Temporary Internet Files\Content.Outlook\QL3RWGSG\STATISTICS eT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r="84950" b="78302"/>
          <a:stretch>
            <a:fillRect/>
          </a:stretch>
        </p:blipFill>
        <p:spPr bwMode="auto">
          <a:xfrm>
            <a:off x="914400" y="3451624"/>
            <a:ext cx="25193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D:\Users\liharewski\AppData\Local\Microsoft\Windows\Temporary Internet Files\Content.Outlook\QL3RWGSG\STATISTICS eT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5499" r="54141" b="78867"/>
          <a:stretch>
            <a:fillRect/>
          </a:stretch>
        </p:blipFill>
        <p:spPr bwMode="auto">
          <a:xfrm>
            <a:off x="762000" y="4869877"/>
            <a:ext cx="24923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Users\liharewski\AppData\Local\Microsoft\Windows\Temporary Internet Files\Content.Outlook\QL3RWGSG\STATISTICS eTI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5" t="2489" r="28725" b="62486"/>
          <a:stretch>
            <a:fillRect/>
          </a:stretch>
        </p:blipFill>
        <p:spPr bwMode="auto">
          <a:xfrm>
            <a:off x="5333999" y="3451624"/>
            <a:ext cx="24526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s-ES" dirty="0" smtClean="0"/>
              <a:t>Flexibilidad del proyecto CATI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90675"/>
            <a:ext cx="8229600" cy="4352925"/>
          </a:xfrm>
        </p:spPr>
        <p:txBody>
          <a:bodyPr/>
          <a:lstStyle/>
          <a:p>
            <a:r>
              <a:rPr lang="es-ES" dirty="0" smtClean="0"/>
              <a:t>Apropiado: adaptado a las necesidades y condiciones locales</a:t>
            </a:r>
          </a:p>
          <a:p>
            <a:r>
              <a:rPr lang="es-ES" dirty="0" smtClean="0"/>
              <a:t>Efectivo: se proveen los beneficios esperados por la comunidad de usuarios locales en un país dado</a:t>
            </a:r>
          </a:p>
          <a:p>
            <a:r>
              <a:rPr lang="es-ES" dirty="0" smtClean="0"/>
              <a:t>Durable: puede ser mantenido y continuar funcionando usando recursos locales</a:t>
            </a:r>
          </a:p>
          <a:p>
            <a:pPr lvl="1"/>
            <a:r>
              <a:rPr lang="es-ES" dirty="0" smtClean="0"/>
              <a:t>la cooperación entre la OMPI y los gobiernos es esencial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err="1" smtClean="0"/>
              <a:t>Resultados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267200"/>
            <a:ext cx="8915400" cy="2016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Aprovado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CDIP en </a:t>
            </a:r>
            <a:r>
              <a:rPr lang="en-US" dirty="0" err="1" smtClean="0"/>
              <a:t>abril</a:t>
            </a:r>
            <a:r>
              <a:rPr lang="en-US" dirty="0" smtClean="0"/>
              <a:t> de 2009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43 </a:t>
            </a:r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</a:t>
            </a:r>
            <a:r>
              <a:rPr lang="en-US" dirty="0" err="1" smtClean="0"/>
              <a:t>lanzados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Más</a:t>
            </a:r>
            <a:r>
              <a:rPr lang="en-US" dirty="0" smtClean="0"/>
              <a:t> de 320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r>
              <a:rPr lang="en-US" dirty="0" smtClean="0"/>
              <a:t> en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Más</a:t>
            </a:r>
            <a:r>
              <a:rPr lang="en-US" dirty="0" smtClean="0"/>
              <a:t> de 190 000 inquietudes </a:t>
            </a:r>
            <a:r>
              <a:rPr lang="en-US" dirty="0" err="1" smtClean="0"/>
              <a:t>apoyadas</a:t>
            </a:r>
            <a:r>
              <a:rPr lang="en-US" dirty="0" smtClean="0"/>
              <a:t> </a:t>
            </a:r>
            <a:r>
              <a:rPr lang="en-US" dirty="0" err="1" smtClean="0"/>
              <a:t>anualmente</a:t>
            </a:r>
            <a:endParaRPr lang="en-US" dirty="0" smtClean="0"/>
          </a:p>
        </p:txBody>
      </p:sp>
      <p:pic>
        <p:nvPicPr>
          <p:cNvPr id="10244" name="Picture 4" descr="map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00188"/>
            <a:ext cx="5473700" cy="250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6238" y="6233118"/>
            <a:ext cx="271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Data current as of January 2013</a:t>
            </a:r>
          </a:p>
        </p:txBody>
      </p:sp>
    </p:spTree>
    <p:extLst>
      <p:ext uri="{BB962C8B-B14F-4D97-AF65-F5344CB8AC3E}">
        <p14:creationId xmlns:p14="http://schemas.microsoft.com/office/powerpoint/2010/main" val="253839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err="1" smtClean="0"/>
              <a:t>Proyectos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</a:t>
            </a:r>
            <a:r>
              <a:rPr lang="en-US" dirty="0" err="1" smtClean="0"/>
              <a:t>lanzados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838200"/>
            <a:ext cx="4038600" cy="4352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Algeria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Benin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Burundi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Cameroon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Central African Republic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Colombia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Congo, Democratic Republic of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Congo, Republic of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Costa Rica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Côte d’Ivoire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Cuba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Dominican Republic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Ecuador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Egypt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El Salvador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Ethiopia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Georgia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Guatemala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Honduras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Kenya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Kyrgyzstan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752475"/>
            <a:ext cx="4038600" cy="4352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Madagascar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Mali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Morocco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Mozambique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Nicaragua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Niger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Nigeria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Oman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Panama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Philippines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Russian Federation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Rwanda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Saudi Arabia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Senegal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Sri Lanka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Togo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Tunisia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Uganda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>
                <a:solidFill>
                  <a:srgbClr val="00B050"/>
                </a:solidFill>
              </a:rPr>
              <a:t>Uruguay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Viet Nam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Zambia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 smtClean="0"/>
              <a:t>Zimbabwe</a:t>
            </a:r>
          </a:p>
        </p:txBody>
      </p:sp>
    </p:spTree>
    <p:extLst>
      <p:ext uri="{BB962C8B-B14F-4D97-AF65-F5344CB8AC3E}">
        <p14:creationId xmlns:p14="http://schemas.microsoft.com/office/powerpoint/2010/main" val="28480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Usuarios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nstituciones y autoridades de gobierno</a:t>
            </a:r>
          </a:p>
          <a:p>
            <a:r>
              <a:rPr lang="es-ES" dirty="0" smtClean="0"/>
              <a:t>coordinadores</a:t>
            </a:r>
          </a:p>
          <a:p>
            <a:r>
              <a:rPr lang="es-ES" dirty="0"/>
              <a:t>u</a:t>
            </a:r>
            <a:r>
              <a:rPr lang="es-ES" dirty="0" smtClean="0"/>
              <a:t>niversidades, PYMES, parques tecnológicos, institutos de I&amp;D</a:t>
            </a:r>
          </a:p>
          <a:p>
            <a:r>
              <a:rPr lang="es-ES" dirty="0"/>
              <a:t>i</a:t>
            </a:r>
            <a:r>
              <a:rPr lang="es-ES" dirty="0" smtClean="0"/>
              <a:t>ncubadoras de empresas</a:t>
            </a:r>
          </a:p>
          <a:p>
            <a:r>
              <a:rPr lang="es-ES" dirty="0" smtClean="0"/>
              <a:t>cámaras de comercio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del proyecto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Generación de capacidades </a:t>
            </a:r>
            <a:endParaRPr lang="es-ES" dirty="0"/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 Formación in situ, on-line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 Plataforma de Red E-CATI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Trabajo de Red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Certificación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smtClean="0"/>
              <a:t>Desarrollo de recursos de información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Tutorial electrónica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Bases de datos</a:t>
            </a:r>
          </a:p>
          <a:p>
            <a:pPr lvl="1">
              <a:buFont typeface="Arial" pitchFamily="34" charset="0"/>
              <a:buChar char="-"/>
            </a:pPr>
            <a:r>
              <a:rPr lang="es-ES" dirty="0" smtClean="0"/>
              <a:t>ARDI/ASPI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64C404-B624-4DEC-B9AD-7877B1F562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template_spanish</Template>
  <TotalTime>5513</TotalTime>
  <Words>1459</Words>
  <Application>Microsoft Office PowerPoint</Application>
  <PresentationFormat>On-screen Show (4:3)</PresentationFormat>
  <Paragraphs>385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template_english</vt:lpstr>
      <vt:lpstr>PowerPoint Presentation</vt:lpstr>
      <vt:lpstr>Objetivos generales del proyecto CATI</vt:lpstr>
      <vt:lpstr>Contexto</vt:lpstr>
      <vt:lpstr>Sostenabilidad de la Red CATI</vt:lpstr>
      <vt:lpstr>Flexibilidad del proyecto CATI</vt:lpstr>
      <vt:lpstr>Resultados</vt:lpstr>
      <vt:lpstr>Proyectos nacionales lanzados</vt:lpstr>
      <vt:lpstr>Usuarios</vt:lpstr>
      <vt:lpstr>Componentes del proyecto</vt:lpstr>
      <vt:lpstr>Generación de capacidades: Entrenamiento in situ</vt:lpstr>
      <vt:lpstr>Generación de capacidades: Entrenamiento a distancia </vt:lpstr>
      <vt:lpstr>Generación de capacidades:  Certificación</vt:lpstr>
      <vt:lpstr>Recursos</vt:lpstr>
      <vt:lpstr>Recursos: Impresos</vt:lpstr>
      <vt:lpstr>Bases de datos de patente – gratuitas</vt:lpstr>
      <vt:lpstr>Recursos: Electrónicos</vt:lpstr>
      <vt:lpstr>Recursos electrónicos: e-tutorial</vt:lpstr>
      <vt:lpstr>Recursos electrónicos: Acceso a bases de datos de patentes</vt:lpstr>
      <vt:lpstr>ARDI: Research4Life Programas</vt:lpstr>
      <vt:lpstr>Recursos electrónicos:  Acceso a la literatura de contenido científico y técnico</vt:lpstr>
      <vt:lpstr>Planificación del proyecto</vt:lpstr>
      <vt:lpstr>Iniciación del Proyecto</vt:lpstr>
      <vt:lpstr>Disponibilidad de recursos en función de las necesidades y las capacidades</vt:lpstr>
      <vt:lpstr>Apoyo de la OMPI “in situ”</vt:lpstr>
      <vt:lpstr>Planificación / Documento de proyecto</vt:lpstr>
      <vt:lpstr>Objetivos </vt:lpstr>
      <vt:lpstr>Logros</vt:lpstr>
      <vt:lpstr>Resultados</vt:lpstr>
      <vt:lpstr>Actividades</vt:lpstr>
      <vt:lpstr>Durabilidad y calidad de los servicios de un CATI</vt:lpstr>
      <vt:lpstr>Desarrollo de un CATI</vt:lpstr>
      <vt:lpstr>Diseño y desarrollo de  los servicios de información</vt:lpstr>
      <vt:lpstr>Servicios Informativos</vt:lpstr>
      <vt:lpstr>Productos informativos y desarrollo tecnológico</vt:lpstr>
      <vt:lpstr>Algunos tipos de productos</vt:lpstr>
      <vt:lpstr>Evolución de los servicios en cada etapa de desarollo del CATI</vt:lpstr>
      <vt:lpstr>Trabajo en red</vt:lpstr>
      <vt:lpstr>Red de CATIs</vt:lpstr>
      <vt:lpstr>Plataforma e-tisc </vt:lpstr>
      <vt:lpstr>Trabajo en red: eTISC</vt:lpstr>
      <vt:lpstr>Forums</vt:lpstr>
      <vt:lpstr>Noticias</vt:lpstr>
      <vt:lpstr>Grupos</vt:lpstr>
      <vt:lpstr>Ask the Expert</vt:lpstr>
      <vt:lpstr>Miembros</vt:lpstr>
      <vt:lpstr>E-TISC estadísticas  (desde abril 2014 hasta el día de hoy)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Renance</dc:creator>
  <cp:lastModifiedBy>SUMMERS Julie</cp:lastModifiedBy>
  <cp:revision>103</cp:revision>
  <cp:lastPrinted>2013-10-04T14:47:43Z</cp:lastPrinted>
  <dcterms:created xsi:type="dcterms:W3CDTF">2013-08-23T13:20:16Z</dcterms:created>
  <dcterms:modified xsi:type="dcterms:W3CDTF">2015-01-15T09:25:42Z</dcterms:modified>
</cp:coreProperties>
</file>