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67" r:id="rId4"/>
    <p:sldId id="293" r:id="rId5"/>
    <p:sldId id="266" r:id="rId6"/>
    <p:sldId id="265" r:id="rId7"/>
    <p:sldId id="294" r:id="rId8"/>
    <p:sldId id="295" r:id="rId9"/>
    <p:sldId id="264" r:id="rId10"/>
    <p:sldId id="262" r:id="rId11"/>
    <p:sldId id="261" r:id="rId12"/>
    <p:sldId id="260" r:id="rId13"/>
    <p:sldId id="259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3" r:id="rId24"/>
    <p:sldId id="277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6" r:id="rId34"/>
    <p:sldId id="280" r:id="rId35"/>
    <p:sldId id="297" r:id="rId36"/>
    <p:sldId id="278" r:id="rId37"/>
    <p:sldId id="279" r:id="rId38"/>
    <p:sldId id="301" r:id="rId39"/>
    <p:sldId id="299" r:id="rId40"/>
    <p:sldId id="300" r:id="rId41"/>
    <p:sldId id="302" r:id="rId42"/>
    <p:sldId id="303" r:id="rId43"/>
    <p:sldId id="304" r:id="rId44"/>
    <p:sldId id="298" r:id="rId4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EB57E-EDB1-46C5-9F9D-A7A496B295E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739B3-37D2-4E91-8C62-7E3D1716FB5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290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6531" indent="-27943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17740" indent="-22354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64836" indent="-22354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1931" indent="-22354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59027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06123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53219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00315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DAA853-1037-42ED-8924-DE02C9E9A16F}" type="slidenum">
              <a:rPr lang="es-ES_tradnl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_tradnl" smtClean="0">
              <a:latin typeface="Comic Sans MS" pitchFamily="66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2625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618"/>
            <a:ext cx="5029200" cy="41166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8947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9818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2862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27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8939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2498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286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7724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580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B077-1B7D-46FE-9057-AF2F8F677F2A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123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0531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34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8845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36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37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38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1916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4:06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4:06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AC521C-8CD5-4E38-AE66-11518DEF7D8D}" type="slidenum">
              <a:rPr lang="es-AR" smtClean="0"/>
              <a:pPr>
                <a:defRPr/>
              </a:pPr>
              <a:t>41</a:t>
            </a:fld>
            <a:endParaRPr lang="es-A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C93C2-932F-41BF-A79B-3BC0F37183EC}" type="slidenum">
              <a:rPr lang="es-AR" smtClean="0"/>
              <a:pPr>
                <a:defRPr/>
              </a:pPr>
              <a:t>42</a:t>
            </a:fld>
            <a:endParaRPr lang="es-A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3638B-BEE5-47E9-A009-52C0184DED64}" type="slidenum">
              <a:rPr lang="es-AR" smtClean="0"/>
              <a:pPr>
                <a:defRPr/>
              </a:pPr>
              <a:t>43</a:t>
            </a:fld>
            <a:endParaRPr lang="es-A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44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10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755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563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88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7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942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008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420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57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899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295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315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29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362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193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334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9050"/>
            <a:ext cx="91313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549400" y="6299200"/>
            <a:ext cx="6032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ES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214813" y="3076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AR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439863" y="4959350"/>
            <a:ext cx="71643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s-AR" sz="2000" b="1">
              <a:latin typeface="Arial" pitchFamily="34" charset="0"/>
            </a:endParaRPr>
          </a:p>
        </p:txBody>
      </p:sp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4565650" y="1412082"/>
            <a:ext cx="3887787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AR" sz="2800" b="1" dirty="0" smtClean="0"/>
              <a:t>La organización de sistemas de vigilancia como parte de los servicios brindados por los </a:t>
            </a:r>
            <a:r>
              <a:rPr lang="es-AR" sz="2800" b="1" dirty="0" err="1" smtClean="0"/>
              <a:t>CATIs</a:t>
            </a:r>
            <a:r>
              <a:rPr lang="es-AR" sz="2800" b="1" dirty="0" smtClean="0"/>
              <a:t>. Consideraciones de los diferentes enfoques en la organización de los servicios de vigilancia.</a:t>
            </a:r>
          </a:p>
          <a:p>
            <a:r>
              <a:rPr lang="es-AR" sz="2800" b="1" dirty="0" smtClean="0"/>
              <a:t> </a:t>
            </a:r>
            <a:endParaRPr lang="es-AR" sz="2000" b="1" dirty="0" smtClean="0"/>
          </a:p>
          <a:p>
            <a:r>
              <a:rPr lang="es-ES" sz="2200" b="1" dirty="0" smtClean="0">
                <a:solidFill>
                  <a:schemeClr val="tx2"/>
                </a:solidFill>
                <a:latin typeface="Ubuntu" pitchFamily="34" charset="0"/>
              </a:rPr>
              <a:t>Pablo </a:t>
            </a:r>
            <a:r>
              <a:rPr lang="es-ES" sz="2200" b="1" dirty="0">
                <a:solidFill>
                  <a:schemeClr val="tx2"/>
                </a:solidFill>
                <a:latin typeface="Ubuntu" pitchFamily="34" charset="0"/>
              </a:rPr>
              <a:t>Paz </a:t>
            </a:r>
          </a:p>
          <a:p>
            <a:r>
              <a:rPr lang="es-ES" sz="2200" dirty="0" smtClean="0">
                <a:solidFill>
                  <a:schemeClr val="tx2"/>
                </a:solidFill>
                <a:latin typeface="Ubuntu" pitchFamily="34" charset="0"/>
              </a:rPr>
              <a:t>Panamá 2016</a:t>
            </a:r>
            <a:endParaRPr lang="es-ES" sz="2200" dirty="0">
              <a:solidFill>
                <a:schemeClr val="tx2"/>
              </a:solidFill>
              <a:latin typeface="Ubuntu" pitchFamily="34" charset="0"/>
            </a:endParaRPr>
          </a:p>
          <a:p>
            <a:pPr algn="ctr"/>
            <a:endParaRPr lang="es-AR" sz="3400" b="1" dirty="0">
              <a:solidFill>
                <a:schemeClr val="tx2"/>
              </a:solidFill>
              <a:latin typeface="Ubuntu" pitchFamily="34" charset="0"/>
            </a:endParaRP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899592" y="332656"/>
            <a:ext cx="701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  <a:latin typeface="Ubuntu" pitchFamily="34" charset="0"/>
              </a:rPr>
              <a:t>Taller Centroamericano</a:t>
            </a:r>
            <a:endParaRPr lang="es-AR" sz="3600" b="1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74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>
                <a:solidFill>
                  <a:schemeClr val="bg1"/>
                </a:solidFill>
                <a:latin typeface="Ubuntu"/>
              </a:rPr>
              <a:t>VT OEPM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56" y="980728"/>
            <a:ext cx="4933788" cy="5224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r>
              <a:rPr lang="es-AR" sz="4000" b="1" dirty="0">
                <a:solidFill>
                  <a:schemeClr val="bg1"/>
                </a:solidFill>
              </a:rPr>
              <a:t>WO2015120753 (A1)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08925"/>
            <a:ext cx="7056786" cy="4148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Boletín de VT </a:t>
            </a:r>
            <a:r>
              <a:rPr lang="es-ES" sz="4000" b="1" dirty="0" err="1" smtClean="0">
                <a:solidFill>
                  <a:schemeClr val="bg1"/>
                </a:solidFill>
                <a:latin typeface="Ubuntu"/>
              </a:rPr>
              <a:t>Vit</a:t>
            </a: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 Valencia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3899330" cy="4993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Contenido VT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7062712" cy="4461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Patentes </a:t>
            </a:r>
            <a:r>
              <a:rPr lang="es-ES" sz="2800" b="1" dirty="0" smtClean="0">
                <a:solidFill>
                  <a:schemeClr val="bg1"/>
                </a:solidFill>
                <a:latin typeface="Ubuntu"/>
              </a:rPr>
              <a:t>(traducción al español)</a:t>
            </a:r>
            <a:endParaRPr lang="es-AR" sz="28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53984"/>
            <a:ext cx="6624736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19392" y="27464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Link a </a:t>
            </a:r>
            <a:r>
              <a:rPr lang="es-ES" sz="4000" b="1" dirty="0" err="1" smtClean="0">
                <a:solidFill>
                  <a:schemeClr val="bg1"/>
                </a:solidFill>
                <a:latin typeface="Ubuntu"/>
              </a:rPr>
              <a:t>Patseer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62" y="1703388"/>
            <a:ext cx="7175902" cy="424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Noticias tecnológicas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5832648" cy="5159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0" y="-270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Proyectos europeos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15968"/>
            <a:ext cx="5904656" cy="5193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468560" y="-89088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Ofertas y demandas tecnológicas</a:t>
            </a:r>
            <a:endParaRPr lang="es-AR" sz="36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20" y="1052736"/>
            <a:ext cx="4776862" cy="5408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207168" y="50210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Eventos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5256584" cy="5116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340768"/>
            <a:ext cx="6867882" cy="4896544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Necesidades de información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 lvl="1"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Empresa, Pyme, Emprendedor</a:t>
            </a:r>
          </a:p>
          <a:p>
            <a:pPr lvl="1"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Universidad, Centro de Investigación, Instituto</a:t>
            </a:r>
          </a:p>
          <a:p>
            <a:pPr lvl="1"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Ministerio, Gobierno</a:t>
            </a:r>
          </a:p>
          <a:p>
            <a:pPr lvl="1">
              <a:buFont typeface="Wingdings" pitchFamily="2" charset="2"/>
              <a:buChar char="ü"/>
            </a:pPr>
            <a:endParaRPr lang="es-AR" sz="2400" b="1" dirty="0">
              <a:latin typeface="Ubuntu"/>
            </a:endParaRPr>
          </a:p>
          <a:p>
            <a:pPr lvl="1"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Campos técnicos</a:t>
            </a:r>
          </a:p>
          <a:p>
            <a:pPr lvl="2">
              <a:buFont typeface="Wingdings" pitchFamily="2" charset="2"/>
              <a:buChar char="ü"/>
            </a:pPr>
            <a:r>
              <a:rPr lang="es-AR" sz="2000" b="1" dirty="0" smtClean="0">
                <a:latin typeface="Ubuntu"/>
              </a:rPr>
              <a:t>Necesidad de expertos </a:t>
            </a:r>
            <a:br>
              <a:rPr lang="es-AR" sz="2000" b="1" dirty="0" smtClean="0">
                <a:latin typeface="Ubuntu"/>
              </a:rPr>
            </a:br>
            <a:endParaRPr lang="es-AR" sz="2000" b="1" dirty="0" smtClean="0">
              <a:latin typeface="Ubuntu"/>
            </a:endParaRPr>
          </a:p>
          <a:p>
            <a:pPr lvl="1"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Presupuesto para llevar a cabo la VT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Definición de que vigilar 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252536" y="44450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Boletín Plásticos AIMPLAS</a:t>
            </a:r>
            <a:endParaRPr lang="es-AR" sz="36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60" y="1124744"/>
            <a:ext cx="470221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Listado de patentes (¿?)</a:t>
            </a:r>
            <a:endParaRPr lang="es-AR" sz="36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80" y="1268760"/>
            <a:ext cx="6745408" cy="50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Del Boletín AIMPLAS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6912768" cy="4815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51720" y="1844824"/>
            <a:ext cx="6768752" cy="8640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4450"/>
            <a:ext cx="8229600" cy="1143000"/>
          </a:xfrm>
        </p:spPr>
        <p:txBody>
          <a:bodyPr/>
          <a:lstStyle/>
          <a:p>
            <a:r>
              <a:rPr lang="es-ES" b="1" dirty="0" err="1" smtClean="0">
                <a:solidFill>
                  <a:schemeClr val="bg1"/>
                </a:solidFill>
                <a:latin typeface="Ubuntu"/>
              </a:rPr>
              <a:t>Reinvidaciones</a:t>
            </a:r>
            <a:r>
              <a:rPr lang="es-ES" b="1" dirty="0" smtClean="0">
                <a:solidFill>
                  <a:schemeClr val="bg1"/>
                </a:solidFill>
                <a:latin typeface="Ubuntu"/>
              </a:rPr>
              <a:t> EP2091829 </a:t>
            </a:r>
            <a:endParaRPr lang="es-A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6986308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79512" y="32849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smtClean="0">
                <a:solidFill>
                  <a:schemeClr val="bg1"/>
                </a:solidFill>
                <a:latin typeface="Ubuntu"/>
              </a:rPr>
              <a:t>EP2091829 </a:t>
            </a:r>
            <a:endParaRPr lang="es-AR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123728" y="2090594"/>
            <a:ext cx="6768752" cy="4274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rgbClr val="FF0000"/>
                </a:solidFill>
                <a:latin typeface="Ubuntu"/>
              </a:rPr>
              <a:t>No reivindica un método </a:t>
            </a:r>
            <a:endParaRPr lang="es-A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EP2091829 - Denegada 2012</a:t>
            </a:r>
            <a:endParaRPr lang="es-AR" sz="36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28" y="1521238"/>
            <a:ext cx="7733051" cy="4191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627784" y="3159497"/>
            <a:ext cx="3816424" cy="8640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 smtClean="0"/>
              <a:t>Antena Tecnológica </a:t>
            </a:r>
            <a:r>
              <a:rPr lang="es-AR" b="1" dirty="0" err="1" smtClean="0"/>
              <a:t>Mincyt</a:t>
            </a:r>
            <a:endParaRPr lang="es-AR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75590"/>
            <a:ext cx="6217543" cy="4967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2606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600" b="1" dirty="0">
                <a:solidFill>
                  <a:schemeClr val="bg1"/>
                </a:solidFill>
              </a:rPr>
              <a:t>Antena </a:t>
            </a:r>
            <a:r>
              <a:rPr lang="es-AR" sz="3600" b="1" dirty="0" smtClean="0">
                <a:solidFill>
                  <a:schemeClr val="bg1"/>
                </a:solidFill>
              </a:rPr>
              <a:t>Tecnológica - </a:t>
            </a:r>
            <a:r>
              <a:rPr lang="es-AR" sz="3600" b="1" dirty="0" err="1" smtClean="0">
                <a:solidFill>
                  <a:schemeClr val="bg1"/>
                </a:solidFill>
              </a:rPr>
              <a:t>Mincyt</a:t>
            </a:r>
            <a:r>
              <a:rPr lang="es-AR" sz="3600" b="1" dirty="0" smtClean="0">
                <a:solidFill>
                  <a:schemeClr val="bg1"/>
                </a:solidFill>
              </a:rPr>
              <a:t> Argentina</a:t>
            </a:r>
            <a:endParaRPr lang="es-AR" sz="3600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024437" y="5445224"/>
            <a:ext cx="4084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/>
              <a:t>http://</a:t>
            </a:r>
            <a:r>
              <a:rPr lang="es-AR" b="1" dirty="0" smtClean="0"/>
              <a:t>antenatecnologica.mincyt.gob.ar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256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b="1" dirty="0"/>
              <a:t>Antena Tecnológica </a:t>
            </a:r>
            <a:r>
              <a:rPr lang="es-AR" b="1" dirty="0" smtClean="0"/>
              <a:t>- Financiamiento</a:t>
            </a:r>
            <a:endParaRPr lang="es-A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7698617" cy="416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7938" y="555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000" b="1" dirty="0" smtClean="0">
                <a:solidFill>
                  <a:schemeClr val="bg1"/>
                </a:solidFill>
              </a:rPr>
              <a:t>Financiamiento</a:t>
            </a:r>
            <a:endParaRPr lang="es-A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b="1" dirty="0"/>
              <a:t>Antena Tecnológica </a:t>
            </a:r>
            <a:r>
              <a:rPr lang="es-AR" b="1" dirty="0" smtClean="0"/>
              <a:t>– Normas técnicas</a:t>
            </a:r>
            <a:endParaRPr lang="es-A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7562267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7938" y="555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000" b="1" dirty="0" smtClean="0">
                <a:solidFill>
                  <a:schemeClr val="bg1"/>
                </a:solidFill>
              </a:rPr>
              <a:t>Novedades</a:t>
            </a:r>
            <a:endParaRPr lang="es-A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938" y="55538"/>
            <a:ext cx="8229600" cy="11430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Noticias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7200800" cy="4482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2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528" y="55146"/>
            <a:ext cx="8229600" cy="11430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Patentes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6696744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2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628800"/>
            <a:ext cx="7920880" cy="4249737"/>
          </a:xfrm>
        </p:spPr>
        <p:txBody>
          <a:bodyPr rtlCol="0"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Definir de que forma se enviará información al cliente:</a:t>
            </a:r>
          </a:p>
          <a:p>
            <a:pPr lvl="1">
              <a:buFont typeface="Wingdings" pitchFamily="2" charset="2"/>
              <a:buChar char="ü"/>
            </a:pPr>
            <a:endParaRPr lang="es-AR" sz="2000" b="1" dirty="0">
              <a:latin typeface="Ubuntu"/>
            </a:endParaRPr>
          </a:p>
          <a:p>
            <a:pPr lvl="1">
              <a:buFont typeface="Wingdings" pitchFamily="2" charset="2"/>
              <a:buChar char="ü"/>
            </a:pPr>
            <a:r>
              <a:rPr lang="es-AR" sz="2000" b="1" dirty="0" smtClean="0">
                <a:latin typeface="Ubuntu"/>
              </a:rPr>
              <a:t>Boletín de VT</a:t>
            </a:r>
          </a:p>
          <a:p>
            <a:pPr lvl="1">
              <a:buFont typeface="Wingdings" pitchFamily="2" charset="2"/>
              <a:buChar char="ü"/>
            </a:pPr>
            <a:r>
              <a:rPr lang="es-AR" sz="2000" b="1" dirty="0" err="1" smtClean="0">
                <a:latin typeface="Ubuntu"/>
              </a:rPr>
              <a:t>Newsletter</a:t>
            </a:r>
            <a:r>
              <a:rPr lang="es-AR" sz="2000" b="1" dirty="0" smtClean="0">
                <a:latin typeface="Ubuntu"/>
              </a:rPr>
              <a:t> (email)</a:t>
            </a:r>
          </a:p>
          <a:p>
            <a:pPr lvl="1">
              <a:buFont typeface="Wingdings" pitchFamily="2" charset="2"/>
              <a:buChar char="ü"/>
            </a:pPr>
            <a:r>
              <a:rPr lang="es-AR" sz="2000" b="1" dirty="0" smtClean="0">
                <a:latin typeface="Ubuntu"/>
              </a:rPr>
              <a:t>Informe de VT</a:t>
            </a:r>
            <a:endParaRPr lang="es-AR" sz="2000" b="1" dirty="0">
              <a:latin typeface="Ubuntu"/>
            </a:endParaRPr>
          </a:p>
          <a:p>
            <a:pPr lvl="1">
              <a:buFont typeface="Wingdings" pitchFamily="2" charset="2"/>
              <a:buChar char="ü"/>
            </a:pPr>
            <a:endParaRPr lang="es-AR" sz="2000" b="1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Definir periodicidad</a:t>
            </a:r>
          </a:p>
          <a:p>
            <a:pPr>
              <a:buFont typeface="Wingdings" pitchFamily="2" charset="2"/>
              <a:buChar char="ü"/>
            </a:pPr>
            <a:endParaRPr lang="es-AR" sz="2400" b="1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Definir análisis a llevar a cabo sobre la información encontrada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207168" y="-29304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Servicios de VT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8229600" cy="11430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Proyectos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6768752" cy="4790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6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4544" y="34578"/>
            <a:ext cx="8229600" cy="11430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Revistas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6732864" cy="5015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095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194"/>
            <a:ext cx="8229600" cy="11430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Búsqueda avanzada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7217640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57200" y="29250"/>
            <a:ext cx="8229600" cy="1143000"/>
          </a:xfrm>
        </p:spPr>
        <p:txBody>
          <a:bodyPr>
            <a:normAutofit/>
          </a:bodyPr>
          <a:lstStyle/>
          <a:p>
            <a:r>
              <a:rPr lang="es-AR" sz="4000" b="1" dirty="0" smtClean="0">
                <a:solidFill>
                  <a:schemeClr val="bg1"/>
                </a:solidFill>
              </a:rPr>
              <a:t>Boletín Antena Tecnológica</a:t>
            </a:r>
            <a:endParaRPr lang="es-AR" sz="4000" b="1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4000898" cy="5218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0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207168" y="-17864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Patentes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78064"/>
            <a:ext cx="6192688" cy="5090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0"/>
            <a:ext cx="8229600" cy="1143000"/>
          </a:xfrm>
        </p:spPr>
        <p:txBody>
          <a:bodyPr>
            <a:normAutofit/>
          </a:bodyPr>
          <a:lstStyle/>
          <a:p>
            <a:r>
              <a:rPr lang="es-AR" sz="4000" b="1" dirty="0" smtClean="0">
                <a:solidFill>
                  <a:schemeClr val="bg1"/>
                </a:solidFill>
              </a:rPr>
              <a:t>Artículos científicos </a:t>
            </a:r>
            <a:endParaRPr lang="es-AR" sz="4000" b="1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7198236" cy="3855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2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685404" y="0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Tecnologías de dominio público</a:t>
            </a:r>
            <a:endParaRPr lang="es-AR" sz="36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4032448" cy="5275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540568" y="0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400" b="1" dirty="0">
                <a:solidFill>
                  <a:schemeClr val="bg1"/>
                </a:solidFill>
                <a:latin typeface="Ubuntu"/>
              </a:rPr>
              <a:t>Tecnologías de dominio público</a:t>
            </a:r>
            <a:endParaRPr lang="es-AR" sz="34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05198"/>
            <a:ext cx="4032448" cy="54027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57025" y="-3016"/>
            <a:ext cx="9793088" cy="1143000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Google </a:t>
            </a:r>
            <a:r>
              <a:rPr lang="es-AR" dirty="0" err="1" smtClean="0">
                <a:solidFill>
                  <a:schemeClr val="bg1"/>
                </a:solidFill>
              </a:rPr>
              <a:t>Patents</a:t>
            </a:r>
            <a:endParaRPr lang="es-AR" sz="3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6868337" cy="4969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491880" y="836712"/>
            <a:ext cx="52565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200" b="1" dirty="0" smtClean="0">
                <a:solidFill>
                  <a:srgbClr val="FF0000"/>
                </a:solidFill>
              </a:rPr>
              <a:t>www.google.com/patents/related</a:t>
            </a:r>
            <a:endParaRPr lang="es-A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43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Google: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Find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 Prior Art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92" y="1612900"/>
            <a:ext cx="7343966" cy="4192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920880" cy="4249737"/>
          </a:xfrm>
        </p:spPr>
        <p:txBody>
          <a:bodyPr rtlCol="0"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Definir un formato e información a incorporar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Patentes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Artículos Científicos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>
                <a:latin typeface="Ubuntu"/>
              </a:rPr>
              <a:t>Revistas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>
                <a:latin typeface="Ubuntu"/>
              </a:rPr>
              <a:t>Noticias web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>
                <a:latin typeface="Ubuntu"/>
              </a:rPr>
              <a:t>Eventos, Ferias, Congresos, Exposiciones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Normas técnicas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Financiamiento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Reglamentaciones</a:t>
            </a: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900608" y="-30832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Boletín de VT y </a:t>
            </a:r>
            <a:r>
              <a:rPr lang="es-ES" sz="4000" b="1" dirty="0" err="1" smtClean="0">
                <a:solidFill>
                  <a:schemeClr val="bg1"/>
                </a:solidFill>
                <a:latin typeface="Ubuntu"/>
              </a:rPr>
              <a:t>Newsletter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0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Find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 Prior Art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7627595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506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1 Título"/>
          <p:cNvSpPr>
            <a:spLocks noGrp="1"/>
          </p:cNvSpPr>
          <p:nvPr>
            <p:ph type="title"/>
          </p:nvPr>
        </p:nvSpPr>
        <p:spPr>
          <a:xfrm>
            <a:off x="-396875" y="44450"/>
            <a:ext cx="9072563" cy="1143000"/>
          </a:xfrm>
        </p:spPr>
        <p:txBody>
          <a:bodyPr/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Requisitos para certificar Norma </a:t>
            </a:r>
            <a:endParaRPr lang="es-AR" sz="3600" dirty="0" smtClean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6735" y="1595656"/>
            <a:ext cx="7847265" cy="52578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es-AR" dirty="0" smtClean="0"/>
              <a:t>Definir </a:t>
            </a:r>
            <a:r>
              <a:rPr lang="es-AR" dirty="0"/>
              <a:t>los procesos necesarios para el funcionamiento del </a:t>
            </a:r>
            <a:r>
              <a:rPr lang="es-AR" dirty="0" err="1" smtClean="0"/>
              <a:t>SGVeIE</a:t>
            </a:r>
            <a:endParaRPr lang="es-AR" dirty="0" smtClean="0"/>
          </a:p>
          <a:p>
            <a:pPr>
              <a:buFont typeface="Wingdings" pitchFamily="2" charset="2"/>
              <a:buChar char="ü"/>
              <a:defRPr/>
            </a:pP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dirty="0" smtClean="0"/>
              <a:t>Definir las partes interesadas, dentro y fuera de la organización, involucradas en el </a:t>
            </a:r>
            <a:r>
              <a:rPr lang="es-AR" dirty="0" err="1" smtClean="0"/>
              <a:t>SGVeIE</a:t>
            </a:r>
            <a:r>
              <a:rPr lang="es-AR" dirty="0" smtClean="0"/>
              <a:t> y determinar de qué procesos del </a:t>
            </a:r>
            <a:r>
              <a:rPr lang="es-AR" dirty="0" err="1" smtClean="0"/>
              <a:t>SGVeIE</a:t>
            </a:r>
            <a:r>
              <a:rPr lang="es-AR" dirty="0" smtClean="0"/>
              <a:t> participarán;</a:t>
            </a:r>
          </a:p>
          <a:p>
            <a:pPr>
              <a:buFont typeface="Wingdings" pitchFamily="2" charset="2"/>
              <a:buChar char="ü"/>
              <a:defRPr/>
            </a:pPr>
            <a:endParaRPr lang="es-AR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es-AR" dirty="0" smtClean="0"/>
              <a:t>Determinar </a:t>
            </a:r>
            <a:r>
              <a:rPr lang="es-AR" dirty="0"/>
              <a:t>los criterios y los métodos necesarios para asegurar la eficacia de la operación y del control de los procesos del </a:t>
            </a:r>
            <a:r>
              <a:rPr lang="es-AR" dirty="0" err="1"/>
              <a:t>SGVeIE</a:t>
            </a:r>
            <a:r>
              <a:rPr lang="es-AR" dirty="0" smtClean="0"/>
              <a:t>;</a:t>
            </a:r>
          </a:p>
          <a:p>
            <a:pPr>
              <a:buFont typeface="Wingdings" pitchFamily="2" charset="2"/>
              <a:buChar char="ü"/>
              <a:defRPr/>
            </a:pP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dirty="0" smtClean="0"/>
              <a:t>Comunicar </a:t>
            </a:r>
            <a:r>
              <a:rPr lang="es-AR" dirty="0"/>
              <a:t>a todo el personal involucrado los objetivos, procesos del </a:t>
            </a:r>
            <a:r>
              <a:rPr lang="es-AR" dirty="0" err="1"/>
              <a:t>SGVeIE</a:t>
            </a:r>
            <a:r>
              <a:rPr lang="es-AR" dirty="0"/>
              <a:t>, secuencia e interacción de procesos del </a:t>
            </a:r>
            <a:r>
              <a:rPr lang="es-AR" dirty="0" err="1"/>
              <a:t>SGVeIE</a:t>
            </a:r>
            <a:r>
              <a:rPr lang="es-AR" dirty="0"/>
              <a:t>, áreas afectadas, criterios y métodos de control adoptados</a:t>
            </a:r>
            <a:r>
              <a:rPr lang="es-AR" dirty="0" smtClean="0"/>
              <a:t>.</a:t>
            </a:r>
          </a:p>
          <a:p>
            <a:pPr>
              <a:buFont typeface="Wingdings" pitchFamily="2" charset="2"/>
              <a:buChar char="ü"/>
              <a:defRPr/>
            </a:pP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dirty="0" smtClean="0"/>
              <a:t>Garantizar </a:t>
            </a:r>
            <a:r>
              <a:rPr lang="es-AR" dirty="0"/>
              <a:t>la disponibilidad de recursos e información necesarios para permitir la operación, seguimiento y control de los procesos del </a:t>
            </a:r>
            <a:r>
              <a:rPr lang="es-AR" dirty="0" err="1" smtClean="0"/>
              <a:t>SGVeIE</a:t>
            </a:r>
            <a:endParaRPr lang="es-AR" dirty="0"/>
          </a:p>
          <a:p>
            <a:pPr>
              <a:buFont typeface="Arial" charset="0"/>
              <a:buChar char="•"/>
              <a:defRPr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91003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1 Título"/>
          <p:cNvSpPr>
            <a:spLocks noGrp="1"/>
          </p:cNvSpPr>
          <p:nvPr>
            <p:ph type="title"/>
          </p:nvPr>
        </p:nvSpPr>
        <p:spPr>
          <a:xfrm>
            <a:off x="-612576" y="188640"/>
            <a:ext cx="8712200" cy="1143000"/>
          </a:xfrm>
        </p:spPr>
        <p:txBody>
          <a:bodyPr>
            <a:normAutofit fontScale="90000"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Compromiso de la dirección</a:t>
            </a:r>
            <a:r>
              <a:rPr lang="es-AR" sz="3600" dirty="0" smtClean="0">
                <a:solidFill>
                  <a:schemeClr val="bg1"/>
                </a:solidFill>
              </a:rPr>
              <a:t/>
            </a:r>
            <a:br>
              <a:rPr lang="es-AR" sz="3600" dirty="0" smtClean="0">
                <a:solidFill>
                  <a:schemeClr val="bg1"/>
                </a:solidFill>
              </a:rPr>
            </a:br>
            <a:endParaRPr lang="es-AR" sz="3600" dirty="0" smtClean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341438"/>
            <a:ext cx="8229600" cy="5516562"/>
          </a:xfrm>
        </p:spPr>
        <p:txBody>
          <a:bodyPr>
            <a:normAutofit fontScale="62500" lnSpcReduction="2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s-AR" sz="3400" dirty="0" smtClean="0"/>
              <a:t>La </a:t>
            </a:r>
            <a:r>
              <a:rPr lang="es-AR" sz="3400" dirty="0"/>
              <a:t>Dirección de la Organización </a:t>
            </a:r>
            <a:r>
              <a:rPr lang="es-AR" sz="3400" dirty="0" smtClean="0"/>
              <a:t>debe:</a:t>
            </a:r>
          </a:p>
          <a:p>
            <a:pPr>
              <a:buFont typeface="Wingdings" pitchFamily="2" charset="2"/>
              <a:buChar char="ü"/>
              <a:defRPr/>
            </a:pPr>
            <a:endParaRPr lang="es-AR" sz="3400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es-AR" sz="3400" dirty="0" smtClean="0"/>
              <a:t>Establecer </a:t>
            </a:r>
            <a:r>
              <a:rPr lang="es-AR" sz="3400" dirty="0"/>
              <a:t>los objetivos del Proceso de </a:t>
            </a:r>
            <a:r>
              <a:rPr lang="es-AR" sz="3400" dirty="0" err="1"/>
              <a:t>VeIE</a:t>
            </a:r>
            <a:r>
              <a:rPr lang="es-AR" sz="3400" dirty="0"/>
              <a:t> y comunicarlos claramente al personal de la </a:t>
            </a:r>
            <a:r>
              <a:rPr lang="es-AR" sz="3400" dirty="0" smtClean="0"/>
              <a:t>organización</a:t>
            </a:r>
            <a:r>
              <a:rPr lang="es-AR" sz="3400" dirty="0"/>
              <a:t>.</a:t>
            </a:r>
            <a:endParaRPr lang="es-AR" sz="3400" dirty="0" smtClean="0"/>
          </a:p>
          <a:p>
            <a:pPr>
              <a:buFont typeface="Wingdings" pitchFamily="2" charset="2"/>
              <a:buChar char="ü"/>
              <a:defRPr/>
            </a:pPr>
            <a:endParaRPr lang="es-AR" sz="3400" dirty="0"/>
          </a:p>
          <a:p>
            <a:pPr>
              <a:buFont typeface="Wingdings" pitchFamily="2" charset="2"/>
              <a:buChar char="ü"/>
              <a:defRPr/>
            </a:pPr>
            <a:r>
              <a:rPr lang="es-AR" sz="3400" dirty="0" err="1" smtClean="0"/>
              <a:t>Recepcionar</a:t>
            </a:r>
            <a:r>
              <a:rPr lang="es-AR" sz="3400" dirty="0" smtClean="0"/>
              <a:t> </a:t>
            </a:r>
            <a:r>
              <a:rPr lang="es-AR" sz="3400" dirty="0"/>
              <a:t>en forma continua solicitudes del Equipo de </a:t>
            </a:r>
            <a:r>
              <a:rPr lang="es-AR" sz="3400" dirty="0" err="1"/>
              <a:t>VeIE</a:t>
            </a:r>
            <a:r>
              <a:rPr lang="es-AR" sz="3400" dirty="0"/>
              <a:t> para adquisición y actualización de los Recursos para el Proceso de </a:t>
            </a:r>
            <a:r>
              <a:rPr lang="es-AR" sz="3400" dirty="0" err="1"/>
              <a:t>VeIE</a:t>
            </a:r>
            <a:r>
              <a:rPr lang="es-AR" sz="3400" dirty="0"/>
              <a:t> y considerar la factibilidad de las </a:t>
            </a:r>
            <a:r>
              <a:rPr lang="es-AR" sz="3400" dirty="0" smtClean="0"/>
              <a:t>mismas</a:t>
            </a:r>
            <a:r>
              <a:rPr lang="es-AR" sz="3400" dirty="0"/>
              <a:t>.</a:t>
            </a:r>
            <a:endParaRPr lang="es-AR" sz="3400" dirty="0" smtClean="0"/>
          </a:p>
          <a:p>
            <a:pPr>
              <a:buFont typeface="Wingdings" pitchFamily="2" charset="2"/>
              <a:buChar char="ü"/>
              <a:defRPr/>
            </a:pPr>
            <a:endParaRPr lang="es-AR" sz="3400" dirty="0"/>
          </a:p>
          <a:p>
            <a:pPr>
              <a:buFont typeface="Wingdings" pitchFamily="2" charset="2"/>
              <a:buChar char="ü"/>
              <a:defRPr/>
            </a:pPr>
            <a:r>
              <a:rPr lang="es-AR" sz="3400" dirty="0" smtClean="0"/>
              <a:t>Garantizar </a:t>
            </a:r>
            <a:r>
              <a:rPr lang="es-AR" sz="3400" dirty="0"/>
              <a:t>la adquisición, disponibilidad y actualización periódica o continua de los Recursos para el Proceso de </a:t>
            </a:r>
            <a:r>
              <a:rPr lang="es-AR" sz="3400" dirty="0" err="1" smtClean="0"/>
              <a:t>VeIE</a:t>
            </a:r>
            <a:r>
              <a:rPr lang="es-AR" sz="3400" dirty="0"/>
              <a:t>.</a:t>
            </a:r>
            <a:endParaRPr lang="es-AR" sz="3400" dirty="0" smtClean="0"/>
          </a:p>
          <a:p>
            <a:pPr>
              <a:buFont typeface="Wingdings" pitchFamily="2" charset="2"/>
              <a:buChar char="ü"/>
              <a:defRPr/>
            </a:pPr>
            <a:endParaRPr lang="es-AR" sz="3400" dirty="0"/>
          </a:p>
          <a:p>
            <a:pPr>
              <a:buFont typeface="Wingdings" pitchFamily="2" charset="2"/>
              <a:buChar char="ü"/>
              <a:defRPr/>
            </a:pPr>
            <a:r>
              <a:rPr lang="es-AR" sz="3400" dirty="0" smtClean="0"/>
              <a:t>Garantizar </a:t>
            </a:r>
            <a:r>
              <a:rPr lang="es-AR" sz="3400" dirty="0"/>
              <a:t>condiciones de trabajo adecuadas para que el Equipo de </a:t>
            </a:r>
            <a:r>
              <a:rPr lang="es-AR" sz="3400" dirty="0" err="1"/>
              <a:t>VeIE</a:t>
            </a:r>
            <a:r>
              <a:rPr lang="es-AR" sz="3400" dirty="0"/>
              <a:t> desarrolle sus </a:t>
            </a:r>
            <a:r>
              <a:rPr lang="es-AR" sz="3400" dirty="0" smtClean="0"/>
              <a:t>funciones. </a:t>
            </a:r>
          </a:p>
          <a:p>
            <a:pPr>
              <a:buFont typeface="Wingdings" pitchFamily="2" charset="2"/>
              <a:buChar char="ü"/>
              <a:defRPr/>
            </a:pPr>
            <a:endParaRPr lang="es-AR" sz="3400" dirty="0"/>
          </a:p>
          <a:p>
            <a:pPr>
              <a:buFont typeface="Wingdings" pitchFamily="2" charset="2"/>
              <a:buChar char="ü"/>
              <a:defRPr/>
            </a:pPr>
            <a:r>
              <a:rPr lang="es-AR" sz="3400" dirty="0" smtClean="0"/>
              <a:t>Considerar </a:t>
            </a:r>
            <a:r>
              <a:rPr lang="es-AR" sz="3400" dirty="0"/>
              <a:t>a los resultados obtenidos como insumo para la toma de decisiones</a:t>
            </a:r>
            <a:r>
              <a:rPr lang="es-AR" sz="3400" dirty="0" smtClean="0"/>
              <a:t>;</a:t>
            </a:r>
          </a:p>
          <a:p>
            <a:pPr>
              <a:buFont typeface="Wingdings" pitchFamily="2" charset="2"/>
              <a:buChar char="ü"/>
              <a:defRPr/>
            </a:pPr>
            <a:endParaRPr lang="es-AR" sz="3400" dirty="0"/>
          </a:p>
          <a:p>
            <a:pPr>
              <a:buFont typeface="Arial" charset="0"/>
              <a:buChar char="•"/>
              <a:defRPr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586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1 Título"/>
          <p:cNvSpPr>
            <a:spLocks noGrp="1"/>
          </p:cNvSpPr>
          <p:nvPr>
            <p:ph type="title"/>
          </p:nvPr>
        </p:nvSpPr>
        <p:spPr>
          <a:xfrm>
            <a:off x="-489248" y="0"/>
            <a:ext cx="8229600" cy="1143000"/>
          </a:xfrm>
        </p:spPr>
        <p:txBody>
          <a:bodyPr/>
          <a:lstStyle/>
          <a:p>
            <a:r>
              <a:rPr lang="es-AR" sz="4000" b="1" dirty="0" smtClean="0">
                <a:solidFill>
                  <a:schemeClr val="bg1"/>
                </a:solidFill>
              </a:rPr>
              <a:t>Norma </a:t>
            </a:r>
            <a:r>
              <a:rPr lang="es-AR" sz="4000" b="1" dirty="0" err="1" smtClean="0">
                <a:solidFill>
                  <a:schemeClr val="bg1"/>
                </a:solidFill>
              </a:rPr>
              <a:t>VTeIC</a:t>
            </a:r>
            <a:r>
              <a:rPr lang="es-AR" sz="4000" b="1" dirty="0" smtClean="0">
                <a:solidFill>
                  <a:schemeClr val="bg1"/>
                </a:solidFill>
              </a:rPr>
              <a:t> : Competencias</a:t>
            </a:r>
            <a:endParaRPr lang="es-AR" sz="4000" dirty="0" smtClean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0588" y="1484313"/>
            <a:ext cx="8229600" cy="5068887"/>
          </a:xfrm>
        </p:spPr>
        <p:txBody>
          <a:bodyPr>
            <a:normAutofit fontScale="55000" lnSpcReduction="2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s-AR" b="1" dirty="0"/>
              <a:t>La organización debe determinar las </a:t>
            </a:r>
            <a:r>
              <a:rPr lang="es-AR" b="1" dirty="0" smtClean="0"/>
              <a:t>competencias necesarias para el personal</a:t>
            </a:r>
          </a:p>
          <a:p>
            <a:pPr marL="0" indent="0">
              <a:buFont typeface="Arial" charset="0"/>
              <a:buNone/>
              <a:defRPr/>
            </a:pPr>
            <a:endParaRPr lang="es-AR" b="1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Manejo </a:t>
            </a:r>
            <a:r>
              <a:rPr lang="es-AR" b="1" dirty="0"/>
              <a:t>y explotación de bases de datos especializadas.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Herramientas </a:t>
            </a:r>
            <a:r>
              <a:rPr lang="es-AR" b="1" dirty="0"/>
              <a:t>y recursos para la búsqueda de información disponibles en internet.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Técnicas </a:t>
            </a:r>
            <a:r>
              <a:rPr lang="es-AR" b="1" dirty="0"/>
              <a:t>y herramientas específicas de recuperación, análisis y tratamiento de datos, tecnologías de la información.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Minería </a:t>
            </a:r>
            <a:r>
              <a:rPr lang="es-AR" b="1" dirty="0"/>
              <a:t>de textos científico técnicos: Indicadores bibliométricos, índice de impacto, métrica de citaciones y otras medidas de impactos de las publicaciones.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Sistemas </a:t>
            </a:r>
            <a:r>
              <a:rPr lang="es-AR" b="1" dirty="0"/>
              <a:t>de clasificación de tecnologías y áreas tecnológicas.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Conocimiento </a:t>
            </a:r>
            <a:r>
              <a:rPr lang="es-AR" b="1" dirty="0"/>
              <a:t>sobre la información que aporta la propiedad intelectual, patentes, modelos, y sus mecanismos de </a:t>
            </a:r>
            <a:r>
              <a:rPr lang="es-AR" b="1" dirty="0" smtClean="0"/>
              <a:t>funcionamiento</a:t>
            </a:r>
            <a:r>
              <a:rPr lang="es-AR" b="1" dirty="0"/>
              <a:t>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Análisis </a:t>
            </a:r>
            <a:r>
              <a:rPr lang="es-AR" b="1" dirty="0"/>
              <a:t>y gestión de las tecnologías, el entorno del negocio y los mercados.</a:t>
            </a: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 smtClean="0"/>
              <a:t>Competencia </a:t>
            </a:r>
            <a:r>
              <a:rPr lang="es-AR" b="1" dirty="0"/>
              <a:t>técnica en la materia a tratar</a:t>
            </a:r>
            <a:r>
              <a:rPr lang="es-AR" b="1" dirty="0" smtClean="0"/>
              <a:t>.</a:t>
            </a:r>
          </a:p>
          <a:p>
            <a:pPr>
              <a:buFont typeface="Wingdings" pitchFamily="2" charset="2"/>
              <a:buChar char="ü"/>
              <a:defRPr/>
            </a:pPr>
            <a:endParaRPr lang="es-AR" dirty="0"/>
          </a:p>
          <a:p>
            <a:pPr>
              <a:buFont typeface="Wingdings" pitchFamily="2" charset="2"/>
              <a:buChar char="ü"/>
              <a:defRPr/>
            </a:pPr>
            <a:r>
              <a:rPr lang="es-AR" b="1" dirty="0"/>
              <a:t>Se deben mantener los registros apropiados de la educación, habilidades y experiencia del personal.</a:t>
            </a:r>
            <a:endParaRPr lang="es-AR" dirty="0"/>
          </a:p>
          <a:p>
            <a:pPr marL="0" indent="0">
              <a:buFont typeface="Arial" charset="0"/>
              <a:buNone/>
              <a:defRPr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3596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1835150" y="1988840"/>
            <a:ext cx="61864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AR" sz="3400" b="1" dirty="0">
                <a:latin typeface="Ubuntu" pitchFamily="34" charset="0"/>
              </a:rPr>
              <a:t>¿ Dudas, consultas ?</a:t>
            </a:r>
          </a:p>
          <a:p>
            <a:pPr algn="ctr"/>
            <a:endParaRPr lang="es-AR" sz="3400" b="1" dirty="0">
              <a:latin typeface="Ubuntu" pitchFamily="34" charset="0"/>
            </a:endParaRPr>
          </a:p>
          <a:p>
            <a:pPr algn="ctr"/>
            <a:endParaRPr lang="es-AR" sz="3400" b="1" dirty="0">
              <a:latin typeface="Ubuntu" pitchFamily="34" charset="0"/>
            </a:endParaRPr>
          </a:p>
          <a:p>
            <a:pPr algn="ctr"/>
            <a:r>
              <a:rPr lang="es-AR" sz="3400" b="1" dirty="0">
                <a:latin typeface="Ubuntu" pitchFamily="34" charset="0"/>
              </a:rPr>
              <a:t>Muchas gracias !</a:t>
            </a:r>
          </a:p>
          <a:p>
            <a:pPr algn="ctr"/>
            <a:r>
              <a:rPr lang="es-AR" sz="3400" b="1" dirty="0">
                <a:latin typeface="Ubuntu" pitchFamily="34" charset="0"/>
              </a:rPr>
              <a:t/>
            </a:r>
            <a:br>
              <a:rPr lang="es-AR" sz="3400" b="1" dirty="0">
                <a:latin typeface="Ubuntu" pitchFamily="34" charset="0"/>
              </a:rPr>
            </a:br>
            <a:endParaRPr lang="es-AR" sz="3400" b="1" dirty="0">
              <a:latin typeface="Ubuntu" pitchFamily="34" charset="0"/>
            </a:endParaRPr>
          </a:p>
          <a:p>
            <a:pPr algn="ctr"/>
            <a:r>
              <a:rPr lang="es-AR" sz="2800" b="1" dirty="0">
                <a:latin typeface="Ubuntu" pitchFamily="34" charset="0"/>
              </a:rPr>
              <a:t>Pablo Paz</a:t>
            </a:r>
          </a:p>
          <a:p>
            <a:pPr algn="ctr"/>
            <a:r>
              <a:rPr lang="es-AR" sz="2000" b="1" dirty="0">
                <a:latin typeface="Ubuntu" pitchFamily="34" charset="0"/>
              </a:rPr>
              <a:t>E-mail: </a:t>
            </a:r>
            <a:r>
              <a:rPr lang="es-AR" sz="2000" b="1" dirty="0" smtClean="0">
                <a:latin typeface="Ubuntu" pitchFamily="34" charset="0"/>
              </a:rPr>
              <a:t>pablo_paz@hotmail.com</a:t>
            </a:r>
            <a:endParaRPr lang="es-AR" sz="2000" b="1" dirty="0"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03647"/>
            <a:ext cx="7562850" cy="4249737"/>
          </a:xfrm>
        </p:spPr>
        <p:txBody>
          <a:bodyPr rtlCol="0"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Definir la base de patentes a utilizar</a:t>
            </a:r>
          </a:p>
          <a:p>
            <a:pPr lvl="1">
              <a:buFont typeface="Wingdings" pitchFamily="2" charset="2"/>
              <a:buChar char="ü"/>
            </a:pPr>
            <a:r>
              <a:rPr lang="es-AR" sz="2400" b="1" dirty="0" smtClean="0">
                <a:latin typeface="Ubuntu"/>
              </a:rPr>
              <a:t>Cobertura (países)</a:t>
            </a:r>
          </a:p>
          <a:p>
            <a:pPr lvl="1">
              <a:buFont typeface="Wingdings" pitchFamily="2" charset="2"/>
              <a:buChar char="ü"/>
            </a:pPr>
            <a:endParaRPr lang="es-AR" sz="24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¿ Patentes </a:t>
            </a:r>
            <a:r>
              <a:rPr lang="es-AR" sz="2800" b="1" dirty="0">
                <a:latin typeface="Ubuntu"/>
              </a:rPr>
              <a:t>de diseño? </a:t>
            </a:r>
            <a:r>
              <a:rPr lang="es-AR" sz="2800" b="1" dirty="0" smtClean="0">
                <a:latin typeface="Ubuntu"/>
              </a:rPr>
              <a:t>¿Diseños </a:t>
            </a:r>
            <a:r>
              <a:rPr lang="es-AR" sz="2800" b="1" dirty="0">
                <a:latin typeface="Ubuntu"/>
              </a:rPr>
              <a:t>industriales?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b="1" dirty="0">
                <a:latin typeface="Ubuntu"/>
              </a:rPr>
              <a:t>Bases de patentes con RSS</a:t>
            </a:r>
          </a:p>
          <a:p>
            <a:pPr lvl="1">
              <a:buFont typeface="Wingdings" pitchFamily="2" charset="2"/>
              <a:buChar char="ü"/>
            </a:pPr>
            <a:r>
              <a:rPr lang="es-AR" b="1" dirty="0" err="1" smtClean="0">
                <a:latin typeface="Ubuntu"/>
              </a:rPr>
              <a:t>Patentscope</a:t>
            </a:r>
            <a:r>
              <a:rPr lang="es-AR" b="1" dirty="0" smtClean="0">
                <a:latin typeface="Ubuntu"/>
              </a:rPr>
              <a:t>, </a:t>
            </a:r>
            <a:r>
              <a:rPr lang="es-AR" b="1" dirty="0" err="1" smtClean="0">
                <a:latin typeface="Ubuntu"/>
              </a:rPr>
              <a:t>Espacenet</a:t>
            </a:r>
            <a:r>
              <a:rPr lang="es-AR" b="1" dirty="0">
                <a:latin typeface="Ubuntu"/>
              </a:rPr>
              <a:t>, </a:t>
            </a:r>
            <a:r>
              <a:rPr lang="es-AR" b="1" dirty="0" err="1" smtClean="0">
                <a:latin typeface="Ubuntu"/>
              </a:rPr>
              <a:t>Freepatentsonline</a:t>
            </a:r>
            <a:r>
              <a:rPr lang="es-AR" b="1" dirty="0" smtClean="0">
                <a:latin typeface="Ubuntu"/>
              </a:rPr>
              <a:t>, </a:t>
            </a:r>
            <a:r>
              <a:rPr lang="es-AR" b="1" dirty="0" err="1" smtClean="0">
                <a:latin typeface="Ubuntu"/>
              </a:rPr>
              <a:t>Patentinspiration</a:t>
            </a:r>
            <a:r>
              <a:rPr lang="es-AR" b="1" dirty="0" smtClean="0">
                <a:latin typeface="Ubuntu"/>
              </a:rPr>
              <a:t> (pago)</a:t>
            </a:r>
            <a:endParaRPr lang="es-AR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</a:rPr>
              <a:t>Patentes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213" y="1628800"/>
            <a:ext cx="7562850" cy="4249737"/>
          </a:xfrm>
        </p:spPr>
        <p:txBody>
          <a:bodyPr rtlCol="0"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Definir información a brindar: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Link al documento completo (¿ primera publicación? ¿concedido?)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¿Resumen en idioma español? ¿ traducirlo?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¿Incorporar alguna figura?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 ¿ Incorporar Estado legal actual?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>
                <a:latin typeface="Ubuntu"/>
              </a:rPr>
              <a:t>¿</a:t>
            </a:r>
            <a:r>
              <a:rPr lang="es-AR" sz="2800" b="1" dirty="0" smtClean="0">
                <a:latin typeface="Ubuntu"/>
              </a:rPr>
              <a:t>Familia de patentes?</a:t>
            </a: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b="1" dirty="0" smtClean="0">
                <a:latin typeface="Ubuntu"/>
              </a:rPr>
              <a:t>Explicación de patentes PCT, EP, ú otra regional</a:t>
            </a: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 fontAlgn="auto">
              <a:lnSpc>
                <a:spcPct val="90000"/>
              </a:lnSpc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endParaRPr lang="es-AR" sz="2400" dirty="0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8330" y="-18256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Patentes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9426"/>
            <a:ext cx="8229600" cy="1143000"/>
          </a:xfrm>
        </p:spPr>
        <p:txBody>
          <a:bodyPr/>
          <a:lstStyle/>
          <a:p>
            <a:r>
              <a:rPr lang="es-AR" b="1" dirty="0" err="1" smtClean="0">
                <a:solidFill>
                  <a:schemeClr val="bg1"/>
                </a:solidFill>
              </a:rPr>
              <a:t>Newsletter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844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354769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8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es-AR" b="1" dirty="0" err="1">
                <a:solidFill>
                  <a:schemeClr val="bg1"/>
                </a:solidFill>
              </a:rPr>
              <a:t>Newsletter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4" y="1522823"/>
            <a:ext cx="8107544" cy="3922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3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82932" y="44450"/>
            <a:ext cx="87137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Ubuntu"/>
              </a:rPr>
              <a:t>VT OEPM</a:t>
            </a:r>
            <a:endParaRPr lang="es-AR" sz="4000" b="1" dirty="0">
              <a:solidFill>
                <a:schemeClr val="bg1"/>
              </a:solidFill>
              <a:latin typeface="Ubuntu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7153512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20057</TotalTime>
  <Words>741</Words>
  <Application>Microsoft Office PowerPoint</Application>
  <PresentationFormat>On-screen Show (4:3)</PresentationFormat>
  <Paragraphs>187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Tema de Office</vt:lpstr>
      <vt:lpstr>PowerPoint Presentation</vt:lpstr>
      <vt:lpstr>Definición de que vigilar </vt:lpstr>
      <vt:lpstr>Servicios de VT</vt:lpstr>
      <vt:lpstr>Boletín de VT y Newsletter</vt:lpstr>
      <vt:lpstr>Patentes</vt:lpstr>
      <vt:lpstr>Patentes</vt:lpstr>
      <vt:lpstr>Newsletter</vt:lpstr>
      <vt:lpstr>Newsletter</vt:lpstr>
      <vt:lpstr>VT OEPM</vt:lpstr>
      <vt:lpstr>VT OEPM</vt:lpstr>
      <vt:lpstr>WO2015120753 (A1)</vt:lpstr>
      <vt:lpstr>Boletín de VT Vit Valencia</vt:lpstr>
      <vt:lpstr>Contenido VT</vt:lpstr>
      <vt:lpstr>Patentes (traducción al español)</vt:lpstr>
      <vt:lpstr>Link a Patseer</vt:lpstr>
      <vt:lpstr>Noticias tecnológicas</vt:lpstr>
      <vt:lpstr>Proyectos europeos</vt:lpstr>
      <vt:lpstr>Ofertas y demandas tecnológicas</vt:lpstr>
      <vt:lpstr>Eventos</vt:lpstr>
      <vt:lpstr>Boletín Plásticos AIMPLAS</vt:lpstr>
      <vt:lpstr>Listado de patentes (¿?)</vt:lpstr>
      <vt:lpstr>Del Boletín AIMPLAS</vt:lpstr>
      <vt:lpstr>Reinvidaciones EP2091829 </vt:lpstr>
      <vt:lpstr>EP2091829 - Denegada 2012</vt:lpstr>
      <vt:lpstr>Antena Tecnológica Mincyt</vt:lpstr>
      <vt:lpstr>Antena Tecnológica - Financiamiento</vt:lpstr>
      <vt:lpstr>Antena Tecnológica – Normas técnicas</vt:lpstr>
      <vt:lpstr>Noticias</vt:lpstr>
      <vt:lpstr>Patentes</vt:lpstr>
      <vt:lpstr>Proyectos</vt:lpstr>
      <vt:lpstr>Revistas</vt:lpstr>
      <vt:lpstr>Búsqueda avanzada</vt:lpstr>
      <vt:lpstr>Boletín Antena Tecnológica</vt:lpstr>
      <vt:lpstr>Patentes</vt:lpstr>
      <vt:lpstr>Artículos científicos </vt:lpstr>
      <vt:lpstr>Tecnologías de dominio público</vt:lpstr>
      <vt:lpstr>Tecnologías de dominio público</vt:lpstr>
      <vt:lpstr>Google Patents</vt:lpstr>
      <vt:lpstr>PowerPoint Presentation</vt:lpstr>
      <vt:lpstr>PowerPoint Presentation</vt:lpstr>
      <vt:lpstr>Requisitos para certificar Norma </vt:lpstr>
      <vt:lpstr>Compromiso de la dirección </vt:lpstr>
      <vt:lpstr>Norma VTeIC : Competencias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SUMMERS Julie</cp:lastModifiedBy>
  <cp:revision>28</cp:revision>
  <dcterms:created xsi:type="dcterms:W3CDTF">2016-04-27T19:11:14Z</dcterms:created>
  <dcterms:modified xsi:type="dcterms:W3CDTF">2016-05-20T14:06:24Z</dcterms:modified>
</cp:coreProperties>
</file>