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57" r:id="rId5"/>
    <p:sldId id="280" r:id="rId6"/>
    <p:sldId id="281" r:id="rId7"/>
    <p:sldId id="263" r:id="rId8"/>
    <p:sldId id="264" r:id="rId9"/>
    <p:sldId id="265" r:id="rId10"/>
    <p:sldId id="266" r:id="rId11"/>
    <p:sldId id="283" r:id="rId12"/>
    <p:sldId id="284" r:id="rId13"/>
  </p:sldIdLst>
  <p:sldSz cx="12192000" cy="6858000"/>
  <p:notesSz cx="6797675" cy="9926638"/>
  <p:embeddedFontLst>
    <p:embeddedFont>
      <p:font typeface="Microsoft Sans Serif" panose="020B0604020202020204" pitchFamily="34" charset="0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80">
          <p15:clr>
            <a:srgbClr val="9AA0A6"/>
          </p15:clr>
        </p15:guide>
        <p15:guide id="2" orient="horz" pos="770">
          <p15:clr>
            <a:srgbClr val="9AA0A6"/>
          </p15:clr>
        </p15:guide>
        <p15:guide id="3" pos="4930">
          <p15:clr>
            <a:srgbClr val="9AA0A6"/>
          </p15:clr>
        </p15:guide>
        <p15:guide id="4" pos="5216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tLWjdbT/E5tUxwv9X8HORcCU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89189" autoAdjust="0"/>
  </p:normalViewPr>
  <p:slideViewPr>
    <p:cSldViewPr snapToGrid="0">
      <p:cViewPr varScale="1">
        <p:scale>
          <a:sx n="54" d="100"/>
          <a:sy n="54" d="100"/>
        </p:scale>
        <p:origin x="1328" y="48"/>
      </p:cViewPr>
      <p:guideLst>
        <p:guide pos="580"/>
        <p:guide orient="horz" pos="770"/>
        <p:guide pos="4930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5245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9469e42c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109469e42c9_0_8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109469e42c9_0_8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68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9469e42c9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g109469e42c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869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d7ef68636_0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cd7ef686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613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9469e42c9_0_1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109469e42c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48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32d1bfaf2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gb32d1bf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664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539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1ea42cc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1ea42cc6e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0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9469e42c9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109469e42c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249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d7ef68636_0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cd7ef686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969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9469e42c9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g109469e42c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8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9469e42c9_0_6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g109469e42c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432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3924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9973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93882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32332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06059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21794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53677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33328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74449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dirty="0"/>
          </a:p>
        </p:txBody>
      </p:sp>
      <p:sp>
        <p:nvSpPr>
          <p:cNvPr id="2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  <p:sp>
        <p:nvSpPr>
          <p:cNvPr id="2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1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09469e42c9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7725" y="457938"/>
            <a:ext cx="1410227" cy="4371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09469e42c9_0_89"/>
          <p:cNvSpPr txBox="1"/>
          <p:nvPr/>
        </p:nvSpPr>
        <p:spPr>
          <a:xfrm>
            <a:off x="430752" y="1985354"/>
            <a:ext cx="66372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800" b="1" dirty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Centro Nacional de Formación en Propiedad Intelectual de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800" b="1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Ucrania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2800" b="1" u="sng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Academia de PI </a:t>
            </a:r>
          </a:p>
        </p:txBody>
      </p:sp>
      <p:sp>
        <p:nvSpPr>
          <p:cNvPr id="91" name="Google Shape;91;g109469e42c9_0_89"/>
          <p:cNvSpPr txBox="1"/>
          <p:nvPr/>
        </p:nvSpPr>
        <p:spPr>
          <a:xfrm>
            <a:off x="718649" y="5264125"/>
            <a:ext cx="5827293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Departamento de la Academia de Propiedad Intelectual</a:t>
            </a:r>
          </a:p>
          <a:p>
            <a:pPr marL="0" marR="381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Empresa estatal “Instituto de Propiedad Intelectual de Ucrania” (UKRPATENT)</a:t>
            </a:r>
          </a:p>
        </p:txBody>
      </p:sp>
      <p:pic>
        <p:nvPicPr>
          <p:cNvPr id="92" name="Google Shape;92;g109469e42c9_0_89"/>
          <p:cNvPicPr preferRelativeResize="0"/>
          <p:nvPr/>
        </p:nvPicPr>
        <p:blipFill rotWithShape="1">
          <a:blip r:embed="rId5">
            <a:alphaModFix/>
          </a:blip>
          <a:srcRect l="12239" t="18789" r="14117" b="20853"/>
          <a:stretch/>
        </p:blipFill>
        <p:spPr>
          <a:xfrm>
            <a:off x="718650" y="473950"/>
            <a:ext cx="1345000" cy="4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09469e42c9_0_89"/>
          <p:cNvPicPr preferRelativeResize="0"/>
          <p:nvPr/>
        </p:nvPicPr>
        <p:blipFill rotWithShape="1">
          <a:blip r:embed="rId6">
            <a:alphaModFix/>
          </a:blip>
          <a:srcRect t="11353" b="11361"/>
          <a:stretch/>
        </p:blipFill>
        <p:spPr>
          <a:xfrm>
            <a:off x="3252225" y="449578"/>
            <a:ext cx="1410227" cy="4294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83657" y="1065935"/>
            <a:ext cx="6554058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s-E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UCRANIA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COPIA DE CABINA - CONFIDENCIAL - COTEJAR CON EXPOSICIÓN DEL ORADOR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9469e42c9_0_52"/>
          <p:cNvSpPr txBox="1"/>
          <p:nvPr/>
        </p:nvSpPr>
        <p:spPr>
          <a:xfrm>
            <a:off x="921325" y="528050"/>
            <a:ext cx="6361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90500" lvl="0">
              <a:lnSpc>
                <a:spcPct val="128571"/>
              </a:lnSpc>
              <a:buClr>
                <a:schemeClr val="dk1"/>
              </a:buClr>
              <a:buSzPts val="1100"/>
            </a:pPr>
            <a:r>
              <a:rPr lang="es-ES" sz="30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Biblioteca de PI</a:t>
            </a:r>
          </a:p>
        </p:txBody>
      </p:sp>
      <p:pic>
        <p:nvPicPr>
          <p:cNvPr id="183" name="Google Shape;183;g109469e42c9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574" y="1394854"/>
            <a:ext cx="4437425" cy="4234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21325" y="1323200"/>
            <a:ext cx="6833250" cy="572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90500" lvl="0" algn="just">
              <a:lnSpc>
                <a:spcPct val="115000"/>
              </a:lnSpc>
              <a:buSzPts val="1100"/>
            </a:pP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 estableció una biblioteca con literatura ucraniana y extranjera en materia de PI sobre la base del proyecto</a:t>
            </a:r>
            <a:r>
              <a:rPr lang="es-ES" sz="18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Bibliotecas Depositarias de la OMPI </a:t>
            </a: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en el Centro Nacional de Formación en Propiedad Intelectual de Ucrania</a:t>
            </a:r>
            <a:r>
              <a:rPr lang="es-ES" sz="18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152400" marR="190500" lvl="0" algn="just">
              <a:lnSpc>
                <a:spcPct val="115000"/>
              </a:lnSpc>
              <a:buSzPts val="1100"/>
            </a:pPr>
            <a:endParaRPr lang="en-US" sz="1800" dirty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52400" marR="190500" lvl="0" algn="just">
              <a:lnSpc>
                <a:spcPct val="115000"/>
              </a:lnSpc>
              <a:buSzPts val="1100"/>
            </a:pP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 la fecha, y con el apoyo de la OMPI, se han enviado </a:t>
            </a:r>
            <a:r>
              <a:rPr lang="es-ES" sz="18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96 libros</a:t>
            </a: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a la Academia Nacional de PI. En el futuro, combinando los recursos de la OMPI y de Ukrpatent (Fondo Público de Literatura sobre Patentes), </a:t>
            </a:r>
            <a:r>
              <a:rPr lang="es-ES" sz="18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será posible </a:t>
            </a: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ampliar la biblioteca y el acceso de los ciudadanos y los participantes en las sesiones y programas de capacitación de la Academia de PI  a libros y materiales de referencia de alta calidad.</a:t>
            </a:r>
          </a:p>
          <a:p>
            <a:pPr marL="152400" marR="190500" lvl="0" algn="just">
              <a:lnSpc>
                <a:spcPct val="115000"/>
              </a:lnSpc>
              <a:buSzPts val="1100"/>
            </a:pPr>
            <a:endParaRPr lang="en-US" sz="1800" dirty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52400" marR="190500" lvl="0" algn="just">
              <a:lnSpc>
                <a:spcPct val="115000"/>
              </a:lnSpc>
              <a:buSzPts val="1100"/>
            </a:pP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Tras </a:t>
            </a:r>
            <a:r>
              <a:rPr lang="es-ES" sz="18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finalizar el </a:t>
            </a: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proceso de crear y completar la biblioteca, los usuarios registrados recibirán acceso en </a:t>
            </a:r>
            <a:r>
              <a:rPr lang="es-ES" sz="18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formato fuera de línea</a:t>
            </a:r>
            <a:r>
              <a:rPr lang="es-ES" sz="18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152400" marR="190500" lvl="0" algn="just">
              <a:lnSpc>
                <a:spcPct val="115000"/>
              </a:lnSpc>
              <a:buSzPts val="1100"/>
            </a:pPr>
            <a:endParaRPr lang="uk-UA" sz="1800" dirty="0">
              <a:solidFill>
                <a:srgbClr val="202124"/>
              </a:solidFill>
              <a:latin typeface="Roboto"/>
              <a:ea typeface="Roboto"/>
              <a:sym typeface="Roboto"/>
            </a:endParaRPr>
          </a:p>
          <a:p>
            <a:pPr marL="152400" marR="190500" lvl="0" algn="just">
              <a:lnSpc>
                <a:spcPct val="115000"/>
              </a:lnSpc>
              <a:buSzPts val="1100"/>
            </a:pPr>
            <a:endParaRPr lang="uk-UA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333" y="2680793"/>
            <a:ext cx="2999908" cy="16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7ef68636_0_11"/>
          <p:cNvSpPr txBox="1"/>
          <p:nvPr/>
        </p:nvSpPr>
        <p:spPr>
          <a:xfrm>
            <a:off x="921324" y="1141725"/>
            <a:ext cx="10951361" cy="5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Usar los recursos de la Academia de PI para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rehabilitar a los niños y adultos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afectados por la guerra en Ucrania con la ayuda de la PI </a:t>
            </a:r>
          </a:p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Restaurar la periodicidad de las actividades educativas en línea (por lo menos 40 por año)</a:t>
            </a:r>
          </a:p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Retomar la labor sobre los proyectos de capacitación dirigidos a los abogados de patentes, las empresas y las partes interesadas en materia de PI (ya se han preparado más de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seis programas de capacitación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Organizar dos competencias </a:t>
            </a: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solamente para ucranianos a fin de apoyar a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los inventores </a:t>
            </a: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y los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creadores (competencia para estudiantes y alumnos, y maratón en línea)</a:t>
            </a:r>
          </a:p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Finalizar el proyecto de la Biblioteca de PI y brindar acceso a todos los solicitantes</a:t>
            </a:r>
          </a:p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Finalizar el programa de formación de formadores para el Centro Nacional de Formación en Propiedad Intelectual (interrumpido debido a la guerra)</a:t>
            </a:r>
          </a:p>
          <a:p>
            <a:pPr marL="457200" marR="190500" lvl="0" indent="-330200" algn="just">
              <a:lnSpc>
                <a:spcPct val="128571"/>
              </a:lnSpc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Fortalecer la cooperación con asociados de los centros extranjeros de formación en PI (</a:t>
            </a:r>
            <a:r>
              <a:rPr lang="es-ES" sz="2000" i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actualmente en curso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)</a:t>
            </a:r>
          </a:p>
        </p:txBody>
      </p:sp>
      <p:sp>
        <p:nvSpPr>
          <p:cNvPr id="176" name="Google Shape;176;gcd7ef68636_0_11"/>
          <p:cNvSpPr txBox="1"/>
          <p:nvPr/>
        </p:nvSpPr>
        <p:spPr>
          <a:xfrm>
            <a:off x="921325" y="223250"/>
            <a:ext cx="10558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es-ES" sz="25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Planes y objetivos futuros</a:t>
            </a:r>
          </a:p>
        </p:txBody>
      </p:sp>
    </p:spTree>
    <p:extLst>
      <p:ext uri="{BB962C8B-B14F-4D97-AF65-F5344CB8AC3E}">
        <p14:creationId xmlns:p14="http://schemas.microsoft.com/office/powerpoint/2010/main" val="205348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9469e42c9_0_127"/>
          <p:cNvSpPr/>
          <p:nvPr/>
        </p:nvSpPr>
        <p:spPr>
          <a:xfrm>
            <a:off x="219937" y="2190253"/>
            <a:ext cx="8895037" cy="4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desarrolló y aprobó el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documento de proyecto sobre el establecimiento del Centro Nacional de Formación en PI de Ucrania;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1905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desarrolló y aprobó el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s-ES" sz="2000" b="1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lan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es-ES" sz="2000" b="1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Actividades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2022-2025;</a:t>
            </a:r>
          </a:p>
          <a:p>
            <a:pPr marL="457200" lvl="0" indent="-3365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desarrollaron cursos de PI en inglés en cooperación con la Academia de la OMPI;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</a:t>
            </a:r>
            <a:r>
              <a:rPr lang="es-E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impartieron cursos de formación para formadores para el grupo preseleccionado de formadores nacionales;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estableció la Biblioteca de PI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Situación: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Academia en </a:t>
            </a:r>
            <a:r>
              <a:rPr lang="es-ES" sz="2000" b="1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curso</a:t>
            </a:r>
            <a:endParaRPr lang="es-ES" sz="2000" b="1" dirty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109469e42c9_0_127"/>
          <p:cNvSpPr txBox="1"/>
          <p:nvPr/>
        </p:nvSpPr>
        <p:spPr>
          <a:xfrm>
            <a:off x="841388" y="1016111"/>
            <a:ext cx="10552325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190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En el marco de la puesta en marcha de la Academia de PI </a:t>
            </a:r>
          </a:p>
          <a:p>
            <a:pPr marL="152400" marR="190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en virtud del Memorando de entendimiento entre la OMPI y el Ministerio de Economía de Ucrania, firmado el 3 de octubre de 2019:</a:t>
            </a:r>
          </a:p>
          <a:p>
            <a:pPr marL="152400" marR="190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g109469e42c9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5613" y="104486"/>
            <a:ext cx="1165687" cy="98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09469e42c9_0_127"/>
          <p:cNvPicPr preferRelativeResize="0"/>
          <p:nvPr/>
        </p:nvPicPr>
        <p:blipFill rotWithShape="1">
          <a:blip r:embed="rId5">
            <a:alphaModFix/>
          </a:blip>
          <a:srcRect l="12239" t="18789" r="14117" b="20853"/>
          <a:stretch/>
        </p:blipFill>
        <p:spPr>
          <a:xfrm>
            <a:off x="1342425" y="465563"/>
            <a:ext cx="1345000" cy="40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09469e42c9_0_127"/>
          <p:cNvPicPr preferRelativeResize="0"/>
          <p:nvPr/>
        </p:nvPicPr>
        <p:blipFill rotWithShape="1">
          <a:blip r:embed="rId6">
            <a:alphaModFix/>
          </a:blip>
          <a:srcRect t="11353" b="11361"/>
          <a:stretch/>
        </p:blipFill>
        <p:spPr>
          <a:xfrm>
            <a:off x="7197463" y="453377"/>
            <a:ext cx="1410227" cy="42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b32d1bfaf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150" y="2906700"/>
            <a:ext cx="11336999" cy="15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b32d1bfaf2_0_0"/>
          <p:cNvSpPr txBox="1"/>
          <p:nvPr/>
        </p:nvSpPr>
        <p:spPr>
          <a:xfrm>
            <a:off x="2643342" y="930425"/>
            <a:ext cx="7314613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905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Audiencia de la academia de PI: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" name="Google Shape;100;gb32d1bfaf2_0_0"/>
          <p:cNvCxnSpPr/>
          <p:nvPr/>
        </p:nvCxnSpPr>
        <p:spPr>
          <a:xfrm rot="10800000">
            <a:off x="2407975" y="2327775"/>
            <a:ext cx="0" cy="585300"/>
          </a:xfrm>
          <a:prstGeom prst="straightConnector1">
            <a:avLst/>
          </a:prstGeom>
          <a:noFill/>
          <a:ln w="19050" cap="flat" cmpd="sng">
            <a:solidFill>
              <a:srgbClr val="009D9A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01" name="Google Shape;101;gb32d1bfaf2_0_0"/>
          <p:cNvSpPr txBox="1"/>
          <p:nvPr/>
        </p:nvSpPr>
        <p:spPr>
          <a:xfrm>
            <a:off x="2419350" y="2203550"/>
            <a:ext cx="283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Niños y adolescentes</a:t>
            </a:r>
          </a:p>
        </p:txBody>
      </p:sp>
      <p:cxnSp>
        <p:nvCxnSpPr>
          <p:cNvPr id="102" name="Google Shape;102;gb32d1bfaf2_0_0"/>
          <p:cNvCxnSpPr/>
          <p:nvPr/>
        </p:nvCxnSpPr>
        <p:spPr>
          <a:xfrm rot="10800000">
            <a:off x="5631125" y="2313688"/>
            <a:ext cx="0" cy="585300"/>
          </a:xfrm>
          <a:prstGeom prst="straightConnector1">
            <a:avLst/>
          </a:prstGeom>
          <a:noFill/>
          <a:ln w="19050" cap="flat" cmpd="sng">
            <a:solidFill>
              <a:srgbClr val="009D9A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03" name="Google Shape;103;gb32d1bfaf2_0_0"/>
          <p:cNvSpPr txBox="1"/>
          <p:nvPr/>
        </p:nvSpPr>
        <p:spPr>
          <a:xfrm>
            <a:off x="5642499" y="2189475"/>
            <a:ext cx="3396725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Personal científico y pedagógico de las instituciones educativas</a:t>
            </a:r>
          </a:p>
        </p:txBody>
      </p:sp>
      <p:cxnSp>
        <p:nvCxnSpPr>
          <p:cNvPr id="104" name="Google Shape;104;gb32d1bfaf2_0_0"/>
          <p:cNvCxnSpPr/>
          <p:nvPr/>
        </p:nvCxnSpPr>
        <p:spPr>
          <a:xfrm rot="10800000">
            <a:off x="8887400" y="2327775"/>
            <a:ext cx="0" cy="585300"/>
          </a:xfrm>
          <a:prstGeom prst="straightConnector1">
            <a:avLst/>
          </a:prstGeom>
          <a:noFill/>
          <a:ln w="19050" cap="flat" cmpd="sng">
            <a:solidFill>
              <a:srgbClr val="009D9A"/>
            </a:solidFill>
            <a:prstDash val="lgDash"/>
            <a:round/>
            <a:headEnd type="none" w="sm" len="sm"/>
            <a:tailEnd type="oval" w="med" len="med"/>
          </a:ln>
        </p:spPr>
      </p:cxnSp>
      <p:sp>
        <p:nvSpPr>
          <p:cNvPr id="105" name="Google Shape;105;gb32d1bfaf2_0_0"/>
          <p:cNvSpPr txBox="1"/>
          <p:nvPr/>
        </p:nvSpPr>
        <p:spPr>
          <a:xfrm>
            <a:off x="8898775" y="2203550"/>
            <a:ext cx="2918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190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Representantes del sector público</a:t>
            </a:r>
          </a:p>
        </p:txBody>
      </p:sp>
      <p:cxnSp>
        <p:nvCxnSpPr>
          <p:cNvPr id="106" name="Google Shape;106;gb32d1bfaf2_0_0"/>
          <p:cNvCxnSpPr/>
          <p:nvPr/>
        </p:nvCxnSpPr>
        <p:spPr>
          <a:xfrm rot="10800000">
            <a:off x="3636550" y="4463825"/>
            <a:ext cx="0" cy="619200"/>
          </a:xfrm>
          <a:prstGeom prst="straightConnector1">
            <a:avLst/>
          </a:prstGeom>
          <a:noFill/>
          <a:ln w="19050" cap="flat" cmpd="sng">
            <a:solidFill>
              <a:srgbClr val="009D9A"/>
            </a:solidFill>
            <a:prstDash val="lgDash"/>
            <a:round/>
            <a:headEnd type="oval" w="med" len="med"/>
            <a:tailEnd type="none" w="sm" len="sm"/>
          </a:ln>
        </p:spPr>
      </p:cxnSp>
      <p:sp>
        <p:nvSpPr>
          <p:cNvPr id="107" name="Google Shape;107;gb32d1bfaf2_0_0"/>
          <p:cNvSpPr txBox="1"/>
          <p:nvPr/>
        </p:nvSpPr>
        <p:spPr>
          <a:xfrm>
            <a:off x="984250" y="4525900"/>
            <a:ext cx="265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Estudiantes </a:t>
            </a:r>
          </a:p>
        </p:txBody>
      </p:sp>
      <p:sp>
        <p:nvSpPr>
          <p:cNvPr id="108" name="Google Shape;108;gb32d1bfaf2_0_0"/>
          <p:cNvSpPr txBox="1"/>
          <p:nvPr/>
        </p:nvSpPr>
        <p:spPr>
          <a:xfrm>
            <a:off x="3669825" y="4511825"/>
            <a:ext cx="35493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1905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Representantes de pequeñas y medianas empresas y empresas emergentes</a:t>
            </a:r>
          </a:p>
        </p:txBody>
      </p:sp>
      <p:sp>
        <p:nvSpPr>
          <p:cNvPr id="109" name="Google Shape;109;gb32d1bfaf2_0_0"/>
          <p:cNvSpPr txBox="1"/>
          <p:nvPr/>
        </p:nvSpPr>
        <p:spPr>
          <a:xfrm>
            <a:off x="6817650" y="4525900"/>
            <a:ext cx="3724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marR="1905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5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Representantes de la esfera jurídica y especialistas en el ámbito de la PI</a:t>
            </a:r>
          </a:p>
        </p:txBody>
      </p:sp>
      <p:cxnSp>
        <p:nvCxnSpPr>
          <p:cNvPr id="110" name="Google Shape;110;gb32d1bfaf2_0_0"/>
          <p:cNvCxnSpPr/>
          <p:nvPr/>
        </p:nvCxnSpPr>
        <p:spPr>
          <a:xfrm rot="10800000">
            <a:off x="7066388" y="4463825"/>
            <a:ext cx="0" cy="619200"/>
          </a:xfrm>
          <a:prstGeom prst="straightConnector1">
            <a:avLst/>
          </a:prstGeom>
          <a:noFill/>
          <a:ln w="19050" cap="flat" cmpd="sng">
            <a:solidFill>
              <a:srgbClr val="009D9A"/>
            </a:solidFill>
            <a:prstDash val="lgDash"/>
            <a:round/>
            <a:headEnd type="oval" w="med" len="med"/>
            <a:tailEnd type="none" w="sm" len="sm"/>
          </a:ln>
        </p:spPr>
      </p:cxnSp>
      <p:cxnSp>
        <p:nvCxnSpPr>
          <p:cNvPr id="111" name="Google Shape;111;gb32d1bfaf2_0_0"/>
          <p:cNvCxnSpPr/>
          <p:nvPr/>
        </p:nvCxnSpPr>
        <p:spPr>
          <a:xfrm rot="10800000">
            <a:off x="10390213" y="4463825"/>
            <a:ext cx="0" cy="619200"/>
          </a:xfrm>
          <a:prstGeom prst="straightConnector1">
            <a:avLst/>
          </a:prstGeom>
          <a:noFill/>
          <a:ln w="19050" cap="flat" cmpd="sng">
            <a:solidFill>
              <a:srgbClr val="009D9A"/>
            </a:solidFill>
            <a:prstDash val="lgDash"/>
            <a:round/>
            <a:headEnd type="oval" w="med" len="med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0;p21"/>
          <p:cNvSpPr/>
          <p:nvPr/>
        </p:nvSpPr>
        <p:spPr>
          <a:xfrm>
            <a:off x="1101833" y="1706880"/>
            <a:ext cx="10328168" cy="48869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5725" dist="28575" dir="18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83C94B-F44D-1C40-8301-1AAF64BDFABC}"/>
              </a:ext>
            </a:extLst>
          </p:cNvPr>
          <p:cNvSpPr txBox="1"/>
          <p:nvPr/>
        </p:nvSpPr>
        <p:spPr>
          <a:xfrm>
            <a:off x="1371600" y="2444115"/>
            <a:ext cx="584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Familiaridad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temprana / 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Familiaridad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tardía con las tecnologías</a:t>
            </a:r>
          </a:p>
          <a:p>
            <a:pPr marL="380990" indent="-380990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Carga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de información elevada / 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Carga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de información baja y moderada</a:t>
            </a:r>
          </a:p>
          <a:p>
            <a:pPr marL="380990" indent="-380990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nmersión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en el mundo virtual / 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Juegos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reales al aire libre</a:t>
            </a:r>
          </a:p>
          <a:p>
            <a:pPr marL="380990" indent="-380990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F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acilidad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para satisfacer sus necesidades / 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Dificultad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para satisfacer sus necesidades</a:t>
            </a:r>
          </a:p>
          <a:p>
            <a:pPr marL="380990" indent="-380990" defTabSz="121917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Escasa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creatividad / </a:t>
            </a:r>
            <a:r>
              <a:rPr lang="es-ES" sz="2000" dirty="0" smtClean="0">
                <a:latin typeface="Roboto" panose="02000000000000000000" pitchFamily="2" charset="0"/>
                <a:ea typeface="Roboto" panose="02000000000000000000" pitchFamily="2" charset="0"/>
              </a:rPr>
              <a:t>Alta 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creatividad</a:t>
            </a:r>
          </a:p>
        </p:txBody>
      </p:sp>
      <p:pic>
        <p:nvPicPr>
          <p:cNvPr id="7" name="Google Shape;151;p17"/>
          <p:cNvPicPr preferRelativeResize="0"/>
          <p:nvPr/>
        </p:nvPicPr>
        <p:blipFill rotWithShape="1">
          <a:blip r:embed="rId4">
            <a:alphaModFix/>
          </a:blip>
          <a:srcRect r="16422"/>
          <a:stretch/>
        </p:blipFill>
        <p:spPr>
          <a:xfrm>
            <a:off x="1229360" y="50800"/>
            <a:ext cx="10109200" cy="158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9;p16"/>
          <p:cNvSpPr txBox="1"/>
          <p:nvPr/>
        </p:nvSpPr>
        <p:spPr>
          <a:xfrm>
            <a:off x="1849120" y="569192"/>
            <a:ext cx="8199120" cy="11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80000"/>
              </a:lnSpc>
            </a:pPr>
            <a:r>
              <a:rPr lang="es-E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nuevas generaciones de niños son totalmente diferentes a </a:t>
            </a:r>
            <a:r>
              <a:rPr lang="es-E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anteriores</a:t>
            </a:r>
            <a:endParaRPr lang="es-E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E81449CF-62E3-E54B-8F54-7AA5E46A18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55" r="6184" b="-1"/>
          <a:stretch/>
        </p:blipFill>
        <p:spPr>
          <a:xfrm>
            <a:off x="7804641" y="1950901"/>
            <a:ext cx="3127519" cy="2134688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4E0C0A-1C3B-1447-962E-8E863F0A02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745" r="-3" b="-3"/>
          <a:stretch/>
        </p:blipFill>
        <p:spPr>
          <a:xfrm>
            <a:off x="7804640" y="4205064"/>
            <a:ext cx="3127520" cy="2134689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42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0;p21"/>
          <p:cNvSpPr/>
          <p:nvPr/>
        </p:nvSpPr>
        <p:spPr>
          <a:xfrm>
            <a:off x="1101833" y="1899918"/>
            <a:ext cx="10328168" cy="46939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5725" dist="28575" dir="18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 dirty="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8177" y="2745262"/>
            <a:ext cx="884473" cy="88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0253" y="2346960"/>
            <a:ext cx="502472" cy="50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706687" y="3069531"/>
            <a:ext cx="1909603" cy="2354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17"/>
          <p:cNvPicPr preferRelativeResize="0"/>
          <p:nvPr/>
        </p:nvPicPr>
        <p:blipFill rotWithShape="1">
          <a:blip r:embed="rId6">
            <a:alphaModFix/>
          </a:blip>
          <a:srcRect r="16422"/>
          <a:stretch/>
        </p:blipFill>
        <p:spPr>
          <a:xfrm>
            <a:off x="812800" y="-172720"/>
            <a:ext cx="10958286" cy="20726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9;p16"/>
          <p:cNvSpPr txBox="1"/>
          <p:nvPr/>
        </p:nvSpPr>
        <p:spPr>
          <a:xfrm>
            <a:off x="1524000" y="403920"/>
            <a:ext cx="8855033" cy="11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80000"/>
              </a:lnSpc>
            </a:pPr>
            <a:r>
              <a:rPr lang="es-ES" sz="2933" b="1" dirty="0">
                <a:solidFill>
                  <a:srgbClr val="FFFFFF"/>
                </a:solidFill>
                <a:latin typeface="Times New Roman" panose="02020603050405020304" pitchFamily="18" charset="0"/>
                <a:ea typeface="Merriweather" panose="02060503050406030704" pitchFamily="18" charset="-52"/>
                <a:cs typeface="Times New Roman" panose="02020603050405020304" pitchFamily="18" charset="0"/>
              </a:rPr>
              <a:t>En los aspectos modernos de la educación, predominan las nuevas maneras de comunicar la información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3C94B-F44D-1C40-8301-1AAF64BDFABC}"/>
              </a:ext>
            </a:extLst>
          </p:cNvPr>
          <p:cNvSpPr txBox="1"/>
          <p:nvPr/>
        </p:nvSpPr>
        <p:spPr>
          <a:xfrm>
            <a:off x="1523011" y="3109677"/>
            <a:ext cx="6469910" cy="264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just" defTabSz="1219170">
              <a:lnSpc>
                <a:spcPct val="120000"/>
              </a:lnSpc>
            </a:pPr>
            <a:r>
              <a:rPr lang="es-ES" sz="2000" dirty="0"/>
              <a:t>Dado que los niños </a:t>
            </a:r>
            <a:r>
              <a:rPr lang="es-ES" sz="2000" dirty="0" smtClean="0"/>
              <a:t>que asisten a la escuela secundaria en Ucrania no </a:t>
            </a:r>
            <a:r>
              <a:rPr lang="es-ES" sz="2000" dirty="0"/>
              <a:t>tienen una asignatura específica sobre propiedad </a:t>
            </a:r>
            <a:r>
              <a:rPr lang="es-ES" sz="2000" dirty="0" smtClean="0"/>
              <a:t>intelectual, </a:t>
            </a:r>
            <a:r>
              <a:rPr lang="es-ES" sz="2000" dirty="0"/>
              <a:t>sino que adquieren sus conocimientos estudiando la </a:t>
            </a:r>
            <a:r>
              <a:rPr lang="es-ES" sz="2000" dirty="0" smtClean="0"/>
              <a:t>legislación </a:t>
            </a:r>
            <a:r>
              <a:rPr lang="es-ES" sz="2000" dirty="0"/>
              <a:t>y mediante </a:t>
            </a:r>
            <a:r>
              <a:rPr lang="es-ES" sz="2000" dirty="0" smtClean="0"/>
              <a:t>la experiencia </a:t>
            </a:r>
            <a:r>
              <a:rPr lang="es-ES" sz="2000" dirty="0"/>
              <a:t>práctica, preparamos materiales lúdicos para </a:t>
            </a:r>
            <a:r>
              <a:rPr lang="es-ES" sz="2000" dirty="0" smtClean="0"/>
              <a:t>ellos como </a:t>
            </a:r>
            <a:r>
              <a:rPr lang="es-ES" sz="2000" dirty="0"/>
              <a:t>la principal manera de transmitir la información.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9469e42c9_0_33"/>
          <p:cNvSpPr txBox="1"/>
          <p:nvPr/>
        </p:nvSpPr>
        <p:spPr>
          <a:xfrm>
            <a:off x="921325" y="147075"/>
            <a:ext cx="451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 b="1" dirty="0">
                <a:solidFill>
                  <a:srgbClr val="009999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Actividades </a:t>
            </a:r>
          </a:p>
        </p:txBody>
      </p:sp>
      <p:sp>
        <p:nvSpPr>
          <p:cNvPr id="165" name="Google Shape;165;g109469e42c9_0_33"/>
          <p:cNvSpPr txBox="1"/>
          <p:nvPr/>
        </p:nvSpPr>
        <p:spPr>
          <a:xfrm>
            <a:off x="793100" y="696450"/>
            <a:ext cx="7133700" cy="4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dirty="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Virtuales y presenciales </a:t>
            </a:r>
          </a:p>
        </p:txBody>
      </p:sp>
      <p:sp>
        <p:nvSpPr>
          <p:cNvPr id="166" name="Google Shape;166;g109469e42c9_0_33"/>
          <p:cNvSpPr txBox="1"/>
          <p:nvPr/>
        </p:nvSpPr>
        <p:spPr>
          <a:xfrm>
            <a:off x="793100" y="1585725"/>
            <a:ext cx="7133700" cy="4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90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</a:p>
          <a:p>
            <a:pPr marL="152400" marR="190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Más de 80 actividades educativas en línea y fuera de línea, incluidos juegos interactivos, concursos de afiches, clases presenciales, disertaciones virtuales basadas en los trabajos del autor </a:t>
            </a:r>
            <a:r>
              <a:rPr lang="es-ES" sz="20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y en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los materiales suministrados.</a:t>
            </a:r>
          </a:p>
          <a:p>
            <a:pPr marL="152400" marR="190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s-ES" sz="20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152400" marR="190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52400" marR="190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Más de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4.000 participantes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, incluidos estudiantes y niños en edad escolar. </a:t>
            </a:r>
          </a:p>
        </p:txBody>
      </p:sp>
      <p:grpSp>
        <p:nvGrpSpPr>
          <p:cNvPr id="167" name="Google Shape;167;g109469e42c9_0_33"/>
          <p:cNvGrpSpPr/>
          <p:nvPr/>
        </p:nvGrpSpPr>
        <p:grpSpPr>
          <a:xfrm>
            <a:off x="7492700" y="1295400"/>
            <a:ext cx="4952651" cy="5110951"/>
            <a:chOff x="7492700" y="1066800"/>
            <a:chExt cx="4952651" cy="5110951"/>
          </a:xfrm>
        </p:grpSpPr>
        <p:pic>
          <p:nvPicPr>
            <p:cNvPr id="168" name="Google Shape;168;g109469e42c9_0_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2700" y="1066800"/>
              <a:ext cx="4952651" cy="5110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g109469e42c9_0_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72476" y="1796588"/>
              <a:ext cx="3193076" cy="167639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70" name="Google Shape;170;g109469e42c9_0_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72488" y="3651862"/>
              <a:ext cx="3193075" cy="1796099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7ef68636_0_11"/>
          <p:cNvSpPr txBox="1"/>
          <p:nvPr/>
        </p:nvSpPr>
        <p:spPr>
          <a:xfrm>
            <a:off x="921325" y="1141725"/>
            <a:ext cx="10558800" cy="5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905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Algunas actividades en línea</a:t>
            </a:r>
          </a:p>
          <a:p>
            <a:pPr marL="457200" marR="190500" lvl="0" indent="-33020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b="1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Desarrollo de juegos y </a:t>
            </a: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PI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en cooperación con la Oficina Polaca de Patentes;</a:t>
            </a:r>
          </a:p>
          <a:p>
            <a:pPr marL="457200" marR="1905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oboto"/>
              <a:buChar char="●"/>
            </a:pP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Comercialización de la PI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para estudiantes de instituciones de educación superior, entre ellas:</a:t>
            </a:r>
          </a:p>
          <a:p>
            <a:pPr marL="914400" marR="190500" lvl="1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Clínica jurídica en la Universidad Nacional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“Odessa Law Academy”;</a:t>
            </a:r>
          </a:p>
          <a:p>
            <a:pPr marL="914400" marR="190500" lvl="1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Universidad Nacional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Taras Shevchenko y Universidad Nacional Bohdan Khmelnytsky</a:t>
            </a:r>
            <a:r>
              <a:rPr lang="es-ES" sz="2000" dirty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914400" marR="0" lvl="1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-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Universidad Nacional </a:t>
            </a: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Vasyl Stus Donetsk (Vinnytsia)</a:t>
            </a:r>
            <a:r>
              <a:rPr lang="es-ES" sz="2000" dirty="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914400" marR="190500" lvl="1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Char char="-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Academia de Ingeniería y Pedagogía (Kharkiv) y otros.</a:t>
            </a:r>
          </a:p>
          <a:p>
            <a:pPr marL="152400" marR="1905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Seminarios web:</a:t>
            </a: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Integridad académica en las instituciones de educación superior como norma o como un nuevo desafío para quienes transitan el proceso educativo.</a:t>
            </a: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s-ES" sz="200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Mediación en materia de PI</a:t>
            </a:r>
          </a:p>
        </p:txBody>
      </p:sp>
      <p:sp>
        <p:nvSpPr>
          <p:cNvPr id="176" name="Google Shape;176;gcd7ef68636_0_11"/>
          <p:cNvSpPr txBox="1"/>
          <p:nvPr/>
        </p:nvSpPr>
        <p:spPr>
          <a:xfrm>
            <a:off x="921325" y="223250"/>
            <a:ext cx="10558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25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Disertaciones y seminarios en línea sobre cuestiones actuales</a:t>
            </a:r>
          </a:p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PI para estudiantes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9469e42c9_0_52"/>
          <p:cNvSpPr txBox="1"/>
          <p:nvPr/>
        </p:nvSpPr>
        <p:spPr>
          <a:xfrm>
            <a:off x="921325" y="1349450"/>
            <a:ext cx="6904800" cy="4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905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Seminario en Internet “</a:t>
            </a:r>
            <a:r>
              <a:rPr lang="es-ES" sz="2000" b="1" dirty="0">
                <a:latin typeface="Roboto"/>
                <a:ea typeface="Roboto"/>
                <a:cs typeface="Roboto"/>
                <a:sym typeface="Roboto"/>
              </a:rPr>
              <a:t>Fundamentos de la PI</a:t>
            </a: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”</a:t>
            </a:r>
          </a:p>
          <a:p>
            <a:pPr marL="457200" marR="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Como parte de la celebración del </a:t>
            </a:r>
            <a:r>
              <a:rPr lang="es-ES" sz="2000" b="1" dirty="0">
                <a:latin typeface="Roboto"/>
                <a:ea typeface="Roboto"/>
                <a:cs typeface="Roboto"/>
                <a:sym typeface="Roboto"/>
              </a:rPr>
              <a:t>Día del Inventor y el Innovador</a:t>
            </a: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 se organizó una clase abierta para niños sobre los fundamentos de la PI en el Centro Nacional Ecológico y Naturalista para Estudiantes Jóvenes (NENC)</a:t>
            </a:r>
          </a:p>
          <a:p>
            <a:pPr marL="457200" marR="1905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latin typeface="Roboto"/>
                <a:ea typeface="Roboto"/>
                <a:cs typeface="Roboto"/>
                <a:sym typeface="Roboto"/>
              </a:rPr>
              <a:t>Seminario web para escuelas secundarias sobre la cuestión de la integridad académica.</a:t>
            </a:r>
          </a:p>
          <a:p>
            <a:pPr marL="457200" marR="1905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Una serie de clases y seminarios para estudiantes de escuela secundaria. Las reuniones se celebraron en escuelas de Kyiv.</a:t>
            </a:r>
          </a:p>
          <a:p>
            <a:pPr marL="457200" marR="1905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s-ES" sz="20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Clases para los niños del personal de Ukrpatent. </a:t>
            </a:r>
          </a:p>
        </p:txBody>
      </p:sp>
      <p:sp>
        <p:nvSpPr>
          <p:cNvPr id="182" name="Google Shape;182;g109469e42c9_0_52"/>
          <p:cNvSpPr txBox="1"/>
          <p:nvPr/>
        </p:nvSpPr>
        <p:spPr>
          <a:xfrm>
            <a:off x="921325" y="528050"/>
            <a:ext cx="8687132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905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Capacitación para niños en edad escolar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3000" b="1" dirty="0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g109469e42c9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575" y="1103150"/>
            <a:ext cx="4437425" cy="48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09469e42c9_0_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1400" y="3598974"/>
            <a:ext cx="2823775" cy="158837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g109469e42c9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1400" y="1760954"/>
            <a:ext cx="2823776" cy="160249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9469e42c9_0_63"/>
          <p:cNvSpPr txBox="1"/>
          <p:nvPr/>
        </p:nvSpPr>
        <p:spPr>
          <a:xfrm>
            <a:off x="921325" y="220052"/>
            <a:ext cx="11260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b="1" dirty="0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Revista de historietas manga para niños sobre los fundamentos de la legislación en materia de PI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800" b="1" dirty="0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109469e42c9_0_63"/>
          <p:cNvSpPr txBox="1"/>
          <p:nvPr/>
        </p:nvSpPr>
        <p:spPr>
          <a:xfrm>
            <a:off x="921325" y="1416400"/>
            <a:ext cx="6636000" cy="3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Se ha preparado una serie de historietas sobre </a:t>
            </a:r>
            <a:r>
              <a:rPr lang="es-ES" sz="16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los derechos </a:t>
            </a: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 autor, </a:t>
            </a:r>
            <a:r>
              <a:rPr lang="es-ES" sz="16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las marcas </a:t>
            </a: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lang="es-ES" sz="16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las tecnologías </a:t>
            </a: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en un lenguaje moderno y accesible para niños y adolescentes.</a:t>
            </a:r>
            <a:b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sz="16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La publicación estuvo a cargo de Ukrpatent y </a:t>
            </a:r>
            <a:r>
              <a:rPr lang="es-ES" sz="1600" dirty="0" smtClean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del </a:t>
            </a:r>
            <a:r>
              <a:rPr lang="es-ES" sz="1600" dirty="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Ministerio de Economía como parte de la puesta en marcha del proyecto “Aplicación e implementación del Acuerdo de Asociación entre la Unión Europea y Ucrania en el ámbito del comercio”, de la cual se encargó la empresa Federal alemana Deutsche Gesellschaft fur Internazionale Zusammenbereit (GIZ) GmbH en nombre del gobierno alemán. </a:t>
            </a:r>
            <a:r>
              <a:rPr lang="es-ES" sz="1600" dirty="0">
                <a:latin typeface="Roboto"/>
                <a:ea typeface="Roboto"/>
                <a:cs typeface="Roboto"/>
                <a:sym typeface="Roboto"/>
              </a:rPr>
              <a:t>El beneficiario del proyecto es el Ministerio de Economía.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rgbClr val="1C1E2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i="0" u="none" strike="noStrike" cap="none" dirty="0">
                <a:solidFill>
                  <a:srgbClr val="1C1E2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s-ES" sz="1600" i="0" u="none" strike="noStrike" cap="none" dirty="0">
                <a:solidFill>
                  <a:srgbClr val="1C1E21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es-ES" sz="1600" i="0" u="none" strike="noStrike" cap="none" dirty="0">
              <a:solidFill>
                <a:srgbClr val="1C1E2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rgbClr val="1C1E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g109469e42c9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2624" y="1800320"/>
            <a:ext cx="3232376" cy="46079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66675" dir="5400000" algn="bl" rotWithShape="0">
              <a:srgbClr val="000000">
                <a:alpha val="33725"/>
              </a:srgbClr>
            </a:outerShdw>
          </a:effectLst>
        </p:spPr>
      </p:pic>
      <p:pic>
        <p:nvPicPr>
          <p:cNvPr id="193" name="Google Shape;193;g109469e42c9_0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225" y="4338125"/>
            <a:ext cx="3606926" cy="2404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94" name="Google Shape;194;g109469e42c9_0_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9900" y="4299057"/>
            <a:ext cx="3606926" cy="248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2E707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1024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Merriweather</vt:lpstr>
      <vt:lpstr>Microsoft Sans Serif</vt:lpstr>
      <vt:lpstr>Roboto</vt:lpstr>
      <vt:lpstr>Times New Roman</vt:lpstr>
      <vt:lpstr>Montserrat</vt:lpstr>
      <vt:lpstr>Arial</vt:lpstr>
      <vt:lpstr>Calibri</vt:lpstr>
      <vt:lpstr>Тема Office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Press NIPO</dc:creator>
  <cp:keywords>FOR OFFICIAL USE ONLY</cp:keywords>
  <cp:lastModifiedBy>BOU LLORET Amparo</cp:lastModifiedBy>
  <cp:revision>23</cp:revision>
  <cp:lastPrinted>2022-05-23T08:43:28Z</cp:lastPrinted>
  <dcterms:created xsi:type="dcterms:W3CDTF">2020-08-25T07:24:50Z</dcterms:created>
  <dcterms:modified xsi:type="dcterms:W3CDTF">2022-06-13T06:24:24Z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00c498b5-d6d6-47ba-a713-ad23b4382067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