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259" r:id="rId3"/>
    <p:sldId id="260" r:id="rId4"/>
    <p:sldId id="262" r:id="rId5"/>
    <p:sldId id="263" r:id="rId6"/>
    <p:sldId id="265" r:id="rId7"/>
    <p:sldId id="264" r:id="rId8"/>
    <p:sldId id="291" r:id="rId9"/>
    <p:sldId id="292" r:id="rId10"/>
    <p:sldId id="278" r:id="rId11"/>
    <p:sldId id="285" r:id="rId12"/>
    <p:sldId id="279" r:id="rId13"/>
    <p:sldId id="286" r:id="rId14"/>
    <p:sldId id="267" r:id="rId15"/>
    <p:sldId id="273" r:id="rId16"/>
    <p:sldId id="274" r:id="rId17"/>
    <p:sldId id="276" r:id="rId18"/>
    <p:sldId id="275" r:id="rId19"/>
    <p:sldId id="293" r:id="rId20"/>
    <p:sldId id="266" r:id="rId21"/>
    <p:sldId id="290" r:id="rId22"/>
    <p:sldId id="268" r:id="rId23"/>
    <p:sldId id="269" r:id="rId24"/>
  </p:sldIdLst>
  <p:sldSz cx="9144000" cy="6858000" type="screen4x3"/>
  <p:notesSz cx="6858000" cy="9199563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3" autoAdjust="0"/>
    <p:restoredTop sz="94075" autoAdjust="0"/>
  </p:normalViewPr>
  <p:slideViewPr>
    <p:cSldViewPr>
      <p:cViewPr varScale="1">
        <p:scale>
          <a:sx n="66" d="100"/>
          <a:sy n="66" d="100"/>
        </p:scale>
        <p:origin x="14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853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9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5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5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7D225-21F2-400D-A66D-E993288B15ED}" type="datetimeFigureOut">
              <a:rPr lang="es-CO" smtClean="0"/>
              <a:pPr/>
              <a:t>04/05/2015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37989"/>
            <a:ext cx="2971800" cy="461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37989"/>
            <a:ext cx="2971800" cy="461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6FDF9-DF79-4211-A116-A2693759AE6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5844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ADF0A-FDB9-4407-AE2A-8A2BE75AFBF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90563"/>
            <a:ext cx="4597400" cy="3449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69793"/>
            <a:ext cx="5486400" cy="413980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25E04-6D7D-4348-8530-9110DF24A509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814680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25E04-6D7D-4348-8530-9110DF24A509}" type="slidenum">
              <a:rPr lang="es-UY" smtClean="0"/>
              <a:pPr/>
              <a:t>11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77871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7976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50682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20599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18069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4445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84432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03122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32211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940610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80010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1457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70F85-3F76-4187-A3C1-CCC3C54FB740}" type="datetimeFigureOut">
              <a:rPr lang="es-UY" smtClean="0"/>
              <a:pPr/>
              <a:t>04/05/2015</a:t>
            </a:fld>
            <a:endParaRPr lang="es-UY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3E3EE-D01E-4591-981D-15590694FB2E}" type="slidenum">
              <a:rPr lang="es-UY" smtClean="0"/>
              <a:pPr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41270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190.210.139.143:8888/PROSUR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772400" cy="2115666"/>
          </a:xfrm>
        </p:spPr>
        <p:txBody>
          <a:bodyPr/>
          <a:lstStyle/>
          <a:p>
            <a:r>
              <a:rPr lang="es-CO" sz="4000" b="1" dirty="0" smtClean="0">
                <a:ln w="9000" cmpd="sng">
                  <a:solidFill>
                    <a:srgbClr val="800000"/>
                  </a:solidFill>
                  <a:prstDash val="solid"/>
                </a:ln>
                <a:solidFill>
                  <a:srgbClr val="8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PROSUR - PROSUL</a:t>
            </a:r>
            <a:endParaRPr lang="es-CO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17340" y="3861048"/>
            <a:ext cx="6400800" cy="1080120"/>
          </a:xfrm>
        </p:spPr>
        <p:txBody>
          <a:bodyPr>
            <a:normAutofit fontScale="85000" lnSpcReduction="20000"/>
          </a:bodyPr>
          <a:lstStyle/>
          <a:p>
            <a:r>
              <a:rPr lang="es-CO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DE COOPERACIÓN SOBRE ASPECTOS DE INFORMACIÓN OPERACIONAL Y PROPIEDAD INDUSTRIAL</a:t>
            </a:r>
          </a:p>
          <a:p>
            <a:endParaRPr lang="es-CO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947" y="980728"/>
            <a:ext cx="3779912" cy="1645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643703" y="5877272"/>
            <a:ext cx="777240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000" b="1" dirty="0" smtClean="0">
                <a:ln w="9000" cmpd="sng">
                  <a:solidFill>
                    <a:srgbClr val="800000"/>
                  </a:solidFill>
                  <a:prstDash val="solid"/>
                </a:ln>
                <a:solidFill>
                  <a:srgbClr val="8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Lima , 2015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27790866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5803" y="1094981"/>
            <a:ext cx="7772400" cy="93610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CO" sz="3200" b="1" dirty="0" smtClean="0">
                <a:solidFill>
                  <a:schemeClr val="accent1">
                    <a:lumMod val="50000"/>
                  </a:schemeClr>
                </a:solidFill>
              </a:rPr>
              <a:t>EVOLUCIÓN DE PROSUR</a:t>
            </a:r>
            <a:endParaRPr lang="es-CO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" name="Conector recto 4"/>
          <p:cNvCxnSpPr/>
          <p:nvPr/>
        </p:nvCxnSpPr>
        <p:spPr>
          <a:xfrm>
            <a:off x="770810" y="3564596"/>
            <a:ext cx="76176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770810" y="3284984"/>
            <a:ext cx="0" cy="4849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3563888" y="3348572"/>
            <a:ext cx="0" cy="432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4644008" y="3342184"/>
            <a:ext cx="0" cy="432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6588224" y="3363380"/>
            <a:ext cx="0" cy="432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8388424" y="3284984"/>
            <a:ext cx="0" cy="4892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Marcador de contenido"/>
          <p:cNvSpPr txBox="1">
            <a:spLocks/>
          </p:cNvSpPr>
          <p:nvPr/>
        </p:nvSpPr>
        <p:spPr>
          <a:xfrm>
            <a:off x="395536" y="3789041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2">
                    <a:lumMod val="75000"/>
                  </a:schemeClr>
                </a:solidFill>
              </a:rPr>
              <a:t>2008</a:t>
            </a:r>
            <a:endParaRPr lang="es-CO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2 Marcador de contenido"/>
          <p:cNvSpPr txBox="1">
            <a:spLocks/>
          </p:cNvSpPr>
          <p:nvPr/>
        </p:nvSpPr>
        <p:spPr>
          <a:xfrm>
            <a:off x="3164289" y="3789041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2">
                    <a:lumMod val="75000"/>
                  </a:schemeClr>
                </a:solidFill>
              </a:rPr>
              <a:t>2010</a:t>
            </a:r>
            <a:endParaRPr lang="es-CO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4283968" y="3789040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2">
                    <a:lumMod val="75000"/>
                  </a:schemeClr>
                </a:solidFill>
              </a:rPr>
              <a:t>2011</a:t>
            </a:r>
            <a:endParaRPr lang="es-CO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>
          <a:xfrm>
            <a:off x="2161182" y="2780929"/>
            <a:ext cx="122413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400" b="1" dirty="0" smtClean="0">
                <a:solidFill>
                  <a:srgbClr val="9BBB59">
                    <a:lumMod val="75000"/>
                  </a:srgbClr>
                </a:solidFill>
              </a:rPr>
              <a:t>SICREPI</a:t>
            </a:r>
            <a:endParaRPr lang="es-CO" sz="2400" b="1" dirty="0">
              <a:solidFill>
                <a:srgbClr val="9BBB59">
                  <a:lumMod val="75000"/>
                </a:srgbClr>
              </a:solidFill>
            </a:endParaRPr>
          </a:p>
        </p:txBody>
      </p:sp>
      <p:sp>
        <p:nvSpPr>
          <p:cNvPr id="19" name="2 Marcador de contenido"/>
          <p:cNvSpPr txBox="1">
            <a:spLocks/>
          </p:cNvSpPr>
          <p:nvPr/>
        </p:nvSpPr>
        <p:spPr>
          <a:xfrm>
            <a:off x="6177253" y="3789041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2">
                    <a:lumMod val="75000"/>
                  </a:schemeClr>
                </a:solidFill>
              </a:rPr>
              <a:t>2012</a:t>
            </a:r>
            <a:endParaRPr lang="es-CO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107504" y="4250992"/>
            <a:ext cx="1224135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defRPr/>
            </a:pPr>
            <a:r>
              <a:rPr lang="es-CO" sz="800" dirty="0">
                <a:solidFill>
                  <a:prstClr val="black"/>
                </a:solidFill>
              </a:rPr>
              <a:t>III Encuentro sobre la   integración de la Propiedad Industrial en las Políticas de Desarrollo Económico y Social en el Ámbito de los Países de América del </a:t>
            </a:r>
            <a:r>
              <a:rPr lang="es-CO" sz="800" dirty="0" smtClean="0">
                <a:solidFill>
                  <a:prstClr val="black"/>
                </a:solidFill>
              </a:rPr>
              <a:t>Sur.</a:t>
            </a:r>
          </a:p>
          <a:p>
            <a:pPr algn="just" defTabSz="457200">
              <a:defRPr/>
            </a:pPr>
            <a:endParaRPr lang="es-CO" sz="800" dirty="0">
              <a:solidFill>
                <a:prstClr val="black"/>
              </a:solidFill>
            </a:endParaRPr>
          </a:p>
          <a:p>
            <a:pPr marL="228600" indent="-228600" algn="just" defTabSz="457200">
              <a:buFont typeface="Wingdings" panose="05000000000000000000" pitchFamily="2" charset="2"/>
              <a:buChar char="v"/>
              <a:defRPr/>
            </a:pPr>
            <a:r>
              <a:rPr lang="es-CO" sz="800" dirty="0" smtClean="0">
                <a:solidFill>
                  <a:prstClr val="black"/>
                </a:solidFill>
              </a:rPr>
              <a:t>Formulación del proyecto.</a:t>
            </a:r>
          </a:p>
          <a:p>
            <a:pPr algn="just" defTabSz="457200">
              <a:defRPr/>
            </a:pPr>
            <a:endParaRPr lang="es-CO" sz="700" dirty="0">
              <a:solidFill>
                <a:prstClr val="black"/>
              </a:solidFill>
            </a:endParaRPr>
          </a:p>
        </p:txBody>
      </p:sp>
      <p:pic>
        <p:nvPicPr>
          <p:cNvPr id="21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51933"/>
            <a:ext cx="2120124" cy="699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ángulo 21"/>
          <p:cNvSpPr/>
          <p:nvPr/>
        </p:nvSpPr>
        <p:spPr>
          <a:xfrm>
            <a:off x="2915816" y="4248665"/>
            <a:ext cx="12803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800" dirty="0">
                <a:solidFill>
                  <a:prstClr val="black"/>
                </a:solidFill>
              </a:rPr>
              <a:t>Firma del Convenio con el Banco Interamericano de Desarrollo (BID) en el marco del Programa de Bienes Públicos Regionales</a:t>
            </a:r>
            <a:r>
              <a:rPr lang="es-CO" sz="800" dirty="0" smtClean="0">
                <a:solidFill>
                  <a:prstClr val="black"/>
                </a:solidFill>
              </a:rPr>
              <a:t>.</a:t>
            </a:r>
          </a:p>
          <a:p>
            <a:pPr algn="just"/>
            <a:endParaRPr lang="es-CO" sz="800" dirty="0">
              <a:solidFill>
                <a:prstClr val="black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CO" sz="800" dirty="0" smtClean="0">
                <a:solidFill>
                  <a:prstClr val="black"/>
                </a:solidFill>
              </a:rPr>
              <a:t>Definición de los componentes del proyecto.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CO" sz="800" dirty="0">
                <a:solidFill>
                  <a:schemeClr val="dk1"/>
                </a:solidFill>
              </a:rPr>
              <a:t>Modificaciones al Proyecto por sugerencia del BID. </a:t>
            </a:r>
            <a:endParaRPr lang="es-CO" sz="800" dirty="0" smtClean="0">
              <a:solidFill>
                <a:schemeClr val="dk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CO" sz="800" dirty="0">
                <a:solidFill>
                  <a:schemeClr val="dk1"/>
                </a:solidFill>
              </a:rPr>
              <a:t>Se examinan las contribuciones de la OMPI al </a:t>
            </a:r>
            <a:r>
              <a:rPr lang="es-CO" sz="800" dirty="0" smtClean="0">
                <a:solidFill>
                  <a:schemeClr val="dk1"/>
                </a:solidFill>
              </a:rPr>
              <a:t>Proyecto.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CO" sz="800" dirty="0" smtClean="0">
              <a:solidFill>
                <a:prstClr val="black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CO" sz="800" dirty="0">
              <a:solidFill>
                <a:prstClr val="black"/>
              </a:solidFill>
            </a:endParaRPr>
          </a:p>
        </p:txBody>
      </p:sp>
      <p:sp>
        <p:nvSpPr>
          <p:cNvPr id="23" name="2 Marcador de contenido"/>
          <p:cNvSpPr txBox="1">
            <a:spLocks/>
          </p:cNvSpPr>
          <p:nvPr/>
        </p:nvSpPr>
        <p:spPr>
          <a:xfrm>
            <a:off x="7956376" y="3766082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2">
                    <a:lumMod val="75000"/>
                  </a:schemeClr>
                </a:solidFill>
              </a:rPr>
              <a:t>2014</a:t>
            </a:r>
            <a:endParaRPr lang="es-CO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1" name="2 Marcador de contenido"/>
          <p:cNvSpPr txBox="1">
            <a:spLocks/>
          </p:cNvSpPr>
          <p:nvPr/>
        </p:nvSpPr>
        <p:spPr>
          <a:xfrm>
            <a:off x="4718296" y="4292690"/>
            <a:ext cx="3526161" cy="1335264"/>
          </a:xfrm>
          <a:prstGeom prst="rect">
            <a:avLst/>
          </a:prstGeom>
          <a:ln>
            <a:solidFill>
              <a:schemeClr val="bg1"/>
            </a:solidFill>
            <a:prstDash val="sysDot"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CO" sz="1000" dirty="0" smtClean="0">
                <a:solidFill>
                  <a:prstClr val="black"/>
                </a:solidFill>
              </a:rPr>
              <a:t>Reuniones periódicas del Comité Directivo y de los diferentes comités técnicos que reflejan los avances en la ejecución del proyecto.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CO" sz="1000" dirty="0" smtClean="0">
                <a:solidFill>
                  <a:prstClr val="black"/>
                </a:solidFill>
              </a:rPr>
              <a:t>Entregables por componentes.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CO" sz="1000" dirty="0" smtClean="0">
                <a:solidFill>
                  <a:prstClr val="black"/>
                </a:solidFill>
              </a:rPr>
              <a:t>Nuevos retos y  mejores objetivos</a:t>
            </a:r>
            <a:r>
              <a:rPr lang="es-CO" sz="1000" dirty="0" smtClean="0">
                <a:solidFill>
                  <a:schemeClr val="tx1"/>
                </a:solidFill>
              </a:rPr>
              <a:t>. 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CO" sz="1000" dirty="0">
                <a:solidFill>
                  <a:schemeClr val="tx1"/>
                </a:solidFill>
              </a:rPr>
              <a:t>Se solicitó la cooperación de la OMPI para apoyar el desarrollo general del Proyecto y la utilización de </a:t>
            </a:r>
            <a:r>
              <a:rPr lang="es-CO" sz="1000" dirty="0" smtClean="0">
                <a:solidFill>
                  <a:schemeClr val="tx1"/>
                </a:solidFill>
              </a:rPr>
              <a:t>la plataforma </a:t>
            </a:r>
            <a:r>
              <a:rPr lang="es-CO" sz="1000" dirty="0">
                <a:solidFill>
                  <a:schemeClr val="tx1"/>
                </a:solidFill>
              </a:rPr>
              <a:t>WIPO-CASE. </a:t>
            </a:r>
            <a:endParaRPr lang="es-CO" sz="1000" dirty="0" smtClean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CO" sz="1000" dirty="0">
              <a:solidFill>
                <a:prstClr val="black"/>
              </a:solidFill>
            </a:endParaRPr>
          </a:p>
          <a:p>
            <a:pPr algn="just"/>
            <a:endParaRPr lang="es-CO" sz="1000" dirty="0" smtClean="0">
              <a:solidFill>
                <a:prstClr val="black"/>
              </a:solidFill>
            </a:endParaRPr>
          </a:p>
          <a:p>
            <a:pPr algn="just"/>
            <a:endParaRPr lang="es-CO" sz="1000" dirty="0" smtClean="0">
              <a:solidFill>
                <a:prstClr val="black"/>
              </a:solidFill>
            </a:endParaRPr>
          </a:p>
        </p:txBody>
      </p:sp>
      <p:cxnSp>
        <p:nvCxnSpPr>
          <p:cNvPr id="33" name="Conector recto 32"/>
          <p:cNvCxnSpPr/>
          <p:nvPr/>
        </p:nvCxnSpPr>
        <p:spPr>
          <a:xfrm>
            <a:off x="4629081" y="4243641"/>
            <a:ext cx="0" cy="1633631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>
            <a:off x="8388424" y="4243641"/>
            <a:ext cx="0" cy="1633631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629081" y="5877272"/>
            <a:ext cx="3759343" cy="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V="1">
            <a:off x="818205" y="2555566"/>
            <a:ext cx="7570219" cy="1300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755576" y="2555566"/>
            <a:ext cx="0" cy="72941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5063179" y="2568072"/>
            <a:ext cx="0" cy="59970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>
            <a:off x="5063179" y="3438582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8388424" y="2580578"/>
            <a:ext cx="0" cy="76799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2 Marcador de contenido"/>
          <p:cNvSpPr txBox="1">
            <a:spLocks/>
          </p:cNvSpPr>
          <p:nvPr/>
        </p:nvSpPr>
        <p:spPr>
          <a:xfrm>
            <a:off x="5967313" y="2780929"/>
            <a:ext cx="1268983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400" b="1" dirty="0" smtClean="0">
                <a:solidFill>
                  <a:srgbClr val="4BACC6">
                    <a:lumMod val="50000"/>
                  </a:srgbClr>
                </a:solidFill>
              </a:rPr>
              <a:t>PROSUR</a:t>
            </a:r>
            <a:endParaRPr lang="es-CO" sz="2400" b="1" dirty="0">
              <a:solidFill>
                <a:srgbClr val="4BACC6">
                  <a:lumMod val="50000"/>
                </a:srgbClr>
              </a:solidFill>
            </a:endParaRPr>
          </a:p>
        </p:txBody>
      </p:sp>
      <p:sp>
        <p:nvSpPr>
          <p:cNvPr id="28" name="2 Marcador de contenido"/>
          <p:cNvSpPr txBox="1">
            <a:spLocks/>
          </p:cNvSpPr>
          <p:nvPr/>
        </p:nvSpPr>
        <p:spPr>
          <a:xfrm>
            <a:off x="4811329" y="3140968"/>
            <a:ext cx="574506" cy="2833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1200" dirty="0" smtClean="0">
                <a:solidFill>
                  <a:schemeClr val="accent2">
                    <a:lumMod val="75000"/>
                  </a:schemeClr>
                </a:solidFill>
              </a:rPr>
              <a:t>Mayo</a:t>
            </a:r>
            <a:endParaRPr lang="es-CO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" name="Conector recto 8"/>
          <p:cNvCxnSpPr/>
          <p:nvPr/>
        </p:nvCxnSpPr>
        <p:spPr>
          <a:xfrm>
            <a:off x="2195736" y="3348572"/>
            <a:ext cx="0" cy="432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2 Marcador de contenido"/>
          <p:cNvSpPr txBox="1">
            <a:spLocks/>
          </p:cNvSpPr>
          <p:nvPr/>
        </p:nvSpPr>
        <p:spPr>
          <a:xfrm>
            <a:off x="1835696" y="3789041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2">
                    <a:lumMod val="75000"/>
                  </a:schemeClr>
                </a:solidFill>
              </a:rPr>
              <a:t>2009</a:t>
            </a:r>
            <a:endParaRPr lang="es-CO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" name="Rectángulo 19"/>
          <p:cNvSpPr/>
          <p:nvPr/>
        </p:nvSpPr>
        <p:spPr>
          <a:xfrm>
            <a:off x="1512385" y="4281190"/>
            <a:ext cx="1297594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defRPr/>
            </a:pPr>
            <a:r>
              <a:rPr lang="es-CO" sz="800" dirty="0"/>
              <a:t>IV Encuentro sobre la Integración de la PI en las Políticas de Desarrollo Económico y Social en el Ámbito de los países de América del Sur</a:t>
            </a:r>
            <a:r>
              <a:rPr lang="es-CO" sz="800" dirty="0" smtClean="0"/>
              <a:t>.</a:t>
            </a:r>
          </a:p>
          <a:p>
            <a:pPr algn="just" defTabSz="457200">
              <a:defRPr/>
            </a:pPr>
            <a:endParaRPr lang="es-CO" sz="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28600" indent="-228600" algn="just" defTabSz="457200">
              <a:buFont typeface="Wingdings" panose="05000000000000000000" pitchFamily="2" charset="2"/>
              <a:buChar char="v"/>
              <a:defRPr/>
            </a:pPr>
            <a:r>
              <a:rPr lang="es-CO" sz="800" dirty="0" smtClean="0">
                <a:solidFill>
                  <a:schemeClr val="dk1"/>
                </a:solidFill>
              </a:rPr>
              <a:t>Constitución formal de Comité Directivo</a:t>
            </a:r>
            <a:r>
              <a:rPr lang="es-CO" sz="800" dirty="0" smtClean="0">
                <a:solidFill>
                  <a:prstClr val="black"/>
                </a:solidFill>
              </a:rPr>
              <a:t>.</a:t>
            </a:r>
          </a:p>
          <a:p>
            <a:pPr algn="just" defTabSz="457200">
              <a:defRPr/>
            </a:pPr>
            <a:endParaRPr lang="es-CO" sz="700" dirty="0">
              <a:solidFill>
                <a:prstClr val="black"/>
              </a:solidFill>
            </a:endParaRPr>
          </a:p>
        </p:txBody>
      </p:sp>
      <p:pic>
        <p:nvPicPr>
          <p:cNvPr id="45" name="Picture 2" descr="Prosur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635"/>
          <a:stretch/>
        </p:blipFill>
        <p:spPr bwMode="auto">
          <a:xfrm>
            <a:off x="7227525" y="2792707"/>
            <a:ext cx="584835" cy="492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10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8623" y="548680"/>
            <a:ext cx="7772400" cy="167712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  <a:t>EVOLUCIÓN DE PROSUR</a:t>
            </a:r>
            <a:b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  <a:t>Reuniones Comités Directivos</a:t>
            </a:r>
            <a:b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  <a:t>2008-2010</a:t>
            </a:r>
            <a:endParaRPr lang="es-CO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" name="Conector recto 4"/>
          <p:cNvCxnSpPr/>
          <p:nvPr/>
        </p:nvCxnSpPr>
        <p:spPr>
          <a:xfrm>
            <a:off x="755576" y="3889500"/>
            <a:ext cx="7632848" cy="260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2614026" y="3498039"/>
            <a:ext cx="0" cy="10417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Marcador de contenido"/>
          <p:cNvSpPr txBox="1">
            <a:spLocks/>
          </p:cNvSpPr>
          <p:nvPr/>
        </p:nvSpPr>
        <p:spPr>
          <a:xfrm>
            <a:off x="2195736" y="4581129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1">
                    <a:lumMod val="50000"/>
                  </a:schemeClr>
                </a:solidFill>
              </a:rPr>
              <a:t>2009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4925286" y="4447124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1">
                    <a:lumMod val="50000"/>
                  </a:schemeClr>
                </a:solidFill>
              </a:rPr>
              <a:t>2010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>
          <a:xfrm>
            <a:off x="1378295" y="3213025"/>
            <a:ext cx="673425" cy="5222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050" b="1" dirty="0" smtClean="0">
                <a:solidFill>
                  <a:srgbClr val="C0504D">
                    <a:lumMod val="75000"/>
                  </a:srgbClr>
                </a:solidFill>
              </a:rPr>
              <a:t> </a:t>
            </a:r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Agosto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Buenos</a:t>
            </a:r>
            <a:r>
              <a:rPr lang="es-CO" sz="900" b="1" dirty="0" smtClean="0">
                <a:solidFill>
                  <a:srgbClr val="C0504D">
                    <a:lumMod val="75000"/>
                  </a:srgbClr>
                </a:solidFill>
              </a:rPr>
              <a:t> Aires</a:t>
            </a:r>
            <a:endParaRPr lang="es-CO" sz="900" b="1" dirty="0">
              <a:solidFill>
                <a:srgbClr val="C0504D">
                  <a:lumMod val="75000"/>
                </a:srgbClr>
              </a:solidFill>
            </a:endParaRPr>
          </a:p>
        </p:txBody>
      </p:sp>
      <p:pic>
        <p:nvPicPr>
          <p:cNvPr id="21" name="Picture 2" descr="Pros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51933"/>
            <a:ext cx="2120124" cy="699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2 Marcador de contenido"/>
          <p:cNvSpPr txBox="1">
            <a:spLocks/>
          </p:cNvSpPr>
          <p:nvPr/>
        </p:nvSpPr>
        <p:spPr>
          <a:xfrm>
            <a:off x="7956376" y="4484852"/>
            <a:ext cx="720080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1">
                    <a:lumMod val="50000"/>
                  </a:schemeClr>
                </a:solidFill>
              </a:rPr>
              <a:t>2011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3" name="Conector recto 52"/>
          <p:cNvCxnSpPr/>
          <p:nvPr/>
        </p:nvCxnSpPr>
        <p:spPr>
          <a:xfrm>
            <a:off x="3500592" y="3765355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4353532" y="3752502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5637316" y="3801710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2 Marcador de contenido"/>
          <p:cNvSpPr txBox="1">
            <a:spLocks/>
          </p:cNvSpPr>
          <p:nvPr/>
        </p:nvSpPr>
        <p:spPr>
          <a:xfrm>
            <a:off x="7467475" y="3274041"/>
            <a:ext cx="692094" cy="370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Septiembre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Ginebra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44" name="2 Marcador de contenido"/>
          <p:cNvSpPr txBox="1">
            <a:spLocks/>
          </p:cNvSpPr>
          <p:nvPr/>
        </p:nvSpPr>
        <p:spPr>
          <a:xfrm>
            <a:off x="5364088" y="3284984"/>
            <a:ext cx="561256" cy="361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Marzo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Bogotá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cxnSp>
        <p:nvCxnSpPr>
          <p:cNvPr id="47" name="Conector recto 46"/>
          <p:cNvCxnSpPr/>
          <p:nvPr/>
        </p:nvCxnSpPr>
        <p:spPr>
          <a:xfrm>
            <a:off x="6372200" y="3765355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7812360" y="3774776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>
            <a:off x="7092280" y="3774776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2 Marcador de contenido"/>
          <p:cNvSpPr txBox="1">
            <a:spLocks/>
          </p:cNvSpPr>
          <p:nvPr/>
        </p:nvSpPr>
        <p:spPr>
          <a:xfrm>
            <a:off x="6074715" y="3221632"/>
            <a:ext cx="617075" cy="59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Abril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Santiago de Chile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59" name="2 Marcador de contenido"/>
          <p:cNvSpPr txBox="1">
            <a:spLocks/>
          </p:cNvSpPr>
          <p:nvPr/>
        </p:nvSpPr>
        <p:spPr>
          <a:xfrm>
            <a:off x="6802464" y="3277602"/>
            <a:ext cx="563941" cy="3226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Junio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Ginebra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cxnSp>
        <p:nvCxnSpPr>
          <p:cNvPr id="36" name="Conector recto 35"/>
          <p:cNvCxnSpPr/>
          <p:nvPr/>
        </p:nvCxnSpPr>
        <p:spPr>
          <a:xfrm>
            <a:off x="755576" y="3519382"/>
            <a:ext cx="0" cy="10295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2 Marcador de contenido"/>
          <p:cNvSpPr txBox="1">
            <a:spLocks/>
          </p:cNvSpPr>
          <p:nvPr/>
        </p:nvSpPr>
        <p:spPr>
          <a:xfrm>
            <a:off x="323528" y="4581129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1">
                    <a:lumMod val="50000"/>
                  </a:schemeClr>
                </a:solidFill>
              </a:rPr>
              <a:t>2008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3" name="2 Marcador de contenido"/>
          <p:cNvSpPr txBox="1">
            <a:spLocks/>
          </p:cNvSpPr>
          <p:nvPr/>
        </p:nvSpPr>
        <p:spPr>
          <a:xfrm>
            <a:off x="5529900" y="5626539"/>
            <a:ext cx="1202340" cy="449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 </a:t>
            </a:r>
            <a:r>
              <a:rPr lang="es-CO" sz="1000" b="1" dirty="0" smtClean="0">
                <a:solidFill>
                  <a:schemeClr val="tx1"/>
                </a:solidFill>
              </a:rPr>
              <a:t>Comité Directivo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84" name="2 Marcador de contenido"/>
          <p:cNvSpPr txBox="1">
            <a:spLocks/>
          </p:cNvSpPr>
          <p:nvPr/>
        </p:nvSpPr>
        <p:spPr>
          <a:xfrm>
            <a:off x="3329080" y="5626539"/>
            <a:ext cx="1129690" cy="449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900" b="1" dirty="0" smtClean="0">
                <a:solidFill>
                  <a:schemeClr val="tx1"/>
                </a:solidFill>
              </a:rPr>
              <a:t> </a:t>
            </a:r>
            <a:r>
              <a:rPr lang="es-CO" sz="1000" b="1" dirty="0" smtClean="0">
                <a:solidFill>
                  <a:schemeClr val="tx1"/>
                </a:solidFill>
              </a:rPr>
              <a:t>Encuentros</a:t>
            </a:r>
            <a:endParaRPr lang="es-CO" sz="1050" b="1" dirty="0">
              <a:solidFill>
                <a:schemeClr val="tx1"/>
              </a:solidFill>
            </a:endParaRPr>
          </a:p>
        </p:txBody>
      </p:sp>
      <p:sp>
        <p:nvSpPr>
          <p:cNvPr id="85" name="2 Marcador de contenido"/>
          <p:cNvSpPr txBox="1">
            <a:spLocks/>
          </p:cNvSpPr>
          <p:nvPr/>
        </p:nvSpPr>
        <p:spPr>
          <a:xfrm>
            <a:off x="6588224" y="4133698"/>
            <a:ext cx="1134656" cy="951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chemeClr val="accent6">
                    <a:lumMod val="75000"/>
                  </a:schemeClr>
                </a:solidFill>
              </a:rPr>
              <a:t>Examen a las contribuciones  </a:t>
            </a:r>
            <a:r>
              <a:rPr lang="es-CO" sz="800" b="1" dirty="0">
                <a:solidFill>
                  <a:schemeClr val="accent6">
                    <a:lumMod val="75000"/>
                  </a:schemeClr>
                </a:solidFill>
              </a:rPr>
              <a:t>de la OMPI al Proyecto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02733" y="2892905"/>
            <a:ext cx="427558" cy="367954"/>
          </a:xfrm>
          <a:prstGeom prst="rect">
            <a:avLst/>
          </a:prstGeom>
        </p:spPr>
      </p:pic>
      <p:pic>
        <p:nvPicPr>
          <p:cNvPr id="86" name="Imagen 8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86813" y="2428342"/>
            <a:ext cx="427558" cy="367954"/>
          </a:xfrm>
          <a:prstGeom prst="rect">
            <a:avLst/>
          </a:prstGeom>
        </p:spPr>
      </p:pic>
      <p:pic>
        <p:nvPicPr>
          <p:cNvPr id="95" name="Imagen 9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09845" y="2842917"/>
            <a:ext cx="427558" cy="367954"/>
          </a:xfrm>
          <a:prstGeom prst="rect">
            <a:avLst/>
          </a:prstGeom>
        </p:spPr>
      </p:pic>
      <p:pic>
        <p:nvPicPr>
          <p:cNvPr id="96" name="Imagen 9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42418" y="2889984"/>
            <a:ext cx="427558" cy="367954"/>
          </a:xfrm>
          <a:prstGeom prst="rect">
            <a:avLst/>
          </a:prstGeom>
        </p:spPr>
      </p:pic>
      <p:pic>
        <p:nvPicPr>
          <p:cNvPr id="100" name="Imagen 9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61613" y="2861729"/>
            <a:ext cx="427558" cy="361157"/>
          </a:xfrm>
          <a:prstGeom prst="rect">
            <a:avLst/>
          </a:prstGeom>
        </p:spPr>
      </p:pic>
      <p:pic>
        <p:nvPicPr>
          <p:cNvPr id="101" name="Imagen 10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10781" y="5567637"/>
            <a:ext cx="427558" cy="367954"/>
          </a:xfrm>
          <a:prstGeom prst="rect">
            <a:avLst/>
          </a:prstGeom>
        </p:spPr>
      </p:pic>
      <p:cxnSp>
        <p:nvCxnSpPr>
          <p:cNvPr id="70" name="Conector recto 42"/>
          <p:cNvCxnSpPr/>
          <p:nvPr/>
        </p:nvCxnSpPr>
        <p:spPr>
          <a:xfrm>
            <a:off x="1691680" y="3752502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2 Marcador de contenido"/>
          <p:cNvSpPr txBox="1">
            <a:spLocks/>
          </p:cNvSpPr>
          <p:nvPr/>
        </p:nvSpPr>
        <p:spPr>
          <a:xfrm>
            <a:off x="827584" y="4024363"/>
            <a:ext cx="1660936" cy="628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dirty="0">
                <a:solidFill>
                  <a:schemeClr val="tx1"/>
                </a:solidFill>
              </a:rPr>
              <a:t>III Encuentro sobre la   integración de la PI en las Políticas de Desarrollo Económico y Social en el Ámbito de los Países de América del Sur.</a:t>
            </a:r>
            <a:endParaRPr lang="es-CO" sz="800" b="1" dirty="0">
              <a:solidFill>
                <a:schemeClr val="tx1"/>
              </a:solidFill>
            </a:endParaRPr>
          </a:p>
          <a:p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pic>
        <p:nvPicPr>
          <p:cNvPr id="1026" name="Picture 2" descr="http://adbdt.org/files/2013/01/reunion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965" y="2783564"/>
            <a:ext cx="669755" cy="50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2 Marcador de contenido"/>
          <p:cNvSpPr txBox="1">
            <a:spLocks/>
          </p:cNvSpPr>
          <p:nvPr/>
        </p:nvSpPr>
        <p:spPr>
          <a:xfrm>
            <a:off x="3183241" y="3277602"/>
            <a:ext cx="733838" cy="4584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Septiembre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Montevideo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79" name="2 Marcador de contenido"/>
          <p:cNvSpPr txBox="1">
            <a:spLocks/>
          </p:cNvSpPr>
          <p:nvPr/>
        </p:nvSpPr>
        <p:spPr>
          <a:xfrm>
            <a:off x="4079697" y="3277602"/>
            <a:ext cx="708465" cy="44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Noviembre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Rio de Janeiro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cxnSp>
        <p:nvCxnSpPr>
          <p:cNvPr id="80" name="Conector recto 7"/>
          <p:cNvCxnSpPr/>
          <p:nvPr/>
        </p:nvCxnSpPr>
        <p:spPr>
          <a:xfrm>
            <a:off x="8388424" y="3438946"/>
            <a:ext cx="0" cy="10417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7"/>
          <p:cNvCxnSpPr/>
          <p:nvPr/>
        </p:nvCxnSpPr>
        <p:spPr>
          <a:xfrm>
            <a:off x="5131746" y="3423343"/>
            <a:ext cx="0" cy="10417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2 Marcador de contenido"/>
          <p:cNvSpPr txBox="1">
            <a:spLocks/>
          </p:cNvSpPr>
          <p:nvPr/>
        </p:nvSpPr>
        <p:spPr>
          <a:xfrm>
            <a:off x="2670124" y="4013311"/>
            <a:ext cx="1660936" cy="628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dirty="0" smtClean="0">
                <a:solidFill>
                  <a:schemeClr val="tx1"/>
                </a:solidFill>
              </a:rPr>
              <a:t>VI </a:t>
            </a:r>
            <a:r>
              <a:rPr lang="es-CO" sz="800" dirty="0">
                <a:solidFill>
                  <a:schemeClr val="tx1"/>
                </a:solidFill>
              </a:rPr>
              <a:t>Encuentro sobre la   integración de la PI en las Políticas de Desarrollo Económico y Social en el Ámbito de los Países de América del Sur.</a:t>
            </a:r>
            <a:endParaRPr lang="es-CO" sz="800" b="1" dirty="0">
              <a:solidFill>
                <a:schemeClr val="tx1"/>
              </a:solidFill>
            </a:endParaRPr>
          </a:p>
          <a:p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pic>
        <p:nvPicPr>
          <p:cNvPr id="1028" name="Picture 4" descr="http://www.licensingmexico.com/uploads/1361805364899_ES_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708920"/>
            <a:ext cx="472347" cy="544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http://adbdt.org/files/2013/01/reunio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218" y="2796296"/>
            <a:ext cx="652748" cy="48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2" descr="http://adbdt.org/files/2013/01/reunio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576" y="5507270"/>
            <a:ext cx="652748" cy="48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" name="104 Flecha derecha"/>
          <p:cNvSpPr/>
          <p:nvPr/>
        </p:nvSpPr>
        <p:spPr>
          <a:xfrm>
            <a:off x="8497128" y="3840431"/>
            <a:ext cx="358655" cy="204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504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96154" y="887784"/>
            <a:ext cx="7772400" cy="167712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  <a:t>EVOLUCIÓN DE PROSUR</a:t>
            </a:r>
            <a:b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  <a:t>Reuniones Comités Directivos y Técnicos</a:t>
            </a:r>
            <a:b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CO" sz="2200" b="1" dirty="0" smtClean="0">
                <a:solidFill>
                  <a:schemeClr val="accent1">
                    <a:lumMod val="50000"/>
                  </a:schemeClr>
                </a:solidFill>
              </a:rPr>
              <a:t>2011-2012</a:t>
            </a:r>
            <a:endParaRPr lang="es-CO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" name="Conector recto 4"/>
          <p:cNvCxnSpPr/>
          <p:nvPr/>
        </p:nvCxnSpPr>
        <p:spPr>
          <a:xfrm>
            <a:off x="898207" y="3894553"/>
            <a:ext cx="7252877" cy="18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898207" y="3495965"/>
            <a:ext cx="0" cy="104172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4354591" y="3510600"/>
            <a:ext cx="0" cy="8099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8142971" y="3425835"/>
            <a:ext cx="8113" cy="8565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Marcador de contenido"/>
          <p:cNvSpPr txBox="1">
            <a:spLocks/>
          </p:cNvSpPr>
          <p:nvPr/>
        </p:nvSpPr>
        <p:spPr>
          <a:xfrm>
            <a:off x="539552" y="4581129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1">
                    <a:lumMod val="50000"/>
                  </a:schemeClr>
                </a:solidFill>
              </a:rPr>
              <a:t>2011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2 Marcador de contenido"/>
          <p:cNvSpPr txBox="1">
            <a:spLocks/>
          </p:cNvSpPr>
          <p:nvPr/>
        </p:nvSpPr>
        <p:spPr>
          <a:xfrm>
            <a:off x="4039874" y="4447124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1">
                    <a:lumMod val="50000"/>
                  </a:schemeClr>
                </a:solidFill>
              </a:rPr>
              <a:t>2012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>
          <a:xfrm>
            <a:off x="946369" y="3248685"/>
            <a:ext cx="733623" cy="4114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050" b="1" dirty="0" smtClean="0">
                <a:solidFill>
                  <a:srgbClr val="C0504D">
                    <a:lumMod val="75000"/>
                  </a:srgbClr>
                </a:solidFill>
              </a:rPr>
              <a:t> </a:t>
            </a:r>
            <a:r>
              <a:rPr lang="es-CO" sz="900" b="1" dirty="0" smtClean="0">
                <a:solidFill>
                  <a:srgbClr val="C0504D">
                    <a:lumMod val="75000"/>
                  </a:srgbClr>
                </a:solidFill>
              </a:rPr>
              <a:t>Enero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Buenos</a:t>
            </a:r>
            <a:r>
              <a:rPr lang="es-CO" sz="900" b="1" dirty="0" smtClean="0">
                <a:solidFill>
                  <a:srgbClr val="C0504D">
                    <a:lumMod val="75000"/>
                  </a:srgbClr>
                </a:solidFill>
              </a:rPr>
              <a:t> Aires</a:t>
            </a:r>
            <a:endParaRPr lang="es-CO" sz="900" b="1" dirty="0">
              <a:solidFill>
                <a:srgbClr val="C0504D">
                  <a:lumMod val="75000"/>
                </a:srgbClr>
              </a:solidFill>
            </a:endParaRPr>
          </a:p>
        </p:txBody>
      </p:sp>
      <p:pic>
        <p:nvPicPr>
          <p:cNvPr id="21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51933"/>
            <a:ext cx="2120124" cy="699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2 Marcador de contenido"/>
          <p:cNvSpPr txBox="1">
            <a:spLocks/>
          </p:cNvSpPr>
          <p:nvPr/>
        </p:nvSpPr>
        <p:spPr>
          <a:xfrm>
            <a:off x="7740352" y="4365104"/>
            <a:ext cx="864096" cy="504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2000" b="1" dirty="0" smtClean="0">
                <a:solidFill>
                  <a:schemeClr val="accent1">
                    <a:lumMod val="50000"/>
                  </a:schemeClr>
                </a:solidFill>
              </a:rPr>
              <a:t>2014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3" name="Conector recto 52"/>
          <p:cNvCxnSpPr/>
          <p:nvPr/>
        </p:nvCxnSpPr>
        <p:spPr>
          <a:xfrm>
            <a:off x="1835653" y="3764487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2815887" y="3761213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>
            <a:off x="3346479" y="3741756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3922206" y="3735305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4715587" y="3764487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1321884" y="3764487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2 Marcador de contenido"/>
          <p:cNvSpPr txBox="1">
            <a:spLocks/>
          </p:cNvSpPr>
          <p:nvPr/>
        </p:nvSpPr>
        <p:spPr>
          <a:xfrm>
            <a:off x="2021261" y="3366706"/>
            <a:ext cx="627655" cy="382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Mayo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Cancún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>
          <a:xfrm>
            <a:off x="2445033" y="3295364"/>
            <a:ext cx="694999" cy="59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Julio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Rio de Janeiro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39" name="2 Marcador de contenido"/>
          <p:cNvSpPr txBox="1">
            <a:spLocks/>
          </p:cNvSpPr>
          <p:nvPr/>
        </p:nvSpPr>
        <p:spPr>
          <a:xfrm>
            <a:off x="2989814" y="3364639"/>
            <a:ext cx="692094" cy="370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Septiembre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Ginebra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40" name="2 Marcador de contenido"/>
          <p:cNvSpPr txBox="1">
            <a:spLocks/>
          </p:cNvSpPr>
          <p:nvPr/>
        </p:nvSpPr>
        <p:spPr>
          <a:xfrm>
            <a:off x="3618263" y="3376035"/>
            <a:ext cx="628071" cy="3818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Diciembre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Quito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44" name="2 Marcador de contenido"/>
          <p:cNvSpPr txBox="1">
            <a:spLocks/>
          </p:cNvSpPr>
          <p:nvPr/>
        </p:nvSpPr>
        <p:spPr>
          <a:xfrm>
            <a:off x="4490387" y="3411689"/>
            <a:ext cx="462901" cy="361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Marzo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Lima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45" name="2 Marcador de contenido"/>
          <p:cNvSpPr txBox="1">
            <a:spLocks/>
          </p:cNvSpPr>
          <p:nvPr/>
        </p:nvSpPr>
        <p:spPr>
          <a:xfrm>
            <a:off x="4847716" y="3360054"/>
            <a:ext cx="708465" cy="440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Abril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Rio de Janeiro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46" name="2 Marcador de contenido"/>
          <p:cNvSpPr txBox="1">
            <a:spLocks/>
          </p:cNvSpPr>
          <p:nvPr/>
        </p:nvSpPr>
        <p:spPr>
          <a:xfrm>
            <a:off x="5410786" y="3349062"/>
            <a:ext cx="702970" cy="59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Junio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Buenos Aires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cxnSp>
        <p:nvCxnSpPr>
          <p:cNvPr id="47" name="Conector recto 46"/>
          <p:cNvCxnSpPr/>
          <p:nvPr/>
        </p:nvCxnSpPr>
        <p:spPr>
          <a:xfrm>
            <a:off x="5218687" y="3783605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6307493" y="3783605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/>
          <p:cNvCxnSpPr/>
          <p:nvPr/>
        </p:nvCxnSpPr>
        <p:spPr>
          <a:xfrm>
            <a:off x="7301964" y="3774776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>
            <a:off x="5781972" y="3774776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7776654" y="3755229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2 Marcador de contenido"/>
          <p:cNvSpPr txBox="1">
            <a:spLocks/>
          </p:cNvSpPr>
          <p:nvPr/>
        </p:nvSpPr>
        <p:spPr>
          <a:xfrm>
            <a:off x="7408083" y="3333961"/>
            <a:ext cx="775005" cy="59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Diciembre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Video Conferencia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58" name="2 Marcador de contenido"/>
          <p:cNvSpPr txBox="1">
            <a:spLocks/>
          </p:cNvSpPr>
          <p:nvPr/>
        </p:nvSpPr>
        <p:spPr>
          <a:xfrm>
            <a:off x="5977479" y="3335162"/>
            <a:ext cx="617075" cy="59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Julio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Santiago de Chile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59" name="2 Marcador de contenido"/>
          <p:cNvSpPr txBox="1">
            <a:spLocks/>
          </p:cNvSpPr>
          <p:nvPr/>
        </p:nvSpPr>
        <p:spPr>
          <a:xfrm>
            <a:off x="7021455" y="3394896"/>
            <a:ext cx="563941" cy="3226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Octubre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Ginebra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41" name="2 Marcador de contenido"/>
          <p:cNvSpPr txBox="1">
            <a:spLocks/>
          </p:cNvSpPr>
          <p:nvPr/>
        </p:nvSpPr>
        <p:spPr>
          <a:xfrm>
            <a:off x="5392031" y="4044504"/>
            <a:ext cx="790100" cy="4069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chemeClr val="accent6">
                    <a:lumMod val="75000"/>
                  </a:schemeClr>
                </a:solidFill>
              </a:rPr>
              <a:t>Taller de Examinadores</a:t>
            </a:r>
            <a:endParaRPr lang="es-CO" sz="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1" name="Picture 4" descr="http://www.servicio-tecnico-hp.es/movil/img/1-soporte-tecnico-hp-onl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401" y="5517232"/>
            <a:ext cx="412167" cy="4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http://www.servicio-tecnico-hp.es/movil/img/1-soporte-tecnico-hp-onl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054" y="4397462"/>
            <a:ext cx="412167" cy="4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4" descr="http://www.servicio-tecnico-hp.es/movil/img/1-soporte-tecnico-hp-onl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853" y="4136743"/>
            <a:ext cx="412167" cy="4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4" descr="http://www.servicio-tecnico-hp.es/movil/img/1-soporte-tecnico-hp-onl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861" y="4420767"/>
            <a:ext cx="412167" cy="4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4" descr="http://www.servicio-tecnico-hp.es/movil/img/1-soporte-tecnico-hp-onl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121" y="4136743"/>
            <a:ext cx="412167" cy="4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4" descr="http://www.servicio-tecnico-hp.es/movil/img/1-soporte-tecnico-hp-onl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385" y="4125523"/>
            <a:ext cx="412167" cy="4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4" descr="http://www.servicio-tecnico-hp.es/movil/img/1-soporte-tecnico-hp-onli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871" y="4136743"/>
            <a:ext cx="412167" cy="4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2 Marcador de contenido"/>
          <p:cNvSpPr txBox="1">
            <a:spLocks/>
          </p:cNvSpPr>
          <p:nvPr/>
        </p:nvSpPr>
        <p:spPr>
          <a:xfrm>
            <a:off x="5529900" y="5626539"/>
            <a:ext cx="1202340" cy="449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 </a:t>
            </a:r>
            <a:r>
              <a:rPr lang="es-CO" sz="1000" b="1" dirty="0" smtClean="0">
                <a:solidFill>
                  <a:schemeClr val="tx1"/>
                </a:solidFill>
              </a:rPr>
              <a:t>Comité Directivo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84" name="2 Marcador de contenido"/>
          <p:cNvSpPr txBox="1">
            <a:spLocks/>
          </p:cNvSpPr>
          <p:nvPr/>
        </p:nvSpPr>
        <p:spPr>
          <a:xfrm>
            <a:off x="3329080" y="5626539"/>
            <a:ext cx="1129690" cy="449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CO" sz="900" b="1" dirty="0" smtClean="0">
                <a:solidFill>
                  <a:schemeClr val="tx1"/>
                </a:solidFill>
              </a:rPr>
              <a:t> </a:t>
            </a:r>
            <a:r>
              <a:rPr lang="es-CO" sz="1000" b="1" dirty="0" smtClean="0">
                <a:solidFill>
                  <a:schemeClr val="tx1"/>
                </a:solidFill>
              </a:rPr>
              <a:t>Comité Técnico</a:t>
            </a: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85" name="2 Marcador de contenido"/>
          <p:cNvSpPr txBox="1">
            <a:spLocks/>
          </p:cNvSpPr>
          <p:nvPr/>
        </p:nvSpPr>
        <p:spPr>
          <a:xfrm>
            <a:off x="6436539" y="3326862"/>
            <a:ext cx="704451" cy="449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 Agosto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Video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Conferencia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68362" y="2957962"/>
            <a:ext cx="427558" cy="367954"/>
          </a:xfrm>
          <a:prstGeom prst="rect">
            <a:avLst/>
          </a:prstGeom>
        </p:spPr>
      </p:pic>
      <p:pic>
        <p:nvPicPr>
          <p:cNvPr id="86" name="Imagen 8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21958" y="2931605"/>
            <a:ext cx="427558" cy="367954"/>
          </a:xfrm>
          <a:prstGeom prst="rect">
            <a:avLst/>
          </a:prstGeom>
        </p:spPr>
      </p:pic>
      <p:pic>
        <p:nvPicPr>
          <p:cNvPr id="87" name="Imagen 8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7401" y="2917575"/>
            <a:ext cx="427558" cy="367954"/>
          </a:xfrm>
          <a:prstGeom prst="rect">
            <a:avLst/>
          </a:prstGeom>
        </p:spPr>
      </p:pic>
      <p:pic>
        <p:nvPicPr>
          <p:cNvPr id="89" name="Imagen 8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99462" y="2946839"/>
            <a:ext cx="427558" cy="367954"/>
          </a:xfrm>
          <a:prstGeom prst="rect">
            <a:avLst/>
          </a:prstGeom>
        </p:spPr>
      </p:pic>
      <p:cxnSp>
        <p:nvCxnSpPr>
          <p:cNvPr id="91" name="Conector recto 90"/>
          <p:cNvCxnSpPr/>
          <p:nvPr/>
        </p:nvCxnSpPr>
        <p:spPr>
          <a:xfrm>
            <a:off x="2358248" y="3761213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2 Marcador de contenido"/>
          <p:cNvSpPr txBox="1">
            <a:spLocks/>
          </p:cNvSpPr>
          <p:nvPr/>
        </p:nvSpPr>
        <p:spPr>
          <a:xfrm>
            <a:off x="1535833" y="3302213"/>
            <a:ext cx="627655" cy="382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Abril</a:t>
            </a:r>
          </a:p>
          <a:p>
            <a:r>
              <a:rPr lang="es-CO" sz="800" b="1" dirty="0" smtClean="0">
                <a:solidFill>
                  <a:srgbClr val="C0504D">
                    <a:lumMod val="75000"/>
                  </a:srgbClr>
                </a:solidFill>
              </a:rPr>
              <a:t>Santiago de Chile</a:t>
            </a:r>
            <a:endParaRPr lang="es-CO" sz="8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94" name="2 Marcador de contenido"/>
          <p:cNvSpPr txBox="1">
            <a:spLocks/>
          </p:cNvSpPr>
          <p:nvPr/>
        </p:nvSpPr>
        <p:spPr>
          <a:xfrm>
            <a:off x="1479531" y="4036868"/>
            <a:ext cx="813813" cy="349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800" b="1" dirty="0" smtClean="0">
                <a:solidFill>
                  <a:schemeClr val="accent6">
                    <a:lumMod val="75000"/>
                  </a:schemeClr>
                </a:solidFill>
              </a:rPr>
              <a:t>Taller de Examinadores</a:t>
            </a:r>
            <a:endParaRPr lang="es-CO" sz="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5" name="Imagen 9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11562" y="2940305"/>
            <a:ext cx="427558" cy="367954"/>
          </a:xfrm>
          <a:prstGeom prst="rect">
            <a:avLst/>
          </a:prstGeom>
        </p:spPr>
      </p:pic>
      <p:pic>
        <p:nvPicPr>
          <p:cNvPr id="96" name="Imagen 9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71834" y="2965457"/>
            <a:ext cx="427558" cy="367954"/>
          </a:xfrm>
          <a:prstGeom prst="rect">
            <a:avLst/>
          </a:prstGeom>
        </p:spPr>
      </p:pic>
      <p:pic>
        <p:nvPicPr>
          <p:cNvPr id="97" name="Imagen 9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4109" y="2946839"/>
            <a:ext cx="427558" cy="367954"/>
          </a:xfrm>
          <a:prstGeom prst="rect">
            <a:avLst/>
          </a:prstGeom>
        </p:spPr>
      </p:pic>
      <p:pic>
        <p:nvPicPr>
          <p:cNvPr id="98" name="Imagen 9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20073" y="2971762"/>
            <a:ext cx="427558" cy="367954"/>
          </a:xfrm>
          <a:prstGeom prst="rect">
            <a:avLst/>
          </a:prstGeom>
        </p:spPr>
      </p:pic>
      <p:pic>
        <p:nvPicPr>
          <p:cNvPr id="99" name="Imagen 9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77845" y="2965457"/>
            <a:ext cx="427558" cy="367954"/>
          </a:xfrm>
          <a:prstGeom prst="rect">
            <a:avLst/>
          </a:prstGeom>
        </p:spPr>
      </p:pic>
      <p:pic>
        <p:nvPicPr>
          <p:cNvPr id="100" name="Imagen 9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72126" y="2991478"/>
            <a:ext cx="427558" cy="361157"/>
          </a:xfrm>
          <a:prstGeom prst="rect">
            <a:avLst/>
          </a:prstGeom>
        </p:spPr>
      </p:pic>
      <p:pic>
        <p:nvPicPr>
          <p:cNvPr id="101" name="Imagen 10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10781" y="5567637"/>
            <a:ext cx="427558" cy="367954"/>
          </a:xfrm>
          <a:prstGeom prst="rect">
            <a:avLst/>
          </a:prstGeom>
        </p:spPr>
      </p:pic>
      <p:cxnSp>
        <p:nvCxnSpPr>
          <p:cNvPr id="102" name="Conector recto 101"/>
          <p:cNvCxnSpPr/>
          <p:nvPr/>
        </p:nvCxnSpPr>
        <p:spPr>
          <a:xfrm>
            <a:off x="6816744" y="3783605"/>
            <a:ext cx="0" cy="2816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" name="Imagen 10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00050" y="2982756"/>
            <a:ext cx="427558" cy="367954"/>
          </a:xfrm>
          <a:prstGeom prst="rect">
            <a:avLst/>
          </a:prstGeom>
        </p:spPr>
      </p:pic>
      <p:sp>
        <p:nvSpPr>
          <p:cNvPr id="13" name="12 Flecha derecha"/>
          <p:cNvSpPr/>
          <p:nvPr/>
        </p:nvSpPr>
        <p:spPr>
          <a:xfrm>
            <a:off x="395536" y="3789040"/>
            <a:ext cx="358655" cy="204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796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1" t="3448" r="7426" b="10991"/>
          <a:stretch/>
        </p:blipFill>
        <p:spPr bwMode="auto">
          <a:xfrm>
            <a:off x="539552" y="1222303"/>
            <a:ext cx="8352928" cy="5288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23426"/>
            <a:ext cx="1728192" cy="73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539552" y="668911"/>
            <a:ext cx="4680520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RETO: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3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704523"/>
              </p:ext>
            </p:extLst>
          </p:nvPr>
        </p:nvGraphicFramePr>
        <p:xfrm>
          <a:off x="971600" y="1412776"/>
          <a:ext cx="7128792" cy="44143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28792"/>
              </a:tblGrid>
              <a:tr h="67315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COMPONENTE I</a:t>
                      </a:r>
                      <a:endParaRPr lang="es-CO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8975"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Lineamientos Generales y Operacionales para la ejecución del proyecto.</a:t>
                      </a: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262205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ES_tradnl" sz="18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Suscripción de un </a:t>
                      </a:r>
                      <a:r>
                        <a:rPr lang="es-ES_tradnl" sz="1800" b="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convenio de cooperación que vincula formalmente a las ONAPIS</a:t>
                      </a:r>
                      <a:r>
                        <a:rPr lang="es-ES_tradnl" sz="1800" b="0" u="none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(Firmado el 05/07/2012)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ES_tradnl" sz="1800" b="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Inicio del proceso para  la contratación de una consultoría que asesore al Comité </a:t>
                      </a:r>
                      <a:r>
                        <a:rPr lang="es-ES_tradnl" sz="1800" b="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Directivo en relación al proceso de institucionalización del PROSUR.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ES_tradnl" sz="1800" b="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b="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Redacción del Reglamento Operativo del PROSUR. (Elaborado</a:t>
                      </a:r>
                      <a:r>
                        <a:rPr lang="es-ES_tradnl" sz="1800" b="0" u="none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y aprobado en 19/12/2012)</a:t>
                      </a:r>
                      <a:endParaRPr lang="es-CO" sz="18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899592" y="683985"/>
            <a:ext cx="2808312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  <a:ea typeface="+mn-ea"/>
              </a:rPr>
              <a:t>Productos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  <a:ea typeface="+mn-ea"/>
            </a:endParaRPr>
          </a:p>
        </p:txBody>
      </p:sp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032" y="138961"/>
            <a:ext cx="1656184" cy="81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64408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67544" y="683985"/>
            <a:ext cx="2808312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Productos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graphicFrame>
        <p:nvGraphicFramePr>
          <p:cNvPr id="4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1241065"/>
              </p:ext>
            </p:extLst>
          </p:nvPr>
        </p:nvGraphicFramePr>
        <p:xfrm>
          <a:off x="518616" y="1484784"/>
          <a:ext cx="8229600" cy="31608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COMPONENTE</a:t>
                      </a: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 II</a:t>
                      </a:r>
                      <a:endParaRPr lang="es-CO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Plataforma Común para la Integración de Sistemas e información.</a:t>
                      </a: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endParaRPr lang="es-ES_tradnl" sz="1800" b="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s-ES_tradnl" sz="1800" b="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Recopilación de la información necesaria para la construcción de la infraestructura técnica en materia de software y hardware con que cuentan las oficinas: se compiló</a:t>
                      </a:r>
                      <a:r>
                        <a:rPr lang="es-ES_tradnl" sz="1800" b="0" u="none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toda la información de acuerdo con las pautas acordadas.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s-ES_tradnl" sz="1800" b="0" u="none" baseline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Consenso en relación con la </a:t>
                      </a:r>
                      <a:r>
                        <a:rPr lang="es-ES_tradnl" sz="1800" b="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solución informática a ser desarrollada para interconectar los sistemas de las diferentes oficinas de Propiedad Industrial que forman parte del PROSUR y el desarrollo del Plan General de Informática(e-PEC).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032" y="138961"/>
            <a:ext cx="1656184" cy="81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90896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67544" y="755993"/>
            <a:ext cx="2808312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Productos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graphicFrame>
        <p:nvGraphicFramePr>
          <p:cNvPr id="4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6189236"/>
              </p:ext>
            </p:extLst>
          </p:nvPr>
        </p:nvGraphicFramePr>
        <p:xfrm>
          <a:off x="537616" y="1484784"/>
          <a:ext cx="8229600" cy="51573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COMPONENTE</a:t>
                      </a: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 III</a:t>
                      </a:r>
                      <a:endParaRPr lang="es-CO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Modelo de Cooperación para Exámenes de patentes.</a:t>
                      </a: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arenR"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Cooperación en materia de patentes</a:t>
                      </a:r>
                      <a:endParaRPr lang="es-CO" sz="18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Piloto I. Utilización de ofertas tecnológicas de</a:t>
                      </a:r>
                      <a:r>
                        <a:rPr lang="es-ES_tradnl" sz="1800" u="none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intercambio y acceso compartido a exámenes de patentes.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ES_tradnl" sz="180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Organización del 1° Taller de Examinadores de Patentes (Santiago de Chile, abril 2011), con el fin de construir confianza entre los examinadores de las </a:t>
                      </a:r>
                      <a:r>
                        <a:rPr lang="es-ES_tradnl" sz="1800" u="none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ONAPI´s</a:t>
                      </a: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ES_tradnl" sz="180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Diseño e implementación de un Piloto II. Sistema e-PEC desarrollado </a:t>
                      </a:r>
                      <a:r>
                        <a:rPr lang="es-ES_tradnl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por técnicos de las Oficinas de Brasil y </a:t>
                      </a:r>
                      <a:r>
                        <a:rPr lang="es-ES_tradnl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Argentina</a:t>
                      </a:r>
                      <a:r>
                        <a:rPr lang="es-CO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es-CO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CO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Organización del 2° Taller de Examinadores de Patentes (Buenos Aires, Junio 2012), Pruebas en tiempo real de e-PEC. (En etapa final de validación</a:t>
                      </a:r>
                      <a:r>
                        <a:rPr lang="es-ES_tradnl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).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ES_tradnl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ES_tradnl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/>
                        </a:rPr>
                        <a:t>Lanzamiento</a:t>
                      </a:r>
                      <a:r>
                        <a:rPr lang="es-ES_tradnl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/>
                        </a:rPr>
                        <a:t> de la versión 4.0 de e-PEC con nuevas funcionalidades para el intercambio de información y trabajo entre examinadores.</a:t>
                      </a:r>
                      <a:endParaRPr lang="es-CO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032" y="138961"/>
            <a:ext cx="1656184" cy="81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3218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39552" y="467961"/>
            <a:ext cx="2808312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Productos</a:t>
            </a:r>
            <a:endParaRPr lang="es-ES_tradnl" sz="3200" b="1" dirty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graphicFrame>
        <p:nvGraphicFramePr>
          <p:cNvPr id="4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627708"/>
              </p:ext>
            </p:extLst>
          </p:nvPr>
        </p:nvGraphicFramePr>
        <p:xfrm>
          <a:off x="537616" y="1196752"/>
          <a:ext cx="8229600" cy="55230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COMPONENTE</a:t>
                      </a: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2000" b="1" baseline="0" dirty="0" err="1" smtClean="0">
                          <a:solidFill>
                            <a:schemeClr val="tx1"/>
                          </a:solidFill>
                        </a:rPr>
                        <a:t>III.a</a:t>
                      </a:r>
                      <a:endParaRPr lang="es-CO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Modelo de Cooperación para Exámenes (marcas)</a:t>
                      </a: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endParaRPr lang="es-ES_tradnl" sz="18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2)   Cooperación en materia de </a:t>
                      </a:r>
                      <a:r>
                        <a:rPr lang="es-CO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marcas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Recopilación de procedimientos y prácticas de todas las oficinas de marcas y consolidación de toda la información en un documento común que fue presentado en la reunión de Quito (diciembre de 2011).</a:t>
                      </a:r>
                      <a:endParaRPr lang="es-CO" sz="180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Elaboración de una propuesta consensuada con recomendaciones y delimitación de etapas para la cooperación en materia de marcas (Comité Directivo de julio de 2012).</a:t>
                      </a:r>
                      <a:endParaRPr lang="es-CO" sz="180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Desarrollo de un Formulario de Solicitud Común Regional (Comité Directivo de octubre de 2012</a:t>
                      </a:r>
                      <a:r>
                        <a:rPr lang="es-ES_tradnl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).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CO" sz="180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Aprobación en 2014 del formulario regional de presentación de marcas PROSUR. </a:t>
                      </a:r>
                      <a:endParaRPr lang="es-ES_tradnl" sz="180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CO" sz="180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032" y="138961"/>
            <a:ext cx="1656184" cy="81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2578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39552" y="944318"/>
            <a:ext cx="2808312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Productos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graphicFrame>
        <p:nvGraphicFramePr>
          <p:cNvPr id="4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19406"/>
              </p:ext>
            </p:extLst>
          </p:nvPr>
        </p:nvGraphicFramePr>
        <p:xfrm>
          <a:off x="554142" y="1916832"/>
          <a:ext cx="8229600" cy="37704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COMPONENTE</a:t>
                      </a: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 IV</a:t>
                      </a:r>
                      <a:endParaRPr lang="es-CO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Productos y servicios a la comunidad de usuarios y público en general</a:t>
                      </a: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s-ES_tradnl" sz="2000" b="0" u="none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_tradnl" sz="2000" b="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Video institucional de PROSUR lanzado en la Asamblea General de la OMPI </a:t>
                      </a:r>
                      <a:r>
                        <a:rPr lang="es-ES_tradnl" sz="2000" b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(Octubre de 2012).</a:t>
                      </a:r>
                      <a:endParaRPr lang="es-CO" sz="20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_tradnl" sz="2000" b="0" u="non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En el mes de julio de 2012, se comenzó el desarrollo de la página web regional de PROSUR:</a:t>
                      </a:r>
                      <a:r>
                        <a:rPr lang="es-ES_tradnl" sz="2000" b="0" u="none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Febrero de 2013, entrega de la página Web.</a:t>
                      </a:r>
                      <a:r>
                        <a:rPr lang="es-ES_tradnl" sz="1800" b="0" u="non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http://190.210.139.143:8888/PROSUR/</a:t>
                      </a:r>
                      <a:r>
                        <a:rPr lang="es-CO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_tradnl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(En ajustes finales luego de observaciones y sugerencias de las ONAPI´S.) 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s-CO" sz="1800" b="0" u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032" y="138961"/>
            <a:ext cx="1656184" cy="81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03218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67544" y="658701"/>
            <a:ext cx="2808312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Productos</a:t>
            </a:r>
            <a:endParaRPr lang="es-ES_tradnl" sz="3200" b="1" dirty="0">
              <a:ln w="1905"/>
              <a:solidFill>
                <a:srgbClr val="4F81B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graphicFrame>
        <p:nvGraphicFramePr>
          <p:cNvPr id="4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584910"/>
              </p:ext>
            </p:extLst>
          </p:nvPr>
        </p:nvGraphicFramePr>
        <p:xfrm>
          <a:off x="537616" y="1243476"/>
          <a:ext cx="8229600" cy="52981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dirty="0" smtClean="0">
                          <a:solidFill>
                            <a:schemeClr val="tx1"/>
                          </a:solidFill>
                        </a:rPr>
                        <a:t>COMPONENTE</a:t>
                      </a:r>
                      <a:r>
                        <a:rPr lang="es-CO" sz="1800" b="1" baseline="0" dirty="0" smtClean="0">
                          <a:solidFill>
                            <a:schemeClr val="tx1"/>
                          </a:solidFill>
                        </a:rPr>
                        <a:t> IV</a:t>
                      </a: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Productos y servicios a la comunidad de usuarios y público en </a:t>
                      </a: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general-</a:t>
                      </a:r>
                      <a:r>
                        <a:rPr lang="es-ES_tradnl" sz="1800" b="1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Prosur</a:t>
                      </a:r>
                      <a:r>
                        <a:rPr lang="es-ES_tradnl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Proyecta</a:t>
                      </a:r>
                      <a:endParaRPr lang="es-CO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53976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El Comité considera necesario que el PROSUR Proyecta se desarrolle en dos niveles: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1)	Regional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2)	Nacional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Para llevar adelante este desarrollo es necesario el cumplimiento de las siguientes etapas o actividades: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1)	Disponer</a:t>
                      </a:r>
                      <a:r>
                        <a:rPr lang="es-CO" sz="1800" b="0" u="non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de</a:t>
                      </a: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las 15 herramientas que componen el Proyecta original, a los efectos de que todas las Oficinas puedan analizar su incorporación a un proyecta nacional en adelante </a:t>
                      </a:r>
                      <a:r>
                        <a:rPr lang="es-CO" sz="1800" b="0" u="non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Pais</a:t>
                      </a: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PROYECTA y para generar el PROSUR PROYECTA.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CO" sz="1800" b="0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2)	Definición de herramientas para generar el PROSUR PROYECTA.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s-CO" sz="1800" b="0" u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032" y="138961"/>
            <a:ext cx="1656184" cy="81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25789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744771"/>
              </p:ext>
            </p:extLst>
          </p:nvPr>
        </p:nvGraphicFramePr>
        <p:xfrm>
          <a:off x="755576" y="1990533"/>
          <a:ext cx="7488833" cy="40307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11813"/>
                <a:gridCol w="237271"/>
                <a:gridCol w="3592017"/>
                <a:gridCol w="2947732"/>
              </a:tblGrid>
              <a:tr h="411040">
                <a:tc>
                  <a:txBody>
                    <a:bodyPr/>
                    <a:lstStyle/>
                    <a:p>
                      <a:pPr algn="just"/>
                      <a:r>
                        <a:rPr lang="es-CO" sz="1400" b="1" u="none" dirty="0" smtClean="0">
                          <a:solidFill>
                            <a:schemeClr val="tx1"/>
                          </a:solidFill>
                        </a:rPr>
                        <a:t>AÑO</a:t>
                      </a:r>
                      <a:endParaRPr lang="es-CO" sz="1400" b="1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400" dirty="0" smtClean="0">
                          <a:solidFill>
                            <a:schemeClr val="tx1"/>
                          </a:solidFill>
                        </a:rPr>
                        <a:t>EVENTO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dirty="0" smtClean="0">
                          <a:solidFill>
                            <a:schemeClr val="tx1"/>
                          </a:solidFill>
                        </a:rPr>
                        <a:t>OBJETIVOS INICIALES</a:t>
                      </a:r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28543">
                <a:tc>
                  <a:txBody>
                    <a:bodyPr/>
                    <a:lstStyle/>
                    <a:p>
                      <a:pPr algn="just"/>
                      <a:r>
                        <a:rPr lang="es-CO" sz="1400" b="1" u="none" dirty="0" smtClean="0">
                          <a:solidFill>
                            <a:schemeClr val="tx1"/>
                          </a:solidFill>
                        </a:rPr>
                        <a:t>2008</a:t>
                      </a:r>
                      <a:endParaRPr lang="es-CO" sz="1400" b="1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III Encuentro sobre la   integración de la Propiedad Industrial en las Políticas de Desarrollo Económico y Social en el Ámbito de los Países de América del Sur.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Trazar las etapas del desarrollo de una plataforma común de propiedad industrial para las Oficinas de América</a:t>
                      </a:r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 del Sur.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just"/>
                      <a:r>
                        <a:rPr lang="es-CO" sz="1400" b="1" u="none" dirty="0" smtClean="0">
                          <a:solidFill>
                            <a:schemeClr val="tx1"/>
                          </a:solidFill>
                        </a:rPr>
                        <a:t>2009</a:t>
                      </a:r>
                      <a:endParaRPr lang="es-CO" sz="1400" b="1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defRPr/>
                      </a:pPr>
                      <a:r>
                        <a:rPr lang="es-CO" sz="1200" dirty="0" smtClean="0"/>
                        <a:t>IV Encuentro sobre la Integración de la PI en las Políticas de Desarrollo Económico y Social en el Ámbito de los países de América del Sur.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Desarrollar</a:t>
                      </a:r>
                      <a:r>
                        <a:rPr lang="es-CO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los </a:t>
                      </a:r>
                      <a:r>
                        <a:rPr lang="es-CO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documentos del Marco Lógico, Presupuesto y Componentes del Proyecto. 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85546">
                <a:tc>
                  <a:txBody>
                    <a:bodyPr/>
                    <a:lstStyle/>
                    <a:p>
                      <a:pPr algn="just"/>
                      <a:r>
                        <a:rPr lang="es-CO" sz="1400" b="1" u="none" dirty="0" smtClean="0">
                          <a:solidFill>
                            <a:schemeClr val="tx1"/>
                          </a:solidFill>
                        </a:rPr>
                        <a:t>2010</a:t>
                      </a:r>
                      <a:endParaRPr lang="es-CO" sz="1400" b="1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Firma del Convenio con el Banco Interamericano de Desarrollo (BID) en el marco</a:t>
                      </a:r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del Programa</a:t>
                      </a:r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 de Bienes Públicos Regionales.</a:t>
                      </a:r>
                    </a:p>
                    <a:p>
                      <a:pPr algn="just"/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Definición de los componentes del proyecto.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Consolidar</a:t>
                      </a:r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 el marco de cooperación necesario para la ejecución de  las actividades propias del Proyecto Prosur.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85546">
                <a:tc>
                  <a:txBody>
                    <a:bodyPr/>
                    <a:lstStyle/>
                    <a:p>
                      <a:pPr algn="just"/>
                      <a:r>
                        <a:rPr lang="es-CO" sz="1400" b="1" u="none" dirty="0" smtClean="0">
                          <a:solidFill>
                            <a:schemeClr val="tx1"/>
                          </a:solidFill>
                        </a:rPr>
                        <a:t>2011-2014</a:t>
                      </a:r>
                      <a:endParaRPr lang="es-CO" sz="1400" b="1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15 </a:t>
                      </a:r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Reuniones del</a:t>
                      </a:r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 Comité Directivo.</a:t>
                      </a:r>
                    </a:p>
                    <a:p>
                      <a:pPr algn="just"/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4 Reuniones </a:t>
                      </a:r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de los Comités Técnicos de Marcas y Patentes</a:t>
                      </a:r>
                    </a:p>
                    <a:p>
                      <a:pPr algn="just"/>
                      <a:r>
                        <a:rPr lang="es-CO" sz="1200" baseline="0" dirty="0" smtClean="0">
                          <a:solidFill>
                            <a:schemeClr val="tx1"/>
                          </a:solidFill>
                        </a:rPr>
                        <a:t>2 Talleres de examinadores.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O" sz="1200" dirty="0" smtClean="0">
                          <a:solidFill>
                            <a:schemeClr val="tx1"/>
                          </a:solidFill>
                        </a:rPr>
                        <a:t>Ejecución de las actividades atinentes a cada uno de los componentes del programa.</a:t>
                      </a:r>
                      <a:endParaRPr lang="es-CO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662775" y="766445"/>
            <a:ext cx="4032448" cy="64633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  <a:ea typeface="+mn-ea"/>
              </a:rPr>
              <a:t>ANTECEDENTES</a:t>
            </a:r>
            <a:r>
              <a:rPr lang="es-ES_tradnl" sz="36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  <a:ea typeface="+mn-ea"/>
              </a:rPr>
              <a:t> </a:t>
            </a:r>
            <a:endParaRPr lang="es-ES_tradnl" sz="36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  <a:ea typeface="+mn-ea"/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028" y="-1"/>
            <a:ext cx="1889956" cy="951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45477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564684"/>
              </p:ext>
            </p:extLst>
          </p:nvPr>
        </p:nvGraphicFramePr>
        <p:xfrm>
          <a:off x="1043608" y="2780928"/>
          <a:ext cx="6861448" cy="1478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861448"/>
              </a:tblGrid>
              <a:tr h="360040">
                <a:tc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§"/>
                      </a:pPr>
                      <a:r>
                        <a:rPr lang="es-CO" sz="1800" b="0" dirty="0" smtClean="0">
                          <a:solidFill>
                            <a:schemeClr val="tx1"/>
                          </a:solidFill>
                        </a:rPr>
                        <a:t>OMPI: Pruebas piloto WIPO-CASE</a:t>
                      </a:r>
                      <a:endParaRPr lang="es-CO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Facilitación para encuentros de las </a:t>
                      </a:r>
                      <a:r>
                        <a:rPr lang="es-CO" sz="1800" b="0" baseline="0" dirty="0" err="1" smtClean="0">
                          <a:solidFill>
                            <a:schemeClr val="tx1"/>
                          </a:solidFill>
                        </a:rPr>
                        <a:t>ONAPIs</a:t>
                      </a: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s-CO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1800" b="0" dirty="0" smtClean="0">
                          <a:solidFill>
                            <a:schemeClr val="tx1"/>
                          </a:solidFill>
                        </a:rPr>
                        <a:t>Consultorías técnicas.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1800" b="1" dirty="0" err="1" smtClean="0">
                          <a:solidFill>
                            <a:schemeClr val="tx1"/>
                          </a:solidFill>
                        </a:rPr>
                        <a:t>ONAPI´s</a:t>
                      </a:r>
                      <a:r>
                        <a:rPr lang="es-CO" sz="1800" b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s-CO" sz="1800" b="0" dirty="0" smtClean="0">
                          <a:solidFill>
                            <a:schemeClr val="tx1"/>
                          </a:solidFill>
                        </a:rPr>
                        <a:t>Costa Rica,</a:t>
                      </a: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 México y España como Observadores.</a:t>
                      </a:r>
                      <a:endParaRPr lang="es-CO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899592" y="1628800"/>
            <a:ext cx="5544616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Relación con Terceros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1"/>
            <a:ext cx="1512168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3057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"/>
            <a:ext cx="8496944" cy="666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742054"/>
              </p:ext>
            </p:extLst>
          </p:nvPr>
        </p:nvGraphicFramePr>
        <p:xfrm>
          <a:off x="643216" y="1844824"/>
          <a:ext cx="8229600" cy="24852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504056">
                <a:tc>
                  <a:txBody>
                    <a:bodyPr/>
                    <a:lstStyle/>
                    <a:p>
                      <a:pPr algn="just"/>
                      <a:endParaRPr lang="es-CO" sz="20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aseline="0" dirty="0" smtClean="0"/>
                        <a:t>Institucionalidad: Integración.</a:t>
                      </a:r>
                      <a:endParaRPr lang="es-CO" sz="20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dirty="0" smtClean="0"/>
                        <a:t>Sistema de examen colaborativo en materia</a:t>
                      </a:r>
                      <a:r>
                        <a:rPr lang="es-CO" sz="2000" baseline="0" dirty="0" smtClean="0"/>
                        <a:t> de patentes.</a:t>
                      </a:r>
                      <a:endParaRPr lang="es-CO" sz="20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dirty="0" smtClean="0"/>
                        <a:t>Plataforma común para intercambio de datos y sistemas de información.</a:t>
                      </a:r>
                      <a:endParaRPr lang="es-CO" sz="20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dirty="0" smtClean="0"/>
                        <a:t>Nuevos</a:t>
                      </a:r>
                      <a:r>
                        <a:rPr lang="es-CO" sz="2000" baseline="0" dirty="0" smtClean="0"/>
                        <a:t> productos y </a:t>
                      </a:r>
                      <a:r>
                        <a:rPr lang="es-CO" sz="2000" dirty="0" smtClean="0"/>
                        <a:t>servicios para usuarios.</a:t>
                      </a:r>
                      <a:endParaRPr lang="es-CO" sz="20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CO" sz="20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539552" y="836712"/>
            <a:ext cx="4680520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RETOS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188"/>
            <a:ext cx="1728192" cy="737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09841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979712" y="2913903"/>
            <a:ext cx="5310336" cy="240065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indent="0" algn="ctr">
              <a:buNone/>
            </a:pPr>
            <a:endParaRPr lang="es-CO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s-CO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</a:rPr>
              <a:t>José Luis Salazar López</a:t>
            </a:r>
            <a:endParaRPr lang="es-CO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CO" sz="2000" b="1" dirty="0" smtClean="0">
                <a:solidFill>
                  <a:schemeClr val="accent1">
                    <a:lumMod val="75000"/>
                  </a:schemeClr>
                </a:solidFill>
              </a:rPr>
              <a:t>jlsalazar@sic.gov.co</a:t>
            </a:r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s-CO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s-CO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CO" sz="1400" b="1" dirty="0" smtClean="0">
                <a:solidFill>
                  <a:schemeClr val="accent1">
                    <a:lumMod val="75000"/>
                  </a:schemeClr>
                </a:solidFill>
              </a:rPr>
              <a:t>Director de Nuevas Creaciones</a:t>
            </a:r>
            <a:endParaRPr lang="es-CO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s-CO" sz="1400" b="1" dirty="0">
                <a:solidFill>
                  <a:schemeClr val="accent1">
                    <a:lumMod val="75000"/>
                  </a:schemeClr>
                </a:solidFill>
              </a:rPr>
              <a:t>SUPERINTENDENCIA DE INDUSTRIA Y COMERCIO</a:t>
            </a:r>
          </a:p>
          <a:p>
            <a:pPr marL="0" indent="0" algn="ctr">
              <a:buNone/>
            </a:pPr>
            <a:r>
              <a:rPr lang="es-CO" sz="1400" b="1" dirty="0" smtClean="0">
                <a:solidFill>
                  <a:schemeClr val="accent1">
                    <a:lumMod val="75000"/>
                  </a:schemeClr>
                </a:solidFill>
              </a:rPr>
              <a:t>Bogotá</a:t>
            </a:r>
            <a:r>
              <a:rPr lang="es-CO" sz="1400" b="1" dirty="0">
                <a:solidFill>
                  <a:schemeClr val="accent1">
                    <a:lumMod val="75000"/>
                  </a:schemeClr>
                </a:solidFill>
              </a:rPr>
              <a:t>, D.C. Colombia </a:t>
            </a:r>
          </a:p>
        </p:txBody>
      </p:sp>
      <p:pic>
        <p:nvPicPr>
          <p:cNvPr id="3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924" y="1268760"/>
            <a:ext cx="3779912" cy="1645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4529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17848"/>
            <a:ext cx="4680520" cy="1143000"/>
          </a:xfr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l"/>
            <a:r>
              <a:rPr lang="es-ES_tradnl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OBJETIVOS INICIALES</a:t>
            </a:r>
            <a:endParaRPr lang="es-CO" sz="3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683568" y="2348880"/>
            <a:ext cx="7437512" cy="33123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1800" dirty="0" smtClean="0"/>
              <a:t>El Proyecto PROSUR tiene como propósito crear una plataforma común que permita la integración y el intercambio de los datos y sistemas de información entre las diferentes oficinas de propiedad industrial y cooperación entre ellas, así como la oferta de nuevos productos y servicios a los usuarios.</a:t>
            </a:r>
          </a:p>
          <a:p>
            <a:pPr algn="just"/>
            <a:endParaRPr lang="es-CO" sz="1800" dirty="0" smtClean="0"/>
          </a:p>
          <a:p>
            <a:pPr marL="0" indent="0" algn="just">
              <a:buNone/>
            </a:pPr>
            <a:r>
              <a:rPr lang="es-CO" sz="1800" dirty="0" smtClean="0"/>
              <a:t>Su meta es contar con una plataforma común que, utilizando las TICs, que permita el acceso a información en propiedad industrial por parte de las empresas, individuos, oficinas de propiedad industrial y demás usuarios del sistema, aumentando la eficiencia y calidad en el proceso de búsqueda, examen y decisiones adoptadas por las diferentes oficinas, impulsando la cooperación en materia de propiedad industrial.</a:t>
            </a:r>
            <a:endParaRPr lang="es-CO" sz="1800" u="sng" dirty="0" smtClean="0"/>
          </a:p>
          <a:p>
            <a:pPr marL="0" indent="0" algn="ctr">
              <a:buNone/>
            </a:pPr>
            <a:endParaRPr lang="es-CO" sz="2000" dirty="0"/>
          </a:p>
        </p:txBody>
      </p:sp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48018"/>
            <a:ext cx="2483768" cy="93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68995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132856"/>
            <a:ext cx="7609024" cy="29523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1800" dirty="0" smtClean="0"/>
              <a:t>El Proyecto consta de cuatro componentes:</a:t>
            </a:r>
          </a:p>
          <a:p>
            <a:pPr marL="0" indent="0" algn="just">
              <a:buNone/>
            </a:pPr>
            <a:endParaRPr lang="es-CO" sz="1800" dirty="0" smtClean="0"/>
          </a:p>
          <a:p>
            <a:pPr algn="just"/>
            <a:r>
              <a:rPr lang="es-CO" sz="1800" b="1" dirty="0" smtClean="0"/>
              <a:t>Componente I:</a:t>
            </a:r>
            <a:r>
              <a:rPr lang="es-CO" sz="1800" dirty="0" smtClean="0"/>
              <a:t> Lineamientos generales y operacionales para la ejecución del proyecto.</a:t>
            </a:r>
          </a:p>
          <a:p>
            <a:pPr algn="just"/>
            <a:r>
              <a:rPr lang="es-CO" sz="1800" b="1" dirty="0" smtClean="0"/>
              <a:t>Componente II: </a:t>
            </a:r>
            <a:r>
              <a:rPr lang="es-CO" sz="1800" dirty="0" smtClean="0"/>
              <a:t>Plataforma común para la integración de los sistemas.</a:t>
            </a:r>
          </a:p>
          <a:p>
            <a:pPr algn="just"/>
            <a:r>
              <a:rPr lang="es-CO" sz="1800" b="1" dirty="0" smtClean="0"/>
              <a:t>Componente III: </a:t>
            </a:r>
            <a:r>
              <a:rPr lang="es-CO" sz="1800" dirty="0" smtClean="0"/>
              <a:t>Modelo de cooperación para exámenes.</a:t>
            </a:r>
          </a:p>
          <a:p>
            <a:pPr algn="just"/>
            <a:r>
              <a:rPr lang="es-CO" sz="1800" b="1" dirty="0" smtClean="0"/>
              <a:t>Componente IV: </a:t>
            </a:r>
            <a:r>
              <a:rPr lang="es-CO" sz="1800" dirty="0" smtClean="0"/>
              <a:t>Productos y servicios a la comunidad de usuarios y público en general</a:t>
            </a:r>
            <a:r>
              <a:rPr lang="es-CO" sz="1800" b="1" dirty="0" smtClean="0"/>
              <a:t>.</a:t>
            </a:r>
            <a:endParaRPr lang="es-CO" sz="1800" dirty="0"/>
          </a:p>
        </p:txBody>
      </p:sp>
      <p:sp>
        <p:nvSpPr>
          <p:cNvPr id="4" name="3 Rectángulo"/>
          <p:cNvSpPr/>
          <p:nvPr/>
        </p:nvSpPr>
        <p:spPr>
          <a:xfrm>
            <a:off x="683568" y="1188041"/>
            <a:ext cx="3816424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  <a:ea typeface="+mn-ea"/>
              </a:rPr>
              <a:t>COMPONENTES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  <a:ea typeface="+mn-ea"/>
            </a:endParaRPr>
          </a:p>
        </p:txBody>
      </p:sp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28517"/>
            <a:ext cx="2771800" cy="114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8686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0542811"/>
              </p:ext>
            </p:extLst>
          </p:nvPr>
        </p:nvGraphicFramePr>
        <p:xfrm>
          <a:off x="827584" y="1970350"/>
          <a:ext cx="7632848" cy="41949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32848"/>
              </a:tblGrid>
              <a:tr h="109861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CO" sz="20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COMITÉ DIRECTIVO.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1800" b="0" dirty="0" smtClean="0">
                          <a:solidFill>
                            <a:schemeClr val="tx1"/>
                          </a:solidFill>
                        </a:rPr>
                        <a:t>Integrado por las máximas autoridades de las ONAPI´S de cada país miembro.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PRESIDENCIA PRO TEMPORE: 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1800" b="0" dirty="0" smtClean="0">
                          <a:solidFill>
                            <a:schemeClr val="tx1"/>
                          </a:solidFill>
                        </a:rPr>
                        <a:t>Semestral</a:t>
                      </a: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s-CO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360706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COMITÉS</a:t>
                      </a: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 TÉCNICOS POR ÁREA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Comité de Marcas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Comité de Patentes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Comité Informático</a:t>
                      </a:r>
                      <a:endParaRPr lang="es-CO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1943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SECRETARÍA TÉCNICA</a:t>
                      </a:r>
                      <a:endParaRPr lang="es-CO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775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COORDINACIÓN GENERAL</a:t>
                      </a:r>
                      <a:endParaRPr lang="es-CO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755576" y="1044025"/>
            <a:ext cx="5544616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ESTRUCTURA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51933"/>
            <a:ext cx="2120124" cy="699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83543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0862" y="198884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O" sz="2000" dirty="0" smtClean="0"/>
              <a:t>La generación de una </a:t>
            </a:r>
            <a:r>
              <a:rPr lang="es-CO" sz="2000" b="1" dirty="0" smtClean="0"/>
              <a:t>plataforma integrada</a:t>
            </a:r>
            <a:r>
              <a:rPr lang="es-CO" sz="2000" dirty="0" smtClean="0"/>
              <a:t> de sistemas para los países participantes.</a:t>
            </a:r>
          </a:p>
          <a:p>
            <a:pPr marL="0" indent="0" algn="just">
              <a:buNone/>
            </a:pPr>
            <a:endParaRPr lang="es-CO" sz="2000" dirty="0" smtClean="0"/>
          </a:p>
          <a:p>
            <a:pPr algn="just"/>
            <a:r>
              <a:rPr lang="es-CO" sz="2000" dirty="0" smtClean="0"/>
              <a:t>La creación de un </a:t>
            </a:r>
            <a:r>
              <a:rPr lang="es-CO" sz="2000" b="1" dirty="0" smtClean="0"/>
              <a:t>portal de internet </a:t>
            </a:r>
            <a:r>
              <a:rPr lang="es-CO" sz="2000" dirty="0" smtClean="0"/>
              <a:t>en el que los usuarios de la región podrían realizar las búsquedas y obtener información sobre las legislaciones de los países participantes del proyecto.</a:t>
            </a:r>
          </a:p>
          <a:p>
            <a:pPr marL="0" indent="0" algn="just">
              <a:buNone/>
            </a:pPr>
            <a:endParaRPr lang="es-CO" sz="2000" dirty="0" smtClean="0"/>
          </a:p>
          <a:p>
            <a:pPr algn="just"/>
            <a:r>
              <a:rPr lang="es-CO" sz="2000" dirty="0" smtClean="0"/>
              <a:t>El </a:t>
            </a:r>
            <a:r>
              <a:rPr lang="es-CO" sz="2000" dirty="0"/>
              <a:t>establecimiento de un mecanismo de </a:t>
            </a:r>
            <a:r>
              <a:rPr lang="es-CO" sz="2000" b="1" dirty="0"/>
              <a:t>cooperación para el examen </a:t>
            </a:r>
            <a:r>
              <a:rPr lang="es-CO" sz="2000" dirty="0"/>
              <a:t>de patentes y de </a:t>
            </a:r>
            <a:r>
              <a:rPr lang="es-CO" sz="2000" dirty="0" smtClean="0"/>
              <a:t>marcas. (Sin carácter vinculante, se trata de intercambio de información en un esquema colaborativo para reducción de tiempos de tramitación).</a:t>
            </a:r>
            <a:endParaRPr lang="es-CO" sz="2000" dirty="0"/>
          </a:p>
          <a:p>
            <a:pPr marL="0" indent="0" algn="just">
              <a:buNone/>
            </a:pPr>
            <a:endParaRPr lang="es-CO" sz="20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539552" y="1116033"/>
            <a:ext cx="6336704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  <a:ea typeface="+mn-ea"/>
              </a:rPr>
              <a:t>RESULTADOS ESPERADOS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  <a:ea typeface="+mn-ea"/>
            </a:endParaRPr>
          </a:p>
        </p:txBody>
      </p:sp>
      <p:pic>
        <p:nvPicPr>
          <p:cNvPr id="5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88640"/>
            <a:ext cx="1800200" cy="1017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3378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16852"/>
              </p:ext>
            </p:extLst>
          </p:nvPr>
        </p:nvGraphicFramePr>
        <p:xfrm>
          <a:off x="552284" y="1700807"/>
          <a:ext cx="8229600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4466847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COMITÉS TÉCNICOS: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CO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u="sng" dirty="0" smtClean="0">
                          <a:solidFill>
                            <a:schemeClr val="tx1"/>
                          </a:solidFill>
                        </a:rPr>
                        <a:t>Comité</a:t>
                      </a:r>
                      <a:r>
                        <a:rPr lang="es-CO" sz="2000" b="1" u="sng" baseline="0" dirty="0" smtClean="0">
                          <a:solidFill>
                            <a:schemeClr val="tx1"/>
                          </a:solidFill>
                        </a:rPr>
                        <a:t> de Marcas</a:t>
                      </a: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2000" b="0" baseline="0" dirty="0" smtClean="0">
                          <a:solidFill>
                            <a:schemeClr val="tx1"/>
                          </a:solidFill>
                        </a:rPr>
                        <a:t>Junio de 2012: Se presentaron una serie de recomendaciones para una propuesta de cooperación en marcas.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2000" b="0" baseline="0" dirty="0" smtClean="0">
                          <a:solidFill>
                            <a:schemeClr val="tx1"/>
                          </a:solidFill>
                        </a:rPr>
                        <a:t>Se definieron las etapas de implementación y se dio inicio a la primera de ellas, mediante la recopilación de todos los formularios de registro de marcas de las diferentes oficinas con el fin de unificarlos</a:t>
                      </a:r>
                      <a:r>
                        <a:rPr lang="es-CO" sz="2000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2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2000" b="0" baseline="0" dirty="0" smtClean="0">
                          <a:solidFill>
                            <a:schemeClr val="tx1"/>
                          </a:solidFill>
                        </a:rPr>
                        <a:t>Se aprobó el formulario regional de presentación de marcas PROSUR en la versión que se presentó, concediéndose un plazo a las </a:t>
                      </a:r>
                      <a:r>
                        <a:rPr lang="es-CO" sz="2000" b="0" baseline="0" dirty="0" err="1" smtClean="0">
                          <a:solidFill>
                            <a:schemeClr val="tx1"/>
                          </a:solidFill>
                        </a:rPr>
                        <a:t>ONAPIs</a:t>
                      </a:r>
                      <a:r>
                        <a:rPr lang="es-CO" sz="2000" b="0" baseline="0" dirty="0" smtClean="0">
                          <a:solidFill>
                            <a:schemeClr val="tx1"/>
                          </a:solidFill>
                        </a:rPr>
                        <a:t> hasta el 24 de octubre de 2014, a los efectos de introducir los ajustes que fueren necesarios en función de las modificaciones legislativas que algunos países han tenido. Los ajustes fueron recibidos por la Coordinación y se consolidará un documento</a:t>
                      </a:r>
                      <a:endParaRPr lang="es-CO" sz="20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539552" y="755993"/>
            <a:ext cx="5544616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ESTRUCTURA</a:t>
            </a:r>
            <a:endParaRPr lang="es-ES_tradnl" sz="32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52377"/>
            <a:ext cx="1889956" cy="95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05949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885142"/>
              </p:ext>
            </p:extLst>
          </p:nvPr>
        </p:nvGraphicFramePr>
        <p:xfrm>
          <a:off x="552284" y="1700807"/>
          <a:ext cx="8229600" cy="44668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4466847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1800" b="1" dirty="0" smtClean="0">
                          <a:solidFill>
                            <a:schemeClr val="tx1"/>
                          </a:solidFill>
                        </a:rPr>
                        <a:t>COMITÉS TÉCNICOS: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endParaRPr lang="es-CO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18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1800" b="1" u="sng" baseline="0" dirty="0" smtClean="0">
                          <a:solidFill>
                            <a:schemeClr val="tx1"/>
                          </a:solidFill>
                        </a:rPr>
                        <a:t>Comité de patentes</a:t>
                      </a:r>
                      <a:r>
                        <a:rPr lang="es-CO" sz="1800" b="1" u="sng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1800" b="1" u="sng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Julio de 2012: Se concluye que el sistema e-PEC  es la herramienta de trabajo que ofrece mayores ventajas para la colaboración en el examen de patentes entre las </a:t>
                      </a:r>
                      <a:r>
                        <a:rPr lang="es-CO" sz="1800" b="0" baseline="0" dirty="0" err="1" smtClean="0">
                          <a:solidFill>
                            <a:schemeClr val="tx1"/>
                          </a:solidFill>
                        </a:rPr>
                        <a:t>ONAPI´s</a:t>
                      </a:r>
                      <a:endParaRPr lang="es-CO" sz="18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18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Diciembre 2014: Se encuentra en lanzamiento la versión 4.0 de e-PEC donde se establecerán los niveles colaborativos del trabajo de las </a:t>
                      </a:r>
                      <a:r>
                        <a:rPr lang="es-CO" sz="1800" b="0" baseline="0" dirty="0" err="1" smtClean="0">
                          <a:solidFill>
                            <a:schemeClr val="tx1"/>
                          </a:solidFill>
                        </a:rPr>
                        <a:t>ONAPI´s</a:t>
                      </a:r>
                      <a:r>
                        <a:rPr lang="es-CO" sz="1800" b="0" baseline="0" dirty="0" smtClean="0">
                          <a:solidFill>
                            <a:schemeClr val="tx1"/>
                          </a:solidFill>
                        </a:rPr>
                        <a:t> en materia de exámenes de Patentabilidad y aprovechamiento del trabajo de los examinadores.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539552" y="755993"/>
            <a:ext cx="5544616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ESTRUCTURA</a:t>
            </a:r>
            <a:endParaRPr lang="es-ES_tradnl" sz="3200" b="1" dirty="0">
              <a:ln w="1905"/>
              <a:solidFill>
                <a:srgbClr val="4F81B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52377"/>
            <a:ext cx="1889956" cy="95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29499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6908187"/>
              </p:ext>
            </p:extLst>
          </p:nvPr>
        </p:nvGraphicFramePr>
        <p:xfrm>
          <a:off x="552284" y="1700807"/>
          <a:ext cx="8229600" cy="44668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29600"/>
              </a:tblGrid>
              <a:tr h="4466847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COMITÉS TÉCNICOS</a:t>
                      </a:r>
                      <a:r>
                        <a:rPr lang="es-CO" sz="2000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20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just">
                        <a:buFont typeface="Wingdings" pitchFamily="2" charset="2"/>
                        <a:buChar char="§"/>
                      </a:pPr>
                      <a:r>
                        <a:rPr lang="es-CO" sz="2000" b="1" u="sng" baseline="0" dirty="0" smtClean="0">
                          <a:solidFill>
                            <a:schemeClr val="tx1"/>
                          </a:solidFill>
                        </a:rPr>
                        <a:t>Comité técnico informático</a:t>
                      </a:r>
                      <a:r>
                        <a:rPr lang="es-CO" sz="2000" b="1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2000" b="0" baseline="0" dirty="0" smtClean="0">
                          <a:solidFill>
                            <a:schemeClr val="tx1"/>
                          </a:solidFill>
                        </a:rPr>
                        <a:t>Trabaja de la mano de los dos comités anteriores en las herramientas y nuevos desarrollos para la consolidación de la plataforma de trabajo común</a:t>
                      </a:r>
                      <a:r>
                        <a:rPr lang="es-CO" sz="2000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endParaRPr lang="es-CO" sz="20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Wingdings" pitchFamily="2" charset="2"/>
                        <a:buNone/>
                      </a:pPr>
                      <a:r>
                        <a:rPr lang="es-CO" sz="2000" b="0" dirty="0" smtClean="0">
                          <a:solidFill>
                            <a:schemeClr val="tx1"/>
                          </a:solidFill>
                        </a:rPr>
                        <a:t>En el 2014 el INPI Brasil acordó formar un equipo único con el INPI Argentina, compuesto por al menos 6 personas. Este equipo coordinará las actividades conjuntas de mantenimiento de la infraestructura informática del PROSUR, sin perjuicio de que el INPI Argentina continuará encargándose del mantenimiento y evolución del catalogo y el portal y el INPI Brasil del mantenimiento del e-</a:t>
                      </a:r>
                      <a:r>
                        <a:rPr lang="es-CO" sz="2000" b="0" dirty="0" err="1" smtClean="0">
                          <a:solidFill>
                            <a:schemeClr val="tx1"/>
                          </a:solidFill>
                        </a:rPr>
                        <a:t>pec</a:t>
                      </a:r>
                      <a:r>
                        <a:rPr lang="es-CO" sz="2000" b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s-CO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539552" y="755993"/>
            <a:ext cx="5544616" cy="58477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_tradnl" sz="3200" b="1" dirty="0" smtClean="0">
                <a:ln w="1905"/>
                <a:solidFill>
                  <a:srgbClr val="4F81B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-112" charset="0"/>
              </a:rPr>
              <a:t>ESTRUCTURA</a:t>
            </a:r>
            <a:endParaRPr lang="es-ES_tradnl" sz="3200" b="1" dirty="0">
              <a:ln w="1905"/>
              <a:solidFill>
                <a:srgbClr val="4F81B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-112" charset="0"/>
            </a:endParaRPr>
          </a:p>
        </p:txBody>
      </p:sp>
      <p:pic>
        <p:nvPicPr>
          <p:cNvPr id="4" name="Picture 2" descr="Prosu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52377"/>
            <a:ext cx="1889956" cy="95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79382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5268</TotalTime>
  <Words>1715</Words>
  <Application>Microsoft Office PowerPoint</Application>
  <PresentationFormat>Presentación en pantalla (4:3)</PresentationFormat>
  <Paragraphs>233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Tema de Office</vt:lpstr>
      <vt:lpstr>PROSUR - PROSUL</vt:lpstr>
      <vt:lpstr>Presentación de PowerPoint</vt:lpstr>
      <vt:lpstr>OBJETIVOS INICIALES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EVOLUCIÓN DE PROSUR</vt:lpstr>
      <vt:lpstr>EVOLUCIÓN DE PROSUR Reuniones Comités Directivos 2008-2010</vt:lpstr>
      <vt:lpstr>EVOLUCIÓN DE PROSUR Reuniones Comités Directivos y Técnicos 2011-2012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</dc:creator>
  <cp:lastModifiedBy>Jose Luis Salazar Lopez</cp:lastModifiedBy>
  <cp:revision>107</cp:revision>
  <cp:lastPrinted>2013-03-13T13:40:47Z</cp:lastPrinted>
  <dcterms:created xsi:type="dcterms:W3CDTF">2013-03-11T22:25:48Z</dcterms:created>
  <dcterms:modified xsi:type="dcterms:W3CDTF">2015-05-05T13:23:17Z</dcterms:modified>
</cp:coreProperties>
</file>