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408" r:id="rId3"/>
    <p:sldId id="446" r:id="rId4"/>
    <p:sldId id="449" r:id="rId5"/>
    <p:sldId id="448" r:id="rId6"/>
    <p:sldId id="447" r:id="rId7"/>
    <p:sldId id="400" r:id="rId8"/>
    <p:sldId id="415" r:id="rId9"/>
    <p:sldId id="361" r:id="rId10"/>
    <p:sldId id="414" r:id="rId11"/>
    <p:sldId id="416" r:id="rId12"/>
    <p:sldId id="419" r:id="rId13"/>
    <p:sldId id="417" r:id="rId14"/>
    <p:sldId id="433" r:id="rId15"/>
    <p:sldId id="434" r:id="rId16"/>
    <p:sldId id="443" r:id="rId17"/>
    <p:sldId id="438" r:id="rId18"/>
    <p:sldId id="439" r:id="rId19"/>
    <p:sldId id="440" r:id="rId20"/>
    <p:sldId id="444" r:id="rId21"/>
    <p:sldId id="442" r:id="rId22"/>
    <p:sldId id="445" r:id="rId23"/>
    <p:sldId id="450" r:id="rId24"/>
    <p:sldId id="452" r:id="rId25"/>
  </p:sldIdLst>
  <p:sldSz cx="9144000" cy="6858000" type="screen4x3"/>
  <p:notesSz cx="666273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FF66"/>
    <a:srgbClr val="C0CC20"/>
    <a:srgbClr val="FFCC00"/>
    <a:srgbClr val="FFFF00"/>
    <a:srgbClr val="F8EC4A"/>
    <a:srgbClr val="E3DE0E"/>
    <a:srgbClr val="E1E606"/>
    <a:srgbClr val="223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-1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1B76E-FF9E-4329-AE89-231215DAF39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4B51F-71B7-491C-BD21-847E07E5BA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107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39EDB-9C64-40B0-969C-735CEF0EA1B9}" type="datetimeFigureOut">
              <a:rPr lang="pt-BR" smtClean="0"/>
              <a:pPr/>
              <a:t>04/05/2015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0DF4D-DAF5-4D02-90F8-41C29824F1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54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0DF4D-DAF5-4D02-90F8-41C29824F14B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76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85D358-F0C3-43AE-9B5E-191B7A45D4DD}" type="slidenum">
              <a:rPr lang="es-ES" altLang="pt-BR">
                <a:latin typeface="Arial" panose="020B0604020202020204" pitchFamily="34" charset="0"/>
              </a:rPr>
              <a:pPr eaLnBrk="1" hangingPunct="1"/>
              <a:t>11</a:t>
            </a:fld>
            <a:endParaRPr lang="es-ES" altLang="pt-BR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56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9DE184-CE58-4E5C-A3D3-59973BE867C2}" type="slidenum">
              <a:rPr lang="es-ES" altLang="pt-BR">
                <a:latin typeface="Arial" panose="020B0604020202020204" pitchFamily="34" charset="0"/>
              </a:rPr>
              <a:pPr eaLnBrk="1" hangingPunct="1"/>
              <a:t>13</a:t>
            </a:fld>
            <a:endParaRPr lang="es-ES" altLang="pt-BR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63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54063"/>
            <a:ext cx="4962525" cy="3722687"/>
          </a:xfrm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274" y="4715153"/>
            <a:ext cx="5330190" cy="44669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830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1CFD68-0757-4294-81F5-6A938D6544EF}" type="datetime1">
              <a:rPr lang="pt-BR" smtClean="0"/>
              <a:t>04/05/2015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pt-BR" smtClean="0"/>
              <a:t>© Marli Elizabeth Ritter dos Santos</a:t>
            </a:r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01FEB1-3078-426A-B57C-E254EE6FB7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1FAAC4-33AD-45C5-A7BC-9D803A01CD61}" type="datetime1">
              <a:rPr lang="pt-BR" smtClean="0"/>
              <a:t>04/05/2015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pt-BR" smtClean="0"/>
              <a:t>© Marli Elizabeth Ritter dos Santos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01FEB1-3078-426A-B57C-E254EE6FB76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2EB63-0E2C-4D4D-B5BB-4B2CEA5BC276}" type="datetime1">
              <a:rPr lang="pt-BR" smtClean="0"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© Marli Elizabeth Ritter dos Santos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1FEB1-3078-426A-B57C-E254EE6FB7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8B3026-D57A-4033-AE20-8479C140F2D5}" type="datetime1">
              <a:rPr lang="pt-BR" smtClean="0"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© Marli Elizabeth Ritter dos Santos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1FEB1-3078-426A-B57C-E254EE6FB7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FDF4B5-8DDD-40FF-990A-A46A6D0336E9}" type="datetime1">
              <a:rPr lang="pt-BR" smtClean="0"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dirty="0" smtClean="0"/>
              <a:t>© Marli Elizabeth </a:t>
            </a:r>
            <a:r>
              <a:rPr lang="pt-BR" dirty="0" err="1" smtClean="0"/>
              <a:t>Ritter</a:t>
            </a:r>
            <a:r>
              <a:rPr lang="pt-BR" dirty="0" smtClean="0"/>
              <a:t> dos Santos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1284-B00E-4550-A2A4-3D9B5CB19E81}" type="datetime1">
              <a:rPr lang="pt-BR" smtClean="0"/>
              <a:t>04/05/2015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© Marli Elizabeth </a:t>
            </a:r>
            <a:r>
              <a:rPr lang="pt-BR" dirty="0" err="1" smtClean="0"/>
              <a:t>Ritter</a:t>
            </a:r>
            <a:r>
              <a:rPr lang="pt-BR" dirty="0" smtClean="0"/>
              <a:t> dos Santos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 smtClean="0"/>
              <a:t>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722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37DF3-C26E-4966-BF89-C693D491CEFD}" type="datetime1">
              <a:rPr lang="pt-BR" smtClean="0"/>
              <a:t>04/05/2015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© Marli Elizabeth Ritter dos Santos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1FEB1-3078-426A-B57C-E254EE6FB76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75586-681A-4331-B6FD-B6695565D90C}" type="datetime1">
              <a:rPr lang="pt-BR" smtClean="0"/>
              <a:t>04/05/2015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© Marli Elizabeth Ritter dos Santos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1FEB1-3078-426A-B57C-E254EE6FB76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2B88FB-05C2-4FE0-83D6-021C783189C6}" type="datetime1">
              <a:rPr lang="pt-BR" smtClean="0"/>
              <a:t>04/05/2015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© Marli Elizabeth Ritter dos Santos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1FEB1-3078-426A-B57C-E254EE6FB7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FA6BF-78B3-4798-9610-D366FDA05C04}" type="datetime1">
              <a:rPr lang="pt-BR" smtClean="0"/>
              <a:t>04/05/2015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© Marli Elizabeth Ritter dos Santos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1FEB1-3078-426A-B57C-E254EE6FB76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682CFB-FD30-4F31-ACC8-A5FB00DA26A5}" type="datetime1">
              <a:rPr lang="pt-BR" smtClean="0"/>
              <a:t>04/05/2015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© Marli Elizabeth Ritter dos Santos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1FEB1-3078-426A-B57C-E254EE6FB7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3A6B64F-B651-4D0C-98E7-131FE4DF0B5E}" type="datetime1">
              <a:rPr lang="pt-BR" smtClean="0"/>
              <a:t>04/05/2015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t-BR" smtClean="0"/>
              <a:t>© Marli Elizabeth Ritter dos Santos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01FEB1-3078-426A-B57C-E254EE6FB7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7DD08B-6C34-4A4F-8AE2-06EEF983FC93}" type="datetime1">
              <a:rPr lang="pt-BR" smtClean="0"/>
              <a:t>04/05/2015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pt-BR" smtClean="0"/>
              <a:t>© Marli Elizabeth Ritter dos Santos</a:t>
            </a: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701FEB1-3078-426A-B57C-E254EE6FB7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ltec-dl.org/index.php/altec" TargetMode="External"/><Relationship Id="rId2" Type="http://schemas.openxmlformats.org/officeDocument/2006/relationships/hyperlink" Target="http://www.asociacionaltec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35696" y="476672"/>
            <a:ext cx="6984776" cy="864095"/>
          </a:xfrm>
        </p:spPr>
        <p:txBody>
          <a:bodyPr>
            <a:normAutofit fontScale="90000"/>
          </a:bodyPr>
          <a:lstStyle/>
          <a:p>
            <a:r>
              <a:rPr lang="pt-BR" sz="2200" dirty="0" smtClean="0">
                <a:latin typeface="Calibri" pitchFamily="34" charset="0"/>
              </a:rPr>
              <a:t/>
            </a:r>
            <a:br>
              <a:rPr lang="pt-BR" sz="2200" dirty="0" smtClean="0">
                <a:latin typeface="Calibri" pitchFamily="34" charset="0"/>
              </a:rPr>
            </a:br>
            <a:r>
              <a:rPr lang="pt-BR" sz="2200" dirty="0" smtClean="0">
                <a:latin typeface="Calibri" pitchFamily="34" charset="0"/>
              </a:rPr>
              <a:t/>
            </a:r>
            <a:br>
              <a:rPr lang="pt-BR" sz="2200" dirty="0" smtClean="0">
                <a:latin typeface="Calibri" pitchFamily="34" charset="0"/>
              </a:rPr>
            </a:br>
            <a:r>
              <a:rPr lang="pt-BR" sz="2200" dirty="0" smtClean="0">
                <a:latin typeface="Calibri" pitchFamily="34" charset="0"/>
              </a:rPr>
              <a:t/>
            </a:r>
            <a:br>
              <a:rPr lang="pt-BR" sz="2200" dirty="0" smtClean="0">
                <a:latin typeface="Calibri" pitchFamily="34" charset="0"/>
              </a:rPr>
            </a:br>
            <a:r>
              <a:rPr lang="pt-BR" sz="2200" dirty="0">
                <a:latin typeface="Calibri" pitchFamily="34" charset="0"/>
              </a:rPr>
              <a:t/>
            </a:r>
            <a:br>
              <a:rPr lang="pt-BR" sz="2200" dirty="0">
                <a:latin typeface="Calibri" pitchFamily="34" charset="0"/>
              </a:rPr>
            </a:br>
            <a:r>
              <a:rPr lang="pt-BR" sz="2200" dirty="0" smtClean="0">
                <a:latin typeface="Calibri" pitchFamily="34" charset="0"/>
              </a:rPr>
              <a:t/>
            </a:r>
            <a:br>
              <a:rPr lang="pt-BR" sz="2200" dirty="0" smtClean="0">
                <a:latin typeface="Calibri" pitchFamily="34" charset="0"/>
              </a:rPr>
            </a:br>
            <a:r>
              <a:rPr lang="pt-BR" sz="2200" dirty="0">
                <a:latin typeface="Calibri" pitchFamily="34" charset="0"/>
              </a:rPr>
              <a:t/>
            </a:r>
            <a:br>
              <a:rPr lang="pt-BR" sz="2200" dirty="0">
                <a:latin typeface="Calibri" pitchFamily="34" charset="0"/>
              </a:rPr>
            </a:br>
            <a:r>
              <a:rPr lang="pt-BR" sz="2200" dirty="0" smtClean="0">
                <a:latin typeface="Calibri" pitchFamily="34" charset="0"/>
              </a:rPr>
              <a:t/>
            </a:r>
            <a:br>
              <a:rPr lang="pt-BR" sz="2200" dirty="0" smtClean="0">
                <a:latin typeface="Calibri" pitchFamily="34" charset="0"/>
              </a:rPr>
            </a:br>
            <a:r>
              <a:rPr lang="pt-BR" sz="2200" dirty="0">
                <a:latin typeface="Calibri" pitchFamily="34" charset="0"/>
              </a:rPr>
              <a:t/>
            </a:r>
            <a:br>
              <a:rPr lang="pt-BR" sz="2200" dirty="0">
                <a:latin typeface="Calibri" pitchFamily="34" charset="0"/>
              </a:rPr>
            </a:br>
            <a:r>
              <a:rPr lang="pt-BR" sz="2200" dirty="0" smtClean="0">
                <a:latin typeface="Calibri" pitchFamily="34" charset="0"/>
              </a:rPr>
              <a:t/>
            </a:r>
            <a:br>
              <a:rPr lang="pt-BR" sz="2200" dirty="0" smtClean="0">
                <a:latin typeface="Calibri" pitchFamily="34" charset="0"/>
              </a:rPr>
            </a:br>
            <a:r>
              <a:rPr lang="pt-BR" sz="2200" dirty="0">
                <a:latin typeface="Calibri" pitchFamily="34" charset="0"/>
              </a:rPr>
              <a:t/>
            </a:r>
            <a:br>
              <a:rPr lang="pt-BR" sz="2200" dirty="0">
                <a:latin typeface="Calibri" pitchFamily="34" charset="0"/>
              </a:rPr>
            </a:br>
            <a:r>
              <a:rPr lang="pt-BR" sz="2200" dirty="0" smtClean="0">
                <a:latin typeface="Calibri" pitchFamily="34" charset="0"/>
              </a:rPr>
              <a:t/>
            </a:r>
            <a:br>
              <a:rPr lang="pt-BR" sz="2200" dirty="0" smtClean="0">
                <a:latin typeface="Calibri" pitchFamily="34" charset="0"/>
              </a:rPr>
            </a:br>
            <a:r>
              <a:rPr lang="pt-BR" sz="2200" dirty="0">
                <a:latin typeface="Calibri" pitchFamily="34" charset="0"/>
              </a:rPr>
              <a:t/>
            </a:r>
            <a:br>
              <a:rPr lang="pt-BR" sz="2200" dirty="0">
                <a:latin typeface="Calibri" pitchFamily="34" charset="0"/>
              </a:rPr>
            </a:br>
            <a:r>
              <a:rPr lang="es-PE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 </a:t>
            </a:r>
            <a:r>
              <a:rPr lang="es-PE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Tecnología</a:t>
            </a:r>
            <a:r>
              <a:rPr lang="es-PE" sz="1600" dirty="0">
                <a:latin typeface="Calibri" pitchFamily="34" charset="0"/>
              </a:rPr>
              <a:t/>
            </a:r>
            <a:br>
              <a:rPr lang="es-PE" sz="1600" dirty="0">
                <a:latin typeface="Calibri" pitchFamily="34" charset="0"/>
              </a:rPr>
            </a:br>
            <a:r>
              <a:rPr lang="pt-BR" sz="2200" dirty="0" smtClean="0">
                <a:latin typeface="Calibri" pitchFamily="34" charset="0"/>
              </a:rPr>
              <a:t/>
            </a:r>
            <a:br>
              <a:rPr lang="pt-BR" sz="2200" dirty="0" smtClean="0">
                <a:latin typeface="Calibri" pitchFamily="34" charset="0"/>
              </a:rPr>
            </a:br>
            <a:r>
              <a:rPr lang="pt-BR" sz="2200" dirty="0" smtClean="0">
                <a:latin typeface="Calibri" pitchFamily="34" charset="0"/>
              </a:rPr>
              <a:t/>
            </a:r>
            <a:br>
              <a:rPr lang="pt-BR" sz="2200" dirty="0" smtClean="0">
                <a:latin typeface="Calibri" pitchFamily="34" charset="0"/>
              </a:rPr>
            </a:br>
            <a:endParaRPr lang="pt-BR" sz="2000" dirty="0">
              <a:latin typeface="Calibri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424936" cy="4536504"/>
          </a:xfrm>
        </p:spPr>
        <p:txBody>
          <a:bodyPr>
            <a:normAutofit fontScale="92500" lnSpcReduction="20000"/>
          </a:bodyPr>
          <a:lstStyle/>
          <a:p>
            <a:endParaRPr lang="es-PE" dirty="0" smtClean="0">
              <a:latin typeface="Calibri" pitchFamily="34" charset="0"/>
            </a:endParaRPr>
          </a:p>
          <a:p>
            <a:r>
              <a:rPr lang="es-ES" sz="3200" b="1" dirty="0">
                <a:latin typeface="Calibri" panose="020F0502020204030204" pitchFamily="34" charset="0"/>
              </a:rPr>
              <a:t>Sesión 4: </a:t>
            </a:r>
            <a:endParaRPr lang="es-ES" sz="3200" b="1" dirty="0" smtClean="0">
              <a:latin typeface="Calibri" panose="020F0502020204030204" pitchFamily="34" charset="0"/>
            </a:endParaRPr>
          </a:p>
          <a:p>
            <a:r>
              <a:rPr lang="es-ES" sz="3200" b="1" dirty="0" smtClean="0">
                <a:latin typeface="Calibri" panose="020F0502020204030204" pitchFamily="34" charset="0"/>
              </a:rPr>
              <a:t>Asociaciones </a:t>
            </a:r>
            <a:r>
              <a:rPr lang="es-ES" sz="3200" b="1" dirty="0">
                <a:latin typeface="Calibri" panose="020F0502020204030204" pitchFamily="34" charset="0"/>
              </a:rPr>
              <a:t>en la cooperación Sur-Sur y la </a:t>
            </a:r>
            <a:r>
              <a:rPr lang="es-ES" sz="3200" b="1" dirty="0" smtClean="0">
                <a:latin typeface="Calibri" panose="020F0502020204030204" pitchFamily="34" charset="0"/>
              </a:rPr>
              <a:t>cooperación triangular </a:t>
            </a:r>
            <a:r>
              <a:rPr lang="es-ES" sz="3200" b="1" dirty="0">
                <a:latin typeface="Calibri" panose="020F0502020204030204" pitchFamily="34" charset="0"/>
              </a:rPr>
              <a:t>para la transferencia de </a:t>
            </a:r>
            <a:r>
              <a:rPr lang="es-ES" sz="3200" b="1" dirty="0" smtClean="0">
                <a:latin typeface="Calibri" panose="020F0502020204030204" pitchFamily="34" charset="0"/>
              </a:rPr>
              <a:t>tecnología</a:t>
            </a:r>
          </a:p>
          <a:p>
            <a:endParaRPr lang="es-PE" dirty="0" smtClean="0">
              <a:latin typeface="Calibri" pitchFamily="34" charset="0"/>
            </a:endParaRPr>
          </a:p>
          <a:p>
            <a:r>
              <a:rPr lang="es-PE" b="1" i="1" dirty="0" smtClean="0">
                <a:latin typeface="Calibri" pitchFamily="34" charset="0"/>
              </a:rPr>
              <a:t>Profª Drª Marli Elizabeth Ritter dos Santos</a:t>
            </a:r>
          </a:p>
          <a:p>
            <a:r>
              <a:rPr lang="es-PE" b="1" i="1" dirty="0" smtClean="0">
                <a:latin typeface="Calibri" pitchFamily="34" charset="0"/>
              </a:rPr>
              <a:t>Directora del ETT/PUCRS</a:t>
            </a:r>
          </a:p>
          <a:p>
            <a:endParaRPr lang="es-PE" dirty="0" smtClean="0">
              <a:latin typeface="Calibri" pitchFamily="34" charset="0"/>
            </a:endParaRPr>
          </a:p>
          <a:p>
            <a:endParaRPr lang="es-PE" dirty="0" smtClean="0">
              <a:latin typeface="Calibri" pitchFamily="34" charset="0"/>
            </a:endParaRPr>
          </a:p>
          <a:p>
            <a:endParaRPr lang="es-PE" dirty="0" smtClean="0">
              <a:latin typeface="Calibri" pitchFamily="34" charset="0"/>
            </a:endParaRPr>
          </a:p>
          <a:p>
            <a:r>
              <a:rPr lang="es-PE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Lima, Perú, 5 y 6 de Mayo, 2015.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FEB1-3078-426A-B57C-E254EE6FB760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5" name="Imagem 4" descr="Brasão PUCRS no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883410"/>
            <a:ext cx="1043555" cy="17859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870" y="42556"/>
            <a:ext cx="1854162" cy="1469562"/>
          </a:xfrm>
          <a:prstGeom prst="rect">
            <a:avLst/>
          </a:prstGeom>
        </p:spPr>
      </p:pic>
      <p:pic>
        <p:nvPicPr>
          <p:cNvPr id="8" name="Picture 2" descr="N:\Logos ETT\Logo ETT - méd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786693"/>
            <a:ext cx="1620218" cy="844876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643136" y="44624"/>
            <a:ext cx="5412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Calibri" panose="020F0502020204030204" pitchFamily="34" charset="0"/>
              </a:rPr>
              <a:t>REUNIÓN INTERREGIONAL DE </a:t>
            </a:r>
            <a:r>
              <a:rPr lang="pt-BR" sz="2000" b="1" dirty="0" smtClean="0">
                <a:latin typeface="Calibri" panose="020F0502020204030204" pitchFamily="34" charset="0"/>
              </a:rPr>
              <a:t>EXPERTOS:</a:t>
            </a:r>
          </a:p>
          <a:p>
            <a:pPr algn="ctr"/>
            <a:r>
              <a:rPr lang="es-ES" sz="2000" b="1" dirty="0">
                <a:latin typeface="Calibri" panose="020F0502020204030204" pitchFamily="34" charset="0"/>
              </a:rPr>
              <a:t>La cooperación Sur-Sur y la cooperación triangular para el acceso a</a:t>
            </a:r>
          </a:p>
          <a:p>
            <a:pPr algn="ctr"/>
            <a:r>
              <a:rPr lang="es-ES" sz="2000" b="1" dirty="0">
                <a:latin typeface="Calibri" panose="020F0502020204030204" pitchFamily="34" charset="0"/>
              </a:rPr>
              <a:t>la información y los conocimientos, el apoyo a la innovación y la</a:t>
            </a:r>
          </a:p>
          <a:p>
            <a:pPr algn="ctr"/>
            <a:r>
              <a:rPr lang="pt-BR" sz="2000" b="1" dirty="0" err="1">
                <a:latin typeface="Calibri" panose="020F0502020204030204" pitchFamily="34" charset="0"/>
              </a:rPr>
              <a:t>transferencia</a:t>
            </a:r>
            <a:r>
              <a:rPr lang="pt-BR" sz="2000" b="1" dirty="0">
                <a:latin typeface="Calibri" panose="020F0502020204030204" pitchFamily="34" charset="0"/>
              </a:rPr>
              <a:t> de </a:t>
            </a:r>
            <a:r>
              <a:rPr lang="pt-BR" sz="2000" b="1" dirty="0" err="1">
                <a:latin typeface="Calibri" panose="020F0502020204030204" pitchFamily="34" charset="0"/>
              </a:rPr>
              <a:t>tecnología</a:t>
            </a:r>
            <a:endParaRPr lang="pt-BR" sz="2000" b="1" dirty="0">
              <a:latin typeface="Calibri" panose="020F0502020204030204" pitchFamily="34" charset="0"/>
            </a:endParaRPr>
          </a:p>
        </p:txBody>
      </p:sp>
      <p:sp>
        <p:nvSpPr>
          <p:cNvPr id="19" name="AutoShape 3"/>
          <p:cNvSpPr>
            <a:spLocks noChangeAspect="1" noChangeArrowheads="1" noTextEdit="1"/>
          </p:cNvSpPr>
          <p:nvPr/>
        </p:nvSpPr>
        <p:spPr bwMode="auto">
          <a:xfrm>
            <a:off x="1828800" y="2762250"/>
            <a:ext cx="5486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/>
          <a:srcRect l="13283" t="29531" r="72881" b="59641"/>
          <a:stretch/>
        </p:blipFill>
        <p:spPr>
          <a:xfrm>
            <a:off x="35496" y="188640"/>
            <a:ext cx="1800200" cy="792088"/>
          </a:xfrm>
          <a:prstGeom prst="rect">
            <a:avLst/>
          </a:prstGeom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Marli Elizabeth Ritter dos Santos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pPr algn="ctr"/>
            <a:r>
              <a:rPr lang="pt-BR" sz="3200" dirty="0">
                <a:latin typeface="Calibri" panose="020F0502020204030204" pitchFamily="34" charset="0"/>
              </a:rPr>
              <a:t/>
            </a:r>
            <a:br>
              <a:rPr lang="pt-BR" sz="3200" dirty="0">
                <a:latin typeface="Calibri" panose="020F0502020204030204" pitchFamily="34" charset="0"/>
              </a:rPr>
            </a:b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165923"/>
          </a:xfrm>
        </p:spPr>
        <p:txBody>
          <a:bodyPr>
            <a:noAutofit/>
          </a:bodyPr>
          <a:lstStyle/>
          <a:p>
            <a:pPr algn="just"/>
            <a:r>
              <a:rPr lang="es-ES_tradnl" sz="2800" dirty="0" smtClean="0">
                <a:latin typeface="Calibri" panose="020F0502020204030204" pitchFamily="34" charset="0"/>
              </a:rPr>
              <a:t>Las actividades de la REFOPRI comprendieron tres etapas:</a:t>
            </a:r>
          </a:p>
          <a:p>
            <a:pPr lvl="1" algn="just"/>
            <a:r>
              <a:rPr lang="es-ES_tradnl" sz="2000" dirty="0" smtClean="0">
                <a:latin typeface="Calibri" panose="020F0502020204030204" pitchFamily="34" charset="0"/>
              </a:rPr>
              <a:t>Análisis de las mejores prácticas de GPI</a:t>
            </a:r>
          </a:p>
          <a:p>
            <a:pPr lvl="1" algn="just"/>
            <a:r>
              <a:rPr lang="es-ES_tradnl" sz="2000" dirty="0" smtClean="0">
                <a:latin typeface="Calibri" panose="020F0502020204030204" pitchFamily="34" charset="0"/>
              </a:rPr>
              <a:t>Diseño de un modelo de GPI para centros de investigación y universidades y otro modelo para PYMES</a:t>
            </a:r>
          </a:p>
          <a:p>
            <a:pPr lvl="1" algn="just"/>
            <a:r>
              <a:rPr lang="es-ES_tradnl" sz="2000" dirty="0" smtClean="0">
                <a:latin typeface="Calibri" panose="020F0502020204030204" pitchFamily="34" charset="0"/>
              </a:rPr>
              <a:t>Difusión de los lineamientos de una GPI eficaz y ad-hoc para la región mediante la publicación de los modelos y la formación de gestores en la materia en los 7 países y un curso a distancia por Internet.</a:t>
            </a:r>
          </a:p>
          <a:p>
            <a:pPr algn="just"/>
            <a:endParaRPr lang="es-ES_tradnl" sz="2800" dirty="0">
              <a:latin typeface="Calibri" panose="020F0502020204030204" pitchFamily="34" charset="0"/>
            </a:endParaRPr>
          </a:p>
          <a:p>
            <a:pPr algn="just"/>
            <a:endParaRPr lang="es-ES_tradnl" sz="2800" dirty="0" smtClean="0">
              <a:latin typeface="Calibri" panose="020F0502020204030204" pitchFamily="34" charset="0"/>
            </a:endParaRPr>
          </a:p>
          <a:p>
            <a:pPr algn="just"/>
            <a:endParaRPr lang="es-ES_tradnl" sz="2800" dirty="0" smtClean="0">
              <a:latin typeface="Calibri" panose="020F0502020204030204" pitchFamily="34" charset="0"/>
            </a:endParaRPr>
          </a:p>
          <a:p>
            <a:pPr algn="just"/>
            <a:endParaRPr lang="es-ES_tradnl" sz="2800" dirty="0" smtClean="0">
              <a:latin typeface="Calibri" panose="020F0502020204030204" pitchFamily="34" charset="0"/>
            </a:endParaRPr>
          </a:p>
          <a:p>
            <a:pPr algn="just"/>
            <a:endParaRPr lang="es-ES_tradnl" sz="2800" dirty="0" smtClean="0">
              <a:latin typeface="Calibri" panose="020F0502020204030204" pitchFamily="34" charset="0"/>
            </a:endParaRPr>
          </a:p>
          <a:p>
            <a:pPr marL="109728" indent="0" algn="r">
              <a:buNone/>
            </a:pPr>
            <a:endParaRPr lang="es-ES_tradnl" sz="1800" dirty="0" smtClean="0">
              <a:latin typeface="Calibri" panose="020F0502020204030204" pitchFamily="34" charset="0"/>
            </a:endParaRPr>
          </a:p>
          <a:p>
            <a:pPr marL="109728" indent="0" algn="r">
              <a:buNone/>
            </a:pPr>
            <a:endParaRPr lang="es-ES_tradnl" sz="1800" dirty="0" smtClean="0">
              <a:latin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27B2-8859-47A8-B1AD-0209A5746ACA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Marli Elizabeth Ritter dos Santos</a:t>
            </a:r>
            <a:endParaRPr lang="pt-B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1" y="140439"/>
            <a:ext cx="883352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err="1">
                <a:latin typeface="Calibri" panose="020F0502020204030204" pitchFamily="34" charset="0"/>
              </a:rPr>
              <a:t>Red</a:t>
            </a:r>
            <a:r>
              <a:rPr lang="pt-BR" sz="2400" b="1" dirty="0">
                <a:latin typeface="Calibri" panose="020F0502020204030204" pitchFamily="34" charset="0"/>
              </a:rPr>
              <a:t> CYTED: </a:t>
            </a:r>
            <a:endParaRPr lang="pt-BR" sz="2400" b="1" dirty="0" smtClean="0"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RED para el Fortalecimiento de la Cultura de la Propiedad Intelectual en Iberoamérica (REFOPRI)</a:t>
            </a:r>
            <a:endParaRPr kumimoji="0" lang="es-MX" alt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s-MX" altLang="pt-BR" b="1" smtClean="0">
                <a:solidFill>
                  <a:srgbClr val="800000"/>
                </a:solidFill>
              </a:rPr>
              <a:t>Difusión</a:t>
            </a:r>
            <a:endParaRPr lang="es-ES" altLang="pt-BR" b="1" smtClean="0">
              <a:solidFill>
                <a:srgbClr val="8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hlink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es-MX" dirty="0" smtClean="0">
                <a:solidFill>
                  <a:schemeClr val="tx2"/>
                </a:solidFill>
              </a:rPr>
              <a:t>Cuatro cursos presenciales</a:t>
            </a:r>
          </a:p>
          <a:p>
            <a:pPr lvl="1" eaLnBrk="1" hangingPunct="1">
              <a:buSzPct val="65000"/>
              <a:buFont typeface="Wingdings" panose="05000000000000000000" pitchFamily="2" charset="2"/>
              <a:buChar char="q"/>
              <a:defRPr/>
            </a:pPr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Transferencia de tecnología  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(Brasil ejecutado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lvl="1" eaLnBrk="1" hangingPunct="1">
              <a:buSzPct val="65000"/>
              <a:buFont typeface="Wingdings" panose="05000000000000000000" pitchFamily="2" charset="2"/>
              <a:buChar char="q"/>
              <a:defRPr/>
            </a:pPr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Vigilancia Tecnológica (México) (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tres cursos ejecutados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lvl="1" eaLnBrk="1" hangingPunct="1">
              <a:buSzPct val="65000"/>
              <a:buFont typeface="Wingdings" panose="05000000000000000000" pitchFamily="2" charset="2"/>
              <a:buChar char="q"/>
              <a:defRPr/>
            </a:pPr>
            <a:r>
              <a:rPr lang="es-MX" dirty="0" smtClean="0">
                <a:solidFill>
                  <a:schemeClr val="tx2"/>
                </a:solidFill>
              </a:rPr>
              <a:t>Avalúo de Activos  intangibles  (Chile)</a:t>
            </a:r>
          </a:p>
          <a:p>
            <a:pPr lvl="1" eaLnBrk="1" hangingPunct="1">
              <a:buSzPct val="65000"/>
              <a:buFont typeface="Wingdings" panose="05000000000000000000" pitchFamily="2" charset="2"/>
              <a:buChar char="q"/>
              <a:defRPr/>
            </a:pPr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Transferencia de Tecnología (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Quito ejecutado</a:t>
            </a:r>
            <a:r>
              <a:rPr lang="es-MX" dirty="0" smtClean="0">
                <a:solidFill>
                  <a:schemeClr val="tx2"/>
                </a:solidFill>
              </a:rPr>
              <a:t>)</a:t>
            </a:r>
          </a:p>
          <a:p>
            <a:pPr lvl="1" eaLnBrk="1" hangingPunct="1">
              <a:buSzPct val="65000"/>
              <a:buFont typeface="Wingdings" panose="05000000000000000000" pitchFamily="2" charset="2"/>
              <a:buChar char="q"/>
              <a:defRPr/>
            </a:pPr>
            <a:endParaRPr lang="es-MX" dirty="0" smtClean="0">
              <a:solidFill>
                <a:schemeClr val="tx2"/>
              </a:solidFill>
            </a:endParaRPr>
          </a:p>
          <a:p>
            <a:pPr eaLnBrk="1" hangingPunct="1">
              <a:buClr>
                <a:schemeClr val="hlink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es-MX" dirty="0" smtClean="0">
                <a:solidFill>
                  <a:schemeClr val="tx2"/>
                </a:solidFill>
              </a:rPr>
              <a:t>Curso a distancia</a:t>
            </a:r>
          </a:p>
          <a:p>
            <a:pPr eaLnBrk="1" hangingPunct="1">
              <a:buClr>
                <a:schemeClr val="hlink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es-MX" dirty="0" smtClean="0">
                <a:solidFill>
                  <a:schemeClr val="tx2"/>
                </a:solidFill>
              </a:rPr>
              <a:t>Dos Manuales de Gestión de PI</a:t>
            </a:r>
          </a:p>
          <a:p>
            <a:pPr eaLnBrk="1" hangingPunct="1">
              <a:buClr>
                <a:schemeClr val="hlink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es-MX" dirty="0" smtClean="0">
                <a:solidFill>
                  <a:schemeClr val="tx2"/>
                </a:solidFill>
              </a:rPr>
              <a:t>Formación de gestores</a:t>
            </a:r>
          </a:p>
          <a:p>
            <a:pPr eaLnBrk="1" hangingPunct="1">
              <a:buClr>
                <a:schemeClr val="hlink"/>
              </a:buClr>
              <a:buSzPct val="65000"/>
              <a:buFont typeface="Wingdings" panose="05000000000000000000" pitchFamily="2" charset="2"/>
              <a:buChar char="q"/>
              <a:defRPr/>
            </a:pPr>
            <a:endParaRPr lang="es-ES" dirty="0" smtClean="0">
              <a:solidFill>
                <a:schemeClr val="tx2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Marli Elizabeth Ritter dos Santos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/>
              <a:t>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79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altLang="pt-BR" dirty="0">
                <a:latin typeface="Calibri" panose="020F0502020204030204" pitchFamily="34" charset="0"/>
              </a:rPr>
              <a:t>Buenas prácticas de GPI</a:t>
            </a:r>
            <a:endParaRPr lang="es-ES" altLang="pt-BR" dirty="0">
              <a:latin typeface="Calibri" panose="020F050202020403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altLang="pt-BR" dirty="0">
                <a:latin typeface="Calibri" panose="020F0502020204030204" pitchFamily="34" charset="0"/>
              </a:rPr>
              <a:t>La perspectiva de la PYME</a:t>
            </a:r>
          </a:p>
          <a:p>
            <a:pPr lvl="1"/>
            <a:r>
              <a:rPr lang="es-MX" altLang="pt-BR" dirty="0">
                <a:latin typeface="Calibri" panose="020F0502020204030204" pitchFamily="34" charset="0"/>
              </a:rPr>
              <a:t>Fundación </a:t>
            </a:r>
            <a:r>
              <a:rPr lang="es-MX" altLang="pt-BR" dirty="0" err="1">
                <a:latin typeface="Calibri" panose="020F0502020204030204" pitchFamily="34" charset="0"/>
              </a:rPr>
              <a:t>Chankuap</a:t>
            </a:r>
            <a:r>
              <a:rPr lang="es-MX" altLang="pt-BR" dirty="0">
                <a:latin typeface="Calibri" panose="020F0502020204030204" pitchFamily="34" charset="0"/>
              </a:rPr>
              <a:t> (Ecuador</a:t>
            </a:r>
            <a:r>
              <a:rPr lang="es-MX" altLang="pt-BR" dirty="0" smtClean="0">
                <a:latin typeface="Calibri" panose="020F0502020204030204" pitchFamily="34" charset="0"/>
              </a:rPr>
              <a:t>) - </a:t>
            </a:r>
            <a:r>
              <a:rPr lang="es-MX" altLang="pt-BR" sz="2400" dirty="0">
                <a:latin typeface="Calibri" panose="020F0502020204030204" pitchFamily="34" charset="0"/>
              </a:rPr>
              <a:t>ONG que apoya el desarrollo productivo y social de comunidades indígenas del Amazonas</a:t>
            </a:r>
          </a:p>
          <a:p>
            <a:pPr lvl="1"/>
            <a:endParaRPr lang="es-MX" altLang="pt-BR" dirty="0">
              <a:latin typeface="Calibri" panose="020F0502020204030204" pitchFamily="34" charset="0"/>
            </a:endParaRPr>
          </a:p>
          <a:p>
            <a:pPr lvl="1"/>
            <a:r>
              <a:rPr lang="es-MX" altLang="pt-BR" dirty="0">
                <a:latin typeface="Calibri" panose="020F0502020204030204" pitchFamily="34" charset="0"/>
              </a:rPr>
              <a:t>Grupo </a:t>
            </a:r>
            <a:r>
              <a:rPr lang="es-MX" altLang="pt-BR" dirty="0" err="1">
                <a:latin typeface="Calibri" panose="020F0502020204030204" pitchFamily="34" charset="0"/>
              </a:rPr>
              <a:t>Villamex</a:t>
            </a:r>
            <a:r>
              <a:rPr lang="es-MX" altLang="pt-BR" dirty="0">
                <a:latin typeface="Calibri" panose="020F0502020204030204" pitchFamily="34" charset="0"/>
              </a:rPr>
              <a:t> (México</a:t>
            </a:r>
            <a:r>
              <a:rPr lang="es-MX" altLang="pt-BR" dirty="0" smtClean="0">
                <a:latin typeface="Calibri" panose="020F0502020204030204" pitchFamily="34" charset="0"/>
              </a:rPr>
              <a:t>) - </a:t>
            </a:r>
            <a:r>
              <a:rPr lang="es-MX" altLang="pt-BR" sz="2400" dirty="0">
                <a:latin typeface="Calibri" panose="020F0502020204030204" pitchFamily="34" charset="0"/>
              </a:rPr>
              <a:t>Uso intensivo de patentes para máquinas novedosas</a:t>
            </a:r>
          </a:p>
          <a:p>
            <a:pPr lvl="1"/>
            <a:endParaRPr lang="es-MX" altLang="pt-BR" dirty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s-MX" altLang="pt-BR" dirty="0">
                <a:latin typeface="Calibri" panose="020F0502020204030204" pitchFamily="34" charset="0"/>
              </a:rPr>
              <a:t>FK Biotecnología (Brasil</a:t>
            </a:r>
            <a:r>
              <a:rPr lang="es-MX" altLang="pt-BR" dirty="0" smtClean="0">
                <a:latin typeface="Calibri" panose="020F0502020204030204" pitchFamily="34" charset="0"/>
              </a:rPr>
              <a:t>)  - </a:t>
            </a:r>
            <a:r>
              <a:rPr lang="es-MX" altLang="pt-BR" sz="2400" dirty="0" smtClean="0">
                <a:latin typeface="Calibri" panose="020F0502020204030204" pitchFamily="34" charset="0"/>
              </a:rPr>
              <a:t>Empresa </a:t>
            </a:r>
            <a:r>
              <a:rPr lang="es-MX" altLang="pt-BR" sz="2400" dirty="0">
                <a:latin typeface="Calibri" panose="020F0502020204030204" pitchFamily="34" charset="0"/>
              </a:rPr>
              <a:t>spin-off de centro de </a:t>
            </a:r>
            <a:r>
              <a:rPr lang="es-MX" altLang="pt-BR" sz="2400" dirty="0" smtClean="0">
                <a:latin typeface="Calibri" panose="020F0502020204030204" pitchFamily="34" charset="0"/>
              </a:rPr>
              <a:t>investigación; Desarrollo </a:t>
            </a:r>
            <a:r>
              <a:rPr lang="es-MX" altLang="pt-BR" sz="2400" dirty="0">
                <a:latin typeface="Calibri" panose="020F0502020204030204" pitchFamily="34" charset="0"/>
              </a:rPr>
              <a:t>de estrategias terapéuticas contra el cáncer</a:t>
            </a:r>
          </a:p>
          <a:p>
            <a:pPr lvl="1"/>
            <a:endParaRPr lang="es-MX" altLang="pt-BR" dirty="0">
              <a:latin typeface="Calibri" panose="020F0502020204030204" pitchFamily="34" charset="0"/>
            </a:endParaRPr>
          </a:p>
          <a:p>
            <a:pPr lvl="1"/>
            <a:r>
              <a:rPr lang="es-MX" altLang="pt-BR" dirty="0">
                <a:latin typeface="Calibri" panose="020F0502020204030204" pitchFamily="34" charset="0"/>
              </a:rPr>
              <a:t>LISAN (Costa Rica</a:t>
            </a:r>
            <a:r>
              <a:rPr lang="es-MX" altLang="pt-BR" dirty="0" smtClean="0">
                <a:latin typeface="Calibri" panose="020F0502020204030204" pitchFamily="34" charset="0"/>
              </a:rPr>
              <a:t>) - </a:t>
            </a:r>
            <a:r>
              <a:rPr lang="es-MX" altLang="pt-BR" sz="2400" dirty="0">
                <a:latin typeface="Calibri" panose="020F0502020204030204" pitchFamily="34" charset="0"/>
              </a:rPr>
              <a:t>Empresa manufacturera de  productos genéricos y fitofármacos </a:t>
            </a:r>
            <a:r>
              <a:rPr lang="es-MX" altLang="pt-BR" sz="2400" dirty="0" smtClean="0">
                <a:latin typeface="Calibri" panose="020F0502020204030204" pitchFamily="34" charset="0"/>
              </a:rPr>
              <a:t>novedosos -  (Privilegia el secreto industrial)</a:t>
            </a:r>
            <a:endParaRPr lang="es-MX" altLang="pt-BR" sz="2400" dirty="0">
              <a:latin typeface="Calibri" panose="020F0502020204030204" pitchFamily="34" charset="0"/>
            </a:endParaRPr>
          </a:p>
          <a:p>
            <a:pPr lvl="1"/>
            <a:endParaRPr lang="es-MX" altLang="pt-BR" dirty="0" smtClean="0">
              <a:latin typeface="Calibri" panose="020F0502020204030204" pitchFamily="34" charset="0"/>
            </a:endParaRPr>
          </a:p>
          <a:p>
            <a:r>
              <a:rPr lang="es-MX" altLang="pt-BR" dirty="0" smtClean="0">
                <a:latin typeface="Calibri" panose="020F0502020204030204" pitchFamily="34" charset="0"/>
              </a:rPr>
              <a:t>La perspectiva de las Universidades</a:t>
            </a:r>
          </a:p>
          <a:p>
            <a:pPr lvl="1"/>
            <a:r>
              <a:rPr lang="es-MX" altLang="pt-BR" dirty="0">
                <a:latin typeface="Calibri" panose="020F0502020204030204" pitchFamily="34" charset="0"/>
              </a:rPr>
              <a:t>Universidad de Costa Rica</a:t>
            </a:r>
          </a:p>
          <a:p>
            <a:pPr lvl="1"/>
            <a:r>
              <a:rPr lang="es-MX" altLang="pt-BR" dirty="0">
                <a:latin typeface="Calibri" panose="020F0502020204030204" pitchFamily="34" charset="0"/>
              </a:rPr>
              <a:t>Universidad de Concepción (Chile)</a:t>
            </a:r>
          </a:p>
          <a:p>
            <a:pPr lvl="1"/>
            <a:r>
              <a:rPr lang="es-MX" altLang="pt-BR" dirty="0">
                <a:latin typeface="Calibri" panose="020F0502020204030204" pitchFamily="34" charset="0"/>
              </a:rPr>
              <a:t>Fundación Chile</a:t>
            </a:r>
          </a:p>
          <a:p>
            <a:pPr lvl="1"/>
            <a:r>
              <a:rPr lang="es-MX" altLang="pt-BR" dirty="0">
                <a:latin typeface="Calibri" panose="020F0502020204030204" pitchFamily="34" charset="0"/>
              </a:rPr>
              <a:t>Universidad Federal de Rio Grande do Sul</a:t>
            </a:r>
          </a:p>
          <a:p>
            <a:pPr lvl="1"/>
            <a:r>
              <a:rPr lang="es-MX" altLang="pt-BR" dirty="0">
                <a:latin typeface="Calibri" panose="020F0502020204030204" pitchFamily="34" charset="0"/>
              </a:rPr>
              <a:t>Universidad Nacional Autónoma de México</a:t>
            </a:r>
            <a:endParaRPr lang="es-ES" altLang="pt-BR" dirty="0">
              <a:latin typeface="Calibri" panose="020F0502020204030204" pitchFamily="34" charset="0"/>
            </a:endParaRPr>
          </a:p>
          <a:p>
            <a:endParaRPr lang="es-MX" altLang="pt-BR" dirty="0">
              <a:latin typeface="Calibri" panose="020F0502020204030204" pitchFamily="34" charset="0"/>
            </a:endParaRPr>
          </a:p>
          <a:p>
            <a:pPr lvl="1"/>
            <a:endParaRPr lang="es-MX" altLang="pt-BR" dirty="0">
              <a:latin typeface="Calibri" panose="020F0502020204030204" pitchFamily="34" charset="0"/>
            </a:endParaRPr>
          </a:p>
          <a:p>
            <a:endParaRPr lang="es-ES" altLang="pt-BR" dirty="0">
              <a:latin typeface="Calibri" panose="020F0502020204030204" pitchFamily="34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Marli Elizabeth Ritter dos Santos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/>
              <a:t>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29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s-MX" b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Resultados</a:t>
            </a:r>
            <a:endParaRPr lang="es-ES" b="1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q"/>
              <a:defRPr/>
            </a:pP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Formación de un grupo de al menos 35 agentes multiplicadores especializados en gestión de la propiedad intelectual (cinco por país participante)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q"/>
              <a:defRPr/>
            </a:pP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Capacitación de gestores de la propiedad intelectual en al menos 100 </a:t>
            </a:r>
            <a:r>
              <a:rPr lang="es-ES" sz="24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PYMEs</a:t>
            </a: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iberoamericanas.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(15 participantes en cursos)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q"/>
              <a:defRPr/>
            </a:pP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Capacitación de gestores de la propiedad intelectual en 70 centros de investigación y universidades iberoamericanos (diez por país participante en la red).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(140 participación en los cursos)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q"/>
              <a:defRPr/>
            </a:pP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Plataforma de capacitación básica por internet.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q"/>
              <a:defRPr/>
            </a:pP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Publicaciones: </a:t>
            </a: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es-MX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Gestión 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Tecnológica: Conceptos y prácticas</a:t>
            </a: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es-MX" sz="2400" dirty="0">
                <a:solidFill>
                  <a:schemeClr val="tx2"/>
                </a:solidFill>
                <a:latin typeface="Calibri" panose="020F0502020204030204" pitchFamily="34" charset="0"/>
              </a:rPr>
              <a:t>Gestión del Conocimiento en Centros públicos de </a:t>
            </a:r>
            <a:r>
              <a:rPr lang="es-MX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IyD</a:t>
            </a:r>
            <a:r>
              <a:rPr lang="es-MX" sz="2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q"/>
              <a:defRPr/>
            </a:pPr>
            <a:r>
              <a:rPr lang="es-E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Marli Elizabeth Ritter dos Santos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/>
              <a:t>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18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25425" y="1903413"/>
            <a:ext cx="2376488" cy="995362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516688" y="1903413"/>
            <a:ext cx="2316162" cy="9953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057" name="Picture 9" descr="programa FLAC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1903413"/>
            <a:ext cx="4105275" cy="9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goapaisadoright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865813"/>
            <a:ext cx="22955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drc-crdi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5488"/>
            <a:ext cx="17287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CADET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8" y="5792788"/>
            <a:ext cx="14859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UNAMazul%20copy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1" b="6218"/>
          <a:stretch>
            <a:fillRect/>
          </a:stretch>
        </p:blipFill>
        <p:spPr bwMode="auto">
          <a:xfrm>
            <a:off x="5580063" y="5705475"/>
            <a:ext cx="1081087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6859588"/>
          </a:xfrm>
          <a:prstGeom prst="rect">
            <a:avLst/>
          </a:prstGeom>
          <a:solidFill>
            <a:srgbClr val="666699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056" y="404813"/>
            <a:ext cx="8459416" cy="949325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s-MX" altLang="pt-BR" sz="2000" b="1" dirty="0">
                <a:latin typeface="Verdana" panose="020B0604030504040204" pitchFamily="34" charset="0"/>
              </a:rPr>
              <a:t>Fondo IDRC de apoyo a la Investigación sobre </a:t>
            </a:r>
            <a:br>
              <a:rPr lang="es-MX" altLang="pt-BR" sz="2000" b="1" dirty="0">
                <a:latin typeface="Verdana" panose="020B0604030504040204" pitchFamily="34" charset="0"/>
              </a:rPr>
            </a:br>
            <a:r>
              <a:rPr lang="es-MX" altLang="pt-BR" sz="2000" b="1" dirty="0">
                <a:latin typeface="Verdana" panose="020B0604030504040204" pitchFamily="34" charset="0"/>
              </a:rPr>
              <a:t>Economía del Conocimiento en América Latina  y el Caribe</a:t>
            </a:r>
            <a:r>
              <a:rPr lang="es-ES" altLang="pt-BR" sz="4000" dirty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511300"/>
          </a:xfrm>
        </p:spPr>
        <p:txBody>
          <a:bodyPr/>
          <a:lstStyle/>
          <a:p>
            <a:r>
              <a:rPr lang="es-MX" alt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“Gestión del conocimiento y creación de valor en centros  de I+D”</a:t>
            </a:r>
            <a:endParaRPr lang="es-ES" altLang="pt-BR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797274" y="4149080"/>
            <a:ext cx="3672800" cy="6463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altLang="pt-BR" sz="1800" dirty="0">
                <a:solidFill>
                  <a:schemeClr val="bg1"/>
                </a:solidFill>
              </a:rPr>
              <a:t>Dr. José Luís </a:t>
            </a:r>
            <a:r>
              <a:rPr lang="es-MX" altLang="pt-BR" sz="1800" dirty="0" err="1">
                <a:solidFill>
                  <a:schemeClr val="bg1"/>
                </a:solidFill>
              </a:rPr>
              <a:t>Solleiro</a:t>
            </a:r>
            <a:r>
              <a:rPr lang="es-MX" altLang="pt-BR" sz="1800" dirty="0">
                <a:solidFill>
                  <a:schemeClr val="bg1"/>
                </a:solidFill>
              </a:rPr>
              <a:t> </a:t>
            </a:r>
            <a:r>
              <a:rPr lang="es-MX" altLang="pt-BR" sz="1800" dirty="0" smtClean="0">
                <a:solidFill>
                  <a:schemeClr val="bg1"/>
                </a:solidFill>
              </a:rPr>
              <a:t>Rebolledo</a:t>
            </a:r>
          </a:p>
          <a:p>
            <a:pPr algn="ctr"/>
            <a:r>
              <a:rPr lang="es-MX" altLang="pt-BR" dirty="0" smtClean="0">
                <a:solidFill>
                  <a:schemeClr val="bg1"/>
                </a:solidFill>
              </a:rPr>
              <a:t>Coordinador</a:t>
            </a:r>
            <a:endParaRPr lang="es-ES" altLang="pt-BR" sz="1800" dirty="0">
              <a:solidFill>
                <a:schemeClr val="bg1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Marli Elizabeth Ritter dos Santos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FEB1-3078-426A-B57C-E254EE6FB760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973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-1588"/>
            <a:ext cx="9182100" cy="6886576"/>
            <a:chOff x="0" y="-1"/>
            <a:chExt cx="5784" cy="4338"/>
          </a:xfrm>
        </p:grpSpPr>
        <p:grpSp>
          <p:nvGrpSpPr>
            <p:cNvPr id="33795" name="Group 3"/>
            <p:cNvGrpSpPr>
              <a:grpSpLocks/>
            </p:cNvGrpSpPr>
            <p:nvPr/>
          </p:nvGrpSpPr>
          <p:grpSpPr bwMode="auto">
            <a:xfrm>
              <a:off x="0" y="-1"/>
              <a:ext cx="5783" cy="4338"/>
              <a:chOff x="0" y="-1"/>
              <a:chExt cx="5783" cy="4338"/>
            </a:xfrm>
          </p:grpSpPr>
          <p:pic>
            <p:nvPicPr>
              <p:cNvPr id="33796" name="Picture 4" descr="Logoapaisadoright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5" y="3916"/>
                <a:ext cx="952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797" name="Picture 5" descr="idrc-crdi"/>
              <p:cNvPicPr>
                <a:picLocks noChangeAspect="1" noChangeArrowheads="1"/>
              </p:cNvPicPr>
              <p:nvPr/>
            </p:nvPicPr>
            <p:blipFill>
              <a:blip r:embed="rId3">
                <a:lum bright="70000" contrast="-7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907"/>
                <a:ext cx="816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798" name="Picture 6" descr="CCADET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40000" contrast="-4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3884"/>
                <a:ext cx="755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799" name="Picture 7" descr="UNAMazul%20copy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40000" contrast="-4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11" b="6218"/>
              <a:stretch>
                <a:fillRect/>
              </a:stretch>
            </p:blipFill>
            <p:spPr bwMode="auto">
              <a:xfrm>
                <a:off x="3288" y="3814"/>
                <a:ext cx="499" cy="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00" name="Rectangle 8"/>
              <p:cNvSpPr>
                <a:spLocks noChangeArrowheads="1"/>
              </p:cNvSpPr>
              <p:nvPr/>
            </p:nvSpPr>
            <p:spPr bwMode="auto">
              <a:xfrm>
                <a:off x="3923" y="-1"/>
                <a:ext cx="136" cy="573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3801" name="Rectangle 9"/>
              <p:cNvSpPr>
                <a:spLocks noChangeArrowheads="1"/>
              </p:cNvSpPr>
              <p:nvPr/>
            </p:nvSpPr>
            <p:spPr bwMode="auto">
              <a:xfrm>
                <a:off x="3878" y="354"/>
                <a:ext cx="1882" cy="13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pic>
            <p:nvPicPr>
              <p:cNvPr id="33802" name="Picture 10" descr="programa FLACSO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" y="-1"/>
                <a:ext cx="1747" cy="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803" name="Line 11"/>
              <p:cNvSpPr>
                <a:spLocks noChangeShapeType="1"/>
              </p:cNvSpPr>
              <p:nvPr/>
            </p:nvSpPr>
            <p:spPr bwMode="auto">
              <a:xfrm>
                <a:off x="4014" y="498"/>
                <a:ext cx="175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804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83" cy="4337"/>
              </a:xfrm>
              <a:prstGeom prst="rect">
                <a:avLst/>
              </a:prstGeom>
              <a:solidFill>
                <a:srgbClr val="666699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3805" name="Rectangle 13"/>
            <p:cNvSpPr>
              <a:spLocks noChangeArrowheads="1"/>
            </p:cNvSpPr>
            <p:nvPr/>
          </p:nvSpPr>
          <p:spPr bwMode="auto">
            <a:xfrm>
              <a:off x="3811" y="588"/>
              <a:ext cx="1973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algn="ctr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algn="ctr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algn="ctr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s-MX" altLang="pt-BR" sz="1000" b="1" i="1">
                  <a:solidFill>
                    <a:schemeClr val="tx2"/>
                  </a:solidFill>
                </a:rPr>
                <a:t>“Gestión del conocimiento y creación de valor en centros  de I+D”</a:t>
              </a:r>
              <a:endParaRPr lang="es-ES" altLang="pt-BR" sz="1000" b="1" i="1">
                <a:solidFill>
                  <a:schemeClr val="tx2"/>
                </a:solidFill>
              </a:endParaRPr>
            </a:p>
          </p:txBody>
        </p:sp>
      </p:grp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1371600" y="1989138"/>
            <a:ext cx="64008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s-MX" altLang="pt-BR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“Gestión del conocimiento y creación de valor en centros  de I+D”</a:t>
            </a:r>
            <a:endParaRPr lang="es-ES" altLang="pt-BR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1331913" y="4149725"/>
            <a:ext cx="64008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s-MX" altLang="pt-BR">
                <a:solidFill>
                  <a:schemeClr val="folHlink"/>
                </a:solidFill>
              </a:rPr>
              <a:t>Características del proyecto</a:t>
            </a:r>
            <a:endParaRPr lang="es-ES" altLang="pt-BR">
              <a:solidFill>
                <a:schemeClr val="folHlink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Marli Elizabeth Ritter dos Santos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/>
              <a:t>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4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/>
              <a:t>16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669" t="15547" r="19007" b="5703"/>
          <a:stretch/>
        </p:blipFill>
        <p:spPr>
          <a:xfrm>
            <a:off x="467544" y="260648"/>
            <a:ext cx="8437537" cy="6192688"/>
          </a:xfrm>
          <a:prstGeom prst="rect">
            <a:avLst/>
          </a:prstGeom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Marli Elizabeth Ritter dos Santos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5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-1588"/>
            <a:ext cx="9182100" cy="6886576"/>
            <a:chOff x="0" y="-1"/>
            <a:chExt cx="5784" cy="4338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0" y="-1"/>
              <a:ext cx="5783" cy="4338"/>
              <a:chOff x="0" y="-1"/>
              <a:chExt cx="5783" cy="4338"/>
            </a:xfrm>
          </p:grpSpPr>
          <p:pic>
            <p:nvPicPr>
              <p:cNvPr id="35844" name="Picture 4" descr="Logoapaisadoright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5" y="3916"/>
                <a:ext cx="952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45" name="Picture 5" descr="idrc-crdi"/>
              <p:cNvPicPr>
                <a:picLocks noChangeAspect="1" noChangeArrowheads="1"/>
              </p:cNvPicPr>
              <p:nvPr/>
            </p:nvPicPr>
            <p:blipFill>
              <a:blip r:embed="rId3">
                <a:lum bright="70000" contrast="-7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907"/>
                <a:ext cx="816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46" name="Picture 6" descr="CCADET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40000" contrast="-4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3884"/>
                <a:ext cx="755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47" name="Picture 7" descr="UNAMazul%20copy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40000" contrast="-4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11" b="6218"/>
              <a:stretch>
                <a:fillRect/>
              </a:stretch>
            </p:blipFill>
            <p:spPr bwMode="auto">
              <a:xfrm>
                <a:off x="3288" y="3814"/>
                <a:ext cx="499" cy="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3923" y="-1"/>
                <a:ext cx="136" cy="573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5849" name="Rectangle 9"/>
              <p:cNvSpPr>
                <a:spLocks noChangeArrowheads="1"/>
              </p:cNvSpPr>
              <p:nvPr/>
            </p:nvSpPr>
            <p:spPr bwMode="auto">
              <a:xfrm>
                <a:off x="3878" y="354"/>
                <a:ext cx="1882" cy="13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pic>
            <p:nvPicPr>
              <p:cNvPr id="35850" name="Picture 10" descr="programa FLACSO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" y="-1"/>
                <a:ext cx="1747" cy="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851" name="Line 11"/>
              <p:cNvSpPr>
                <a:spLocks noChangeShapeType="1"/>
              </p:cNvSpPr>
              <p:nvPr/>
            </p:nvSpPr>
            <p:spPr bwMode="auto">
              <a:xfrm>
                <a:off x="4014" y="498"/>
                <a:ext cx="175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852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83" cy="4337"/>
              </a:xfrm>
              <a:prstGeom prst="rect">
                <a:avLst/>
              </a:prstGeom>
              <a:solidFill>
                <a:srgbClr val="666699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>
              <a:off x="3811" y="588"/>
              <a:ext cx="1973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algn="ctr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algn="ctr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algn="ctr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s-MX" altLang="pt-BR" sz="1000" b="1" i="1">
                  <a:solidFill>
                    <a:schemeClr val="tx2"/>
                  </a:solidFill>
                </a:rPr>
                <a:t>“Gestión del conocimiento y creación de valor en centros  de I+D”</a:t>
              </a:r>
              <a:endParaRPr lang="es-ES" altLang="pt-BR" sz="1000" b="1" i="1">
                <a:solidFill>
                  <a:schemeClr val="tx2"/>
                </a:solidFill>
              </a:endParaRPr>
            </a:p>
          </p:txBody>
        </p:sp>
      </p:grpSp>
      <p:sp>
        <p:nvSpPr>
          <p:cNvPr id="35854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altLang="pt-BR" sz="4000">
                <a:latin typeface="Verdana" panose="020B0604030504040204" pitchFamily="34" charset="0"/>
              </a:rPr>
              <a:t>Objetivo</a:t>
            </a:r>
            <a:br>
              <a:rPr lang="es-MX" altLang="pt-BR" sz="4000">
                <a:latin typeface="Verdana" panose="020B0604030504040204" pitchFamily="34" charset="0"/>
              </a:rPr>
            </a:br>
            <a:r>
              <a:rPr lang="es-MX" altLang="pt-BR" sz="4000">
                <a:latin typeface="Verdana" panose="020B0604030504040204" pitchFamily="34" charset="0"/>
              </a:rPr>
              <a:t>del proyecto</a:t>
            </a:r>
            <a:endParaRPr lang="es-ES" altLang="pt-BR" sz="4000">
              <a:latin typeface="Verdana" panose="020B0604030504040204" pitchFamily="34" charset="0"/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1052513" y="2360613"/>
            <a:ext cx="7037387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altLang="pt-BR" sz="2400">
                <a:solidFill>
                  <a:schemeClr val="tx2"/>
                </a:solidFill>
              </a:rPr>
              <a:t>Evaluar el proceso de gestión del conocimiento en centros públicos de investigación y desarrollo con la finalidad de determinar su capacidad de generación de valor y el impacto socioeconómico de sus actividades científicas y tecnológicas en el entorno económico y social nacional y regional.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Marli Elizabeth Ritter dos Santos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/>
              <a:t>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6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-1588"/>
            <a:ext cx="9182100" cy="6886576"/>
            <a:chOff x="0" y="-1"/>
            <a:chExt cx="5784" cy="4338"/>
          </a:xfrm>
        </p:grpSpPr>
        <p:grpSp>
          <p:nvGrpSpPr>
            <p:cNvPr id="39939" name="Group 3"/>
            <p:cNvGrpSpPr>
              <a:grpSpLocks/>
            </p:cNvGrpSpPr>
            <p:nvPr/>
          </p:nvGrpSpPr>
          <p:grpSpPr bwMode="auto">
            <a:xfrm>
              <a:off x="0" y="-1"/>
              <a:ext cx="5783" cy="4338"/>
              <a:chOff x="0" y="-1"/>
              <a:chExt cx="5783" cy="4338"/>
            </a:xfrm>
          </p:grpSpPr>
          <p:pic>
            <p:nvPicPr>
              <p:cNvPr id="39940" name="Picture 4" descr="Logoapaisadoright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5" y="3916"/>
                <a:ext cx="952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41" name="Picture 5" descr="idrc-crdi"/>
              <p:cNvPicPr>
                <a:picLocks noChangeAspect="1" noChangeArrowheads="1"/>
              </p:cNvPicPr>
              <p:nvPr/>
            </p:nvPicPr>
            <p:blipFill>
              <a:blip r:embed="rId3">
                <a:lum bright="70000" contrast="-7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907"/>
                <a:ext cx="816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42" name="Picture 6" descr="CCADET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40000" contrast="-4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3884"/>
                <a:ext cx="755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43" name="Picture 7" descr="UNAMazul%20copy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40000" contrast="-4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11" b="6218"/>
              <a:stretch>
                <a:fillRect/>
              </a:stretch>
            </p:blipFill>
            <p:spPr bwMode="auto">
              <a:xfrm>
                <a:off x="3288" y="3814"/>
                <a:ext cx="499" cy="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44" name="Rectangle 8"/>
              <p:cNvSpPr>
                <a:spLocks noChangeArrowheads="1"/>
              </p:cNvSpPr>
              <p:nvPr/>
            </p:nvSpPr>
            <p:spPr bwMode="auto">
              <a:xfrm>
                <a:off x="3923" y="-1"/>
                <a:ext cx="136" cy="573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/>
            </p:nvSpPr>
            <p:spPr bwMode="auto">
              <a:xfrm>
                <a:off x="3878" y="354"/>
                <a:ext cx="1882" cy="13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pic>
            <p:nvPicPr>
              <p:cNvPr id="39946" name="Picture 10" descr="programa FLACSO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" y="-1"/>
                <a:ext cx="1747" cy="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947" name="Line 11"/>
              <p:cNvSpPr>
                <a:spLocks noChangeShapeType="1"/>
              </p:cNvSpPr>
              <p:nvPr/>
            </p:nvSpPr>
            <p:spPr bwMode="auto">
              <a:xfrm>
                <a:off x="4014" y="498"/>
                <a:ext cx="175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83" cy="4337"/>
              </a:xfrm>
              <a:prstGeom prst="rect">
                <a:avLst/>
              </a:prstGeom>
              <a:solidFill>
                <a:srgbClr val="666699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3811" y="588"/>
              <a:ext cx="1973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algn="ctr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algn="ctr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algn="ctr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s-MX" altLang="pt-BR" sz="1000" b="1" i="1">
                  <a:solidFill>
                    <a:schemeClr val="tx2"/>
                  </a:solidFill>
                </a:rPr>
                <a:t>“Gestión del conocimiento y creación de valor en centros  de I+D”</a:t>
              </a:r>
              <a:endParaRPr lang="es-ES" altLang="pt-BR" sz="1000" b="1" i="1">
                <a:solidFill>
                  <a:schemeClr val="tx2"/>
                </a:solidFill>
              </a:endParaRPr>
            </a:p>
          </p:txBody>
        </p:sp>
      </p:grpSp>
      <p:sp>
        <p:nvSpPr>
          <p:cNvPr id="39950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altLang="pt-BR" sz="4000">
                <a:latin typeface="Verdana" panose="020B0604030504040204" pitchFamily="34" charset="0"/>
              </a:rPr>
              <a:t>Descripción</a:t>
            </a:r>
            <a:br>
              <a:rPr lang="es-MX" altLang="pt-BR" sz="4000">
                <a:latin typeface="Verdana" panose="020B0604030504040204" pitchFamily="34" charset="0"/>
              </a:rPr>
            </a:br>
            <a:r>
              <a:rPr lang="es-MX" altLang="pt-BR" sz="4000">
                <a:latin typeface="Verdana" panose="020B0604030504040204" pitchFamily="34" charset="0"/>
              </a:rPr>
              <a:t>del proyecto</a:t>
            </a:r>
            <a:endParaRPr lang="es-ES" altLang="pt-BR" sz="4000">
              <a:latin typeface="Verdana" panose="020B0604030504040204" pitchFamily="34" charset="0"/>
            </a:endParaRPr>
          </a:p>
        </p:txBody>
      </p:sp>
      <p:sp>
        <p:nvSpPr>
          <p:cNvPr id="3995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3926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altLang="pt-BR" sz="2000" b="1">
                <a:solidFill>
                  <a:schemeClr val="tx2"/>
                </a:solidFill>
              </a:rPr>
              <a:t>Primera etapa:</a:t>
            </a:r>
            <a:r>
              <a:rPr lang="es-ES" altLang="pt-BR" sz="2000">
                <a:solidFill>
                  <a:schemeClr val="tx2"/>
                </a:solidFill>
              </a:rPr>
              <a:t> de análisis del estado del arte y discusión metodológica </a:t>
            </a:r>
          </a:p>
          <a:p>
            <a:pPr lvl="1">
              <a:lnSpc>
                <a:spcPct val="80000"/>
              </a:lnSpc>
            </a:pPr>
            <a:r>
              <a:rPr lang="es-ES" altLang="pt-BR" sz="1800">
                <a:solidFill>
                  <a:schemeClr val="tx2"/>
                </a:solidFill>
              </a:rPr>
              <a:t>tres perspectivas dominantes sobre el tema:</a:t>
            </a:r>
          </a:p>
          <a:p>
            <a:pPr lvl="2">
              <a:lnSpc>
                <a:spcPct val="80000"/>
              </a:lnSpc>
            </a:pPr>
            <a:r>
              <a:rPr lang="es-ES" altLang="pt-BR" sz="1600" i="1">
                <a:solidFill>
                  <a:schemeClr val="tx2"/>
                </a:solidFill>
              </a:rPr>
              <a:t>Gestión del Conocimiento y Generación de Valor</a:t>
            </a:r>
            <a:r>
              <a:rPr lang="es-ES" altLang="pt-BR" sz="1600">
                <a:solidFill>
                  <a:schemeClr val="tx2"/>
                </a:solidFill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s-ES" altLang="pt-BR" sz="1600" i="1">
                <a:solidFill>
                  <a:schemeClr val="tx2"/>
                </a:solidFill>
              </a:rPr>
              <a:t>Gestión de Activos Intelectuales</a:t>
            </a:r>
            <a:r>
              <a:rPr lang="es-ES" altLang="pt-BR" sz="1600">
                <a:solidFill>
                  <a:schemeClr val="tx2"/>
                </a:solidFill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s-ES" altLang="pt-BR" sz="1600" i="1">
                <a:solidFill>
                  <a:schemeClr val="tx2"/>
                </a:solidFill>
              </a:rPr>
              <a:t>Gestión de la Propiedad Intelectual</a:t>
            </a:r>
            <a:r>
              <a:rPr lang="es-ES" altLang="pt-BR" sz="1600">
                <a:solidFill>
                  <a:schemeClr val="tx2"/>
                </a:solidFill>
              </a:rPr>
              <a:t> </a:t>
            </a:r>
          </a:p>
          <a:p>
            <a:pPr lvl="2">
              <a:lnSpc>
                <a:spcPct val="80000"/>
              </a:lnSpc>
            </a:pPr>
            <a:endParaRPr lang="es-ES" altLang="pt-BR" sz="160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s-ES" altLang="pt-BR" sz="2000" b="1">
                <a:solidFill>
                  <a:schemeClr val="tx2"/>
                </a:solidFill>
              </a:rPr>
              <a:t>Segunda etapa:</a:t>
            </a:r>
            <a:r>
              <a:rPr lang="es-ES" altLang="pt-BR" sz="2000">
                <a:solidFill>
                  <a:schemeClr val="tx2"/>
                </a:solidFill>
              </a:rPr>
              <a:t> aplicación de la herramienta de evaluación de la gestión del conocimiento en centros de investigación y desarrollo </a:t>
            </a:r>
          </a:p>
          <a:p>
            <a:pPr lvl="1">
              <a:lnSpc>
                <a:spcPct val="80000"/>
              </a:lnSpc>
            </a:pPr>
            <a:r>
              <a:rPr lang="es-ES" altLang="pt-BR" sz="1800">
                <a:solidFill>
                  <a:schemeClr val="tx2"/>
                </a:solidFill>
              </a:rPr>
              <a:t>selección de los diez centros de I&amp;D a estudiar en cada país participante</a:t>
            </a:r>
          </a:p>
          <a:p>
            <a:pPr lvl="1">
              <a:lnSpc>
                <a:spcPct val="80000"/>
              </a:lnSpc>
            </a:pPr>
            <a:r>
              <a:rPr lang="es-ES" altLang="pt-BR" sz="1800">
                <a:solidFill>
                  <a:schemeClr val="tx2"/>
                </a:solidFill>
              </a:rPr>
              <a:t>aplicación de la prueba piloto de la herramienta de evaluación sobre la gestión del conocimiento en los centros objeto del estudio </a:t>
            </a:r>
          </a:p>
          <a:p>
            <a:pPr lvl="1">
              <a:lnSpc>
                <a:spcPct val="80000"/>
              </a:lnSpc>
            </a:pPr>
            <a:r>
              <a:rPr lang="es-ES" altLang="pt-BR" sz="1800">
                <a:solidFill>
                  <a:schemeClr val="tx2"/>
                </a:solidFill>
              </a:rPr>
              <a:t>realización de entrevistas a personas clave de las dependencias para complementar la información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Marli Elizabeth Ritter dos Santos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/>
              <a:t>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86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-1588"/>
            <a:ext cx="9182100" cy="6886576"/>
            <a:chOff x="0" y="-1"/>
            <a:chExt cx="5784" cy="4338"/>
          </a:xfrm>
        </p:grpSpPr>
        <p:grpSp>
          <p:nvGrpSpPr>
            <p:cNvPr id="36867" name="Group 3"/>
            <p:cNvGrpSpPr>
              <a:grpSpLocks/>
            </p:cNvGrpSpPr>
            <p:nvPr/>
          </p:nvGrpSpPr>
          <p:grpSpPr bwMode="auto">
            <a:xfrm>
              <a:off x="0" y="-1"/>
              <a:ext cx="5783" cy="4338"/>
              <a:chOff x="0" y="-1"/>
              <a:chExt cx="5783" cy="4338"/>
            </a:xfrm>
          </p:grpSpPr>
          <p:pic>
            <p:nvPicPr>
              <p:cNvPr id="36868" name="Picture 4" descr="Logoapaisadoright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5" y="3916"/>
                <a:ext cx="952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69" name="Picture 5" descr="idrc-crdi"/>
              <p:cNvPicPr>
                <a:picLocks noChangeAspect="1" noChangeArrowheads="1"/>
              </p:cNvPicPr>
              <p:nvPr/>
            </p:nvPicPr>
            <p:blipFill>
              <a:blip r:embed="rId3">
                <a:lum bright="70000" contrast="-7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907"/>
                <a:ext cx="816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70" name="Picture 6" descr="CCADET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40000" contrast="-4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3884"/>
                <a:ext cx="755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71" name="Picture 7" descr="UNAMazul%20copy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40000" contrast="-4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11" b="6218"/>
              <a:stretch>
                <a:fillRect/>
              </a:stretch>
            </p:blipFill>
            <p:spPr bwMode="auto">
              <a:xfrm>
                <a:off x="3288" y="3814"/>
                <a:ext cx="499" cy="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72" name="Rectangle 8"/>
              <p:cNvSpPr>
                <a:spLocks noChangeArrowheads="1"/>
              </p:cNvSpPr>
              <p:nvPr/>
            </p:nvSpPr>
            <p:spPr bwMode="auto">
              <a:xfrm>
                <a:off x="3923" y="-1"/>
                <a:ext cx="136" cy="573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6873" name="Rectangle 9"/>
              <p:cNvSpPr>
                <a:spLocks noChangeArrowheads="1"/>
              </p:cNvSpPr>
              <p:nvPr/>
            </p:nvSpPr>
            <p:spPr bwMode="auto">
              <a:xfrm>
                <a:off x="3878" y="354"/>
                <a:ext cx="1882" cy="13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pic>
            <p:nvPicPr>
              <p:cNvPr id="36874" name="Picture 10" descr="programa FLACSO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" y="-1"/>
                <a:ext cx="1747" cy="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875" name="Line 11"/>
              <p:cNvSpPr>
                <a:spLocks noChangeShapeType="1"/>
              </p:cNvSpPr>
              <p:nvPr/>
            </p:nvSpPr>
            <p:spPr bwMode="auto">
              <a:xfrm>
                <a:off x="4014" y="498"/>
                <a:ext cx="175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876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83" cy="4337"/>
              </a:xfrm>
              <a:prstGeom prst="rect">
                <a:avLst/>
              </a:prstGeom>
              <a:solidFill>
                <a:srgbClr val="666699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3811" y="588"/>
              <a:ext cx="1973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algn="ctr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algn="ctr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algn="ctr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s-MX" altLang="pt-BR" sz="1000" b="1" i="1">
                  <a:solidFill>
                    <a:schemeClr val="tx2"/>
                  </a:solidFill>
                </a:rPr>
                <a:t>“Gestión del conocimiento y creación de valor en centros  de I+D”</a:t>
              </a:r>
              <a:endParaRPr lang="es-ES" altLang="pt-BR" sz="1000" b="1" i="1">
                <a:solidFill>
                  <a:schemeClr val="tx2"/>
                </a:solidFill>
              </a:endParaRPr>
            </a:p>
          </p:txBody>
        </p:sp>
      </p:grpSp>
      <p:sp>
        <p:nvSpPr>
          <p:cNvPr id="36878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altLang="pt-BR" sz="4000">
                <a:latin typeface="Verdana" panose="020B0604030504040204" pitchFamily="34" charset="0"/>
              </a:rPr>
              <a:t>Descripción</a:t>
            </a:r>
            <a:br>
              <a:rPr lang="es-MX" altLang="pt-BR" sz="4000">
                <a:latin typeface="Verdana" panose="020B0604030504040204" pitchFamily="34" charset="0"/>
              </a:rPr>
            </a:br>
            <a:r>
              <a:rPr lang="es-MX" altLang="pt-BR" sz="4000">
                <a:latin typeface="Verdana" panose="020B0604030504040204" pitchFamily="34" charset="0"/>
              </a:rPr>
              <a:t>del proyecto</a:t>
            </a:r>
            <a:endParaRPr lang="es-ES" altLang="pt-BR" sz="4000">
              <a:latin typeface="Verdana" panose="020B0604030504040204" pitchFamily="34" charset="0"/>
            </a:endParaRPr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3926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altLang="pt-BR" sz="2000" b="1">
                <a:solidFill>
                  <a:schemeClr val="tx2"/>
                </a:solidFill>
              </a:rPr>
              <a:t>Tercera etapa:</a:t>
            </a:r>
            <a:r>
              <a:rPr lang="es-ES" altLang="pt-BR" sz="2000">
                <a:solidFill>
                  <a:schemeClr val="tx2"/>
                </a:solidFill>
              </a:rPr>
              <a:t> análisis de casos</a:t>
            </a:r>
          </a:p>
          <a:p>
            <a:pPr lvl="1">
              <a:lnSpc>
                <a:spcPct val="80000"/>
              </a:lnSpc>
            </a:pPr>
            <a:r>
              <a:rPr lang="es-ES" altLang="pt-BR" sz="1800">
                <a:solidFill>
                  <a:schemeClr val="tx2"/>
                </a:solidFill>
              </a:rPr>
              <a:t>se estudiarán dos casos de centros exitosos en cada país, de manera que se genere información detallada sobre los procesos conducentes a una gestión de conocimiento adecuada </a:t>
            </a:r>
          </a:p>
          <a:p>
            <a:pPr lvl="1">
              <a:lnSpc>
                <a:spcPct val="80000"/>
              </a:lnSpc>
            </a:pPr>
            <a:r>
              <a:rPr lang="es-ES" altLang="pt-BR" sz="1800">
                <a:solidFill>
                  <a:schemeClr val="tx2"/>
                </a:solidFill>
              </a:rPr>
              <a:t>se desarrollará la propuesta de indicadores de gestión de conocimiento y generación de valor para consolidar un cúmulo de macroindicadores útiles para el análisis y definición de políticas públicas  </a:t>
            </a:r>
          </a:p>
          <a:p>
            <a:pPr lvl="1">
              <a:lnSpc>
                <a:spcPct val="80000"/>
              </a:lnSpc>
            </a:pPr>
            <a:endParaRPr lang="es-ES" altLang="pt-BR" sz="180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s-ES" altLang="pt-BR" sz="2000" b="1">
                <a:solidFill>
                  <a:schemeClr val="tx2"/>
                </a:solidFill>
              </a:rPr>
              <a:t>Cuarta etapa:</a:t>
            </a:r>
            <a:r>
              <a:rPr lang="es-ES" altLang="pt-BR" sz="2000">
                <a:solidFill>
                  <a:schemeClr val="tx2"/>
                </a:solidFill>
              </a:rPr>
              <a:t> análisis de los resultados y definición de lineamientos de políticas.</a:t>
            </a:r>
          </a:p>
          <a:p>
            <a:pPr lvl="1">
              <a:lnSpc>
                <a:spcPct val="80000"/>
              </a:lnSpc>
            </a:pPr>
            <a:r>
              <a:rPr lang="es-ES" altLang="pt-BR" sz="1800">
                <a:solidFill>
                  <a:schemeClr val="tx2"/>
                </a:solidFill>
              </a:rPr>
              <a:t>Se procederá a la redacción de informes de retroalimentación a cada centro participante.</a:t>
            </a:r>
          </a:p>
          <a:p>
            <a:pPr lvl="1">
              <a:lnSpc>
                <a:spcPct val="80000"/>
              </a:lnSpc>
            </a:pPr>
            <a:r>
              <a:rPr lang="es-ES" altLang="pt-BR" sz="1800">
                <a:solidFill>
                  <a:schemeClr val="tx2"/>
                </a:solidFill>
              </a:rPr>
              <a:t>Se realizará el análisis de cara a la definición de lineamientos de política útiles para eficientar la gestión del conocimiento en los centros de I&amp;D tanto públicos como privados 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Marli Elizabeth Ritter dos Santos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/>
              <a:t>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89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419" i="1" dirty="0" smtClean="0">
                <a:latin typeface="Calibri" panose="020F0502020204030204" pitchFamily="34" charset="0"/>
              </a:rPr>
              <a:t>Introducción</a:t>
            </a:r>
          </a:p>
          <a:p>
            <a:r>
              <a:rPr lang="es-419" i="1" dirty="0" smtClean="0">
                <a:latin typeface="Calibri" panose="020F0502020204030204" pitchFamily="34" charset="0"/>
              </a:rPr>
              <a:t>Redes de conocimiento en América Latina</a:t>
            </a:r>
          </a:p>
          <a:p>
            <a:r>
              <a:rPr lang="es-419" i="1" dirty="0" smtClean="0">
                <a:latin typeface="Calibri" panose="020F0502020204030204" pitchFamily="34" charset="0"/>
              </a:rPr>
              <a:t>REFOPRI</a:t>
            </a:r>
          </a:p>
          <a:p>
            <a:r>
              <a:rPr lang="es-419" i="1" dirty="0" smtClean="0">
                <a:latin typeface="Calibri" panose="020F0502020204030204" pitchFamily="34" charset="0"/>
              </a:rPr>
              <a:t>Proyecto FLACSO/IRDP</a:t>
            </a:r>
          </a:p>
          <a:p>
            <a:r>
              <a:rPr lang="es-419" i="1" dirty="0" smtClean="0">
                <a:latin typeface="Calibri" panose="020F0502020204030204" pitchFamily="34" charset="0"/>
              </a:rPr>
              <a:t>La Triple Hélice en América Latina</a:t>
            </a:r>
          </a:p>
          <a:p>
            <a:r>
              <a:rPr lang="es-419" i="1" dirty="0" smtClean="0">
                <a:latin typeface="Calibri" panose="020F0502020204030204" pitchFamily="34" charset="0"/>
              </a:rPr>
              <a:t>Conclusiones</a:t>
            </a:r>
            <a:endParaRPr lang="es-419" dirty="0">
              <a:latin typeface="Calibri" panose="020F050202020403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Calibri" panose="020F0502020204030204" pitchFamily="34" charset="0"/>
              </a:rPr>
              <a:t>Agenda</a:t>
            </a: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Marli Elizabeth Ritter dos Santos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5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/>
              <a:t>20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22692" t="14766" r="22519" b="10422"/>
          <a:stretch/>
        </p:blipFill>
        <p:spPr>
          <a:xfrm>
            <a:off x="199409" y="-20838"/>
            <a:ext cx="8621063" cy="6618190"/>
          </a:xfrm>
          <a:prstGeom prst="rect">
            <a:avLst/>
          </a:prstGeom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Marli Elizabeth Ritter dos Santos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82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-1588"/>
            <a:ext cx="9182100" cy="6886576"/>
            <a:chOff x="0" y="-1"/>
            <a:chExt cx="5784" cy="4338"/>
          </a:xfrm>
        </p:grpSpPr>
        <p:grpSp>
          <p:nvGrpSpPr>
            <p:cNvPr id="43011" name="Group 3"/>
            <p:cNvGrpSpPr>
              <a:grpSpLocks/>
            </p:cNvGrpSpPr>
            <p:nvPr/>
          </p:nvGrpSpPr>
          <p:grpSpPr bwMode="auto">
            <a:xfrm>
              <a:off x="0" y="-1"/>
              <a:ext cx="5783" cy="4338"/>
              <a:chOff x="0" y="-1"/>
              <a:chExt cx="5783" cy="4338"/>
            </a:xfrm>
          </p:grpSpPr>
          <p:pic>
            <p:nvPicPr>
              <p:cNvPr id="43012" name="Picture 4" descr="Logoapaisadoright"/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5" y="3916"/>
                <a:ext cx="952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13" name="Picture 5" descr="idrc-crdi"/>
              <p:cNvPicPr>
                <a:picLocks noChangeAspect="1" noChangeArrowheads="1"/>
              </p:cNvPicPr>
              <p:nvPr/>
            </p:nvPicPr>
            <p:blipFill>
              <a:blip r:embed="rId3">
                <a:lum bright="70000" contrast="-7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907"/>
                <a:ext cx="816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14" name="Picture 6" descr="CCADET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40000" contrast="-4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2" y="3884"/>
                <a:ext cx="755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15" name="Picture 7" descr="UNAMazul%20copy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40000" contrast="-4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11" b="6218"/>
              <a:stretch>
                <a:fillRect/>
              </a:stretch>
            </p:blipFill>
            <p:spPr bwMode="auto">
              <a:xfrm>
                <a:off x="3288" y="3814"/>
                <a:ext cx="499" cy="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16" name="Rectangle 8"/>
              <p:cNvSpPr>
                <a:spLocks noChangeArrowheads="1"/>
              </p:cNvSpPr>
              <p:nvPr/>
            </p:nvSpPr>
            <p:spPr bwMode="auto">
              <a:xfrm>
                <a:off x="3923" y="-1"/>
                <a:ext cx="136" cy="573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3017" name="Rectangle 9"/>
              <p:cNvSpPr>
                <a:spLocks noChangeArrowheads="1"/>
              </p:cNvSpPr>
              <p:nvPr/>
            </p:nvSpPr>
            <p:spPr bwMode="auto">
              <a:xfrm>
                <a:off x="3878" y="354"/>
                <a:ext cx="1882" cy="136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pic>
            <p:nvPicPr>
              <p:cNvPr id="43018" name="Picture 10" descr="programa FLACSO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" y="-1"/>
                <a:ext cx="1747" cy="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019" name="Line 11"/>
              <p:cNvSpPr>
                <a:spLocks noChangeShapeType="1"/>
              </p:cNvSpPr>
              <p:nvPr/>
            </p:nvSpPr>
            <p:spPr bwMode="auto">
              <a:xfrm>
                <a:off x="4014" y="498"/>
                <a:ext cx="175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20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83" cy="4337"/>
              </a:xfrm>
              <a:prstGeom prst="rect">
                <a:avLst/>
              </a:prstGeom>
              <a:solidFill>
                <a:srgbClr val="666699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43021" name="Rectangle 13"/>
            <p:cNvSpPr>
              <a:spLocks noChangeArrowheads="1"/>
            </p:cNvSpPr>
            <p:nvPr/>
          </p:nvSpPr>
          <p:spPr bwMode="auto">
            <a:xfrm>
              <a:off x="3811" y="588"/>
              <a:ext cx="1973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algn="ctr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algn="ctr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algn="ctr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s-MX" altLang="pt-BR" sz="1000" b="1" i="1">
                  <a:solidFill>
                    <a:schemeClr val="tx2"/>
                  </a:solidFill>
                </a:rPr>
                <a:t>“Gestión del conocimiento y creación de valor en centros  de I+D”</a:t>
              </a:r>
              <a:endParaRPr lang="es-ES" altLang="pt-BR" sz="1000" b="1" i="1">
                <a:solidFill>
                  <a:schemeClr val="tx2"/>
                </a:solidFill>
              </a:endParaRPr>
            </a:p>
          </p:txBody>
        </p:sp>
      </p:grpSp>
      <p:sp>
        <p:nvSpPr>
          <p:cNvPr id="4302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pt-BR">
                <a:latin typeface="Verdana" panose="020B0604030504040204" pitchFamily="34" charset="0"/>
              </a:rPr>
              <a:t>Resultados</a:t>
            </a:r>
            <a:endParaRPr lang="es-ES" altLang="pt-BR">
              <a:latin typeface="Verdana" panose="020B0604030504040204" pitchFamily="34" charset="0"/>
            </a:endParaRPr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pt-BR" sz="1600" dirty="0" smtClean="0">
                <a:solidFill>
                  <a:schemeClr val="tx2"/>
                </a:solidFill>
              </a:rPr>
              <a:t>Definición de una </a:t>
            </a:r>
            <a:r>
              <a:rPr lang="es-ES" altLang="pt-BR" sz="1600" b="1" dirty="0">
                <a:solidFill>
                  <a:schemeClr val="tx2"/>
                </a:solidFill>
              </a:rPr>
              <a:t>metodología de evaluación</a:t>
            </a:r>
            <a:r>
              <a:rPr lang="es-ES" altLang="pt-BR" sz="1600" dirty="0">
                <a:solidFill>
                  <a:schemeClr val="tx2"/>
                </a:solidFill>
              </a:rPr>
              <a:t> de centros científicos y tecnológicos, en términos de su gestión del conocimiento  y creación de valor.</a:t>
            </a:r>
          </a:p>
          <a:p>
            <a:pPr>
              <a:lnSpc>
                <a:spcPct val="90000"/>
              </a:lnSpc>
            </a:pPr>
            <a:r>
              <a:rPr lang="es-ES" altLang="pt-BR" sz="1600" dirty="0" smtClean="0">
                <a:solidFill>
                  <a:schemeClr val="tx2"/>
                </a:solidFill>
              </a:rPr>
              <a:t>Diseño de un </a:t>
            </a:r>
            <a:r>
              <a:rPr lang="es-ES" altLang="pt-BR" sz="1600" b="1" dirty="0">
                <a:solidFill>
                  <a:schemeClr val="tx2"/>
                </a:solidFill>
              </a:rPr>
              <a:t>sistema de indicadores</a:t>
            </a:r>
            <a:r>
              <a:rPr lang="es-ES" altLang="pt-BR" sz="1600" dirty="0">
                <a:solidFill>
                  <a:schemeClr val="tx2"/>
                </a:solidFill>
              </a:rPr>
              <a:t> de actividades científicas y tecnológicas de centros de I&amp;D.</a:t>
            </a:r>
          </a:p>
          <a:p>
            <a:pPr>
              <a:lnSpc>
                <a:spcPct val="90000"/>
              </a:lnSpc>
            </a:pPr>
            <a:r>
              <a:rPr lang="es-ES" altLang="pt-BR" sz="1600" dirty="0" smtClean="0">
                <a:solidFill>
                  <a:schemeClr val="tx2"/>
                </a:solidFill>
              </a:rPr>
              <a:t>Elaboración de una </a:t>
            </a:r>
            <a:r>
              <a:rPr lang="es-ES" altLang="pt-BR" sz="1600" b="1" dirty="0">
                <a:solidFill>
                  <a:schemeClr val="tx2"/>
                </a:solidFill>
              </a:rPr>
              <a:t>herramienta de colecta de datos</a:t>
            </a:r>
            <a:r>
              <a:rPr lang="es-ES" altLang="pt-BR" sz="1600" dirty="0">
                <a:solidFill>
                  <a:schemeClr val="tx2"/>
                </a:solidFill>
              </a:rPr>
              <a:t> de actividades de gestión de conocimiento en centros de I&amp;D. </a:t>
            </a:r>
          </a:p>
          <a:p>
            <a:pPr>
              <a:lnSpc>
                <a:spcPct val="90000"/>
              </a:lnSpc>
            </a:pPr>
            <a:r>
              <a:rPr lang="es-ES" altLang="pt-BR" sz="1600" dirty="0" smtClean="0">
                <a:solidFill>
                  <a:schemeClr val="tx2"/>
                </a:solidFill>
              </a:rPr>
              <a:t>Desarrollo de un </a:t>
            </a:r>
            <a:r>
              <a:rPr lang="es-ES" altLang="pt-BR" sz="1600" b="1" dirty="0">
                <a:solidFill>
                  <a:schemeClr val="tx2"/>
                </a:solidFill>
              </a:rPr>
              <a:t>sistema de autodiagnóstico</a:t>
            </a:r>
            <a:r>
              <a:rPr lang="es-ES" altLang="pt-BR" sz="1600" dirty="0">
                <a:solidFill>
                  <a:schemeClr val="tx2"/>
                </a:solidFill>
              </a:rPr>
              <a:t> de la gestión de conocimiento en centros de I&amp;D</a:t>
            </a:r>
          </a:p>
          <a:p>
            <a:pPr>
              <a:lnSpc>
                <a:spcPct val="90000"/>
              </a:lnSpc>
            </a:pPr>
            <a:r>
              <a:rPr lang="es-ES" altLang="pt-BR" sz="1600" dirty="0" smtClean="0">
                <a:solidFill>
                  <a:schemeClr val="tx2"/>
                </a:solidFill>
              </a:rPr>
              <a:t>Creación de una </a:t>
            </a:r>
            <a:r>
              <a:rPr lang="es-ES" altLang="pt-BR" sz="1600" b="1" dirty="0">
                <a:solidFill>
                  <a:schemeClr val="tx2"/>
                </a:solidFill>
              </a:rPr>
              <a:t>base de datos con los resultados obtenidos</a:t>
            </a:r>
            <a:r>
              <a:rPr lang="es-ES" altLang="pt-BR" sz="1600" dirty="0">
                <a:solidFill>
                  <a:schemeClr val="tx2"/>
                </a:solidFill>
              </a:rPr>
              <a:t> en la evaluación realizada a los centros de investigación sujetos de estudio y sus indicadores de gestión de conocimiento. Generación de un </a:t>
            </a:r>
            <a:r>
              <a:rPr lang="es-ES" altLang="pt-BR" sz="1600" b="1" dirty="0">
                <a:solidFill>
                  <a:schemeClr val="tx2"/>
                </a:solidFill>
              </a:rPr>
              <a:t>modelo de buenas prácticas</a:t>
            </a:r>
          </a:p>
          <a:p>
            <a:pPr>
              <a:lnSpc>
                <a:spcPct val="90000"/>
              </a:lnSpc>
            </a:pPr>
            <a:r>
              <a:rPr lang="es-ES" altLang="pt-BR" sz="1600" dirty="0" smtClean="0">
                <a:solidFill>
                  <a:schemeClr val="tx2"/>
                </a:solidFill>
              </a:rPr>
              <a:t>Elaboración de una </a:t>
            </a:r>
            <a:r>
              <a:rPr lang="es-ES" altLang="pt-BR" sz="1600" dirty="0">
                <a:solidFill>
                  <a:schemeClr val="tx2"/>
                </a:solidFill>
              </a:rPr>
              <a:t>serie de </a:t>
            </a:r>
            <a:r>
              <a:rPr lang="es-ES" altLang="pt-BR" sz="1600" b="1" dirty="0">
                <a:solidFill>
                  <a:schemeClr val="tx2"/>
                </a:solidFill>
              </a:rPr>
              <a:t>lineamientos de políticas públicas</a:t>
            </a:r>
            <a:r>
              <a:rPr lang="es-ES" altLang="pt-BR" sz="1600" dirty="0">
                <a:solidFill>
                  <a:schemeClr val="tx2"/>
                </a:solidFill>
              </a:rPr>
              <a:t> enfocadas a mejorar la gestión del conocimiento en centros de investigación.</a:t>
            </a:r>
          </a:p>
          <a:p>
            <a:pPr>
              <a:lnSpc>
                <a:spcPct val="90000"/>
              </a:lnSpc>
            </a:pPr>
            <a:r>
              <a:rPr lang="es-ES" altLang="pt-BR" sz="1600" dirty="0">
                <a:solidFill>
                  <a:schemeClr val="tx2"/>
                </a:solidFill>
              </a:rPr>
              <a:t>Realización de </a:t>
            </a:r>
            <a:r>
              <a:rPr lang="es-ES" altLang="pt-BR" sz="1600" b="1" dirty="0">
                <a:solidFill>
                  <a:schemeClr val="tx2"/>
                </a:solidFill>
              </a:rPr>
              <a:t>2 tesis de maestría y una de doctorado</a:t>
            </a:r>
            <a:r>
              <a:rPr lang="es-ES" altLang="pt-BR" sz="1600" dirty="0">
                <a:solidFill>
                  <a:schemeClr val="tx2"/>
                </a:solidFill>
              </a:rPr>
              <a:t> relacionadas con el proyecto.</a:t>
            </a:r>
          </a:p>
          <a:p>
            <a:pPr>
              <a:lnSpc>
                <a:spcPct val="90000"/>
              </a:lnSpc>
            </a:pPr>
            <a:r>
              <a:rPr lang="es-ES" altLang="pt-BR" sz="1600" b="1" dirty="0">
                <a:solidFill>
                  <a:schemeClr val="tx2"/>
                </a:solidFill>
              </a:rPr>
              <a:t>Publicación </a:t>
            </a:r>
            <a:r>
              <a:rPr lang="es-ES" altLang="pt-BR" sz="1600" dirty="0">
                <a:solidFill>
                  <a:schemeClr val="tx2"/>
                </a:solidFill>
              </a:rPr>
              <a:t>de </a:t>
            </a:r>
            <a:r>
              <a:rPr lang="es-ES" altLang="pt-BR" sz="1600" b="1" dirty="0" smtClean="0">
                <a:solidFill>
                  <a:schemeClr val="tx2"/>
                </a:solidFill>
              </a:rPr>
              <a:t>artículos</a:t>
            </a:r>
            <a:r>
              <a:rPr lang="es-ES" altLang="pt-BR" sz="1600" dirty="0" smtClean="0">
                <a:solidFill>
                  <a:schemeClr val="tx2"/>
                </a:solidFill>
              </a:rPr>
              <a:t> </a:t>
            </a:r>
            <a:r>
              <a:rPr lang="es-ES" altLang="pt-BR" sz="1600" dirty="0">
                <a:solidFill>
                  <a:schemeClr val="tx2"/>
                </a:solidFill>
              </a:rPr>
              <a:t>en revistas indexadas</a:t>
            </a:r>
            <a:r>
              <a:rPr lang="es-ES" altLang="pt-BR" sz="1600" dirty="0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s-ES" altLang="pt-BR" sz="1600" dirty="0" smtClean="0">
                <a:solidFill>
                  <a:schemeClr val="tx2"/>
                </a:solidFill>
              </a:rPr>
              <a:t>Seminario final reuniendo todos los participantes de la encuesta.</a:t>
            </a:r>
            <a:endParaRPr lang="es-ES" altLang="pt-BR" sz="1600" dirty="0">
              <a:solidFill>
                <a:schemeClr val="tx2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Marli Elizabeth Ritter dos Santos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/>
              <a:t>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73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419" dirty="0" smtClean="0">
                <a:latin typeface="Calibri" panose="020F0502020204030204" pitchFamily="34" charset="0"/>
              </a:rPr>
              <a:t>Objetivo: </a:t>
            </a:r>
          </a:p>
          <a:p>
            <a:r>
              <a:rPr lang="es-419" dirty="0" smtClean="0">
                <a:latin typeface="Calibri" panose="020F0502020204030204" pitchFamily="34" charset="0"/>
              </a:rPr>
              <a:t>Discutir la vinculación universidad-industria-gobierno en la perspectiva latinoamericana, como alternativa para enfrentar los problemas generados por la crisis mundial. </a:t>
            </a:r>
          </a:p>
          <a:p>
            <a:r>
              <a:rPr lang="es-419" dirty="0" smtClean="0">
                <a:latin typeface="Calibri" panose="020F0502020204030204" pitchFamily="34" charset="0"/>
              </a:rPr>
              <a:t>Fueron realizados dos seminarios:</a:t>
            </a:r>
          </a:p>
          <a:p>
            <a:r>
              <a:rPr lang="es-419" dirty="0" smtClean="0">
                <a:latin typeface="Calibri" panose="020F0502020204030204" pitchFamily="34" charset="0"/>
              </a:rPr>
              <a:t>Porto Alegre – Noviembre de 2009 – Participación de más de 30 expertos de Brasil, Argentina, Chile, Venezuela, Colombia, Perú, México, Bélgica y EUA. </a:t>
            </a:r>
          </a:p>
          <a:p>
            <a:r>
              <a:rPr lang="es-419" dirty="0" smtClean="0">
                <a:latin typeface="Calibri" panose="020F0502020204030204" pitchFamily="34" charset="0"/>
              </a:rPr>
              <a:t>Fortaleza – Octubre de 2011 – Participación de 25 expertos de Brasil, Argentina, Chile, Venezuela, Colombia, México, España, Portugal y EUA.</a:t>
            </a:r>
          </a:p>
          <a:p>
            <a:pPr lvl="1"/>
            <a:r>
              <a:rPr lang="es-419" dirty="0" smtClean="0">
                <a:latin typeface="Calibri" panose="020F0502020204030204" pitchFamily="34" charset="0"/>
              </a:rPr>
              <a:t>Ambos los eventos están registrados en publicaciones.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/>
              <a:t>22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419" dirty="0" smtClean="0">
                <a:latin typeface="Calibri" panose="020F0502020204030204" pitchFamily="34" charset="0"/>
              </a:rPr>
              <a:t>Seminarios Latino-Americanos de la Triple Hélice</a:t>
            </a:r>
            <a:endParaRPr lang="es-419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Marli Elizabeth Ritter dos Santos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27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419" smtClean="0">
                <a:latin typeface="Calibri" panose="020F0502020204030204" pitchFamily="34" charset="0"/>
              </a:rPr>
              <a:t>Hay </a:t>
            </a:r>
            <a:r>
              <a:rPr lang="es-419" smtClean="0">
                <a:latin typeface="Calibri" panose="020F0502020204030204" pitchFamily="34" charset="0"/>
              </a:rPr>
              <a:t>muchas </a:t>
            </a:r>
            <a:r>
              <a:rPr lang="es-419" dirty="0" smtClean="0">
                <a:latin typeface="Calibri" panose="020F0502020204030204" pitchFamily="34" charset="0"/>
              </a:rPr>
              <a:t>experiencias exitosas de cooperación entre instituciones latinoamericanas, especialmente las académicas.</a:t>
            </a:r>
          </a:p>
          <a:p>
            <a:r>
              <a:rPr lang="es-419" dirty="0" smtClean="0">
                <a:latin typeface="Calibri" panose="020F0502020204030204" pitchFamily="34" charset="0"/>
              </a:rPr>
              <a:t>Los ejemplos presentados son apenas algunos de ellos.</a:t>
            </a:r>
          </a:p>
          <a:p>
            <a:r>
              <a:rPr lang="es-419" dirty="0" smtClean="0">
                <a:latin typeface="Calibri" panose="020F0502020204030204" pitchFamily="34" charset="0"/>
              </a:rPr>
              <a:t>Hay que se buscar avanzar principalmente en lo que se refiere a la vinculación universidad-industria y la transferencia de tecnología.</a:t>
            </a:r>
          </a:p>
          <a:p>
            <a:r>
              <a:rPr lang="es-419" dirty="0" smtClean="0">
                <a:latin typeface="Calibri" panose="020F0502020204030204" pitchFamily="34" charset="0"/>
              </a:rPr>
              <a:t>Proseguir en las áreas que ya presentan avances, como el entrenamiento y capacitación de profesionales, pero nuevas acciones son requeridas en temas más específicos que puedan involucrar empresas, especialmente las </a:t>
            </a:r>
            <a:r>
              <a:rPr lang="es-419" dirty="0" err="1" smtClean="0">
                <a:latin typeface="Calibri" panose="020F0502020204030204" pitchFamily="34" charset="0"/>
              </a:rPr>
              <a:t>PYMEs</a:t>
            </a:r>
            <a:r>
              <a:rPr lang="es-419" dirty="0" smtClean="0">
                <a:latin typeface="Calibri" panose="020F0502020204030204" pitchFamily="34" charset="0"/>
              </a:rPr>
              <a:t>.</a:t>
            </a:r>
          </a:p>
          <a:p>
            <a:r>
              <a:rPr lang="es-419" dirty="0" smtClean="0">
                <a:latin typeface="Calibri" panose="020F0502020204030204" pitchFamily="34" charset="0"/>
              </a:rPr>
              <a:t>Para tanto, es fundamental crear medios de financiamiento y alternativas para promocionar la transferencia de tecnología, particularmente aquellas oriundas de la investigación académica, que, en general, son aún embrionarias y necesitan de aportes substanciales para el desarrollo de nuevos productos.</a:t>
            </a:r>
            <a:endParaRPr lang="es-419" dirty="0">
              <a:latin typeface="Calibri" panose="020F050202020403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/>
              <a:t>23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>
                <a:latin typeface="Calibri" panose="020F0502020204030204" pitchFamily="34" charset="0"/>
              </a:rPr>
              <a:t>Consideraciones</a:t>
            </a:r>
            <a:r>
              <a:rPr lang="pt-BR" dirty="0" smtClean="0">
                <a:latin typeface="Calibri" panose="020F0502020204030204" pitchFamily="34" charset="0"/>
              </a:rPr>
              <a:t> </a:t>
            </a:r>
            <a:r>
              <a:rPr lang="pt-BR" dirty="0" err="1" smtClean="0">
                <a:latin typeface="Calibri" panose="020F0502020204030204" pitchFamily="34" charset="0"/>
              </a:rPr>
              <a:t>Finales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Marli Elizabeth Ritter dos Santos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40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2153"/>
            <a:ext cx="7773988" cy="525401"/>
          </a:xfrm>
          <a:noFill/>
        </p:spPr>
        <p:txBody>
          <a:bodyPr lIns="90000" tIns="46800" rIns="90000" bIns="46800" anchorCtr="1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dirty="0" err="1" smtClean="0">
                <a:solidFill>
                  <a:srgbClr val="333399"/>
                </a:solidFill>
                <a:latin typeface="Arial Black" pitchFamily="34" charset="0"/>
              </a:rPr>
              <a:t>Gracias</a:t>
            </a:r>
            <a:r>
              <a:rPr lang="en-GB" sz="2800" b="0" dirty="0" smtClean="0">
                <a:solidFill>
                  <a:srgbClr val="333399"/>
                </a:solidFill>
                <a:latin typeface="Arial Black" pitchFamily="34" charset="0"/>
              </a:rPr>
              <a:t>!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2544368"/>
            <a:ext cx="8604250" cy="3116880"/>
          </a:xfrm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0000"/>
              </a:lnSpc>
              <a:buFont typeface="Monotype Sort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MX" sz="2800" b="1" dirty="0" smtClean="0">
                <a:solidFill>
                  <a:srgbClr val="CC9900"/>
                </a:solidFill>
                <a:latin typeface="Calibri" pitchFamily="34" charset="0"/>
              </a:rPr>
              <a:t>elizabeth.ritter@pucrs.br</a:t>
            </a:r>
          </a:p>
          <a:p>
            <a:pPr algn="ctr" eaLnBrk="1" hangingPunct="1">
              <a:lnSpc>
                <a:spcPct val="90000"/>
              </a:lnSpc>
              <a:buFont typeface="Monotype Sort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MX" sz="2800" b="1" dirty="0" err="1" smtClean="0">
                <a:solidFill>
                  <a:schemeClr val="accent4"/>
                </a:solidFill>
                <a:latin typeface="Calibri" pitchFamily="34" charset="0"/>
              </a:rPr>
              <a:t>Escritório</a:t>
            </a:r>
            <a:r>
              <a:rPr lang="es-MX" sz="2800" b="1" dirty="0" smtClean="0">
                <a:solidFill>
                  <a:schemeClr val="accent4"/>
                </a:solidFill>
                <a:latin typeface="Calibri" pitchFamily="34" charset="0"/>
              </a:rPr>
              <a:t> de </a:t>
            </a:r>
            <a:r>
              <a:rPr lang="es-MX" sz="2800" b="1" dirty="0" err="1" smtClean="0">
                <a:solidFill>
                  <a:schemeClr val="accent4"/>
                </a:solidFill>
                <a:latin typeface="Calibri" pitchFamily="34" charset="0"/>
              </a:rPr>
              <a:t>Transferência</a:t>
            </a:r>
            <a:r>
              <a:rPr lang="es-MX" sz="2800" b="1" dirty="0" smtClean="0">
                <a:solidFill>
                  <a:schemeClr val="accent4"/>
                </a:solidFill>
                <a:latin typeface="Calibri" pitchFamily="34" charset="0"/>
              </a:rPr>
              <a:t> de Tecnologia – ETT</a:t>
            </a:r>
          </a:p>
          <a:p>
            <a:pPr algn="ctr" eaLnBrk="1" hangingPunct="1">
              <a:lnSpc>
                <a:spcPct val="90000"/>
              </a:lnSpc>
              <a:buFont typeface="Monotype Sort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MX" sz="2800" b="1" dirty="0" smtClean="0">
                <a:solidFill>
                  <a:schemeClr val="accent4"/>
                </a:solidFill>
                <a:latin typeface="Calibri" pitchFamily="34" charset="0"/>
              </a:rPr>
              <a:t>PUCRS</a:t>
            </a:r>
          </a:p>
          <a:p>
            <a:pPr algn="ctr" eaLnBrk="1" hangingPunct="1">
              <a:lnSpc>
                <a:spcPct val="90000"/>
              </a:lnSpc>
              <a:buFont typeface="Monotype Sort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MX" sz="2800" b="1" dirty="0" smtClean="0">
              <a:solidFill>
                <a:schemeClr val="accent4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90000"/>
              </a:lnSpc>
              <a:buFont typeface="Monotype Sort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MX" sz="2800" b="1" dirty="0" smtClean="0">
                <a:solidFill>
                  <a:schemeClr val="accent4"/>
                </a:solidFill>
                <a:latin typeface="Calibri" pitchFamily="34" charset="0"/>
              </a:rPr>
              <a:t>Av. </a:t>
            </a:r>
            <a:r>
              <a:rPr lang="es-MX" sz="2800" b="1" dirty="0" err="1" smtClean="0">
                <a:solidFill>
                  <a:schemeClr val="accent4"/>
                </a:solidFill>
                <a:latin typeface="Calibri" pitchFamily="34" charset="0"/>
              </a:rPr>
              <a:t>Ipiranga</a:t>
            </a:r>
            <a:r>
              <a:rPr lang="es-MX" sz="2800" b="1" dirty="0" smtClean="0">
                <a:solidFill>
                  <a:schemeClr val="accent4"/>
                </a:solidFill>
                <a:latin typeface="Calibri" pitchFamily="34" charset="0"/>
              </a:rPr>
              <a:t>, 6681 – </a:t>
            </a:r>
            <a:r>
              <a:rPr lang="es-MX" sz="2800" b="1" dirty="0" err="1" smtClean="0">
                <a:solidFill>
                  <a:schemeClr val="accent4"/>
                </a:solidFill>
                <a:latin typeface="Calibri" pitchFamily="34" charset="0"/>
              </a:rPr>
              <a:t>Prédio</a:t>
            </a:r>
            <a:r>
              <a:rPr lang="es-MX" sz="2800" b="1" dirty="0" smtClean="0">
                <a:solidFill>
                  <a:schemeClr val="accent4"/>
                </a:solidFill>
                <a:latin typeface="Calibri" pitchFamily="34" charset="0"/>
              </a:rPr>
              <a:t> 96C – Sala 119</a:t>
            </a:r>
          </a:p>
          <a:p>
            <a:pPr algn="ctr" eaLnBrk="1" hangingPunct="1">
              <a:lnSpc>
                <a:spcPct val="90000"/>
              </a:lnSpc>
              <a:buFont typeface="Monotype Sort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MX" sz="2800" b="1" dirty="0" smtClean="0">
                <a:solidFill>
                  <a:schemeClr val="accent4"/>
                </a:solidFill>
                <a:latin typeface="Calibri" pitchFamily="34" charset="0"/>
              </a:rPr>
              <a:t>90619-900 – Porto Alegre – RS</a:t>
            </a:r>
          </a:p>
          <a:p>
            <a:pPr algn="ctr" eaLnBrk="1" hangingPunct="1">
              <a:lnSpc>
                <a:spcPct val="90000"/>
              </a:lnSpc>
              <a:buFont typeface="Monotype Sort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MX" sz="2800" b="1" dirty="0" smtClean="0">
                <a:solidFill>
                  <a:schemeClr val="accent4"/>
                </a:solidFill>
                <a:latin typeface="Calibri" pitchFamily="34" charset="0"/>
              </a:rPr>
              <a:t>www.pucrs.br/ett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Marli Elizabeth Ritter dos Santos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/>
              <a:t>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0452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419" dirty="0" smtClean="0">
                <a:latin typeface="Calibri" panose="020F0502020204030204" pitchFamily="34" charset="0"/>
              </a:rPr>
              <a:t>Histórico de relaciones entre instituciones académicas</a:t>
            </a:r>
          </a:p>
          <a:p>
            <a:r>
              <a:rPr lang="es-419" dirty="0" smtClean="0">
                <a:latin typeface="Calibri" panose="020F0502020204030204" pitchFamily="34" charset="0"/>
              </a:rPr>
              <a:t>1984 - CYTED </a:t>
            </a:r>
            <a:r>
              <a:rPr lang="es-419" dirty="0">
                <a:latin typeface="Calibri" panose="020F0502020204030204" pitchFamily="34" charset="0"/>
              </a:rPr>
              <a:t>– apoyo fundamental para acciones de cooperación entre instituciones académicas latinoamericanas en distintas áreas del </a:t>
            </a:r>
            <a:r>
              <a:rPr lang="es-419" dirty="0" smtClean="0">
                <a:latin typeface="Calibri" panose="020F0502020204030204" pitchFamily="34" charset="0"/>
              </a:rPr>
              <a:t>conocimiento</a:t>
            </a:r>
          </a:p>
          <a:p>
            <a:r>
              <a:rPr lang="es-419" dirty="0" smtClean="0">
                <a:latin typeface="Calibri" panose="020F0502020204030204" pitchFamily="34" charset="0"/>
              </a:rPr>
              <a:t>1984 - ALTEC </a:t>
            </a:r>
            <a:r>
              <a:rPr lang="es-419" dirty="0">
                <a:latin typeface="Calibri" panose="020F0502020204030204" pitchFamily="34" charset="0"/>
              </a:rPr>
              <a:t>– Asociación </a:t>
            </a:r>
            <a:r>
              <a:rPr lang="es-419" dirty="0" err="1">
                <a:latin typeface="Calibri" panose="020F0502020204030204" pitchFamily="34" charset="0"/>
              </a:rPr>
              <a:t>Latinoiberoamericana</a:t>
            </a:r>
            <a:r>
              <a:rPr lang="es-419" dirty="0">
                <a:latin typeface="Calibri" panose="020F0502020204030204" pitchFamily="34" charset="0"/>
              </a:rPr>
              <a:t> de Gestión </a:t>
            </a:r>
            <a:r>
              <a:rPr lang="es-419" dirty="0" smtClean="0">
                <a:latin typeface="Calibri" panose="020F0502020204030204" pitchFamily="34" charset="0"/>
              </a:rPr>
              <a:t>Tecnológica.</a:t>
            </a:r>
            <a:endParaRPr lang="es-419" dirty="0">
              <a:latin typeface="Calibri" panose="020F0502020204030204" pitchFamily="34" charset="0"/>
            </a:endParaRPr>
          </a:p>
          <a:p>
            <a:r>
              <a:rPr lang="es-419" dirty="0" smtClean="0">
                <a:latin typeface="Calibri" panose="020F0502020204030204" pitchFamily="34" charset="0"/>
              </a:rPr>
              <a:t>1991 - AUGM – Asociación de Universidades del Grupo Montevideo </a:t>
            </a:r>
          </a:p>
          <a:p>
            <a:r>
              <a:rPr lang="es-419" dirty="0" smtClean="0">
                <a:latin typeface="Calibri" panose="020F0502020204030204" pitchFamily="34" charset="0"/>
              </a:rPr>
              <a:t>Cooperación </a:t>
            </a:r>
            <a:r>
              <a:rPr lang="es-419" dirty="0" smtClean="0">
                <a:latin typeface="Calibri" panose="020F0502020204030204" pitchFamily="34" charset="0"/>
              </a:rPr>
              <a:t>multilateral entre países por medio de los consejos nacionales de ciencia y tecnología</a:t>
            </a:r>
          </a:p>
          <a:p>
            <a:pPr lvl="1"/>
            <a:endParaRPr lang="es-419" dirty="0" smtClean="0">
              <a:latin typeface="Calibri" panose="020F0502020204030204" pitchFamily="34" charset="0"/>
            </a:endParaRPr>
          </a:p>
          <a:p>
            <a:endParaRPr lang="es-419" dirty="0">
              <a:latin typeface="Calibri" panose="020F050202020403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latin typeface="Calibri" panose="020F0502020204030204" pitchFamily="34" charset="0"/>
              </a:rPr>
              <a:t>Introducción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Marli Elizabeth Ritter dos Santos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23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-36512" y="548680"/>
            <a:ext cx="9013032" cy="5040560"/>
          </a:xfrm>
        </p:spPr>
        <p:txBody>
          <a:bodyPr>
            <a:noAutofit/>
          </a:bodyPr>
          <a:lstStyle/>
          <a:p>
            <a:pPr fontAlgn="base"/>
            <a:endParaRPr lang="es-ES" sz="1400" i="1" dirty="0" smtClean="0"/>
          </a:p>
          <a:p>
            <a:pPr fontAlgn="base"/>
            <a:endParaRPr lang="es-ES" sz="1400" i="1" dirty="0"/>
          </a:p>
          <a:p>
            <a:pPr fontAlgn="base"/>
            <a:endParaRPr lang="es-ES" sz="1400" i="1" dirty="0" smtClean="0"/>
          </a:p>
          <a:p>
            <a:pPr fontAlgn="base"/>
            <a:endParaRPr lang="es-ES" sz="1800" dirty="0">
              <a:latin typeface="Calibri" panose="020F0502020204030204" pitchFamily="34" charset="0"/>
            </a:endParaRPr>
          </a:p>
          <a:p>
            <a:pPr fontAlgn="base"/>
            <a:r>
              <a:rPr lang="es-ES" sz="1800" dirty="0" smtClean="0">
                <a:latin typeface="Calibri" panose="020F0502020204030204" pitchFamily="34" charset="0"/>
              </a:rPr>
              <a:t>Es una plataforma </a:t>
            </a:r>
            <a:r>
              <a:rPr lang="es-ES" sz="1800" dirty="0">
                <a:latin typeface="Calibri" panose="020F0502020204030204" pitchFamily="34" charset="0"/>
              </a:rPr>
              <a:t>que promueve y da soporte a la cooperación multilateral en ciencia y tecnología, orientada a la transferencia de conocimientos, experiencias, información, resultados y tecnologías entre los países de la Región Iberoamericana. </a:t>
            </a:r>
            <a:endParaRPr lang="es-ES" sz="1800" dirty="0" smtClean="0">
              <a:latin typeface="Calibri" panose="020F0502020204030204" pitchFamily="34" charset="0"/>
            </a:endParaRPr>
          </a:p>
          <a:p>
            <a:pPr fontAlgn="base"/>
            <a:r>
              <a:rPr lang="es-ES" sz="1800" dirty="0" smtClean="0">
                <a:latin typeface="Calibri" panose="020F0502020204030204" pitchFamily="34" charset="0"/>
              </a:rPr>
              <a:t>Fomenta </a:t>
            </a:r>
            <a:r>
              <a:rPr lang="es-ES" sz="1800" dirty="0">
                <a:latin typeface="Calibri" panose="020F0502020204030204" pitchFamily="34" charset="0"/>
              </a:rPr>
              <a:t>la cooperación en Investigación e Innovación, y </a:t>
            </a:r>
            <a:r>
              <a:rPr lang="es-ES" sz="1800" dirty="0" err="1" smtClean="0">
                <a:latin typeface="Calibri" panose="020F0502020204030204" pitchFamily="34" charset="0"/>
              </a:rPr>
              <a:t>promove</a:t>
            </a:r>
            <a:r>
              <a:rPr lang="es-ES" sz="1800" dirty="0" smtClean="0">
                <a:latin typeface="Calibri" panose="020F0502020204030204" pitchFamily="34" charset="0"/>
              </a:rPr>
              <a:t> </a:t>
            </a:r>
            <a:r>
              <a:rPr lang="es-ES" sz="1800" dirty="0">
                <a:latin typeface="Calibri" panose="020F0502020204030204" pitchFamily="34" charset="0"/>
              </a:rPr>
              <a:t>acciones de transferencia de tecnología al sector empresarial y la creación de incubadoras de empresas en la Región Iberoamericana.</a:t>
            </a:r>
          </a:p>
          <a:p>
            <a:pPr fontAlgn="base"/>
            <a:r>
              <a:rPr lang="es-ES" sz="1800" dirty="0">
                <a:latin typeface="Calibri" panose="020F0502020204030204" pitchFamily="34" charset="0"/>
              </a:rPr>
              <a:t>CYTED fue creado en 1984 mediante un Acuerdo Marco Interinstitucional firmado por 21 países de lengua hispano-portuguesa (Argentina, Bolivia, Brasil, Chile, Colombia, Costa Rica, Cuba, Ecuador, El Salvador, España, Guatemala, Honduras, México, Nicaragua, Panamá, Paraguay, Perú,  Portugal, República Dominicana, Uruguay y Venezuela). </a:t>
            </a:r>
            <a:endParaRPr lang="es-ES" sz="1800" dirty="0" smtClean="0">
              <a:latin typeface="Calibri" panose="020F0502020204030204" pitchFamily="34" charset="0"/>
            </a:endParaRPr>
          </a:p>
          <a:p>
            <a:pPr fontAlgn="base"/>
            <a:r>
              <a:rPr lang="es-ES" sz="1800" dirty="0" smtClean="0">
                <a:latin typeface="Calibri" panose="020F0502020204030204" pitchFamily="34" charset="0"/>
              </a:rPr>
              <a:t>Desde </a:t>
            </a:r>
            <a:r>
              <a:rPr lang="es-ES" sz="1800" dirty="0">
                <a:latin typeface="Calibri" panose="020F0502020204030204" pitchFamily="34" charset="0"/>
              </a:rPr>
              <a:t>1995, el Programa CYTED se encuentra formalmente incluido entre los Programas de Cooperación de las Cumbres Iberoamericanas de Jefes de Estado y de Gobierno.</a:t>
            </a:r>
          </a:p>
          <a:p>
            <a:pPr fontAlgn="base"/>
            <a:r>
              <a:rPr lang="es-ES" sz="1800" dirty="0">
                <a:latin typeface="Calibri" panose="020F0502020204030204" pitchFamily="34" charset="0"/>
              </a:rPr>
              <a:t>Desde su creación CYTED ha financiado 504 Redes Temáticas y 700 Proyectos de Innovación, con la participación de más de 8.500 grupos de </a:t>
            </a:r>
            <a:r>
              <a:rPr lang="es-ES" sz="1800" dirty="0" smtClean="0">
                <a:latin typeface="Calibri" panose="020F0502020204030204" pitchFamily="34" charset="0"/>
              </a:rPr>
              <a:t>investigación, 301 empresas, </a:t>
            </a:r>
            <a:r>
              <a:rPr lang="es-ES" sz="1800" dirty="0">
                <a:latin typeface="Calibri" panose="020F0502020204030204" pitchFamily="34" charset="0"/>
              </a:rPr>
              <a:t>y la implicación de más de 28.700 científicos y tecnólogos </a:t>
            </a:r>
            <a:r>
              <a:rPr lang="es-ES" sz="1800" dirty="0" smtClean="0">
                <a:latin typeface="Calibri" panose="020F0502020204030204" pitchFamily="34" charset="0"/>
              </a:rPr>
              <a:t>iberoamericanos.</a:t>
            </a:r>
            <a:endParaRPr lang="es-ES" sz="1800" dirty="0">
              <a:latin typeface="Calibri" panose="020F0502020204030204" pitchFamily="34" charset="0"/>
            </a:endParaRPr>
          </a:p>
          <a:p>
            <a:pPr algn="ctr"/>
            <a:r>
              <a:rPr lang="pt-BR" sz="1400" dirty="0"/>
              <a:t>http://www.cyted.org/?q=pt-pt/node/99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4625"/>
            <a:ext cx="1800200" cy="1532354"/>
          </a:xfrm>
          <a:prstGeom prst="rect">
            <a:avLst/>
          </a:prstGeom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Marli Elizabeth Ritter dos Santos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99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26616"/>
          </a:xfrm>
        </p:spPr>
        <p:txBody>
          <a:bodyPr>
            <a:noAutofit/>
          </a:bodyPr>
          <a:lstStyle/>
          <a:p>
            <a:endParaRPr lang="es-ES" sz="1600" dirty="0" smtClean="0"/>
          </a:p>
          <a:p>
            <a:endParaRPr lang="es-ES" sz="1600" dirty="0"/>
          </a:p>
          <a:p>
            <a:r>
              <a:rPr lang="es-ES" sz="1600" dirty="0" smtClean="0">
                <a:latin typeface="Calibri" panose="020F0502020204030204" pitchFamily="34" charset="0"/>
              </a:rPr>
              <a:t>La</a:t>
            </a:r>
            <a:r>
              <a:rPr lang="es-ES" sz="1600" dirty="0">
                <a:latin typeface="Calibri" panose="020F0502020204030204" pitchFamily="34" charset="0"/>
              </a:rPr>
              <a:t> </a:t>
            </a:r>
            <a:r>
              <a:rPr lang="es-ES" sz="1600" dirty="0">
                <a:latin typeface="Calibri" panose="020F0502020204030204" pitchFamily="34" charset="0"/>
                <a:hlinkClick r:id="rId2"/>
              </a:rPr>
              <a:t>Asociación Latino-Iberoamericana de Gestión Tecnológica - ALTEC</a:t>
            </a:r>
            <a:r>
              <a:rPr lang="es-ES" sz="1600" dirty="0">
                <a:latin typeface="Calibri" panose="020F0502020204030204" pitchFamily="34" charset="0"/>
              </a:rPr>
              <a:t>, fue fundada en octubre de </a:t>
            </a:r>
            <a:r>
              <a:rPr lang="es-ES" sz="1600" dirty="0" smtClean="0">
                <a:latin typeface="Calibri" panose="020F0502020204030204" pitchFamily="34" charset="0"/>
              </a:rPr>
              <a:t>1984.</a:t>
            </a:r>
          </a:p>
          <a:p>
            <a:r>
              <a:rPr lang="es-ES" sz="1600" dirty="0" smtClean="0">
                <a:latin typeface="Calibri" panose="020F0502020204030204" pitchFamily="34" charset="0"/>
              </a:rPr>
              <a:t>Es </a:t>
            </a:r>
            <a:r>
              <a:rPr lang="es-ES" sz="1600" dirty="0">
                <a:latin typeface="Calibri" panose="020F0502020204030204" pitchFamily="34" charset="0"/>
              </a:rPr>
              <a:t>una organización civil de derecho privado, sin fines de lucro, con actuación internacional, que fue creada con el propósito de vincular personas, físicas y jurídicas, activas en la reflexión y el ejercicio de la gestión tecnológica para realizar actividades de cooperación en dicha </a:t>
            </a:r>
            <a:r>
              <a:rPr lang="es-ES" sz="1600" dirty="0" smtClean="0">
                <a:latin typeface="Calibri" panose="020F0502020204030204" pitchFamily="34" charset="0"/>
              </a:rPr>
              <a:t>área</a:t>
            </a:r>
          </a:p>
          <a:p>
            <a:r>
              <a:rPr lang="es-ES" sz="1600" dirty="0" smtClean="0">
                <a:latin typeface="Calibri" panose="020F0502020204030204" pitchFamily="34" charset="0"/>
              </a:rPr>
              <a:t>Más </a:t>
            </a:r>
            <a:r>
              <a:rPr lang="es-ES" sz="1600" dirty="0">
                <a:latin typeface="Calibri" panose="020F0502020204030204" pitchFamily="34" charset="0"/>
              </a:rPr>
              <a:t>de 300 asociados a investigadores, profesores universitarios, empresarios y profesionales de las empresas, especialistas gubernamentales, expertos de agencias financieras y de cooperación y profesionales que se desempeñan en consultoras privadas.</a:t>
            </a:r>
          </a:p>
          <a:p>
            <a:pPr>
              <a:spcAft>
                <a:spcPts val="600"/>
              </a:spcAft>
            </a:pPr>
            <a:r>
              <a:rPr lang="es-ES" sz="1600" dirty="0" smtClean="0">
                <a:latin typeface="Calibri" panose="020F0502020204030204" pitchFamily="34" charset="0"/>
              </a:rPr>
              <a:t>Realización </a:t>
            </a:r>
            <a:r>
              <a:rPr lang="es-ES" sz="1600" dirty="0">
                <a:latin typeface="Calibri" panose="020F0502020204030204" pitchFamily="34" charset="0"/>
              </a:rPr>
              <a:t>bianual desde 1985 al 2009 de 13 ediciones del Seminario Latino Iberoamericano de Gestión Tecnológica. </a:t>
            </a:r>
            <a:r>
              <a:rPr lang="es-ES" sz="1600" dirty="0" smtClean="0">
                <a:latin typeface="Calibri" panose="020F0502020204030204" pitchFamily="34" charset="0"/>
              </a:rPr>
              <a:t>A </a:t>
            </a:r>
            <a:r>
              <a:rPr lang="es-ES" sz="1600" dirty="0">
                <a:latin typeface="Calibri" panose="020F0502020204030204" pitchFamily="34" charset="0"/>
              </a:rPr>
              <a:t>partir del 2011 estos seminarios pasaron a denominarse Congreso Latino-Iberoamericano de Gestión Tecnológica. </a:t>
            </a:r>
            <a:endParaRPr lang="es-ES" sz="1600" dirty="0" smtClean="0">
              <a:latin typeface="Calibri" panose="020F0502020204030204" pitchFamily="34" charset="0"/>
            </a:endParaRPr>
          </a:p>
          <a:p>
            <a:r>
              <a:rPr lang="es-ES" sz="1600" dirty="0" smtClean="0">
                <a:latin typeface="Calibri" panose="020F0502020204030204" pitchFamily="34" charset="0"/>
              </a:rPr>
              <a:t>En </a:t>
            </a:r>
            <a:r>
              <a:rPr lang="es-ES" sz="1600" dirty="0">
                <a:latin typeface="Calibri" panose="020F0502020204030204" pitchFamily="34" charset="0"/>
              </a:rPr>
              <a:t>el sitio </a:t>
            </a:r>
            <a:r>
              <a:rPr lang="es-ES" sz="1600" dirty="0">
                <a:latin typeface="Calibri" panose="020F0502020204030204" pitchFamily="34" charset="0"/>
                <a:hlinkClick r:id="rId3"/>
              </a:rPr>
              <a:t>http://</a:t>
            </a:r>
            <a:r>
              <a:rPr lang="es-ES" sz="1600" dirty="0" smtClean="0">
                <a:latin typeface="Calibri" panose="020F0502020204030204" pitchFamily="34" charset="0"/>
                <a:hlinkClick r:id="rId3"/>
              </a:rPr>
              <a:t>altec-dl.org/index.php/altec</a:t>
            </a:r>
            <a:r>
              <a:rPr lang="es-ES" sz="1600" dirty="0" smtClean="0">
                <a:latin typeface="Calibri" panose="020F0502020204030204" pitchFamily="34" charset="0"/>
              </a:rPr>
              <a:t>, se puede tener acceso </a:t>
            </a:r>
            <a:r>
              <a:rPr lang="es-ES" sz="1600" dirty="0">
                <a:latin typeface="Calibri" panose="020F0502020204030204" pitchFamily="34" charset="0"/>
              </a:rPr>
              <a:t>a las ponencias presentadas en estos encuentros, las cuales reflejan la historia y el desarrollo de la región en esta materia</a:t>
            </a:r>
            <a:r>
              <a:rPr lang="es-ES" sz="1600" dirty="0" smtClean="0">
                <a:latin typeface="Calibri" panose="020F0502020204030204" pitchFamily="34" charset="0"/>
              </a:rPr>
              <a:t>.</a:t>
            </a:r>
            <a:r>
              <a:rPr lang="es-ES" sz="1600" dirty="0"/>
              <a:t/>
            </a:r>
            <a:br>
              <a:rPr lang="es-ES" sz="1600" dirty="0"/>
            </a:br>
            <a:endParaRPr lang="pt-BR" sz="16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/>
              <a:t>5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ALT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277"/>
            <a:ext cx="1296143" cy="13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Marli Elizabeth Ritter dos Santos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36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s-419" dirty="0" smtClean="0">
              <a:latin typeface="Calibri" panose="020F0502020204030204" pitchFamily="34" charset="0"/>
            </a:endParaRPr>
          </a:p>
          <a:p>
            <a:endParaRPr lang="es-419" dirty="0" smtClean="0">
              <a:latin typeface="Calibri" panose="020F0502020204030204" pitchFamily="34" charset="0"/>
            </a:endParaRPr>
          </a:p>
          <a:p>
            <a:endParaRPr lang="es-419" dirty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s-419" dirty="0" smtClean="0">
                <a:latin typeface="Calibri" panose="020F0502020204030204" pitchFamily="34" charset="0"/>
              </a:rPr>
              <a:t>Creada en agosto </a:t>
            </a:r>
            <a:r>
              <a:rPr lang="es-419" dirty="0">
                <a:latin typeface="Calibri" panose="020F0502020204030204" pitchFamily="34" charset="0"/>
              </a:rPr>
              <a:t>de </a:t>
            </a:r>
            <a:r>
              <a:rPr lang="es-419" dirty="0" smtClean="0">
                <a:latin typeface="Calibri" panose="020F0502020204030204" pitchFamily="34" charset="0"/>
              </a:rPr>
              <a:t>1991</a:t>
            </a:r>
          </a:p>
          <a:p>
            <a:pPr>
              <a:spcAft>
                <a:spcPts val="600"/>
              </a:spcAft>
            </a:pPr>
            <a:r>
              <a:rPr lang="es-419" dirty="0" smtClean="0">
                <a:latin typeface="Calibri" panose="020F0502020204030204" pitchFamily="34" charset="0"/>
              </a:rPr>
              <a:t>Es una </a:t>
            </a:r>
            <a:r>
              <a:rPr lang="es-419" dirty="0">
                <a:latin typeface="Calibri" panose="020F0502020204030204" pitchFamily="34" charset="0"/>
              </a:rPr>
              <a:t>Red de Universidades públicas, autónomas y autogobernadas de Argentina, Bolivia, Brasil, Chile, Paraguay y Uruguay que, en razón de sus semejanzas:</a:t>
            </a:r>
          </a:p>
          <a:p>
            <a:pPr lvl="1">
              <a:spcAft>
                <a:spcPts val="600"/>
              </a:spcAft>
            </a:pPr>
            <a:r>
              <a:rPr lang="es-419" dirty="0">
                <a:latin typeface="Calibri" panose="020F0502020204030204" pitchFamily="34" charset="0"/>
              </a:rPr>
              <a:t>comparten sus vocaciones, su carácter público, sus similitudes en las estructuras académicas y la equivalencia de los niveles de sus servicios</a:t>
            </a:r>
          </a:p>
          <a:p>
            <a:pPr lvl="1">
              <a:spcAft>
                <a:spcPts val="600"/>
              </a:spcAft>
            </a:pPr>
            <a:r>
              <a:rPr lang="es-419" dirty="0">
                <a:latin typeface="Calibri" panose="020F0502020204030204" pitchFamily="34" charset="0"/>
              </a:rPr>
              <a:t>desarrollan actividades de cooperación con perspectivas ciertas de viabilidad.</a:t>
            </a:r>
          </a:p>
          <a:p>
            <a:pPr>
              <a:spcAft>
                <a:spcPts val="600"/>
              </a:spcAft>
            </a:pPr>
            <a:r>
              <a:rPr lang="es-419" dirty="0">
                <a:latin typeface="Calibri" panose="020F0502020204030204" pitchFamily="34" charset="0"/>
              </a:rPr>
              <a:t>Es constituida </a:t>
            </a:r>
            <a:r>
              <a:rPr lang="es-419" dirty="0" smtClean="0">
                <a:latin typeface="Calibri" panose="020F0502020204030204" pitchFamily="34" charset="0"/>
              </a:rPr>
              <a:t>por: núcleos disciplinarios, comités académicos, escala docente, escala estudiantil, movilidad de posgrado, jornada de jóvenes investigadores, seminario internacional universidad-sociedad-estado, red de ciudades y universidades de AUGM</a:t>
            </a:r>
          </a:p>
          <a:p>
            <a:pPr lvl="1">
              <a:spcAft>
                <a:spcPts val="600"/>
              </a:spcAft>
            </a:pPr>
            <a:r>
              <a:rPr lang="es-419" dirty="0">
                <a:latin typeface="Calibri" panose="020F0502020204030204" pitchFamily="34" charset="0"/>
              </a:rPr>
              <a:t>http://grupomontevideo.org/sitio/institucional/</a:t>
            </a:r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/>
              <a:t>6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90" y="44624"/>
            <a:ext cx="1809750" cy="22860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Marli Elizabeth Ritter dos Santos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083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5505" y="2336531"/>
            <a:ext cx="2692990" cy="1092469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/>
              <a:t>7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419" dirty="0" smtClean="0">
                <a:latin typeface="Calibri" panose="020F0502020204030204" pitchFamily="34" charset="0"/>
              </a:rPr>
              <a:t>Redes de conocimiento</a:t>
            </a:r>
            <a:endParaRPr lang="es-419" dirty="0">
              <a:latin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196629"/>
            <a:ext cx="2134068" cy="181654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215" y="3014645"/>
            <a:ext cx="1829201" cy="228656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183" y="3891444"/>
            <a:ext cx="1981634" cy="2273860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02975" y="980728"/>
            <a:ext cx="883352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err="1">
                <a:latin typeface="Calibri" panose="020F0502020204030204" pitchFamily="34" charset="0"/>
              </a:rPr>
              <a:t>Red</a:t>
            </a:r>
            <a:r>
              <a:rPr lang="pt-BR" sz="2400" b="1" dirty="0">
                <a:latin typeface="Calibri" panose="020F0502020204030204" pitchFamily="34" charset="0"/>
              </a:rPr>
              <a:t> CYTED: </a:t>
            </a:r>
            <a:endParaRPr lang="pt-BR" sz="2400" b="1" dirty="0" smtClean="0"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RED para el Fortalecimiento de la Cultura de la Propiedad Intelectual en Iberoamérica (REFOPRI)</a:t>
            </a:r>
            <a:endParaRPr kumimoji="0" lang="es-MX" alt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Marli Elizabeth Ritter dos Santos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78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pPr algn="ctr"/>
            <a:r>
              <a:rPr lang="pt-BR" sz="3200" dirty="0">
                <a:latin typeface="Calibri" panose="020F0502020204030204" pitchFamily="34" charset="0"/>
              </a:rPr>
              <a:t/>
            </a:r>
            <a:br>
              <a:rPr lang="pt-BR" sz="3200" dirty="0">
                <a:latin typeface="Calibri" panose="020F0502020204030204" pitchFamily="34" charset="0"/>
              </a:rPr>
            </a:b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471" y="1847523"/>
            <a:ext cx="8229600" cy="4165923"/>
          </a:xfrm>
        </p:spPr>
        <p:txBody>
          <a:bodyPr>
            <a:noAutofit/>
          </a:bodyPr>
          <a:lstStyle/>
          <a:p>
            <a:pPr algn="just"/>
            <a:endParaRPr lang="es-ES_tradnl" sz="2800" dirty="0">
              <a:latin typeface="Calibri" panose="020F0502020204030204" pitchFamily="34" charset="0"/>
            </a:endParaRPr>
          </a:p>
          <a:p>
            <a:pPr algn="just"/>
            <a:endParaRPr lang="es-ES_tradnl" sz="2800" dirty="0" smtClean="0">
              <a:latin typeface="Calibri" panose="020F0502020204030204" pitchFamily="34" charset="0"/>
            </a:endParaRPr>
          </a:p>
          <a:p>
            <a:pPr algn="just"/>
            <a:endParaRPr lang="es-ES_tradnl" sz="2800" dirty="0" smtClean="0">
              <a:latin typeface="Calibri" panose="020F0502020204030204" pitchFamily="34" charset="0"/>
            </a:endParaRPr>
          </a:p>
          <a:p>
            <a:pPr algn="just"/>
            <a:endParaRPr lang="es-ES_tradnl" sz="2800" dirty="0" smtClean="0">
              <a:latin typeface="Calibri" panose="020F0502020204030204" pitchFamily="34" charset="0"/>
            </a:endParaRPr>
          </a:p>
          <a:p>
            <a:pPr algn="just"/>
            <a:endParaRPr lang="es-ES_tradnl" sz="2800" dirty="0" smtClean="0">
              <a:latin typeface="Calibri" panose="020F0502020204030204" pitchFamily="34" charset="0"/>
            </a:endParaRPr>
          </a:p>
          <a:p>
            <a:pPr marL="109728" indent="0" algn="r">
              <a:buNone/>
            </a:pPr>
            <a:endParaRPr lang="es-ES_tradnl" sz="1800" dirty="0" smtClean="0">
              <a:latin typeface="Calibri" panose="020F0502020204030204" pitchFamily="34" charset="0"/>
            </a:endParaRPr>
          </a:p>
          <a:p>
            <a:pPr marL="109728" indent="0" algn="r">
              <a:buNone/>
            </a:pPr>
            <a:endParaRPr lang="es-ES_tradnl" sz="1800" dirty="0" smtClean="0">
              <a:latin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27B2-8859-47A8-B1AD-0209A5746ACA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Marli Elizabeth Ritter dos Santos</a:t>
            </a:r>
            <a:endParaRPr lang="pt-B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1" y="188640"/>
            <a:ext cx="88335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Red CYTED/REFOPRI: Participantes</a:t>
            </a:r>
            <a:endParaRPr kumimoji="0" lang="es-MX" alt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41303"/>
              </p:ext>
            </p:extLst>
          </p:nvPr>
        </p:nvGraphicFramePr>
        <p:xfrm>
          <a:off x="179511" y="764704"/>
          <a:ext cx="8833521" cy="5741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507"/>
                <a:gridCol w="2944507"/>
                <a:gridCol w="2944507"/>
              </a:tblGrid>
              <a:tr h="687403">
                <a:tc>
                  <a:txBody>
                    <a:bodyPr/>
                    <a:lstStyle/>
                    <a:p>
                      <a:r>
                        <a:rPr lang="pt-BR" dirty="0" smtClean="0"/>
                        <a:t>País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Contacto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Posición</a:t>
                      </a:r>
                      <a:r>
                        <a:rPr lang="pt-BR" dirty="0" smtClean="0"/>
                        <a:t> ocupada</a:t>
                      </a:r>
                      <a:endParaRPr lang="pt-BR" dirty="0"/>
                    </a:p>
                  </a:txBody>
                  <a:tcPr/>
                </a:tc>
              </a:tr>
              <a:tr h="687403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pt-BR" dirty="0" smtClean="0"/>
                        <a:t>Costa Rica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pt-BR" dirty="0" smtClean="0"/>
                        <a:t>Silvia Salazar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pt-BR" dirty="0" err="1" smtClean="0"/>
                        <a:t>Universidad</a:t>
                      </a:r>
                      <a:r>
                        <a:rPr lang="pt-BR" dirty="0" smtClean="0"/>
                        <a:t> de Costa Rica</a:t>
                      </a:r>
                      <a:endParaRPr lang="pt-BR" dirty="0"/>
                    </a:p>
                  </a:txBody>
                  <a:tcPr/>
                </a:tc>
              </a:tr>
              <a:tr h="687403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pt-BR" dirty="0" err="1" smtClean="0"/>
                        <a:t>Ecuador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pt-BR" dirty="0" smtClean="0"/>
                        <a:t>Cecilia </a:t>
                      </a:r>
                      <a:r>
                        <a:rPr lang="pt-BR" dirty="0" err="1" smtClean="0"/>
                        <a:t>Falconi</a:t>
                      </a:r>
                      <a:r>
                        <a:rPr lang="pt-BR" dirty="0" smtClean="0"/>
                        <a:t>, Adriana </a:t>
                      </a:r>
                      <a:r>
                        <a:rPr lang="pt-BR" dirty="0" err="1" smtClean="0"/>
                        <a:t>Sosa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pt-BR" dirty="0" err="1" smtClean="0"/>
                        <a:t>Falconi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Puig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Abogados</a:t>
                      </a:r>
                      <a:r>
                        <a:rPr lang="pt-BR" dirty="0" smtClean="0"/>
                        <a:t> LES/</a:t>
                      </a:r>
                      <a:r>
                        <a:rPr lang="pt-BR" dirty="0" err="1" smtClean="0"/>
                        <a:t>Ecuador</a:t>
                      </a:r>
                      <a:endParaRPr lang="pt-BR" dirty="0"/>
                    </a:p>
                  </a:txBody>
                  <a:tcPr/>
                </a:tc>
              </a:tr>
              <a:tr h="687403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pt-BR" dirty="0" smtClean="0"/>
                        <a:t>Chile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pt-BR" dirty="0" smtClean="0"/>
                        <a:t>Andréa </a:t>
                      </a:r>
                      <a:r>
                        <a:rPr lang="pt-BR" dirty="0" err="1" smtClean="0"/>
                        <a:t>Catalán</a:t>
                      </a:r>
                      <a:r>
                        <a:rPr lang="pt-BR" dirty="0" smtClean="0"/>
                        <a:t> y Pablo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Acevedo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pt-BR" dirty="0" err="1" smtClean="0"/>
                        <a:t>Universidad</a:t>
                      </a:r>
                      <a:r>
                        <a:rPr lang="pt-BR" dirty="0" smtClean="0"/>
                        <a:t> de </a:t>
                      </a:r>
                      <a:r>
                        <a:rPr lang="pt-BR" dirty="0" err="1" smtClean="0"/>
                        <a:t>Concepción</a:t>
                      </a:r>
                      <a:endParaRPr lang="pt-BR" dirty="0"/>
                    </a:p>
                  </a:txBody>
                  <a:tcPr/>
                </a:tc>
              </a:tr>
              <a:tr h="687403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pt-BR" dirty="0" smtClean="0"/>
                        <a:t>Brasil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pt-BR" dirty="0" smtClean="0"/>
                        <a:t>Elizabeth </a:t>
                      </a:r>
                      <a:r>
                        <a:rPr lang="pt-BR" dirty="0" err="1" smtClean="0"/>
                        <a:t>Ritter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pt-BR" dirty="0" smtClean="0"/>
                        <a:t>Pontifícia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Universidad</a:t>
                      </a:r>
                      <a:r>
                        <a:rPr lang="pt-BR" baseline="0" dirty="0" smtClean="0"/>
                        <a:t> Católica de RS</a:t>
                      </a:r>
                      <a:endParaRPr lang="pt-BR" dirty="0"/>
                    </a:p>
                  </a:txBody>
                  <a:tcPr/>
                </a:tc>
              </a:tr>
              <a:tr h="687403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pt-BR" dirty="0" smtClean="0"/>
                        <a:t>Argentina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pt-BR" dirty="0" smtClean="0"/>
                        <a:t>Juan Carlos </a:t>
                      </a:r>
                      <a:r>
                        <a:rPr lang="pt-BR" dirty="0" err="1" smtClean="0"/>
                        <a:t>Carullo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pt-BR" dirty="0" err="1" smtClean="0"/>
                        <a:t>Universidad</a:t>
                      </a:r>
                      <a:r>
                        <a:rPr lang="pt-BR" dirty="0" smtClean="0"/>
                        <a:t> de </a:t>
                      </a:r>
                      <a:r>
                        <a:rPr lang="pt-BR" dirty="0" err="1" smtClean="0"/>
                        <a:t>Quilmes</a:t>
                      </a:r>
                      <a:endParaRPr lang="pt-BR" dirty="0" smtClean="0"/>
                    </a:p>
                    <a:p>
                      <a:pPr>
                        <a:lnSpc>
                          <a:spcPts val="2160"/>
                        </a:lnSpc>
                      </a:pPr>
                      <a:r>
                        <a:rPr lang="pt-BR" dirty="0" smtClean="0"/>
                        <a:t>Univ.</a:t>
                      </a:r>
                      <a:r>
                        <a:rPr lang="pt-BR" baseline="0" dirty="0" smtClean="0"/>
                        <a:t> Gral. Sarmiento</a:t>
                      </a:r>
                      <a:endParaRPr lang="pt-BR" dirty="0"/>
                    </a:p>
                  </a:txBody>
                  <a:tcPr/>
                </a:tc>
              </a:tr>
              <a:tr h="687403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pt-BR" dirty="0" err="1" smtClean="0"/>
                        <a:t>España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pt-BR" dirty="0" err="1" smtClean="0"/>
                        <a:t>Pere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Escorsa</a:t>
                      </a:r>
                      <a:r>
                        <a:rPr lang="pt-BR" dirty="0" smtClean="0"/>
                        <a:t>; </a:t>
                      </a:r>
                      <a:r>
                        <a:rPr lang="pt-BR" dirty="0" err="1" smtClean="0"/>
                        <a:t>Elicet</a:t>
                      </a:r>
                      <a:r>
                        <a:rPr lang="pt-BR" dirty="0" smtClean="0"/>
                        <a:t> Cruz y Enrique </a:t>
                      </a:r>
                      <a:r>
                        <a:rPr lang="pt-BR" dirty="0" err="1" smtClean="0"/>
                        <a:t>Escorsa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pt-BR" dirty="0" smtClean="0"/>
                        <a:t>Presidente de IALE </a:t>
                      </a:r>
                      <a:r>
                        <a:rPr lang="pt-BR" dirty="0" err="1" smtClean="0"/>
                        <a:t>Tecnología</a:t>
                      </a:r>
                      <a:endParaRPr lang="pt-BR" dirty="0"/>
                    </a:p>
                  </a:txBody>
                  <a:tcPr/>
                </a:tc>
              </a:tr>
              <a:tr h="687403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pt-BR" dirty="0" smtClean="0"/>
                        <a:t>México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pt-BR" dirty="0" err="1" smtClean="0"/>
                        <a:t>Rosario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Castañon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pt-BR" dirty="0" smtClean="0"/>
                        <a:t>UNAM/</a:t>
                      </a:r>
                      <a:r>
                        <a:rPr lang="pt-BR" dirty="0" err="1" smtClean="0"/>
                        <a:t>Cambiotec</a:t>
                      </a:r>
                      <a:endParaRPr lang="pt-BR" dirty="0" smtClean="0"/>
                    </a:p>
                    <a:p>
                      <a:pPr>
                        <a:lnSpc>
                          <a:spcPts val="2160"/>
                        </a:lnSpc>
                      </a:pPr>
                      <a:r>
                        <a:rPr lang="pt-BR" dirty="0" err="1" smtClean="0"/>
                        <a:t>Coordinadora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del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proyecto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6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pPr algn="ctr"/>
            <a:r>
              <a:rPr lang="pt-BR" sz="3200" dirty="0">
                <a:latin typeface="Calibri" panose="020F0502020204030204" pitchFamily="34" charset="0"/>
              </a:rPr>
              <a:t/>
            </a:r>
            <a:br>
              <a:rPr lang="pt-BR" sz="3200" dirty="0">
                <a:latin typeface="Calibri" panose="020F0502020204030204" pitchFamily="34" charset="0"/>
              </a:rPr>
            </a:b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16592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s-MX" altLang="pt-B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La </a:t>
            </a:r>
            <a:r>
              <a:rPr lang="es-MX" altLang="pt-B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REFOPRI</a:t>
            </a:r>
            <a:r>
              <a:rPr lang="es-MX" altLang="pt-B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es una acción específica del Programa  Iberoamericano de Ciencia y Tecnología para el Desarrollo dentro del área temática de Ciencia </a:t>
            </a:r>
            <a:r>
              <a:rPr lang="es-MX" altLang="pt-B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y Sociedad que inició actividades en </a:t>
            </a:r>
            <a:r>
              <a:rPr lang="es-MX" altLang="pt-BR" sz="24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enero de 2007</a:t>
            </a:r>
            <a:r>
              <a:rPr lang="es-MX" altLang="pt-B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s-ES" sz="2400" b="1" dirty="0" smtClean="0">
              <a:latin typeface="Calibri" panose="020F0502020204030204" pitchFamily="34" charset="0"/>
            </a:endParaRPr>
          </a:p>
          <a:p>
            <a:r>
              <a:rPr lang="es-ES" sz="2800" b="1" dirty="0" smtClean="0">
                <a:latin typeface="Calibri" panose="020F0502020204030204" pitchFamily="34" charset="0"/>
              </a:rPr>
              <a:t>Objetivo:</a:t>
            </a:r>
          </a:p>
          <a:p>
            <a:pPr marL="109728" indent="0">
              <a:buNone/>
            </a:pPr>
            <a:r>
              <a:rPr lang="es-ES" sz="2400" dirty="0" smtClean="0">
                <a:latin typeface="Calibri" panose="020F0502020204030204" pitchFamily="34" charset="0"/>
              </a:rPr>
              <a:t>Contribuir </a:t>
            </a:r>
            <a:r>
              <a:rPr lang="es-ES" sz="2400" dirty="0">
                <a:latin typeface="Calibri" panose="020F0502020204030204" pitchFamily="34" charset="0"/>
              </a:rPr>
              <a:t>a la difusión de herramientas para la gestión eficaz de la Propiedad Intelectual  en Centros de Investigación y PYMES de Iberoamérica, de tal forma que se consolide la creación de valor y maximice el retorno económico de los esfuerzos de investigación y desarrollo y transferencia tecnológica.</a:t>
            </a:r>
            <a:endParaRPr lang="pt-BR" sz="2400" dirty="0">
              <a:latin typeface="Calibri" panose="020F0502020204030204" pitchFamily="34" charset="0"/>
            </a:endParaRPr>
          </a:p>
          <a:p>
            <a:pPr algn="just"/>
            <a:endParaRPr lang="es-ES_tradnl" sz="2000" dirty="0" smtClean="0"/>
          </a:p>
          <a:p>
            <a:pPr algn="just"/>
            <a:endParaRPr lang="es-ES_tradnl" sz="2000" dirty="0"/>
          </a:p>
          <a:p>
            <a:pPr algn="just"/>
            <a:endParaRPr lang="es-ES_tradnl" sz="2000" dirty="0" smtClean="0"/>
          </a:p>
          <a:p>
            <a:pPr algn="just"/>
            <a:endParaRPr lang="es-ES_tradnl" sz="2000" dirty="0" smtClean="0"/>
          </a:p>
          <a:p>
            <a:pPr algn="just"/>
            <a:endParaRPr lang="es-ES_tradnl" sz="2000" dirty="0" smtClean="0"/>
          </a:p>
          <a:p>
            <a:pPr algn="just"/>
            <a:endParaRPr lang="es-ES_tradnl" sz="2000" dirty="0" smtClean="0"/>
          </a:p>
          <a:p>
            <a:pPr marL="109728" indent="0" algn="r">
              <a:buNone/>
            </a:pPr>
            <a:endParaRPr lang="es-ES_tradnl" sz="1400" dirty="0" smtClean="0"/>
          </a:p>
          <a:p>
            <a:pPr marL="109728" indent="0" algn="r">
              <a:buNone/>
            </a:pPr>
            <a:endParaRPr lang="es-ES_tradnl" sz="1400" dirty="0" smtClean="0"/>
          </a:p>
          <a:p>
            <a:pPr marL="109728" indent="0" algn="r">
              <a:buNone/>
            </a:pPr>
            <a:r>
              <a:rPr lang="es-ES_tradnl" sz="1600" dirty="0" smtClean="0"/>
              <a:t>FUENTE: INPI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27B2-8859-47A8-B1AD-0209A5746ACA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© Marli Elizabeth Ritter dos Santos</a:t>
            </a:r>
            <a:endParaRPr lang="pt-B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121860"/>
            <a:ext cx="883352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err="1">
                <a:latin typeface="Calibri" panose="020F0502020204030204" pitchFamily="34" charset="0"/>
              </a:rPr>
              <a:t>Red</a:t>
            </a:r>
            <a:r>
              <a:rPr lang="pt-BR" sz="2400" b="1" dirty="0">
                <a:latin typeface="Calibri" panose="020F0502020204030204" pitchFamily="34" charset="0"/>
              </a:rPr>
              <a:t> CYTED: </a:t>
            </a:r>
            <a:endParaRPr lang="pt-BR" sz="2400" b="1" dirty="0" smtClean="0"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RED para el Fortalecimiento de la Cultura de la Propiedad Intelectual en Iberoamérica (REFOPRI)</a:t>
            </a:r>
            <a:endParaRPr kumimoji="0" lang="es-MX" alt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3879</TotalTime>
  <Words>1867</Words>
  <Application>Microsoft Office PowerPoint</Application>
  <PresentationFormat>Apresentação na tela (4:3)</PresentationFormat>
  <Paragraphs>267</Paragraphs>
  <Slides>24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5" baseType="lpstr">
      <vt:lpstr>Arial</vt:lpstr>
      <vt:lpstr>Arial Black</vt:lpstr>
      <vt:lpstr>Calibri</vt:lpstr>
      <vt:lpstr>Lucida Sans Unicode</vt:lpstr>
      <vt:lpstr>Monotype Sorts</vt:lpstr>
      <vt:lpstr>Times New Roman</vt:lpstr>
      <vt:lpstr>Verdana</vt:lpstr>
      <vt:lpstr>Wingdings</vt:lpstr>
      <vt:lpstr>Wingdings 2</vt:lpstr>
      <vt:lpstr>Wingdings 3</vt:lpstr>
      <vt:lpstr>Concurso</vt:lpstr>
      <vt:lpstr>            de Tecnología   </vt:lpstr>
      <vt:lpstr>Agenda</vt:lpstr>
      <vt:lpstr>Introducción</vt:lpstr>
      <vt:lpstr>Apresentação do PowerPoint</vt:lpstr>
      <vt:lpstr>Apresentação do PowerPoint</vt:lpstr>
      <vt:lpstr>Apresentação do PowerPoint</vt:lpstr>
      <vt:lpstr>Redes de conocimiento</vt:lpstr>
      <vt:lpstr> </vt:lpstr>
      <vt:lpstr> </vt:lpstr>
      <vt:lpstr> </vt:lpstr>
      <vt:lpstr>Difusión</vt:lpstr>
      <vt:lpstr>Buenas prácticas de GPI</vt:lpstr>
      <vt:lpstr>Resultados</vt:lpstr>
      <vt:lpstr>Fondo IDRC de apoyo a la Investigación sobre  Economía del Conocimiento en América Latina  y el Caribe </vt:lpstr>
      <vt:lpstr>Apresentação do PowerPoint</vt:lpstr>
      <vt:lpstr>Apresentação do PowerPoint</vt:lpstr>
      <vt:lpstr>Objetivo del proyecto</vt:lpstr>
      <vt:lpstr>Descripción del proyecto</vt:lpstr>
      <vt:lpstr>Descripción del proyecto</vt:lpstr>
      <vt:lpstr>Apresentação do PowerPoint</vt:lpstr>
      <vt:lpstr>Resultados</vt:lpstr>
      <vt:lpstr>Seminarios Latino-Americanos de la Triple Hélice</vt:lpstr>
      <vt:lpstr>Consideraciones Finales</vt:lpstr>
      <vt:lpstr>Gracias!</vt:lpstr>
    </vt:vector>
  </TitlesOfParts>
  <Company>PUCRS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Bom dia Tecnopuc</dc:title>
  <dc:creator>M. Elizabeth Ritter dos Santos</dc:creator>
  <cp:lastModifiedBy>Marli Elizabeth R dos Santos</cp:lastModifiedBy>
  <cp:revision>255</cp:revision>
  <cp:lastPrinted>2015-04-13T19:11:04Z</cp:lastPrinted>
  <dcterms:created xsi:type="dcterms:W3CDTF">2011-08-16T18:14:11Z</dcterms:created>
  <dcterms:modified xsi:type="dcterms:W3CDTF">2015-05-05T00:08:41Z</dcterms:modified>
</cp:coreProperties>
</file>