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85" r:id="rId7"/>
    <p:sldId id="262" r:id="rId8"/>
    <p:sldId id="267" r:id="rId9"/>
    <p:sldId id="265" r:id="rId10"/>
    <p:sldId id="268" r:id="rId11"/>
    <p:sldId id="269" r:id="rId12"/>
    <p:sldId id="270" r:id="rId13"/>
    <p:sldId id="271" r:id="rId14"/>
    <p:sldId id="286" r:id="rId15"/>
    <p:sldId id="287" r:id="rId16"/>
    <p:sldId id="312" r:id="rId17"/>
    <p:sldId id="288" r:id="rId18"/>
    <p:sldId id="289" r:id="rId19"/>
    <p:sldId id="290" r:id="rId20"/>
    <p:sldId id="291" r:id="rId21"/>
    <p:sldId id="277" r:id="rId22"/>
    <p:sldId id="293" r:id="rId23"/>
    <p:sldId id="279" r:id="rId24"/>
    <p:sldId id="280" r:id="rId25"/>
    <p:sldId id="303" r:id="rId26"/>
    <p:sldId id="305" r:id="rId27"/>
    <p:sldId id="306" r:id="rId28"/>
    <p:sldId id="295" r:id="rId29"/>
    <p:sldId id="296" r:id="rId30"/>
    <p:sldId id="315" r:id="rId31"/>
    <p:sldId id="297" r:id="rId32"/>
    <p:sldId id="298" r:id="rId33"/>
    <p:sldId id="299" r:id="rId34"/>
    <p:sldId id="300" r:id="rId35"/>
    <p:sldId id="301" r:id="rId36"/>
    <p:sldId id="302" r:id="rId37"/>
    <p:sldId id="313" r:id="rId38"/>
    <p:sldId id="307" r:id="rId39"/>
    <p:sldId id="308" r:id="rId40"/>
    <p:sldId id="314" r:id="rId41"/>
    <p:sldId id="309" r:id="rId42"/>
    <p:sldId id="310" r:id="rId43"/>
    <p:sldId id="31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5116" autoAdjust="0"/>
  </p:normalViewPr>
  <p:slideViewPr>
    <p:cSldViewPr>
      <p:cViewPr varScale="1">
        <p:scale>
          <a:sx n="75" d="100"/>
          <a:sy n="75" d="100"/>
        </p:scale>
        <p:origin x="26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A6630-BC4C-4ECB-AE2B-B6639254B39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CDA21-CA2A-4527-8780-BE03AC182E59}">
      <dgm:prSet phldrT="[Text]" custT="1"/>
      <dgm:spPr/>
      <dgm:t>
        <a:bodyPr/>
        <a:lstStyle/>
        <a:p>
          <a:r>
            <a:rPr lang="fr-CH" sz="2000" b="1" dirty="0" smtClean="0"/>
            <a:t>Origine</a:t>
          </a:r>
          <a:endParaRPr lang="en-US" sz="2000" b="1" dirty="0"/>
        </a:p>
      </dgm:t>
    </dgm:pt>
    <dgm:pt modelId="{7B897450-2E6D-42BA-BFE5-BC25471F4004}" type="parTrans" cxnId="{6FCC5285-86FB-4B5C-96C2-F44F65906A88}">
      <dgm:prSet/>
      <dgm:spPr/>
      <dgm:t>
        <a:bodyPr/>
        <a:lstStyle/>
        <a:p>
          <a:endParaRPr lang="en-US"/>
        </a:p>
      </dgm:t>
    </dgm:pt>
    <dgm:pt modelId="{DC83DB3C-534E-43F3-88F4-EB3DA955536A}" type="sibTrans" cxnId="{6FCC5285-86FB-4B5C-96C2-F44F65906A88}">
      <dgm:prSet/>
      <dgm:spPr/>
      <dgm:t>
        <a:bodyPr/>
        <a:lstStyle/>
        <a:p>
          <a:endParaRPr lang="en-US"/>
        </a:p>
      </dgm:t>
    </dgm:pt>
    <dgm:pt modelId="{3F431404-0B19-4B96-AD4D-91948A7E8199}">
      <dgm:prSet phldrT="[Text]" custT="1"/>
      <dgm:spPr/>
      <dgm:t>
        <a:bodyPr/>
        <a:lstStyle/>
        <a:p>
          <a:r>
            <a:rPr lang="fr-CH" sz="2000" b="1" dirty="0" smtClean="0"/>
            <a:t>Indication</a:t>
          </a:r>
          <a:endParaRPr lang="en-US" sz="2000" b="1" dirty="0"/>
        </a:p>
      </dgm:t>
    </dgm:pt>
    <dgm:pt modelId="{CE269EFC-271F-46CD-A7FE-0F551EB2C108}" type="parTrans" cxnId="{48C74B70-CFFC-4DA6-A091-8C289BE59B2B}">
      <dgm:prSet/>
      <dgm:spPr/>
      <dgm:t>
        <a:bodyPr/>
        <a:lstStyle/>
        <a:p>
          <a:endParaRPr lang="en-US"/>
        </a:p>
      </dgm:t>
    </dgm:pt>
    <dgm:pt modelId="{D3C5DD36-13C1-4D00-8823-8B451A054EE7}" type="sibTrans" cxnId="{48C74B70-CFFC-4DA6-A091-8C289BE59B2B}">
      <dgm:prSet/>
      <dgm:spPr/>
      <dgm:t>
        <a:bodyPr/>
        <a:lstStyle/>
        <a:p>
          <a:endParaRPr lang="en-US"/>
        </a:p>
      </dgm:t>
    </dgm:pt>
    <dgm:pt modelId="{9A48E527-DE55-4C32-A5DD-FA166BB95DEB}">
      <dgm:prSet phldrT="[Text]" custT="1"/>
      <dgm:spPr/>
      <dgm:t>
        <a:bodyPr/>
        <a:lstStyle/>
        <a:p>
          <a:r>
            <a:rPr lang="fr-CH" sz="2000" b="1" dirty="0" smtClean="0"/>
            <a:t>Produit</a:t>
          </a:r>
          <a:endParaRPr lang="en-US" sz="2000" b="1" dirty="0"/>
        </a:p>
      </dgm:t>
    </dgm:pt>
    <dgm:pt modelId="{5DD7F454-2774-4F2E-A002-5068E8F8948F}" type="parTrans" cxnId="{3AC68950-CD6E-4E3C-B520-C035DFA486F1}">
      <dgm:prSet/>
      <dgm:spPr/>
      <dgm:t>
        <a:bodyPr/>
        <a:lstStyle/>
        <a:p>
          <a:endParaRPr lang="en-US"/>
        </a:p>
      </dgm:t>
    </dgm:pt>
    <dgm:pt modelId="{07C0920B-2E11-453A-ADB6-72A973CC353A}" type="sibTrans" cxnId="{3AC68950-CD6E-4E3C-B520-C035DFA486F1}">
      <dgm:prSet/>
      <dgm:spPr/>
      <dgm:t>
        <a:bodyPr/>
        <a:lstStyle/>
        <a:p>
          <a:endParaRPr lang="en-US"/>
        </a:p>
      </dgm:t>
    </dgm:pt>
    <dgm:pt modelId="{364F6022-3DCF-43F6-85F0-592439A0C0A5}">
      <dgm:prSet phldrT="[Text]" custT="1"/>
      <dgm:spPr/>
      <dgm:t>
        <a:bodyPr/>
        <a:lstStyle/>
        <a:p>
          <a:r>
            <a:rPr lang="fr-CH" sz="2000" b="1" dirty="0" smtClean="0"/>
            <a:t>Caractéristiques</a:t>
          </a:r>
          <a:endParaRPr lang="en-US" sz="2000" b="1" dirty="0"/>
        </a:p>
      </dgm:t>
    </dgm:pt>
    <dgm:pt modelId="{8790A52B-D5A7-4F40-B895-E4E138E8F4E1}" type="parTrans" cxnId="{AE504BF8-6361-4757-97A6-1343399AA916}">
      <dgm:prSet/>
      <dgm:spPr/>
      <dgm:t>
        <a:bodyPr/>
        <a:lstStyle/>
        <a:p>
          <a:endParaRPr lang="en-US"/>
        </a:p>
      </dgm:t>
    </dgm:pt>
    <dgm:pt modelId="{B0DB1022-1244-4E84-8B5B-3B372DD4DD88}" type="sibTrans" cxnId="{AE504BF8-6361-4757-97A6-1343399AA916}">
      <dgm:prSet/>
      <dgm:spPr/>
      <dgm:t>
        <a:bodyPr/>
        <a:lstStyle/>
        <a:p>
          <a:endParaRPr lang="en-US"/>
        </a:p>
      </dgm:t>
    </dgm:pt>
    <dgm:pt modelId="{B0A4808D-42AE-4608-85E9-783CC227EBE2}" type="pres">
      <dgm:prSet presAssocID="{6AEA6630-BC4C-4ECB-AE2B-B6639254B39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13C172-BF74-4D07-BB14-5AA1616F1DB5}" type="pres">
      <dgm:prSet presAssocID="{698CDA21-CA2A-4527-8780-BE03AC182E59}" presName="Accent1" presStyleCnt="0"/>
      <dgm:spPr/>
    </dgm:pt>
    <dgm:pt modelId="{C33D30D2-456C-487A-8B4F-D99CF09CBFD1}" type="pres">
      <dgm:prSet presAssocID="{698CDA21-CA2A-4527-8780-BE03AC182E59}" presName="Accent" presStyleLbl="node1" presStyleIdx="0" presStyleCnt="4"/>
      <dgm:spPr>
        <a:solidFill>
          <a:srgbClr val="00B050"/>
        </a:solidFill>
      </dgm:spPr>
    </dgm:pt>
    <dgm:pt modelId="{DD8C7056-38FA-4E5C-B580-9094E9728752}" type="pres">
      <dgm:prSet presAssocID="{698CDA21-CA2A-4527-8780-BE03AC182E5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0BE3E-7599-4B74-BBF6-1130828520EF}" type="pres">
      <dgm:prSet presAssocID="{3F431404-0B19-4B96-AD4D-91948A7E8199}" presName="Accent2" presStyleCnt="0"/>
      <dgm:spPr/>
    </dgm:pt>
    <dgm:pt modelId="{04B00292-759C-4376-A4DB-8E6A37AB6749}" type="pres">
      <dgm:prSet presAssocID="{3F431404-0B19-4B96-AD4D-91948A7E8199}" presName="Accent" presStyleLbl="node1" presStyleIdx="1" presStyleCnt="4"/>
      <dgm:spPr>
        <a:solidFill>
          <a:srgbClr val="FFFF00"/>
        </a:solidFill>
      </dgm:spPr>
    </dgm:pt>
    <dgm:pt modelId="{FC93CFC9-138E-49CE-85E9-D8365E522CCE}" type="pres">
      <dgm:prSet presAssocID="{3F431404-0B19-4B96-AD4D-91948A7E8199}" presName="Parent2" presStyleLbl="revTx" presStyleIdx="1" presStyleCnt="4" custScaleX="1500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1906E-845C-4DC8-9353-BF41E17C458E}" type="pres">
      <dgm:prSet presAssocID="{9A48E527-DE55-4C32-A5DD-FA166BB95DEB}" presName="Accent3" presStyleCnt="0"/>
      <dgm:spPr/>
    </dgm:pt>
    <dgm:pt modelId="{77692471-AA07-4D79-8957-F38601CD8794}" type="pres">
      <dgm:prSet presAssocID="{9A48E527-DE55-4C32-A5DD-FA166BB95DEB}" presName="Accent" presStyleLbl="node1" presStyleIdx="2" presStyleCnt="4"/>
      <dgm:spPr>
        <a:solidFill>
          <a:srgbClr val="7030A0"/>
        </a:solidFill>
      </dgm:spPr>
    </dgm:pt>
    <dgm:pt modelId="{E1868DA0-2C6F-4FD9-B453-67AE66E1F9DD}" type="pres">
      <dgm:prSet presAssocID="{9A48E527-DE55-4C32-A5DD-FA166BB95DEB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27843-6168-4F0F-9678-1A1D4A8EBCB4}" type="pres">
      <dgm:prSet presAssocID="{364F6022-3DCF-43F6-85F0-592439A0C0A5}" presName="Accent4" presStyleCnt="0"/>
      <dgm:spPr/>
    </dgm:pt>
    <dgm:pt modelId="{ED862916-48D9-43CA-B013-764D624D2B47}" type="pres">
      <dgm:prSet presAssocID="{364F6022-3DCF-43F6-85F0-592439A0C0A5}" presName="Accent" presStyleLbl="node1" presStyleIdx="3" presStyleCnt="4"/>
      <dgm:spPr>
        <a:solidFill>
          <a:srgbClr val="00B0F0"/>
        </a:solidFill>
      </dgm:spPr>
    </dgm:pt>
    <dgm:pt modelId="{36E66EAC-4167-4E69-801A-DFCDEC83A2B2}" type="pres">
      <dgm:prSet presAssocID="{364F6022-3DCF-43F6-85F0-592439A0C0A5}" presName="Parent4" presStyleLbl="revTx" presStyleIdx="3" presStyleCnt="4" custScaleX="2332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C68950-CD6E-4E3C-B520-C035DFA486F1}" srcId="{6AEA6630-BC4C-4ECB-AE2B-B6639254B392}" destId="{9A48E527-DE55-4C32-A5DD-FA166BB95DEB}" srcOrd="2" destOrd="0" parTransId="{5DD7F454-2774-4F2E-A002-5068E8F8948F}" sibTransId="{07C0920B-2E11-453A-ADB6-72A973CC353A}"/>
    <dgm:cxn modelId="{48C74B70-CFFC-4DA6-A091-8C289BE59B2B}" srcId="{6AEA6630-BC4C-4ECB-AE2B-B6639254B392}" destId="{3F431404-0B19-4B96-AD4D-91948A7E8199}" srcOrd="1" destOrd="0" parTransId="{CE269EFC-271F-46CD-A7FE-0F551EB2C108}" sibTransId="{D3C5DD36-13C1-4D00-8823-8B451A054EE7}"/>
    <dgm:cxn modelId="{85E54657-626E-4816-A24D-BD505A12D747}" type="presOf" srcId="{3F431404-0B19-4B96-AD4D-91948A7E8199}" destId="{FC93CFC9-138E-49CE-85E9-D8365E522CCE}" srcOrd="0" destOrd="0" presId="urn:microsoft.com/office/officeart/2009/layout/CircleArrowProcess"/>
    <dgm:cxn modelId="{AE504BF8-6361-4757-97A6-1343399AA916}" srcId="{6AEA6630-BC4C-4ECB-AE2B-B6639254B392}" destId="{364F6022-3DCF-43F6-85F0-592439A0C0A5}" srcOrd="3" destOrd="0" parTransId="{8790A52B-D5A7-4F40-B895-E4E138E8F4E1}" sibTransId="{B0DB1022-1244-4E84-8B5B-3B372DD4DD88}"/>
    <dgm:cxn modelId="{B9BB8192-A2E0-48A2-A637-12C84D70E945}" type="presOf" srcId="{9A48E527-DE55-4C32-A5DD-FA166BB95DEB}" destId="{E1868DA0-2C6F-4FD9-B453-67AE66E1F9DD}" srcOrd="0" destOrd="0" presId="urn:microsoft.com/office/officeart/2009/layout/CircleArrowProcess"/>
    <dgm:cxn modelId="{60F0730B-2047-47F7-94F8-644897D1198D}" type="presOf" srcId="{6AEA6630-BC4C-4ECB-AE2B-B6639254B392}" destId="{B0A4808D-42AE-4608-85E9-783CC227EBE2}" srcOrd="0" destOrd="0" presId="urn:microsoft.com/office/officeart/2009/layout/CircleArrowProcess"/>
    <dgm:cxn modelId="{6FCC5285-86FB-4B5C-96C2-F44F65906A88}" srcId="{6AEA6630-BC4C-4ECB-AE2B-B6639254B392}" destId="{698CDA21-CA2A-4527-8780-BE03AC182E59}" srcOrd="0" destOrd="0" parTransId="{7B897450-2E6D-42BA-BFE5-BC25471F4004}" sibTransId="{DC83DB3C-534E-43F3-88F4-EB3DA955536A}"/>
    <dgm:cxn modelId="{E210180D-FB3F-4951-A1FD-92D5DC413F67}" type="presOf" srcId="{364F6022-3DCF-43F6-85F0-592439A0C0A5}" destId="{36E66EAC-4167-4E69-801A-DFCDEC83A2B2}" srcOrd="0" destOrd="0" presId="urn:microsoft.com/office/officeart/2009/layout/CircleArrowProcess"/>
    <dgm:cxn modelId="{AA4CEEC0-E441-4586-AE69-D1F3AC2703E0}" type="presOf" srcId="{698CDA21-CA2A-4527-8780-BE03AC182E59}" destId="{DD8C7056-38FA-4E5C-B580-9094E9728752}" srcOrd="0" destOrd="0" presId="urn:microsoft.com/office/officeart/2009/layout/CircleArrowProcess"/>
    <dgm:cxn modelId="{3C53D351-EAB0-4EFC-A797-34733B2F9A2C}" type="presParOf" srcId="{B0A4808D-42AE-4608-85E9-783CC227EBE2}" destId="{C913C172-BF74-4D07-BB14-5AA1616F1DB5}" srcOrd="0" destOrd="0" presId="urn:microsoft.com/office/officeart/2009/layout/CircleArrowProcess"/>
    <dgm:cxn modelId="{A875E0B7-FF18-4664-8436-3912FFD6B245}" type="presParOf" srcId="{C913C172-BF74-4D07-BB14-5AA1616F1DB5}" destId="{C33D30D2-456C-487A-8B4F-D99CF09CBFD1}" srcOrd="0" destOrd="0" presId="urn:microsoft.com/office/officeart/2009/layout/CircleArrowProcess"/>
    <dgm:cxn modelId="{6DBEE123-8160-4160-8A20-A541D5795A6D}" type="presParOf" srcId="{B0A4808D-42AE-4608-85E9-783CC227EBE2}" destId="{DD8C7056-38FA-4E5C-B580-9094E9728752}" srcOrd="1" destOrd="0" presId="urn:microsoft.com/office/officeart/2009/layout/CircleArrowProcess"/>
    <dgm:cxn modelId="{0CB5DF35-48E4-4A95-A0FB-908544D55FF7}" type="presParOf" srcId="{B0A4808D-42AE-4608-85E9-783CC227EBE2}" destId="{F970BE3E-7599-4B74-BBF6-1130828520EF}" srcOrd="2" destOrd="0" presId="urn:microsoft.com/office/officeart/2009/layout/CircleArrowProcess"/>
    <dgm:cxn modelId="{7FD084F7-8819-42A7-AA83-03403F8588BE}" type="presParOf" srcId="{F970BE3E-7599-4B74-BBF6-1130828520EF}" destId="{04B00292-759C-4376-A4DB-8E6A37AB6749}" srcOrd="0" destOrd="0" presId="urn:microsoft.com/office/officeart/2009/layout/CircleArrowProcess"/>
    <dgm:cxn modelId="{859B6A40-4580-4F59-9D12-35764E368FAE}" type="presParOf" srcId="{B0A4808D-42AE-4608-85E9-783CC227EBE2}" destId="{FC93CFC9-138E-49CE-85E9-D8365E522CCE}" srcOrd="3" destOrd="0" presId="urn:microsoft.com/office/officeart/2009/layout/CircleArrowProcess"/>
    <dgm:cxn modelId="{A430BDAC-21A3-4799-8128-31F3E827E5EE}" type="presParOf" srcId="{B0A4808D-42AE-4608-85E9-783CC227EBE2}" destId="{B911906E-845C-4DC8-9353-BF41E17C458E}" srcOrd="4" destOrd="0" presId="urn:microsoft.com/office/officeart/2009/layout/CircleArrowProcess"/>
    <dgm:cxn modelId="{ED147A05-281F-444F-B067-9D5A94DA2720}" type="presParOf" srcId="{B911906E-845C-4DC8-9353-BF41E17C458E}" destId="{77692471-AA07-4D79-8957-F38601CD8794}" srcOrd="0" destOrd="0" presId="urn:microsoft.com/office/officeart/2009/layout/CircleArrowProcess"/>
    <dgm:cxn modelId="{1428FFE0-71B9-4D56-99D1-5F1797F2E6C6}" type="presParOf" srcId="{B0A4808D-42AE-4608-85E9-783CC227EBE2}" destId="{E1868DA0-2C6F-4FD9-B453-67AE66E1F9DD}" srcOrd="5" destOrd="0" presId="urn:microsoft.com/office/officeart/2009/layout/CircleArrowProcess"/>
    <dgm:cxn modelId="{F22137F1-C3D8-43A0-8634-82EB51704BEC}" type="presParOf" srcId="{B0A4808D-42AE-4608-85E9-783CC227EBE2}" destId="{3A027843-6168-4F0F-9678-1A1D4A8EBCB4}" srcOrd="6" destOrd="0" presId="urn:microsoft.com/office/officeart/2009/layout/CircleArrowProcess"/>
    <dgm:cxn modelId="{2C05E491-8329-4705-9A4B-64CD0192F31A}" type="presParOf" srcId="{3A027843-6168-4F0F-9678-1A1D4A8EBCB4}" destId="{ED862916-48D9-43CA-B013-764D624D2B47}" srcOrd="0" destOrd="0" presId="urn:microsoft.com/office/officeart/2009/layout/CircleArrowProcess"/>
    <dgm:cxn modelId="{ED5E505D-2728-4B4F-B0B6-8B61D2F77AE2}" type="presParOf" srcId="{B0A4808D-42AE-4608-85E9-783CC227EBE2}" destId="{36E66EAC-4167-4E69-801A-DFCDEC83A2B2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D30D2-456C-487A-8B4F-D99CF09CBFD1}">
      <dsp:nvSpPr>
        <dsp:cNvPr id="0" name=""/>
        <dsp:cNvSpPr/>
      </dsp:nvSpPr>
      <dsp:spPr>
        <a:xfrm>
          <a:off x="3647044" y="0"/>
          <a:ext cx="1641320" cy="164148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C7056-38FA-4E5C-B580-9094E9728752}">
      <dsp:nvSpPr>
        <dsp:cNvPr id="0" name=""/>
        <dsp:cNvSpPr/>
      </dsp:nvSpPr>
      <dsp:spPr>
        <a:xfrm>
          <a:off x="4009421" y="594174"/>
          <a:ext cx="915950" cy="45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smtClean="0"/>
            <a:t>Origine</a:t>
          </a:r>
          <a:endParaRPr lang="en-US" sz="2000" b="1" kern="1200" dirty="0"/>
        </a:p>
      </dsp:txBody>
      <dsp:txXfrm>
        <a:off x="4009421" y="594174"/>
        <a:ext cx="915950" cy="457927"/>
      </dsp:txXfrm>
    </dsp:sp>
    <dsp:sp modelId="{04B00292-759C-4376-A4DB-8E6A37AB6749}">
      <dsp:nvSpPr>
        <dsp:cNvPr id="0" name=""/>
        <dsp:cNvSpPr/>
      </dsp:nvSpPr>
      <dsp:spPr>
        <a:xfrm>
          <a:off x="3191070" y="943278"/>
          <a:ext cx="1641320" cy="164148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3CFC9-138E-49CE-85E9-D8365E522CCE}">
      <dsp:nvSpPr>
        <dsp:cNvPr id="0" name=""/>
        <dsp:cNvSpPr/>
      </dsp:nvSpPr>
      <dsp:spPr>
        <a:xfrm>
          <a:off x="3322233" y="1539194"/>
          <a:ext cx="1374685" cy="45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smtClean="0"/>
            <a:t>Indication</a:t>
          </a:r>
          <a:endParaRPr lang="en-US" sz="2000" b="1" kern="1200" dirty="0"/>
        </a:p>
      </dsp:txBody>
      <dsp:txXfrm>
        <a:off x="3322233" y="1539194"/>
        <a:ext cx="1374685" cy="457927"/>
      </dsp:txXfrm>
    </dsp:sp>
    <dsp:sp modelId="{77692471-AA07-4D79-8957-F38601CD8794}">
      <dsp:nvSpPr>
        <dsp:cNvPr id="0" name=""/>
        <dsp:cNvSpPr/>
      </dsp:nvSpPr>
      <dsp:spPr>
        <a:xfrm>
          <a:off x="3647044" y="1890040"/>
          <a:ext cx="1641320" cy="164148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68DA0-2C6F-4FD9-B453-67AE66E1F9DD}">
      <dsp:nvSpPr>
        <dsp:cNvPr id="0" name=""/>
        <dsp:cNvSpPr/>
      </dsp:nvSpPr>
      <dsp:spPr>
        <a:xfrm>
          <a:off x="4009421" y="2484214"/>
          <a:ext cx="915950" cy="45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smtClean="0"/>
            <a:t>Produit</a:t>
          </a:r>
          <a:endParaRPr lang="en-US" sz="2000" b="1" kern="1200" dirty="0"/>
        </a:p>
      </dsp:txBody>
      <dsp:txXfrm>
        <a:off x="4009421" y="2484214"/>
        <a:ext cx="915950" cy="457927"/>
      </dsp:txXfrm>
    </dsp:sp>
    <dsp:sp modelId="{ED862916-48D9-43CA-B013-764D624D2B47}">
      <dsp:nvSpPr>
        <dsp:cNvPr id="0" name=""/>
        <dsp:cNvSpPr/>
      </dsp:nvSpPr>
      <dsp:spPr>
        <a:xfrm>
          <a:off x="3308065" y="2942142"/>
          <a:ext cx="1410101" cy="141078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66EAC-4167-4E69-801A-DFCDEC83A2B2}">
      <dsp:nvSpPr>
        <dsp:cNvPr id="0" name=""/>
        <dsp:cNvSpPr/>
      </dsp:nvSpPr>
      <dsp:spPr>
        <a:xfrm>
          <a:off x="2941234" y="3429234"/>
          <a:ext cx="2136682" cy="45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smtClean="0"/>
            <a:t>Caractéristiques</a:t>
          </a:r>
          <a:endParaRPr lang="en-US" sz="2000" b="1" kern="1200" dirty="0"/>
        </a:p>
      </dsp:txBody>
      <dsp:txXfrm>
        <a:off x="2941234" y="3429234"/>
        <a:ext cx="2136682" cy="457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B1AE7-2C0D-4BC5-BF38-295D0D32E1E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35463-9D19-47DF-B898-1751825A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2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78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72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6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5463-9D19-47DF-B898-1751825AA6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2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5463-9D19-47DF-B898-1751825AA6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19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5463-9D19-47DF-B898-1751825AA6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97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5463-9D19-47DF-B898-1751825AA6B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7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8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2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7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3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1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25FD-0E79-49AF-B989-43B453EA17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9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F2945-1568-4FBE-ABD6-AE6D75D8B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00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1BEB7-BC9C-44B5-9482-76C8800029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55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F444F0-EAFB-477A-925B-75C591DD6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46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75C608-461F-475E-91E3-794033022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85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03C226-D685-4DFC-94D4-1FBBCB8F7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51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84FE5A-9D54-4659-99C6-F21AFD580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0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7A1643-E9CB-4F7F-BE87-933EB056D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17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5A7AFA-379C-4981-A4E2-8CD065690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85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92310B-3AF1-4AB3-BFE3-65E08406C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32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1CEA4F-19FE-4BBA-9C27-FFB152C36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98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0D6FAAC-ACAA-4922-83B2-3E6EE22167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9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h/imgres?imgurl=http://www.thedailygreen.com/cm/thedailygreen/images/oranges-vitamin-c-lg.jpg&amp;imgrefurl=http://www.thedailygreen.com/healthy-eating/eat-safe/top-sources-vitamin-C-44102808&amp;usg=__fYpmyChtT9jGkAsn9C6Ji812Skg=&amp;h=360&amp;w=460&amp;sz=30&amp;hl=en&amp;start=1&amp;zoom=1&amp;tbnid=IzBwnSiUgKD6mM:&amp;tbnh=100&amp;tbnw=128&amp;ei=-ZJHT8OQAsOJhQf9h_XnCA&amp;prev=/search?q%3Doranges%26um%3D1%26hl%3Den%26sa%3DN%26gbv%3D2%26tbm%3Disch&amp;um=1&amp;itbs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duverneuil.net/wp-content/uploads/2010/02/champagne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h/imgres?imgurl=http://www.fatburningfurnace.com/images/health%20benefits%20of%20olive%20oil_olive%20oil%20nutrition%20facts.jpg&amp;imgrefurl=http://www.fatburningfurnace.com/blog/olive-oil-nutrition-facts-%E2%80%93-health-benefits-of-olive-oil&amp;usg=__XXcRhZbkB71Dpd3BP62Nlpc3bn0=&amp;h=1000&amp;w=792&amp;sz=150&amp;hl=en&amp;start=7&amp;zoom=1&amp;tbnid=KarN18OYfL9aWM:&amp;tbnh=149&amp;tbnw=118&amp;ei=EGZHT8-eK4aNgwfm1tiADg&amp;prev=/images?q%3Dolive%2Boil%26hl%3Den%26gbv%3D2%26tbm%3Disch&amp;itbs=1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hyperlink" Target="http://www.google.ch/imgres?imgurl=http://www.how-to-make-wine.net/images/pouring22.jpg&amp;imgrefurl=http://www.how-to-make-wine.net/&amp;usg=__vObIM-9utzLpV5PIy5hiwabkJZ8=&amp;h=460&amp;w=360&amp;sz=24&amp;hl=en&amp;start=2&amp;zoom=1&amp;tbnid=ejEln_ZwezTT6M:&amp;tbnh=128&amp;tbnw=100&amp;ei=rWVHT7zsBcmYgwefv-WVDg&amp;prev=/images?q%3Dwine%26hl%3Den%26gbv%3D2%26tbm%3Disch&amp;itbs=1" TargetMode="Externa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  <a:ln/>
        </p:spPr>
        <p:txBody>
          <a:bodyPr/>
          <a:lstStyle/>
          <a:p>
            <a:r>
              <a:rPr lang="fr-CH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Les indications géographiques</a:t>
            </a:r>
            <a:endParaRPr lang="fr-CH" altLang="en-US" sz="30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Alger</a:t>
            </a:r>
            <a:endParaRPr lang="fr-CH" altLang="en-US" sz="1300" dirty="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26 Novembre</a:t>
            </a:r>
            <a:endParaRPr lang="fr-CH" altLang="en-US" sz="1300" dirty="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2019</a:t>
            </a:r>
            <a:endParaRPr lang="fr-CH" altLang="en-US" sz="1300" dirty="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CH" altLang="en-US" sz="1800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r>
              <a:rPr lang="fr-CH" alt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Marina Foschi, Juriste</a:t>
            </a:r>
            <a:endParaRPr lang="fr-CH" alt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IG : pour quels produits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Artisanat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b="1" dirty="0" smtClean="0"/>
              <a:t>Produits manufacturés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048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73934"/>
            <a:ext cx="2401887" cy="180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0"/>
            <a:ext cx="18049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36" y="5196680"/>
            <a:ext cx="217646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9010"/>
            <a:ext cx="1484313" cy="209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0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Pourquoi une IG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OUTIL «MARKETING»</a:t>
            </a:r>
          </a:p>
          <a:p>
            <a:pPr marL="0" indent="0">
              <a:buNone/>
            </a:pPr>
            <a:endParaRPr lang="fr-CH" b="1" dirty="0"/>
          </a:p>
          <a:p>
            <a:pPr marL="0" indent="0">
              <a:buNone/>
            </a:pPr>
            <a:r>
              <a:rPr lang="fr-CH" b="1" dirty="0" smtClean="0"/>
              <a:t>	</a:t>
            </a:r>
            <a:r>
              <a:rPr lang="fr-CH" dirty="0" smtClean="0"/>
              <a:t>- Informer le consommateur sur l’origine 	géographique du produit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Pourquoi une IG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DIFFÉRENTIATION</a:t>
            </a:r>
          </a:p>
          <a:p>
            <a:endParaRPr lang="fr-CH" dirty="0"/>
          </a:p>
          <a:p>
            <a:pPr marL="0" indent="0">
              <a:buNone/>
            </a:pPr>
            <a:r>
              <a:rPr lang="fr-CH" dirty="0" smtClean="0"/>
              <a:t>	- Différencier les produits sur le marché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38916"/>
            <a:ext cx="12985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228810"/>
            <a:ext cx="1292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45" y="3813078"/>
            <a:ext cx="9271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27" y="4224048"/>
            <a:ext cx="12922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527395" y="3523359"/>
            <a:ext cx="1219200" cy="182880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Pourquoi une IG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DÉVELOPPEMENT RURAL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	- Participation des producteurs locaux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	- Création d’emploi au niveau local (&gt;&lt; exode rural)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	- Niveau de revenus plus élevés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Pourquoi une IG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PRÉSERVATION DES SAVOIRS TRADITIONNELS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	- Produits = résultats de procédés traditionnels et de 	savoirs transmis de génération en génération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	- Exemple:  saris </a:t>
            </a:r>
            <a:r>
              <a:rPr lang="fr-CH" dirty="0" err="1" smtClean="0"/>
              <a:t>Banarsi</a:t>
            </a:r>
            <a:r>
              <a:rPr lang="fr-CH" dirty="0" smtClean="0"/>
              <a:t> (métiers manuels)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506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Quels sont les enjeux?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Plusieurs étapes à franchir:</a:t>
            </a:r>
          </a:p>
          <a:p>
            <a:pPr marL="0" indent="0">
              <a:buNone/>
            </a:pPr>
            <a:endParaRPr lang="fr-CH" dirty="0"/>
          </a:p>
          <a:p>
            <a:pPr>
              <a:buFontTx/>
              <a:buChar char="-"/>
            </a:pPr>
            <a:r>
              <a:rPr lang="fr-CH" dirty="0" smtClean="0"/>
              <a:t>Recenser les caractéristiques du produit</a:t>
            </a:r>
          </a:p>
          <a:p>
            <a:pPr>
              <a:buFontTx/>
              <a:buChar char="-"/>
            </a:pPr>
            <a:endParaRPr lang="fr-CH" dirty="0" smtClean="0"/>
          </a:p>
          <a:p>
            <a:pPr>
              <a:buFontTx/>
              <a:buChar char="-"/>
            </a:pPr>
            <a:r>
              <a:rPr lang="fr-CH" dirty="0" smtClean="0"/>
              <a:t>Evoluer son potentiel sur les marchés internes et externes</a:t>
            </a:r>
          </a:p>
          <a:p>
            <a:pPr marL="0" indent="0">
              <a:buNone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8919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Quels sont les enjeux?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CH" dirty="0"/>
              <a:t>Renforcer la cohésion du groupe de </a:t>
            </a:r>
            <a:r>
              <a:rPr lang="fr-CH" dirty="0" smtClean="0"/>
              <a:t>fabricants</a:t>
            </a:r>
          </a:p>
          <a:p>
            <a:pPr marL="0" indent="0">
              <a:buNone/>
            </a:pPr>
            <a:endParaRPr lang="fr-CH" dirty="0"/>
          </a:p>
          <a:p>
            <a:pPr>
              <a:buFontTx/>
              <a:buChar char="-"/>
            </a:pPr>
            <a:r>
              <a:rPr lang="fr-CH" dirty="0"/>
              <a:t>Elaborer les normes (règlement d’utilisation/cahier de charges) qui décrivent les méthodes de fabrication et de traitement ainsi que les facteurs naturels ou humains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09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Quels sont les enjeux?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CH" dirty="0" smtClean="0"/>
              <a:t>Mise </a:t>
            </a:r>
            <a:r>
              <a:rPr lang="fr-CH" dirty="0"/>
              <a:t>au point d’un mécanisme pour concéder le droit d’utilisation de l’IG à un </a:t>
            </a:r>
            <a:r>
              <a:rPr lang="fr-CH" dirty="0" smtClean="0"/>
              <a:t>fabricant</a:t>
            </a:r>
          </a:p>
          <a:p>
            <a:pPr>
              <a:buFontTx/>
              <a:buChar char="-"/>
            </a:pPr>
            <a:endParaRPr lang="fr-CH" dirty="0" smtClean="0"/>
          </a:p>
          <a:p>
            <a:pPr>
              <a:buFontTx/>
              <a:buChar char="-"/>
            </a:pPr>
            <a:r>
              <a:rPr lang="fr-CH" dirty="0" smtClean="0"/>
              <a:t>Mise au point de système de traçabilité, vérification et de contrôle afin de garantir une qualité continue et conforme au cahier des charges</a:t>
            </a:r>
          </a:p>
          <a:p>
            <a:pPr>
              <a:buFontTx/>
              <a:buChar char="-"/>
            </a:pPr>
            <a:endParaRPr lang="fr-CH" dirty="0" smtClean="0"/>
          </a:p>
          <a:p>
            <a:pPr>
              <a:buFontTx/>
              <a:buChar char="-"/>
            </a:pPr>
            <a:r>
              <a:rPr lang="fr-CH" dirty="0" smtClean="0"/>
              <a:t>Définition des stratégies commerciales</a:t>
            </a:r>
          </a:p>
          <a:p>
            <a:pPr marL="0" indent="0">
              <a:buNone/>
            </a:pPr>
            <a:endParaRPr lang="fr-CH" dirty="0" smtClean="0"/>
          </a:p>
          <a:p>
            <a:pPr>
              <a:buFontTx/>
              <a:buChar char="-"/>
            </a:pPr>
            <a:r>
              <a:rPr lang="fr-CH" dirty="0" smtClean="0"/>
              <a:t>Protection </a:t>
            </a:r>
            <a:r>
              <a:rPr lang="fr-CH" dirty="0"/>
              <a:t>juridique de l’IG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0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Pourquoi protéger une IG?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Actif collectif intangible</a:t>
            </a:r>
          </a:p>
          <a:p>
            <a:endParaRPr lang="fr-CH" dirty="0"/>
          </a:p>
          <a:p>
            <a:r>
              <a:rPr lang="fr-CH" dirty="0" smtClean="0"/>
              <a:t>Eviter que des personnes non autorisées utilisent l’IG (ex. elles ne sont pas implantés dans l’aire de fabrication délimitée)</a:t>
            </a:r>
          </a:p>
          <a:p>
            <a:endParaRPr lang="fr-CH" dirty="0"/>
          </a:p>
          <a:p>
            <a:r>
              <a:rPr lang="fr-CH" dirty="0" smtClean="0"/>
              <a:t>Eviter qu’un tiers n’enregistre l’IG en tant que marque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Limiter le risque que l’IG ne devienne un terme générique (nom commun du produit) (ex.:  Camembert)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2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Comment protéger une IG?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Système d’enregistrement </a:t>
            </a:r>
            <a:r>
              <a:rPr lang="fr-CH" b="1" i="1" dirty="0" smtClean="0"/>
              <a:t>sui generis</a:t>
            </a:r>
          </a:p>
          <a:p>
            <a:pPr marL="0" indent="0">
              <a:buNone/>
            </a:pPr>
            <a:endParaRPr lang="fr-CH" dirty="0"/>
          </a:p>
          <a:p>
            <a:pPr>
              <a:buFontTx/>
              <a:buChar char="-"/>
            </a:pPr>
            <a:r>
              <a:rPr lang="fr-CH" dirty="0" smtClean="0"/>
              <a:t>Exemple:  Union européenne, Suisse, Inde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657600"/>
            <a:ext cx="166687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75" y="3671888"/>
            <a:ext cx="1566862" cy="15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9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Indication géographique (IG) : concept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24200" y="1863407"/>
            <a:ext cx="29527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altLang="en-US" sz="2400" b="1" u="sng" kern="0" dirty="0" smtClean="0">
                <a:solidFill>
                  <a:srgbClr val="00B050"/>
                </a:solidFill>
                <a:latin typeface="Arial"/>
                <a:ea typeface="ヒラギノ角ゴ Pro W3"/>
              </a:rPr>
              <a:t>Une</a:t>
            </a:r>
            <a:r>
              <a:rPr kumimoji="0" lang="fr-CH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ヒラギノ角ゴ Pro W3"/>
              </a:rPr>
              <a:t> indication</a:t>
            </a:r>
            <a:r>
              <a:rPr kumimoji="0" lang="fr-CH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	</a:t>
            </a:r>
            <a:endParaRPr kumimoji="0" lang="fr-CH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00113" y="278130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CH" altLang="en-US" sz="2400" dirty="0" err="1">
                <a:solidFill>
                  <a:srgbClr val="663300"/>
                </a:solidFill>
                <a:latin typeface="Times New Roman" pitchFamily="18" charset="0"/>
              </a:rPr>
              <a:t>Colombia</a:t>
            </a:r>
            <a:endParaRPr lang="en-US" altLang="en-US" sz="24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84954" y="278130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CH" altLang="en-US" sz="2400" b="1" i="1" dirty="0">
                <a:solidFill>
                  <a:srgbClr val="FF9900"/>
                </a:solidFill>
                <a:latin typeface="Times New Roman" pitchFamily="18" charset="0"/>
              </a:rPr>
              <a:t>Champagne</a:t>
            </a:r>
            <a:endParaRPr lang="en-US" altLang="en-US" sz="2400" b="1" i="1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987675" y="3789363"/>
            <a:ext cx="2665413" cy="3968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CH" altLang="en-US" sz="2000" dirty="0"/>
              <a:t>FLORIDA</a:t>
            </a:r>
            <a:endParaRPr lang="en-US" altLang="en-US" sz="2000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16013" y="5157788"/>
            <a:ext cx="2087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CH" altLang="en-US" sz="2000" dirty="0" err="1">
                <a:solidFill>
                  <a:srgbClr val="CC3300"/>
                </a:solidFill>
                <a:latin typeface="Verdana" pitchFamily="34" charset="0"/>
              </a:rPr>
              <a:t>Rooibos</a:t>
            </a:r>
            <a:endParaRPr lang="en-US" altLang="en-US" sz="2000" dirty="0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567478" y="5087938"/>
            <a:ext cx="2682875" cy="466725"/>
          </a:xfrm>
          <a:prstGeom prst="rect">
            <a:avLst/>
          </a:prstGeom>
          <a:solidFill>
            <a:srgbClr val="FFCC6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ヒラギノ角ゴ Pro W3" pitchFamily="1" charset="-128"/>
              </a:rPr>
              <a:t>Argan</a:t>
            </a:r>
            <a:endParaRPr kumimoji="0" lang="en-US" altLang="en-US" sz="2400" b="0" i="1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04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Comment protéger une IG?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Marque collective / marque de certification</a:t>
            </a:r>
          </a:p>
          <a:p>
            <a:pPr marL="0" indent="0">
              <a:buNone/>
            </a:pPr>
            <a:endParaRPr lang="fr-CH" dirty="0"/>
          </a:p>
          <a:p>
            <a:pPr>
              <a:buFontTx/>
              <a:buChar char="-"/>
            </a:pPr>
            <a:r>
              <a:rPr lang="fr-CH" dirty="0" smtClean="0"/>
              <a:t>Exemple:  Australie, Canada, Chine, Etats-Unis d’Amérique</a:t>
            </a:r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749431"/>
              </p:ext>
            </p:extLst>
          </p:nvPr>
        </p:nvGraphicFramePr>
        <p:xfrm>
          <a:off x="609600" y="3436620"/>
          <a:ext cx="6477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377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chemeClr val="tx1"/>
                          </a:solidFill>
                        </a:rPr>
                        <a:t>MARQUE</a:t>
                      </a:r>
                      <a:r>
                        <a:rPr lang="fr-CH" baseline="0" dirty="0" smtClean="0">
                          <a:solidFill>
                            <a:schemeClr val="tx1"/>
                          </a:solidFill>
                        </a:rPr>
                        <a:t> COLLECTIVE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>
                          <a:solidFill>
                            <a:schemeClr val="tx1"/>
                          </a:solidFill>
                        </a:rPr>
                        <a:t>MARQUE</a:t>
                      </a:r>
                      <a:r>
                        <a:rPr lang="fr-CH" baseline="0" dirty="0" smtClean="0">
                          <a:solidFill>
                            <a:schemeClr val="tx1"/>
                          </a:solidFill>
                        </a:rPr>
                        <a:t> DE CERTIFICATION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414">
                <a:tc>
                  <a:txBody>
                    <a:bodyPr/>
                    <a:lstStyle/>
                    <a:p>
                      <a:r>
                        <a:rPr lang="fr-CH" b="1" dirty="0" smtClean="0"/>
                        <a:t>Titulaire</a:t>
                      </a:r>
                      <a:r>
                        <a:rPr lang="fr-CH" dirty="0" smtClean="0"/>
                        <a:t> : association de producteurs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Titulaire</a:t>
                      </a:r>
                      <a:r>
                        <a:rPr lang="fr-CH" dirty="0" smtClean="0"/>
                        <a:t> : entité indépendante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414">
                <a:tc>
                  <a:txBody>
                    <a:bodyPr/>
                    <a:lstStyle/>
                    <a:p>
                      <a:r>
                        <a:rPr lang="fr-CH" dirty="0" smtClean="0"/>
                        <a:t>Le</a:t>
                      </a:r>
                      <a:r>
                        <a:rPr lang="fr-CH" baseline="0" dirty="0" smtClean="0"/>
                        <a:t> titulaire </a:t>
                      </a:r>
                      <a:r>
                        <a:rPr lang="fr-CH" b="1" baseline="0" dirty="0" smtClean="0"/>
                        <a:t>peut</a:t>
                      </a:r>
                      <a:r>
                        <a:rPr lang="fr-CH" baseline="0" dirty="0" smtClean="0"/>
                        <a:t> utiliser la marque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Le titulaire </a:t>
                      </a:r>
                      <a:r>
                        <a:rPr lang="fr-CH" b="1" dirty="0" smtClean="0"/>
                        <a:t>ne</a:t>
                      </a:r>
                      <a:r>
                        <a:rPr lang="fr-CH" b="1" baseline="0" dirty="0" smtClean="0"/>
                        <a:t> peut pas </a:t>
                      </a:r>
                      <a:r>
                        <a:rPr lang="fr-CH" baseline="0" dirty="0" smtClean="0"/>
                        <a:t>utiliser la marque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395">
                <a:tc>
                  <a:txBody>
                    <a:bodyPr/>
                    <a:lstStyle/>
                    <a:p>
                      <a:r>
                        <a:rPr lang="fr-CH" b="1" dirty="0" smtClean="0"/>
                        <a:t>Contrôle</a:t>
                      </a:r>
                      <a:r>
                        <a:rPr lang="fr-CH" dirty="0" smtClean="0"/>
                        <a:t> effectué par l’association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Contrôle</a:t>
                      </a:r>
                      <a:r>
                        <a:rPr lang="fr-CH" dirty="0" smtClean="0"/>
                        <a:t> effectué par l’entité indépendante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706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b="1" dirty="0"/>
              <a:t>Comment protéger une IG?</a:t>
            </a:r>
            <a:endParaRPr lang="en-US" altLang="en-US" sz="3200" b="1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H" altLang="en-US" sz="2000" dirty="0" smtClean="0"/>
              <a:t>Marque de certification</a:t>
            </a:r>
            <a:endParaRPr lang="fr-CH" altLang="en-US" sz="2000" dirty="0"/>
          </a:p>
          <a:p>
            <a:pPr>
              <a:buFontTx/>
              <a:buNone/>
            </a:pPr>
            <a:endParaRPr lang="en-US" altLang="en-US" sz="2000" dirty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H" altLang="en-US" sz="2000" dirty="0" smtClean="0"/>
              <a:t>Marque collective</a:t>
            </a:r>
            <a:endParaRPr lang="fr-CH" altLang="en-US" sz="2000" dirty="0"/>
          </a:p>
          <a:p>
            <a:pPr>
              <a:buFontTx/>
              <a:buNone/>
            </a:pPr>
            <a:endParaRPr lang="fr-CH" altLang="en-US" sz="2000" dirty="0"/>
          </a:p>
          <a:p>
            <a:pPr>
              <a:buFontTx/>
              <a:buNone/>
            </a:pPr>
            <a:endParaRPr lang="en-US" altLang="en-US" sz="2000" dirty="0"/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314575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686300"/>
            <a:ext cx="10287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55042"/>
            <a:ext cx="128905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589337"/>
            <a:ext cx="94615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76700"/>
            <a:ext cx="1981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179388" y="6453188"/>
            <a:ext cx="8953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altLang="en-US" sz="800"/>
              <a:t>Source: Google</a:t>
            </a: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1666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Comment protéger une IG?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Lois axées sur les pratiques commerciales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z="3200" b="1" dirty="0" smtClean="0"/>
              <a:t>Exemples</a:t>
            </a:r>
            <a:endParaRPr lang="en-US" altLang="en-US" sz="3200" b="1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smtClean="0"/>
              <a:t>Colombie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 smtClean="0"/>
              <a:t>Ethiopie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08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b="1" dirty="0" smtClean="0"/>
              <a:t>IG - Colombie</a:t>
            </a:r>
            <a:endParaRPr lang="en-US" altLang="en-US" b="1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smtClean="0"/>
              <a:t>Années 1950 </a:t>
            </a:r>
            <a:r>
              <a:rPr lang="fr-CH" altLang="en-US" dirty="0" smtClean="0">
                <a:sym typeface="Wingdings" panose="05000000000000000000" pitchFamily="2" charset="2"/>
              </a:rPr>
              <a:t> le consommateur n’a pas de connaissance sur l’origine du café  besoin d’indiquer d’où vient le produit</a:t>
            </a:r>
            <a:endParaRPr lang="fr-CH" altLang="en-US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fr-CH" altLang="en-US" dirty="0">
              <a:sym typeface="Wingdings" panose="05000000000000000000" pitchFamily="2" charset="2"/>
            </a:endParaRPr>
          </a:p>
          <a:p>
            <a:r>
              <a:rPr lang="fr-CH" altLang="en-US" dirty="0" smtClean="0"/>
              <a:t>Colombie: premier pays à produire du café avec une stratégie de différenciation basée sur l’origine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 smtClean="0"/>
              <a:t>Première étape stratégique: création de la Fédération Nationale des Producteurs de Café (FNC) + </a:t>
            </a:r>
            <a:r>
              <a:rPr lang="fr-CH" altLang="en-US" dirty="0"/>
              <a:t>logo </a:t>
            </a:r>
            <a:r>
              <a:rPr lang="fr-CH" altLang="en-US" dirty="0" smtClean="0"/>
              <a:t>(archétype du producteur) + usage intensif</a:t>
            </a:r>
            <a:endParaRPr lang="fr-CH" altLang="en-US" dirty="0"/>
          </a:p>
          <a:p>
            <a:endParaRPr lang="en-US" altLang="en-US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81066"/>
            <a:ext cx="1430338" cy="128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372225" y="6524625"/>
            <a:ext cx="895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altLang="en-US" sz="800"/>
              <a:t>Source: Google</a:t>
            </a: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19055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b="1" dirty="0" smtClean="0"/>
              <a:t>IG - Colombie</a:t>
            </a:r>
            <a:endParaRPr lang="en-US" altLang="en-US" b="1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Seconde étape stratégique: enregistrement du logo en tant que marque </a:t>
            </a:r>
            <a:r>
              <a:rPr lang="fr-CH" altLang="en-US" dirty="0"/>
              <a:t>+ </a:t>
            </a:r>
            <a:r>
              <a:rPr lang="fr-CH" altLang="en-US" dirty="0" smtClean="0"/>
              <a:t>attribution de licences à des torréfacteurs pour l’usage du logo pour des produits contenant 100</a:t>
            </a:r>
            <a:r>
              <a:rPr lang="fr-CH" altLang="en-US" dirty="0"/>
              <a:t>% </a:t>
            </a:r>
            <a:r>
              <a:rPr lang="fr-CH" altLang="en-US" dirty="0" smtClean="0"/>
              <a:t>de café colombien</a:t>
            </a:r>
            <a:endParaRPr lang="fr-CH" altLang="en-US" dirty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Troisième étape stratégique: marque de certification enregistrée par la République de Colombie pour le mot </a:t>
            </a:r>
            <a:r>
              <a:rPr lang="fr-CH" altLang="en-US" dirty="0"/>
              <a:t>« COLOMBIAN » </a:t>
            </a:r>
            <a:r>
              <a:rPr lang="fr-CH" altLang="en-US" dirty="0" smtClean="0"/>
              <a:t>pour du café</a:t>
            </a:r>
            <a:endParaRPr lang="fr-CH" altLang="en-US" dirty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Quatrième étape stratégique: la FNC dépose une demande en Colombie pour que «</a:t>
            </a:r>
            <a:r>
              <a:rPr lang="fr-CH" altLang="en-US" dirty="0"/>
              <a:t> Café de </a:t>
            </a:r>
            <a:r>
              <a:rPr lang="fr-CH" altLang="en-US" dirty="0" err="1"/>
              <a:t>Colombia</a:t>
            </a:r>
            <a:r>
              <a:rPr lang="fr-CH" altLang="en-US" dirty="0"/>
              <a:t> » </a:t>
            </a:r>
            <a:r>
              <a:rPr lang="fr-CH" altLang="en-US" dirty="0" smtClean="0"/>
              <a:t>soit reconnue comme une IG + demande au niveau de l’UE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45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b="1" dirty="0" smtClean="0"/>
              <a:t>IG - Ethiopie</a:t>
            </a:r>
            <a:endParaRPr lang="en-US" altLang="en-US" b="1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Harar, </a:t>
            </a:r>
            <a:r>
              <a:rPr lang="fr-CH" altLang="en-US" dirty="0" err="1"/>
              <a:t>Sidamo</a:t>
            </a:r>
            <a:r>
              <a:rPr lang="fr-CH" altLang="en-US" dirty="0"/>
              <a:t> and </a:t>
            </a:r>
            <a:r>
              <a:rPr lang="fr-CH" altLang="en-US" dirty="0" err="1"/>
              <a:t>Yirgacheffe</a:t>
            </a:r>
            <a:endParaRPr lang="fr-CH" altLang="en-US" dirty="0"/>
          </a:p>
          <a:p>
            <a:pPr>
              <a:buFontTx/>
              <a:buNone/>
            </a:pPr>
            <a:r>
              <a:rPr lang="fr-CH" altLang="en-US" dirty="0"/>
              <a:t>	- </a:t>
            </a:r>
            <a:r>
              <a:rPr lang="fr-CH" altLang="en-US" dirty="0" smtClean="0"/>
              <a:t>café d’Ethiopie</a:t>
            </a:r>
            <a:endParaRPr lang="fr-CH" altLang="en-US" dirty="0"/>
          </a:p>
          <a:p>
            <a:pPr>
              <a:buFontTx/>
              <a:buNone/>
            </a:pPr>
            <a:r>
              <a:rPr lang="fr-CH" altLang="en-US" dirty="0"/>
              <a:t>	- </a:t>
            </a:r>
            <a:r>
              <a:rPr lang="fr-CH" altLang="en-US" dirty="0" smtClean="0"/>
              <a:t>nom des régions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 smtClean="0"/>
              <a:t>Problème:  marge entre le prix de vente et le revenu perçu par les producteurs</a:t>
            </a:r>
          </a:p>
          <a:p>
            <a:pPr marL="0" indent="0">
              <a:buNone/>
            </a:pPr>
            <a:endParaRPr lang="fr-CH" altLang="en-US" dirty="0"/>
          </a:p>
          <a:p>
            <a:r>
              <a:rPr lang="fr-CH" altLang="en-US" dirty="0" smtClean="0"/>
              <a:t>2004:  initiative du Gouvernement (</a:t>
            </a:r>
            <a:r>
              <a:rPr lang="fr-CH" altLang="en-US" i="1" dirty="0" err="1" smtClean="0"/>
              <a:t>Ethiopian</a:t>
            </a:r>
            <a:r>
              <a:rPr lang="fr-CH" altLang="en-US" i="1" dirty="0" smtClean="0"/>
              <a:t> </a:t>
            </a:r>
            <a:r>
              <a:rPr lang="fr-CH" altLang="en-US" i="1" dirty="0"/>
              <a:t>Coffee </a:t>
            </a:r>
            <a:r>
              <a:rPr lang="fr-CH" altLang="en-US" i="1" dirty="0" err="1"/>
              <a:t>Trademarking</a:t>
            </a:r>
            <a:r>
              <a:rPr lang="fr-CH" altLang="en-US" i="1" dirty="0"/>
              <a:t> and </a:t>
            </a:r>
            <a:r>
              <a:rPr lang="fr-CH" altLang="en-US" i="1" dirty="0" err="1"/>
              <a:t>Licensing</a:t>
            </a:r>
            <a:r>
              <a:rPr lang="fr-CH" altLang="en-US" i="1" dirty="0"/>
              <a:t> </a:t>
            </a:r>
            <a:r>
              <a:rPr lang="fr-CH" altLang="en-US" i="1" dirty="0" smtClean="0"/>
              <a:t>Initiative</a:t>
            </a:r>
            <a:r>
              <a:rPr lang="fr-CH" altLang="en-US" dirty="0" smtClean="0"/>
              <a:t>)</a:t>
            </a:r>
            <a:endParaRPr lang="fr-CH" altLang="en-US" dirty="0"/>
          </a:p>
          <a:p>
            <a:pPr>
              <a:buFontTx/>
              <a:buNone/>
            </a:pPr>
            <a:r>
              <a:rPr lang="fr-CH" altLang="en-US" dirty="0">
                <a:sym typeface="Wingdings" panose="05000000000000000000" pitchFamily="2" charset="2"/>
              </a:rPr>
              <a:t>	</a:t>
            </a:r>
            <a:endParaRPr lang="fr-CH" altLang="en-US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1928812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118350" y="3068638"/>
            <a:ext cx="20256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altLang="en-US" sz="800"/>
              <a:t>Photo: wipo/res/dev/ge/09/www(130155)</a:t>
            </a: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4025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b="1" dirty="0" smtClean="0"/>
              <a:t>IG - Ethiopie</a:t>
            </a:r>
            <a:endParaRPr lang="en-US" altLang="en-US" b="1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sz="2000" dirty="0" smtClean="0"/>
              <a:t>Défi:  Comment utiliser les droits de la PI pour obtenir des droits exclusifs sur les noms de café et accroître le revenu des producteurs?</a:t>
            </a:r>
            <a:endParaRPr lang="fr-CH" altLang="en-US" sz="2000" dirty="0"/>
          </a:p>
          <a:p>
            <a:pPr>
              <a:buFontTx/>
              <a:buNone/>
            </a:pPr>
            <a:endParaRPr lang="fr-CH" altLang="en-US" sz="2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fr-CH" altLang="en-US" sz="2000" dirty="0">
                <a:sym typeface="Wingdings" panose="05000000000000000000" pitchFamily="2" charset="2"/>
              </a:rPr>
              <a:t>	 </a:t>
            </a:r>
            <a:r>
              <a:rPr lang="fr-CH" altLang="en-US" sz="2000" dirty="0"/>
              <a:t>Solution: </a:t>
            </a:r>
            <a:r>
              <a:rPr lang="fr-CH" altLang="en-US" sz="2000" dirty="0" smtClean="0"/>
              <a:t>enregistrement de marques par le Gouvernement éthiopien </a:t>
            </a:r>
            <a:r>
              <a:rPr lang="fr-CH" altLang="en-US" sz="2000" dirty="0" smtClean="0">
                <a:sym typeface="Wingdings" panose="05000000000000000000" pitchFamily="2" charset="2"/>
              </a:rPr>
              <a:t>+ enregistrements aux USA, UE, Canada, etc. (classe 30)</a:t>
            </a:r>
            <a:endParaRPr lang="fr-CH" altLang="en-US" sz="2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fr-CH" altLang="en-US" sz="2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fr-CH" altLang="en-US" sz="2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fr-CH" altLang="en-US" sz="2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fr-CH" altLang="en-US" sz="2000" dirty="0" smtClean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fr-CH" altLang="en-US" sz="2000" dirty="0">
              <a:sym typeface="Wingdings" panose="05000000000000000000" pitchFamily="2" charset="2"/>
            </a:endParaRPr>
          </a:p>
          <a:p>
            <a:r>
              <a:rPr lang="fr-CH" altLang="en-US" sz="2000" dirty="0" smtClean="0">
                <a:sym typeface="Wingdings" panose="05000000000000000000" pitchFamily="2" charset="2"/>
              </a:rPr>
              <a:t>Contrôle de l’usage </a:t>
            </a:r>
            <a:endParaRPr lang="fr-CH" altLang="en-US" sz="2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fr-CH" alt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z="2000" dirty="0">
              <a:sym typeface="Wingdings" panose="05000000000000000000" pitchFamily="2" charset="2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10025"/>
            <a:ext cx="3016250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11863" y="4797425"/>
            <a:ext cx="2025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altLang="en-US" sz="800"/>
              <a:t>Photo: wipo/res/dev/ge/09/www(130155)</a:t>
            </a: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39085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Protection des </a:t>
            </a:r>
            <a:r>
              <a:rPr lang="fr-CH" b="1" dirty="0" err="1" smtClean="0"/>
              <a:t>Igs</a:t>
            </a:r>
            <a:r>
              <a:rPr lang="fr-CH" b="1" dirty="0" smtClean="0"/>
              <a:t> à l’étranger - Système de Lisbonne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kern="0" dirty="0">
                <a:solidFill>
                  <a:srgbClr val="000000"/>
                </a:solidFill>
              </a:rPr>
              <a:t>1958 </a:t>
            </a:r>
            <a:r>
              <a:rPr lang="fr-CH" kern="0" dirty="0" smtClean="0">
                <a:solidFill>
                  <a:srgbClr val="000000"/>
                </a:solidFill>
              </a:rPr>
              <a:t>– Arrangement de Lisbonne concernant le protection des appellations d’origine et leur enregistrement international</a:t>
            </a:r>
            <a:endParaRPr lang="fr-CH" kern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fr-CH" kern="0" dirty="0">
              <a:solidFill>
                <a:srgbClr val="000000"/>
              </a:solidFill>
            </a:endParaRPr>
          </a:p>
          <a:p>
            <a:pPr lvl="0"/>
            <a:r>
              <a:rPr lang="fr-CH" kern="0" dirty="0" smtClean="0">
                <a:solidFill>
                  <a:srgbClr val="000000"/>
                </a:solidFill>
              </a:rPr>
              <a:t>Etablit pour faciliter l’enregistrement international des appellations d’origine </a:t>
            </a:r>
            <a:r>
              <a:rPr lang="fr-CH" kern="0" dirty="0">
                <a:solidFill>
                  <a:srgbClr val="000000"/>
                </a:solidFill>
              </a:rPr>
              <a:t>(</a:t>
            </a:r>
            <a:r>
              <a:rPr lang="fr-CH" kern="0" dirty="0" smtClean="0">
                <a:solidFill>
                  <a:srgbClr val="000000"/>
                </a:solidFill>
              </a:rPr>
              <a:t>AO) par le biais d’</a:t>
            </a:r>
            <a:r>
              <a:rPr lang="fr-CH" b="1" kern="0" dirty="0" smtClean="0">
                <a:solidFill>
                  <a:srgbClr val="000000"/>
                </a:solidFill>
              </a:rPr>
              <a:t>une procédure unique d’enregistrement</a:t>
            </a:r>
            <a:endParaRPr lang="fr-CH" b="1" kern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fr-CH" b="1" kern="0" dirty="0">
              <a:solidFill>
                <a:srgbClr val="000000"/>
              </a:solidFill>
            </a:endParaRPr>
          </a:p>
          <a:p>
            <a:pPr lvl="0"/>
            <a:r>
              <a:rPr lang="fr-CH" kern="0" dirty="0" smtClean="0">
                <a:solidFill>
                  <a:srgbClr val="000000"/>
                </a:solidFill>
              </a:rPr>
              <a:t>Administré par l’OMPI, qui maintient le registre international</a:t>
            </a:r>
            <a:endParaRPr lang="fr-CH" kern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fr-CH" kern="0" dirty="0">
              <a:solidFill>
                <a:srgbClr val="000000"/>
              </a:solidFill>
            </a:endParaRPr>
          </a:p>
          <a:p>
            <a:pPr lvl="0"/>
            <a:r>
              <a:rPr lang="fr-CH" kern="0" dirty="0" smtClean="0">
                <a:solidFill>
                  <a:srgbClr val="000000"/>
                </a:solidFill>
              </a:rPr>
              <a:t>30 Etats Membres</a:t>
            </a:r>
            <a:endParaRPr lang="fr-CH" kern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92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/>
              <a:t>Lisbon</a:t>
            </a:r>
            <a:r>
              <a:rPr lang="fr-CH" b="1" dirty="0" smtClean="0"/>
              <a:t> Express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356" y="1600200"/>
            <a:ext cx="7981992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8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altLang="en-US" sz="2400" b="1" kern="0" dirty="0" smtClean="0">
                <a:solidFill>
                  <a:srgbClr val="00B050"/>
                </a:solidFill>
                <a:latin typeface="Arial"/>
                <a:ea typeface="ヒラギノ角ゴ Pro W3"/>
              </a:rPr>
              <a:t>	</a:t>
            </a:r>
            <a:r>
              <a:rPr lang="fr-CH" altLang="en-US" sz="2400" b="1" u="sng" kern="0" dirty="0" smtClean="0">
                <a:solidFill>
                  <a:srgbClr val="00B050"/>
                </a:solidFill>
                <a:latin typeface="Arial"/>
                <a:ea typeface="ヒラギノ角ゴ Pro W3"/>
              </a:rPr>
              <a:t>Identifie un produit</a:t>
            </a:r>
            <a:r>
              <a:rPr kumimoji="0" lang="fr-CH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ヒラギノ角ゴ Pro W3"/>
                <a:cs typeface="+mn-cs"/>
              </a:rPr>
              <a:t>	</a:t>
            </a:r>
            <a:endParaRPr kumimoji="0" lang="fr-CH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8716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fficher l'image en taille réell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58" y="2459038"/>
            <a:ext cx="15128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ANd9GcSNLNLcRLD_Z37EtoUzorzM2pWZfu1hk40Juzpdh-LwKHAS2XJYt8wYoV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7" y="3352800"/>
            <a:ext cx="18002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619910765794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" y="4876800"/>
            <a:ext cx="18002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uile_d_argan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45" y="4420607"/>
            <a:ext cx="1270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/>
              <a:t>Lisbon</a:t>
            </a:r>
            <a:r>
              <a:rPr lang="fr-CH" b="1" dirty="0" smtClean="0"/>
              <a:t> Express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6557984" cy="47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56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Système de Lisbonne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kern="0" dirty="0">
                <a:solidFill>
                  <a:srgbClr val="000000"/>
                </a:solidFill>
              </a:rPr>
              <a:t>Effects </a:t>
            </a:r>
            <a:r>
              <a:rPr lang="fr-CH" kern="0" dirty="0" smtClean="0">
                <a:solidFill>
                  <a:srgbClr val="000000"/>
                </a:solidFill>
              </a:rPr>
              <a:t>d’un enregistrement international:  </a:t>
            </a:r>
          </a:p>
          <a:p>
            <a:pPr marL="0" lvl="0" indent="0">
              <a:buNone/>
            </a:pPr>
            <a:endParaRPr lang="fr-CH" kern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fr-CH" kern="0" dirty="0" smtClean="0">
                <a:solidFill>
                  <a:srgbClr val="000000"/>
                </a:solidFill>
              </a:rPr>
              <a:t>Les Etats qui n’ont pas émis de refus dans les 12 mois de la notification doivent a</a:t>
            </a:r>
            <a:r>
              <a:rPr lang="fr-CH" sz="2200" kern="0" dirty="0" smtClean="0">
                <a:solidFill>
                  <a:srgbClr val="000000"/>
                </a:solidFill>
              </a:rPr>
              <a:t>ssurer la protection contre toute usurpation ou imitation, d’une AO enregistrée contre toute </a:t>
            </a:r>
            <a:r>
              <a:rPr lang="fr-CH" sz="2200" b="1" kern="0" dirty="0">
                <a:solidFill>
                  <a:srgbClr val="000000"/>
                </a:solidFill>
              </a:rPr>
              <a:t>usurpation </a:t>
            </a:r>
            <a:r>
              <a:rPr lang="fr-CH" sz="2200" b="1" kern="0" dirty="0" smtClean="0">
                <a:solidFill>
                  <a:srgbClr val="000000"/>
                </a:solidFill>
              </a:rPr>
              <a:t>ou </a:t>
            </a:r>
            <a:r>
              <a:rPr lang="fr-CH" sz="2200" b="1" kern="0" dirty="0">
                <a:solidFill>
                  <a:srgbClr val="000000"/>
                </a:solidFill>
              </a:rPr>
              <a:t>imitation</a:t>
            </a:r>
            <a:r>
              <a:rPr lang="fr-CH" sz="2200" kern="0" dirty="0">
                <a:solidFill>
                  <a:srgbClr val="000000"/>
                </a:solidFill>
              </a:rPr>
              <a:t>, </a:t>
            </a:r>
            <a:r>
              <a:rPr lang="fr-CH" sz="2200" kern="0" dirty="0" smtClean="0">
                <a:solidFill>
                  <a:srgbClr val="000000"/>
                </a:solidFill>
              </a:rPr>
              <a:t>même si l’origine véritable du produit est indiquée ou si l’AO est employée en traduction ou accompagnée d’expressions telles que «genre», «type», «façon», «imitation», ou similaires</a:t>
            </a:r>
            <a:endParaRPr lang="fr-CH" sz="2200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85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Système de Lisbonne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Durée de la protection:  aussi longtemps que l’AO est protégée dans le pays d’origine</a:t>
            </a:r>
          </a:p>
          <a:p>
            <a:endParaRPr lang="fr-CH" dirty="0"/>
          </a:p>
          <a:p>
            <a:r>
              <a:rPr lang="fr-CH" dirty="0" smtClean="0"/>
              <a:t>Pas de renouvellement requis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19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Système de Lisbonne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Révision</a:t>
            </a:r>
          </a:p>
          <a:p>
            <a:pPr marL="0" indent="0">
              <a:buNone/>
            </a:pP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Améliorer le système de Lisbonne pour le rendre plus attractif</a:t>
            </a:r>
            <a:endParaRPr lang="fr-CH" dirty="0"/>
          </a:p>
          <a:p>
            <a:pPr marL="0" indent="0">
              <a:buNone/>
            </a:pPr>
            <a:endParaRPr lang="fr-CH" dirty="0"/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/>
              <a:t>Permettre l’accession d’OII qui administre des systèmes régionaux d’enregistrement d’</a:t>
            </a:r>
            <a:r>
              <a:rPr lang="fr-CH" dirty="0" err="1" smtClean="0"/>
              <a:t>AOs</a:t>
            </a:r>
            <a:r>
              <a:rPr lang="fr-CH" dirty="0" smtClean="0"/>
              <a:t> et </a:t>
            </a:r>
            <a:r>
              <a:rPr lang="fr-CH" dirty="0" err="1" smtClean="0"/>
              <a:t>IGs</a:t>
            </a:r>
            <a:r>
              <a:rPr lang="fr-CH" dirty="0" smtClean="0"/>
              <a:t> </a:t>
            </a: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8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Système de Lisbonne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Conférence diplomatique</a:t>
            </a:r>
          </a:p>
          <a:p>
            <a:endParaRPr lang="fr-CH" dirty="0"/>
          </a:p>
          <a:p>
            <a:r>
              <a:rPr lang="fr-CH" dirty="0" smtClean="0"/>
              <a:t>Adoption:  20 Mai 2015 – Acte de Genève</a:t>
            </a:r>
          </a:p>
          <a:p>
            <a:endParaRPr lang="fr-CH" dirty="0"/>
          </a:p>
          <a:p>
            <a:r>
              <a:rPr lang="fr-CH" dirty="0" smtClean="0"/>
              <a:t>Entrée en vigueur:  5 ratifications ou adhésion</a:t>
            </a:r>
          </a:p>
          <a:p>
            <a:endParaRPr lang="fr-CH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171179"/>
            <a:ext cx="3962743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95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Système de Lisbonne – Acte de Genève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Couvre les </a:t>
            </a:r>
            <a:r>
              <a:rPr lang="fr-CH" dirty="0" err="1" smtClean="0"/>
              <a:t>AOs</a:t>
            </a:r>
            <a:r>
              <a:rPr lang="fr-CH" dirty="0" smtClean="0"/>
              <a:t> et les </a:t>
            </a:r>
            <a:r>
              <a:rPr lang="fr-CH" dirty="0" err="1" smtClean="0"/>
              <a:t>IGs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Flexible en ce qui concerne le système de protection</a:t>
            </a:r>
          </a:p>
          <a:p>
            <a:endParaRPr lang="fr-CH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2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Système de Lisbonne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00400"/>
            <a:ext cx="7924800" cy="55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8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Colloque international sur les </a:t>
            </a:r>
            <a:r>
              <a:rPr lang="fr-CH" b="1" dirty="0" err="1" smtClean="0"/>
              <a:t>IGs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Tous les deux ans</a:t>
            </a:r>
          </a:p>
          <a:p>
            <a:endParaRPr lang="fr-CH" dirty="0"/>
          </a:p>
          <a:p>
            <a:r>
              <a:rPr lang="fr-CH" dirty="0" smtClean="0"/>
              <a:t>Dernier colloque:  juillet 2019 (Lisbonne)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14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SCT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Comité du droit permanent du droit des marques, des dessins ou modèles industriels et des indications géographiques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276600"/>
            <a:ext cx="4038600" cy="27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SCT - Forum de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Plan de travail sur les </a:t>
            </a:r>
            <a:r>
              <a:rPr lang="fr-CH" dirty="0" err="1" smtClean="0"/>
              <a:t>IGs</a:t>
            </a:r>
            <a:r>
              <a:rPr lang="fr-CH" dirty="0" smtClean="0"/>
              <a:t> (</a:t>
            </a:r>
            <a:r>
              <a:rPr lang="fr-CH" dirty="0" err="1" smtClean="0"/>
              <a:t>November</a:t>
            </a:r>
            <a:r>
              <a:rPr lang="fr-CH" dirty="0" smtClean="0"/>
              <a:t> 2017)</a:t>
            </a:r>
          </a:p>
          <a:p>
            <a:endParaRPr lang="fr-CH" dirty="0"/>
          </a:p>
          <a:p>
            <a:r>
              <a:rPr lang="fr-CH" dirty="0" smtClean="0"/>
              <a:t>Questionnaires:</a:t>
            </a:r>
          </a:p>
          <a:p>
            <a:pPr marL="0" indent="0">
              <a:buNone/>
            </a:pPr>
            <a:endParaRPr lang="fr-CH" dirty="0" smtClean="0"/>
          </a:p>
          <a:p>
            <a:pPr>
              <a:buFontTx/>
              <a:buChar char="-"/>
            </a:pPr>
            <a:r>
              <a:rPr lang="fr-CH" dirty="0" smtClean="0"/>
              <a:t>Questionnaire I sur les systèmes nationaux et régionaux susceptibles d’assurer une certaine protection aux indications géographiques</a:t>
            </a:r>
          </a:p>
          <a:p>
            <a:pPr>
              <a:buFontTx/>
              <a:buChar char="-"/>
            </a:pPr>
            <a:r>
              <a:rPr lang="fr-CH" dirty="0" smtClean="0"/>
              <a:t>Questionnaire II </a:t>
            </a:r>
            <a:r>
              <a:rPr lang="fr-CH" dirty="0"/>
              <a:t>s</a:t>
            </a:r>
            <a:r>
              <a:rPr lang="fr-CH" dirty="0" smtClean="0"/>
              <a:t>ur l’utilisation licite ou illicite des indications géographiques, des noms de pays et des noms géographiques sur l’Internet et dans le DNS (Domain Name System)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5088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CH" altLang="en-US" dirty="0" smtClean="0"/>
              <a:t> la </a:t>
            </a:r>
            <a:r>
              <a:rPr lang="fr-CH" altLang="en-US" b="1" i="1" u="sng" dirty="0" smtClean="0">
                <a:solidFill>
                  <a:srgbClr val="00B050"/>
                </a:solidFill>
              </a:rPr>
              <a:t>qualité, réputation or d’autres caractéristiques </a:t>
            </a:r>
            <a:r>
              <a:rPr lang="fr-CH" altLang="en-US" dirty="0" smtClean="0"/>
              <a:t>du produit est essentiellement attribuable à son </a:t>
            </a:r>
            <a:r>
              <a:rPr lang="fr-CH" altLang="en-US" b="1" dirty="0" smtClean="0">
                <a:solidFill>
                  <a:srgbClr val="00B050"/>
                </a:solidFill>
              </a:rPr>
              <a:t>origine géographique</a:t>
            </a:r>
            <a:endParaRPr lang="fr-CH" altLang="en-US" b="1" i="1" dirty="0" smtClean="0">
              <a:solidFill>
                <a:srgbClr val="00B050"/>
              </a:solidFill>
            </a:endParaRPr>
          </a:p>
          <a:p>
            <a:pPr eaLnBrk="1" hangingPunct="1"/>
            <a:endParaRPr lang="fr-CH" altLang="en-US" sz="2000" i="1" dirty="0" smtClean="0"/>
          </a:p>
          <a:p>
            <a:pPr eaLnBrk="1" hangingPunct="1"/>
            <a:endParaRPr lang="fr-CH" altLang="en-US" sz="1800" i="1" dirty="0" smtClean="0"/>
          </a:p>
          <a:p>
            <a:pPr eaLnBrk="1" hangingPunct="1">
              <a:buFontTx/>
              <a:buNone/>
            </a:pPr>
            <a:endParaRPr lang="fr-CH" altLang="en-US" sz="1800" i="1" dirty="0" smtClean="0"/>
          </a:p>
          <a:p>
            <a:pPr eaLnBrk="1" hangingPunct="1">
              <a:buFontTx/>
              <a:buNone/>
            </a:pPr>
            <a:endParaRPr lang="fr-CH" altLang="en-US" sz="1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3303976"/>
            <a:ext cx="3706813" cy="884237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12954"/>
            <a:ext cx="208438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9113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7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SCT - Forum de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Compilation des réponses (SCT/40/5 et SCT/40/6)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5486400" cy="43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52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SCT - Forum de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Session d’Information (Novembre 2019)</a:t>
            </a:r>
          </a:p>
          <a:p>
            <a:pPr marL="0" indent="0">
              <a:buNone/>
            </a:pPr>
            <a:endParaRPr lang="fr-CH" dirty="0" smtClean="0"/>
          </a:p>
          <a:p>
            <a:pPr>
              <a:buFontTx/>
              <a:buChar char="-"/>
            </a:pPr>
            <a:r>
              <a:rPr lang="fr-CH" dirty="0" smtClean="0"/>
              <a:t>Evaluation du caractère générique</a:t>
            </a:r>
          </a:p>
          <a:p>
            <a:pPr marL="0" indent="0">
              <a:buNone/>
            </a:pPr>
            <a:endParaRPr lang="fr-CH" dirty="0" smtClean="0"/>
          </a:p>
          <a:p>
            <a:pPr>
              <a:buFontTx/>
              <a:buChar char="-"/>
            </a:pPr>
            <a:r>
              <a:rPr lang="fr-CH" dirty="0" smtClean="0"/>
              <a:t>Les </a:t>
            </a:r>
            <a:r>
              <a:rPr lang="fr-CH" dirty="0" err="1" smtClean="0"/>
              <a:t>IGs</a:t>
            </a:r>
            <a:r>
              <a:rPr lang="fr-CH" dirty="0" smtClean="0"/>
              <a:t> en tant que titres de PI dans le cadre du DNS et des politiques de règlement des litiges</a:t>
            </a:r>
          </a:p>
          <a:p>
            <a:pPr marL="0" indent="0">
              <a:buNone/>
            </a:pPr>
            <a:endParaRPr lang="fr-CH" dirty="0" smtClean="0"/>
          </a:p>
          <a:p>
            <a:pPr>
              <a:buFontTx/>
              <a:buChar char="-"/>
            </a:pPr>
            <a:r>
              <a:rPr lang="fr-CH" dirty="0" smtClean="0"/>
              <a:t>Notions d’identité, de similitude et d’imitation entre les </a:t>
            </a:r>
            <a:r>
              <a:rPr lang="fr-CH" dirty="0" err="1" smtClean="0"/>
              <a:t>IGs</a:t>
            </a:r>
            <a:r>
              <a:rPr lang="fr-CH" dirty="0" smtClean="0"/>
              <a:t> et les marques dans le contexte de l’enregistrement et de l’utilisation commerciale</a:t>
            </a: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56555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SCT - Forum de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Prochaine Session </a:t>
            </a:r>
            <a:r>
              <a:rPr lang="fr-CH" dirty="0" smtClean="0"/>
              <a:t>d’Information </a:t>
            </a:r>
            <a:r>
              <a:rPr lang="fr-CH" dirty="0"/>
              <a:t>(Mars 2020</a:t>
            </a:r>
            <a:r>
              <a:rPr lang="fr-CH" dirty="0" smtClean="0"/>
              <a:t>)</a:t>
            </a:r>
          </a:p>
          <a:p>
            <a:pPr marL="0" indent="0">
              <a:buNone/>
            </a:pPr>
            <a:endParaRPr lang="fr-CH" dirty="0" smtClean="0"/>
          </a:p>
          <a:p>
            <a:pPr>
              <a:buFontTx/>
              <a:buChar char="-"/>
            </a:pPr>
            <a:r>
              <a:rPr lang="fr-CH" dirty="0" smtClean="0">
                <a:latin typeface="Arial" panose="020B0604020202020204" pitchFamily="34" charset="0"/>
              </a:rPr>
              <a:t>E</a:t>
            </a:r>
            <a:r>
              <a:rPr lang="fr-FR" dirty="0" err="1" smtClean="0">
                <a:latin typeface="Arial" panose="020B0604020202020204" pitchFamily="34" charset="0"/>
              </a:rPr>
              <a:t>valuation</a:t>
            </a:r>
            <a:r>
              <a:rPr lang="fr-FR" dirty="0" smtClean="0">
                <a:latin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</a:rPr>
              <a:t>des conditions ayant jeté les bases de la protection des indications géographiques et évaluation de toute modification de ces </a:t>
            </a:r>
            <a:r>
              <a:rPr lang="fr-FR" dirty="0" smtClean="0">
                <a:latin typeface="Arial" panose="020B0604020202020204" pitchFamily="34" charset="0"/>
              </a:rPr>
              <a:t>conditions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Arial" panose="020B0604020202020204" pitchFamily="34" charset="0"/>
              </a:rPr>
              <a:t>Moyens </a:t>
            </a:r>
            <a:r>
              <a:rPr lang="fr-FR" dirty="0">
                <a:latin typeface="Arial" panose="020B0604020202020204" pitchFamily="34" charset="0"/>
              </a:rPr>
              <a:t>d’empêcher les opérateurs de tirer profit de l’utilisation et de l’enregistrement de mauvaise foi de droits de propriété intellectuelle sur les indications géographiques dans le </a:t>
            </a:r>
            <a:r>
              <a:rPr lang="fr-FR" dirty="0" smtClean="0">
                <a:latin typeface="Arial" panose="020B0604020202020204" pitchFamily="34" charset="0"/>
              </a:rPr>
              <a:t>DNS</a:t>
            </a:r>
            <a:endParaRPr lang="en-US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83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SCT - Forum de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membres du SCT sont invités à </a:t>
            </a:r>
            <a:r>
              <a:rPr lang="fr-FR" dirty="0"/>
              <a:t>présenter à la quarante-troisième session du </a:t>
            </a:r>
            <a:r>
              <a:rPr lang="fr-FR" dirty="0" smtClean="0"/>
              <a:t>SCT (mars 2020) des </a:t>
            </a:r>
            <a:r>
              <a:rPr lang="fr-FR" dirty="0"/>
              <a:t>propositions de thèmes pour une séance d’information sur les indications géographiques, qui se tiendrait parallèlement à la quarante-quatrième </a:t>
            </a:r>
            <a:r>
              <a:rPr lang="fr-FR" dirty="0" smtClean="0"/>
              <a:t>session du SCT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2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47800"/>
          <a:ext cx="8229600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9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Différence marque / IG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Marque:  signe qui distingue des produits ou services sur le marché</a:t>
            </a:r>
          </a:p>
          <a:p>
            <a:pPr>
              <a:buFontTx/>
              <a:buChar char="-"/>
            </a:pPr>
            <a:r>
              <a:rPr lang="fr-CH" dirty="0" smtClean="0"/>
              <a:t>Stratégie individuelle</a:t>
            </a:r>
          </a:p>
          <a:p>
            <a:pPr>
              <a:buFontTx/>
              <a:buChar char="-"/>
            </a:pPr>
            <a:r>
              <a:rPr lang="fr-CH" dirty="0" smtClean="0"/>
              <a:t>Association d’un produit/service avec une entreprise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IG:  signe apposé sur des produits/services ayant une origine géographique particulière, qui possèdent des qualités ou une renommée dues à ce lieu d’origine</a:t>
            </a:r>
          </a:p>
          <a:p>
            <a:pPr marL="0" indent="0">
              <a:buNone/>
            </a:pPr>
            <a:endParaRPr lang="fr-CH" dirty="0"/>
          </a:p>
          <a:p>
            <a:pPr>
              <a:buFontTx/>
              <a:buChar char="-"/>
            </a:pPr>
            <a:r>
              <a:rPr lang="fr-CH" dirty="0" smtClean="0"/>
              <a:t>Stratégie collective</a:t>
            </a:r>
          </a:p>
          <a:p>
            <a:pPr>
              <a:buFontTx/>
              <a:buChar char="-"/>
            </a:pPr>
            <a:r>
              <a:rPr lang="fr-CH" dirty="0" smtClean="0"/>
              <a:t>Association d’un produit/service avec un territoire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8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IG : pour quels produits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Produits agricoles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03" y="2538412"/>
            <a:ext cx="18049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 descr="ANd9GcTyDAHNkGjiLbIayN-6bQsBI6JX51pV0u-HYErS-zgLON9Hly7ybnSoZ48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35" y="2656681"/>
            <a:ext cx="15113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ANd9GcS19Vex7aN28imb-1Lbfbo2jp39vEpaXjET3QmxqCFbVE5uM4o1DwkrWf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69" y="2647950"/>
            <a:ext cx="14414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" y="4785188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59" y="5002906"/>
            <a:ext cx="165893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494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4200" y="4672509"/>
            <a:ext cx="21398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IG : pour quels produits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Autres produits comestibles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6" y="2514599"/>
            <a:ext cx="29813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11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014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19" y="5040352"/>
            <a:ext cx="1981200" cy="133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0823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/>
              <a:t>IG : pour quels produits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 smtClean="0"/>
              <a:t>Fleurs et plantes ornementales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418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194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24187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template_french</Template>
  <TotalTime>227</TotalTime>
  <Words>1126</Words>
  <Application>Microsoft Office PowerPoint</Application>
  <PresentationFormat>On-screen Show (4:3)</PresentationFormat>
  <Paragraphs>243</Paragraphs>
  <Slides>43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Calibri</vt:lpstr>
      <vt:lpstr>Microsoft Sans Serif</vt:lpstr>
      <vt:lpstr>Times New Roman</vt:lpstr>
      <vt:lpstr>Verdana</vt:lpstr>
      <vt:lpstr>Wingdings</vt:lpstr>
      <vt:lpstr>ヒラギノ角ゴ Pro W3</vt:lpstr>
      <vt:lpstr>template_english</vt:lpstr>
      <vt:lpstr>PowerPoint Presentation</vt:lpstr>
      <vt:lpstr>Indication géographique (IG) : concept</vt:lpstr>
      <vt:lpstr>PowerPoint Presentation</vt:lpstr>
      <vt:lpstr>PowerPoint Presentation</vt:lpstr>
      <vt:lpstr>PowerPoint Presentation</vt:lpstr>
      <vt:lpstr>Différence marque / IG</vt:lpstr>
      <vt:lpstr>IG : pour quels produits ?</vt:lpstr>
      <vt:lpstr>IG : pour quels produits ?</vt:lpstr>
      <vt:lpstr>IG : pour quels produits ?</vt:lpstr>
      <vt:lpstr>IG : pour quels produits ?</vt:lpstr>
      <vt:lpstr>Pourquoi une IG ?</vt:lpstr>
      <vt:lpstr>Pourquoi une IG ?</vt:lpstr>
      <vt:lpstr>Pourquoi une IG ?</vt:lpstr>
      <vt:lpstr>Pourquoi une IG ?</vt:lpstr>
      <vt:lpstr>Quels sont les enjeux?</vt:lpstr>
      <vt:lpstr>Quels sont les enjeux?</vt:lpstr>
      <vt:lpstr>Quels sont les enjeux?</vt:lpstr>
      <vt:lpstr>Pourquoi protéger une IG?</vt:lpstr>
      <vt:lpstr>Comment protéger une IG?</vt:lpstr>
      <vt:lpstr>Comment protéger une IG?</vt:lpstr>
      <vt:lpstr>Comment protéger une IG?</vt:lpstr>
      <vt:lpstr>Comment protéger une IG?</vt:lpstr>
      <vt:lpstr>Exemples</vt:lpstr>
      <vt:lpstr>IG - Colombie</vt:lpstr>
      <vt:lpstr>IG - Colombie</vt:lpstr>
      <vt:lpstr>IG - Ethiopie</vt:lpstr>
      <vt:lpstr>IG - Ethiopie</vt:lpstr>
      <vt:lpstr>Protection des Igs à l’étranger - Système de Lisbonne</vt:lpstr>
      <vt:lpstr>Lisbon Express</vt:lpstr>
      <vt:lpstr>Lisbon Express</vt:lpstr>
      <vt:lpstr>Système de Lisbonne</vt:lpstr>
      <vt:lpstr>Système de Lisbonne</vt:lpstr>
      <vt:lpstr>Système de Lisbonne</vt:lpstr>
      <vt:lpstr>Système de Lisbonne</vt:lpstr>
      <vt:lpstr>Système de Lisbonne – Acte de Genève</vt:lpstr>
      <vt:lpstr>Système de Lisbonne</vt:lpstr>
      <vt:lpstr>Colloque international sur les IGs</vt:lpstr>
      <vt:lpstr>SCT</vt:lpstr>
      <vt:lpstr>SCT - Forum de discussion</vt:lpstr>
      <vt:lpstr>SCT - Forum de discussion</vt:lpstr>
      <vt:lpstr>SCT - Forum de discussion</vt:lpstr>
      <vt:lpstr>SCT - Forum de discussion</vt:lpstr>
      <vt:lpstr>SCT - Forum de discussion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FOSCHI Marina</dc:creator>
  <cp:keywords>FOR OFFICIAL USE ONLY</cp:keywords>
  <cp:lastModifiedBy>FOSCHI Marina</cp:lastModifiedBy>
  <cp:revision>31</cp:revision>
  <dcterms:created xsi:type="dcterms:W3CDTF">2019-11-21T10:49:09Z</dcterms:created>
  <dcterms:modified xsi:type="dcterms:W3CDTF">2019-11-22T15:39:46Z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370b5ee5-3b17-431d-a6e3-fb26d489f688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