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87" r:id="rId2"/>
    <p:sldId id="360" r:id="rId3"/>
    <p:sldId id="370" r:id="rId4"/>
    <p:sldId id="349" r:id="rId5"/>
    <p:sldId id="355" r:id="rId6"/>
    <p:sldId id="356" r:id="rId7"/>
    <p:sldId id="357" r:id="rId8"/>
    <p:sldId id="268" r:id="rId9"/>
    <p:sldId id="381" r:id="rId10"/>
    <p:sldId id="378" r:id="rId11"/>
    <p:sldId id="418" r:id="rId12"/>
    <p:sldId id="376" r:id="rId13"/>
    <p:sldId id="275" r:id="rId14"/>
    <p:sldId id="276" r:id="rId15"/>
    <p:sldId id="675" r:id="rId16"/>
    <p:sldId id="676" r:id="rId17"/>
    <p:sldId id="312" r:id="rId18"/>
    <p:sldId id="679" r:id="rId19"/>
    <p:sldId id="277" r:id="rId20"/>
    <p:sldId id="690" r:id="rId21"/>
    <p:sldId id="393" r:id="rId22"/>
    <p:sldId id="660" r:id="rId23"/>
    <p:sldId id="681" r:id="rId24"/>
    <p:sldId id="452" r:id="rId25"/>
    <p:sldId id="467" r:id="rId26"/>
    <p:sldId id="451" r:id="rId27"/>
    <p:sldId id="404" r:id="rId28"/>
    <p:sldId id="686" r:id="rId29"/>
    <p:sldId id="458" r:id="rId30"/>
    <p:sldId id="685" r:id="rId31"/>
    <p:sldId id="688" r:id="rId32"/>
    <p:sldId id="464" r:id="rId33"/>
    <p:sldId id="684" r:id="rId34"/>
    <p:sldId id="689" r:id="rId35"/>
    <p:sldId id="687" r:id="rId36"/>
    <p:sldId id="271" r:id="rId37"/>
    <p:sldId id="670" r:id="rId38"/>
    <p:sldId id="328" r:id="rId39"/>
    <p:sldId id="683" r:id="rId40"/>
    <p:sldId id="367" r:id="rId41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22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11E7B-C242-4B57-9973-1A952506251A}" type="doc">
      <dgm:prSet loTypeId="urn:microsoft.com/office/officeart/2005/8/layout/h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CH"/>
        </a:p>
      </dgm:t>
    </dgm:pt>
    <dgm:pt modelId="{7C1B2B0B-EEE7-4CC6-B51F-D8103C0194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Surveillance des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plateformes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commerciales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sur Internet</a:t>
          </a:r>
        </a:p>
      </dgm:t>
    </dgm:pt>
    <dgm:pt modelId="{11743D49-785D-402F-B530-20865B899785}" type="parTrans" cxnId="{8B6B2D17-E2EF-456A-87E9-C89908D4CDA9}">
      <dgm:prSet/>
      <dgm:spPr/>
      <dgm:t>
        <a:bodyPr/>
        <a:lstStyle/>
        <a:p>
          <a:endParaRPr lang="fr-CH"/>
        </a:p>
      </dgm:t>
    </dgm:pt>
    <dgm:pt modelId="{305211D0-CA58-4F0D-97E0-225738C23B65}" type="sibTrans" cxnId="{8B6B2D17-E2EF-456A-87E9-C89908D4CDA9}">
      <dgm:prSet/>
      <dgm:spPr/>
      <dgm:t>
        <a:bodyPr/>
        <a:lstStyle/>
        <a:p>
          <a:endParaRPr lang="fr-CH"/>
        </a:p>
      </dgm:t>
    </dgm:pt>
    <dgm:pt modelId="{B599648C-2B1F-4E77-BA90-071D710C70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CH" sz="2000" b="0" dirty="0">
              <a:solidFill>
                <a:srgbClr val="003399"/>
              </a:solidFill>
              <a:latin typeface="Calibri" pitchFamily="34" charset="0"/>
            </a:rPr>
            <a:t>Opérations commerciales de reconnaissance</a:t>
          </a:r>
        </a:p>
        <a:p>
          <a:pPr rtl="0"/>
          <a:r>
            <a:rPr lang="fr-CH" sz="2000" b="0" dirty="0">
              <a:solidFill>
                <a:srgbClr val="003399"/>
              </a:solidFill>
              <a:latin typeface="Calibri" pitchFamily="34" charset="0"/>
            </a:rPr>
            <a:t>Mieux comprendre la manière de faire (Business </a:t>
          </a:r>
          <a:r>
            <a:rPr lang="fr-CH" sz="2000" b="0" dirty="0" err="1">
              <a:solidFill>
                <a:srgbClr val="003399"/>
              </a:solidFill>
              <a:latin typeface="Calibri" pitchFamily="34" charset="0"/>
            </a:rPr>
            <a:t>Models</a:t>
          </a:r>
          <a:r>
            <a:rPr lang="fr-CH" sz="2000" b="0" dirty="0">
              <a:solidFill>
                <a:srgbClr val="003399"/>
              </a:solidFill>
              <a:latin typeface="Calibri" pitchFamily="34" charset="0"/>
            </a:rPr>
            <a:t>) des contrefacteurs  &amp; conduire des Investigations à la source</a:t>
          </a:r>
          <a:endParaRPr lang="en-GB" sz="2000" b="0" dirty="0">
            <a:solidFill>
              <a:srgbClr val="003399"/>
            </a:solidFill>
            <a:latin typeface="Calibri" pitchFamily="34" charset="0"/>
          </a:endParaRPr>
        </a:p>
      </dgm:t>
    </dgm:pt>
    <dgm:pt modelId="{7A76688A-5E65-473E-8316-ECE914126979}" type="parTrans" cxnId="{031093FF-87FE-44AD-ABBE-8E1BF437DA23}">
      <dgm:prSet/>
      <dgm:spPr/>
      <dgm:t>
        <a:bodyPr/>
        <a:lstStyle/>
        <a:p>
          <a:endParaRPr lang="fr-CH"/>
        </a:p>
      </dgm:t>
    </dgm:pt>
    <dgm:pt modelId="{AB549291-8E5C-4B58-9181-E0FEC4C00906}" type="sibTrans" cxnId="{031093FF-87FE-44AD-ABBE-8E1BF437DA23}">
      <dgm:prSet/>
      <dgm:spPr/>
      <dgm:t>
        <a:bodyPr/>
        <a:lstStyle/>
        <a:p>
          <a:endParaRPr lang="fr-CH"/>
        </a:p>
      </dgm:t>
    </dgm:pt>
    <dgm:pt modelId="{4678BD65-4F44-433D-9959-CB8B47E9359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Solutions Techniques pour identifier plus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facilement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et plus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rapidement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les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produits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douteux</a:t>
          </a:r>
          <a:endParaRPr lang="en-GB" sz="2000" b="0" dirty="0">
            <a:solidFill>
              <a:srgbClr val="003399"/>
            </a:solidFill>
            <a:latin typeface="Calibri" pitchFamily="34" charset="0"/>
          </a:endParaRPr>
        </a:p>
      </dgm:t>
    </dgm:pt>
    <dgm:pt modelId="{3008546B-1769-4984-98B5-E5DD340A9363}" type="parTrans" cxnId="{3DC30154-3018-4A19-9732-A7EF298284E5}">
      <dgm:prSet/>
      <dgm:spPr/>
      <dgm:t>
        <a:bodyPr/>
        <a:lstStyle/>
        <a:p>
          <a:endParaRPr lang="fr-CH"/>
        </a:p>
      </dgm:t>
    </dgm:pt>
    <dgm:pt modelId="{E6707DA7-2129-4E3D-BD84-0694D6999505}" type="sibTrans" cxnId="{3DC30154-3018-4A19-9732-A7EF298284E5}">
      <dgm:prSet/>
      <dgm:spPr/>
      <dgm:t>
        <a:bodyPr/>
        <a:lstStyle/>
        <a:p>
          <a:endParaRPr lang="fr-CH"/>
        </a:p>
      </dgm:t>
    </dgm:pt>
    <dgm:pt modelId="{70D1A824-457D-48FA-B3B8-68F4A3E4B2F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Contrôle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des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frontières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&amp;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coopération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Public-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Privé</a:t>
          </a:r>
          <a:endParaRPr lang="en-GB" sz="2000" b="0" dirty="0">
            <a:solidFill>
              <a:srgbClr val="003399"/>
            </a:solidFill>
            <a:latin typeface="Calibri" pitchFamily="34" charset="0"/>
          </a:endParaRPr>
        </a:p>
        <a:p>
          <a:pPr rtl="0"/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(WCO, Europol,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autorités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 </a:t>
          </a:r>
          <a:r>
            <a:rPr lang="en-GB" sz="2000" b="0" dirty="0" err="1">
              <a:solidFill>
                <a:srgbClr val="003399"/>
              </a:solidFill>
              <a:latin typeface="Calibri" pitchFamily="34" charset="0"/>
            </a:rPr>
            <a:t>nationales</a:t>
          </a:r>
          <a:r>
            <a:rPr lang="en-GB" sz="2000" b="0" dirty="0">
              <a:solidFill>
                <a:srgbClr val="003399"/>
              </a:solidFill>
              <a:latin typeface="Calibri" pitchFamily="34" charset="0"/>
            </a:rPr>
            <a:t>)</a:t>
          </a:r>
          <a:endParaRPr lang="en-GB" sz="2000" b="1" dirty="0">
            <a:latin typeface="Calibri" pitchFamily="34" charset="0"/>
          </a:endParaRPr>
        </a:p>
      </dgm:t>
    </dgm:pt>
    <dgm:pt modelId="{D47686AF-DDD1-4279-918D-976A0FFACDBF}" type="parTrans" cxnId="{3BDF9157-23FA-4A6F-B1BC-06C4FA327388}">
      <dgm:prSet/>
      <dgm:spPr/>
      <dgm:t>
        <a:bodyPr/>
        <a:lstStyle/>
        <a:p>
          <a:endParaRPr lang="fr-CH"/>
        </a:p>
      </dgm:t>
    </dgm:pt>
    <dgm:pt modelId="{1A0977C0-F881-4473-A49E-B7E9AE3EC5E3}" type="sibTrans" cxnId="{3BDF9157-23FA-4A6F-B1BC-06C4FA327388}">
      <dgm:prSet/>
      <dgm:spPr/>
      <dgm:t>
        <a:bodyPr/>
        <a:lstStyle/>
        <a:p>
          <a:endParaRPr lang="fr-CH"/>
        </a:p>
      </dgm:t>
    </dgm:pt>
    <dgm:pt modelId="{D941E9A2-3979-4CFF-A89D-39BE2835EEE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CH" sz="3200" b="0" dirty="0">
              <a:solidFill>
                <a:schemeClr val="tx1"/>
              </a:solidFill>
              <a:latin typeface="Calibri" pitchFamily="34" charset="0"/>
            </a:rPr>
            <a:t>Gestion globale de la contrefaçon</a:t>
          </a:r>
          <a:endParaRPr lang="en-GB" sz="3200" b="0" dirty="0">
            <a:latin typeface="Calibri" pitchFamily="34" charset="0"/>
          </a:endParaRPr>
        </a:p>
      </dgm:t>
    </dgm:pt>
    <dgm:pt modelId="{34BC1E10-118C-4CA7-9CCB-13977999119D}" type="parTrans" cxnId="{031746D0-2DC7-4FCC-8EA6-EC3687D08E52}">
      <dgm:prSet/>
      <dgm:spPr/>
      <dgm:t>
        <a:bodyPr/>
        <a:lstStyle/>
        <a:p>
          <a:endParaRPr lang="fr-CH"/>
        </a:p>
      </dgm:t>
    </dgm:pt>
    <dgm:pt modelId="{BC1883B3-4906-4D43-AB9F-F20FD6E66841}" type="sibTrans" cxnId="{031746D0-2DC7-4FCC-8EA6-EC3687D08E52}">
      <dgm:prSet/>
      <dgm:spPr/>
      <dgm:t>
        <a:bodyPr/>
        <a:lstStyle/>
        <a:p>
          <a:endParaRPr lang="fr-CH"/>
        </a:p>
      </dgm:t>
    </dgm:pt>
    <dgm:pt modelId="{AC78D4FB-F495-4C8A-98F9-FC824ED682A0}" type="pres">
      <dgm:prSet presAssocID="{3EA11E7B-C242-4B57-9973-1A952506251A}" presName="composite" presStyleCnt="0">
        <dgm:presLayoutVars>
          <dgm:chMax val="1"/>
          <dgm:dir/>
          <dgm:resizeHandles val="exact"/>
        </dgm:presLayoutVars>
      </dgm:prSet>
      <dgm:spPr/>
    </dgm:pt>
    <dgm:pt modelId="{D47CC4C1-63D0-4935-847C-ACA406A302D6}" type="pres">
      <dgm:prSet presAssocID="{D941E9A2-3979-4CFF-A89D-39BE2835EEE2}" presName="roof" presStyleLbl="dkBgShp" presStyleIdx="0" presStyleCnt="2" custScaleX="100000" custScaleY="54625" custLinFactNeighborX="-523" custLinFactNeighborY="-9505"/>
      <dgm:spPr/>
    </dgm:pt>
    <dgm:pt modelId="{3DAC4BC4-9C4A-4CD3-AEA1-13BA90DC8F6F}" type="pres">
      <dgm:prSet presAssocID="{D941E9A2-3979-4CFF-A89D-39BE2835EEE2}" presName="pillars" presStyleCnt="0"/>
      <dgm:spPr/>
    </dgm:pt>
    <dgm:pt modelId="{ACCCD04C-6523-4CF9-AD37-DFD7D2E0CC9E}" type="pres">
      <dgm:prSet presAssocID="{D941E9A2-3979-4CFF-A89D-39BE2835EEE2}" presName="pillar1" presStyleLbl="node1" presStyleIdx="0" presStyleCnt="4" custScaleX="73638" custScaleY="120894" custLinFactNeighborX="-221" custLinFactNeighborY="-5402">
        <dgm:presLayoutVars>
          <dgm:bulletEnabled val="1"/>
        </dgm:presLayoutVars>
      </dgm:prSet>
      <dgm:spPr/>
    </dgm:pt>
    <dgm:pt modelId="{C650E249-EFD7-44B2-9382-A9886CEA31CA}" type="pres">
      <dgm:prSet presAssocID="{B599648C-2B1F-4E77-BA90-071D710C7053}" presName="pillarX" presStyleLbl="node1" presStyleIdx="1" presStyleCnt="4" custScaleX="82536" custScaleY="122072" custLinFactNeighborX="-686" custLinFactNeighborY="-4902">
        <dgm:presLayoutVars>
          <dgm:bulletEnabled val="1"/>
        </dgm:presLayoutVars>
      </dgm:prSet>
      <dgm:spPr/>
    </dgm:pt>
    <dgm:pt modelId="{DDE7FDD1-1517-445E-B768-50C537725708}" type="pres">
      <dgm:prSet presAssocID="{70D1A824-457D-48FA-B3B8-68F4A3E4B2FF}" presName="pillarX" presStyleLbl="node1" presStyleIdx="2" presStyleCnt="4" custScaleY="122531" custLinFactNeighborX="-1358" custLinFactNeighborY="-4301">
        <dgm:presLayoutVars>
          <dgm:bulletEnabled val="1"/>
        </dgm:presLayoutVars>
      </dgm:prSet>
      <dgm:spPr/>
    </dgm:pt>
    <dgm:pt modelId="{BC0648B1-8B71-4F21-B7F5-48BCBD899EAD}" type="pres">
      <dgm:prSet presAssocID="{4678BD65-4F44-433D-9959-CB8B47E93593}" presName="pillarX" presStyleLbl="node1" presStyleIdx="3" presStyleCnt="4" custScaleX="104796" custScaleY="125496" custLinFactNeighborX="-1784" custLinFactNeighborY="-2934">
        <dgm:presLayoutVars>
          <dgm:bulletEnabled val="1"/>
        </dgm:presLayoutVars>
      </dgm:prSet>
      <dgm:spPr/>
    </dgm:pt>
    <dgm:pt modelId="{C41DEDCC-A4B3-4244-A67F-4EC5DCE853DB}" type="pres">
      <dgm:prSet presAssocID="{D941E9A2-3979-4CFF-A89D-39BE2835EEE2}" presName="base" presStyleLbl="dkBgShp" presStyleIdx="1" presStyleCnt="2"/>
      <dgm:spPr/>
    </dgm:pt>
  </dgm:ptLst>
  <dgm:cxnLst>
    <dgm:cxn modelId="{6818A50F-6F93-46A5-8440-0ECE3F6DC144}" type="presOf" srcId="{D941E9A2-3979-4CFF-A89D-39BE2835EEE2}" destId="{D47CC4C1-63D0-4935-847C-ACA406A302D6}" srcOrd="0" destOrd="0" presId="urn:microsoft.com/office/officeart/2005/8/layout/hList3"/>
    <dgm:cxn modelId="{8B6B2D17-E2EF-456A-87E9-C89908D4CDA9}" srcId="{D941E9A2-3979-4CFF-A89D-39BE2835EEE2}" destId="{7C1B2B0B-EEE7-4CC6-B51F-D8103C019439}" srcOrd="0" destOrd="0" parTransId="{11743D49-785D-402F-B530-20865B899785}" sibTransId="{305211D0-CA58-4F0D-97E0-225738C23B65}"/>
    <dgm:cxn modelId="{693C3D6F-1D01-47EF-B367-348C357448FF}" type="presOf" srcId="{B599648C-2B1F-4E77-BA90-071D710C7053}" destId="{C650E249-EFD7-44B2-9382-A9886CEA31CA}" srcOrd="0" destOrd="0" presId="urn:microsoft.com/office/officeart/2005/8/layout/hList3"/>
    <dgm:cxn modelId="{3DC30154-3018-4A19-9732-A7EF298284E5}" srcId="{D941E9A2-3979-4CFF-A89D-39BE2835EEE2}" destId="{4678BD65-4F44-433D-9959-CB8B47E93593}" srcOrd="3" destOrd="0" parTransId="{3008546B-1769-4984-98B5-E5DD340A9363}" sibTransId="{E6707DA7-2129-4E3D-BD84-0694D6999505}"/>
    <dgm:cxn modelId="{3BDF9157-23FA-4A6F-B1BC-06C4FA327388}" srcId="{D941E9A2-3979-4CFF-A89D-39BE2835EEE2}" destId="{70D1A824-457D-48FA-B3B8-68F4A3E4B2FF}" srcOrd="2" destOrd="0" parTransId="{D47686AF-DDD1-4279-918D-976A0FFACDBF}" sibTransId="{1A0977C0-F881-4473-A49E-B7E9AE3EC5E3}"/>
    <dgm:cxn modelId="{AB7EBE7F-539B-446A-87E9-A0A22AEDD396}" type="presOf" srcId="{3EA11E7B-C242-4B57-9973-1A952506251A}" destId="{AC78D4FB-F495-4C8A-98F9-FC824ED682A0}" srcOrd="0" destOrd="0" presId="urn:microsoft.com/office/officeart/2005/8/layout/hList3"/>
    <dgm:cxn modelId="{031746D0-2DC7-4FCC-8EA6-EC3687D08E52}" srcId="{3EA11E7B-C242-4B57-9973-1A952506251A}" destId="{D941E9A2-3979-4CFF-A89D-39BE2835EEE2}" srcOrd="0" destOrd="0" parTransId="{34BC1E10-118C-4CA7-9CCB-13977999119D}" sibTransId="{BC1883B3-4906-4D43-AB9F-F20FD6E66841}"/>
    <dgm:cxn modelId="{1596F1F1-EEBB-4AEA-B930-9AC3713EA929}" type="presOf" srcId="{7C1B2B0B-EEE7-4CC6-B51F-D8103C019439}" destId="{ACCCD04C-6523-4CF9-AD37-DFD7D2E0CC9E}" srcOrd="0" destOrd="0" presId="urn:microsoft.com/office/officeart/2005/8/layout/hList3"/>
    <dgm:cxn modelId="{D6DD84FA-7BAD-412D-AECB-CA4F4BCB6E92}" type="presOf" srcId="{70D1A824-457D-48FA-B3B8-68F4A3E4B2FF}" destId="{DDE7FDD1-1517-445E-B768-50C537725708}" srcOrd="0" destOrd="0" presId="urn:microsoft.com/office/officeart/2005/8/layout/hList3"/>
    <dgm:cxn modelId="{232626FB-1E9A-42F9-8156-2583C8339F05}" type="presOf" srcId="{4678BD65-4F44-433D-9959-CB8B47E93593}" destId="{BC0648B1-8B71-4F21-B7F5-48BCBD899EAD}" srcOrd="0" destOrd="0" presId="urn:microsoft.com/office/officeart/2005/8/layout/hList3"/>
    <dgm:cxn modelId="{031093FF-87FE-44AD-ABBE-8E1BF437DA23}" srcId="{D941E9A2-3979-4CFF-A89D-39BE2835EEE2}" destId="{B599648C-2B1F-4E77-BA90-071D710C7053}" srcOrd="1" destOrd="0" parTransId="{7A76688A-5E65-473E-8316-ECE914126979}" sibTransId="{AB549291-8E5C-4B58-9181-E0FEC4C00906}"/>
    <dgm:cxn modelId="{BD2C0F51-523B-448A-AFF1-AAD0D127721F}" type="presParOf" srcId="{AC78D4FB-F495-4C8A-98F9-FC824ED682A0}" destId="{D47CC4C1-63D0-4935-847C-ACA406A302D6}" srcOrd="0" destOrd="0" presId="urn:microsoft.com/office/officeart/2005/8/layout/hList3"/>
    <dgm:cxn modelId="{5FE8AAB2-2F0D-480D-83C6-BCA94996932F}" type="presParOf" srcId="{AC78D4FB-F495-4C8A-98F9-FC824ED682A0}" destId="{3DAC4BC4-9C4A-4CD3-AEA1-13BA90DC8F6F}" srcOrd="1" destOrd="0" presId="urn:microsoft.com/office/officeart/2005/8/layout/hList3"/>
    <dgm:cxn modelId="{A2FDB633-D640-408A-B208-5423C420669F}" type="presParOf" srcId="{3DAC4BC4-9C4A-4CD3-AEA1-13BA90DC8F6F}" destId="{ACCCD04C-6523-4CF9-AD37-DFD7D2E0CC9E}" srcOrd="0" destOrd="0" presId="urn:microsoft.com/office/officeart/2005/8/layout/hList3"/>
    <dgm:cxn modelId="{6663502A-2243-4D4F-9FCA-15BA8C82C5E0}" type="presParOf" srcId="{3DAC4BC4-9C4A-4CD3-AEA1-13BA90DC8F6F}" destId="{C650E249-EFD7-44B2-9382-A9886CEA31CA}" srcOrd="1" destOrd="0" presId="urn:microsoft.com/office/officeart/2005/8/layout/hList3"/>
    <dgm:cxn modelId="{A7EEF582-21EF-4B4B-B91F-979365C3EFF9}" type="presParOf" srcId="{3DAC4BC4-9C4A-4CD3-AEA1-13BA90DC8F6F}" destId="{DDE7FDD1-1517-445E-B768-50C537725708}" srcOrd="2" destOrd="0" presId="urn:microsoft.com/office/officeart/2005/8/layout/hList3"/>
    <dgm:cxn modelId="{6C6C0060-3631-44E9-80D9-1593AB60E979}" type="presParOf" srcId="{3DAC4BC4-9C4A-4CD3-AEA1-13BA90DC8F6F}" destId="{BC0648B1-8B71-4F21-B7F5-48BCBD899EAD}" srcOrd="3" destOrd="0" presId="urn:microsoft.com/office/officeart/2005/8/layout/hList3"/>
    <dgm:cxn modelId="{6306827D-B8DC-44D9-A0F9-A1415EDA923C}" type="presParOf" srcId="{AC78D4FB-F495-4C8A-98F9-FC824ED682A0}" destId="{C41DEDCC-A4B3-4244-A67F-4EC5DCE853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CC4C1-63D0-4935-847C-ACA406A302D6}">
      <dsp:nvSpPr>
        <dsp:cNvPr id="0" name=""/>
        <dsp:cNvSpPr/>
      </dsp:nvSpPr>
      <dsp:spPr>
        <a:xfrm>
          <a:off x="0" y="1892"/>
          <a:ext cx="8167802" cy="86142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200" b="0" kern="1200" dirty="0">
              <a:solidFill>
                <a:schemeClr val="tx1"/>
              </a:solidFill>
              <a:latin typeface="Calibri" pitchFamily="34" charset="0"/>
            </a:rPr>
            <a:t>Gestion globale de la contrefaçon</a:t>
          </a:r>
          <a:endParaRPr lang="en-GB" sz="3200" b="0" kern="1200" dirty="0">
            <a:latin typeface="Calibri" pitchFamily="34" charset="0"/>
          </a:endParaRPr>
        </a:p>
      </dsp:txBody>
      <dsp:txXfrm>
        <a:off x="0" y="1892"/>
        <a:ext cx="8167802" cy="861422"/>
      </dsp:txXfrm>
    </dsp:sp>
    <dsp:sp modelId="{ACCCD04C-6523-4CF9-AD37-DFD7D2E0CC9E}">
      <dsp:nvSpPr>
        <dsp:cNvPr id="0" name=""/>
        <dsp:cNvSpPr/>
      </dsp:nvSpPr>
      <dsp:spPr>
        <a:xfrm>
          <a:off x="0" y="846119"/>
          <a:ext cx="1665176" cy="400358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Surveillance des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plateformes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commerciales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sur Internet</a:t>
          </a:r>
        </a:p>
      </dsp:txBody>
      <dsp:txXfrm>
        <a:off x="0" y="846119"/>
        <a:ext cx="1665176" cy="4003583"/>
      </dsp:txXfrm>
    </dsp:sp>
    <dsp:sp modelId="{C650E249-EFD7-44B2-9382-A9886CEA31CA}">
      <dsp:nvSpPr>
        <dsp:cNvPr id="0" name=""/>
        <dsp:cNvSpPr/>
      </dsp:nvSpPr>
      <dsp:spPr>
        <a:xfrm>
          <a:off x="1652256" y="843172"/>
          <a:ext cx="1866387" cy="404259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0" kern="1200" dirty="0">
              <a:solidFill>
                <a:srgbClr val="003399"/>
              </a:solidFill>
              <a:latin typeface="Calibri" pitchFamily="34" charset="0"/>
            </a:rPr>
            <a:t>Opérations commerciales de reconnaissance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0" kern="1200" dirty="0">
              <a:solidFill>
                <a:srgbClr val="003399"/>
              </a:solidFill>
              <a:latin typeface="Calibri" pitchFamily="34" charset="0"/>
            </a:rPr>
            <a:t>Mieux comprendre la manière de faire (Business </a:t>
          </a:r>
          <a:r>
            <a:rPr lang="fr-CH" sz="2000" b="0" kern="1200" dirty="0" err="1">
              <a:solidFill>
                <a:srgbClr val="003399"/>
              </a:solidFill>
              <a:latin typeface="Calibri" pitchFamily="34" charset="0"/>
            </a:rPr>
            <a:t>Models</a:t>
          </a:r>
          <a:r>
            <a:rPr lang="fr-CH" sz="2000" b="0" kern="1200" dirty="0">
              <a:solidFill>
                <a:srgbClr val="003399"/>
              </a:solidFill>
              <a:latin typeface="Calibri" pitchFamily="34" charset="0"/>
            </a:rPr>
            <a:t>) des contrefacteurs  &amp; conduire des Investigations à la source</a:t>
          </a:r>
          <a:endParaRPr lang="en-GB" sz="2000" b="0" kern="1200" dirty="0">
            <a:solidFill>
              <a:srgbClr val="003399"/>
            </a:solidFill>
            <a:latin typeface="Calibri" pitchFamily="34" charset="0"/>
          </a:endParaRPr>
        </a:p>
      </dsp:txBody>
      <dsp:txXfrm>
        <a:off x="1652256" y="843172"/>
        <a:ext cx="1866387" cy="4042594"/>
      </dsp:txXfrm>
    </dsp:sp>
    <dsp:sp modelId="{DDE7FDD1-1517-445E-B768-50C537725708}">
      <dsp:nvSpPr>
        <dsp:cNvPr id="0" name=""/>
        <dsp:cNvSpPr/>
      </dsp:nvSpPr>
      <dsp:spPr>
        <a:xfrm>
          <a:off x="3503447" y="855475"/>
          <a:ext cx="2261300" cy="405779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Contrôle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des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frontières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&amp;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coopération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Public-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Privé</a:t>
          </a:r>
          <a:endParaRPr lang="en-GB" sz="2000" b="0" kern="1200" dirty="0">
            <a:solidFill>
              <a:srgbClr val="003399"/>
            </a:solidFill>
            <a:latin typeface="Calibri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(WCO, Europol,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autorités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nationales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)</a:t>
          </a:r>
          <a:endParaRPr lang="en-GB" sz="2000" b="1" kern="1200" dirty="0">
            <a:latin typeface="Calibri" pitchFamily="34" charset="0"/>
          </a:endParaRPr>
        </a:p>
      </dsp:txBody>
      <dsp:txXfrm>
        <a:off x="3503447" y="855475"/>
        <a:ext cx="2261300" cy="4057795"/>
      </dsp:txXfrm>
    </dsp:sp>
    <dsp:sp modelId="{BC0648B1-8B71-4F21-B7F5-48BCBD899EAD}">
      <dsp:nvSpPr>
        <dsp:cNvPr id="0" name=""/>
        <dsp:cNvSpPr/>
      </dsp:nvSpPr>
      <dsp:spPr>
        <a:xfrm>
          <a:off x="5755115" y="851650"/>
          <a:ext cx="2369752" cy="415598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Solutions Techniques pour identifier plus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facilement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et plus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rapidement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les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produits</a:t>
          </a:r>
          <a:r>
            <a:rPr lang="en-GB" sz="2000" b="0" kern="1200" dirty="0">
              <a:solidFill>
                <a:srgbClr val="003399"/>
              </a:solidFill>
              <a:latin typeface="Calibri" pitchFamily="34" charset="0"/>
            </a:rPr>
            <a:t> </a:t>
          </a:r>
          <a:r>
            <a:rPr lang="en-GB" sz="2000" b="0" kern="1200" dirty="0" err="1">
              <a:solidFill>
                <a:srgbClr val="003399"/>
              </a:solidFill>
              <a:latin typeface="Calibri" pitchFamily="34" charset="0"/>
            </a:rPr>
            <a:t>douteux</a:t>
          </a:r>
          <a:endParaRPr lang="en-GB" sz="2000" b="0" kern="1200" dirty="0">
            <a:solidFill>
              <a:srgbClr val="003399"/>
            </a:solidFill>
            <a:latin typeface="Calibri" pitchFamily="34" charset="0"/>
          </a:endParaRPr>
        </a:p>
      </dsp:txBody>
      <dsp:txXfrm>
        <a:off x="5755115" y="851650"/>
        <a:ext cx="2369752" cy="4155985"/>
      </dsp:txXfrm>
    </dsp:sp>
    <dsp:sp modelId="{C41DEDCC-A4B3-4244-A67F-4EC5DCE853DB}">
      <dsp:nvSpPr>
        <dsp:cNvPr id="0" name=""/>
        <dsp:cNvSpPr/>
      </dsp:nvSpPr>
      <dsp:spPr>
        <a:xfrm>
          <a:off x="0" y="4682630"/>
          <a:ext cx="8167802" cy="367960"/>
        </a:xfrm>
        <a:prstGeom prst="rect">
          <a:avLst/>
        </a:prstGeom>
        <a:gradFill rotWithShape="0">
          <a:gsLst>
            <a:gs pos="0">
              <a:schemeClr val="dk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501879"/>
          </a:xfrm>
          <a:prstGeom prst="rect">
            <a:avLst/>
          </a:prstGeom>
        </p:spPr>
        <p:txBody>
          <a:bodyPr vert="horz" lIns="96470" tIns="48235" rIns="96470" bIns="48235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501879"/>
          </a:xfrm>
          <a:prstGeom prst="rect">
            <a:avLst/>
          </a:prstGeom>
        </p:spPr>
        <p:txBody>
          <a:bodyPr vert="horz" lIns="96470" tIns="48235" rIns="96470" bIns="48235" rtlCol="0"/>
          <a:lstStyle>
            <a:lvl1pPr algn="r">
              <a:defRPr sz="1300"/>
            </a:lvl1pPr>
          </a:lstStyle>
          <a:p>
            <a:fld id="{919FCCFE-D12B-40C2-91DE-A7CEDDC9650A}" type="datetimeFigureOut">
              <a:rPr lang="fr-CH" smtClean="0"/>
              <a:t>24.11.2019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6470" tIns="48235" rIns="96470" bIns="48235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9500961"/>
            <a:ext cx="2982119" cy="501878"/>
          </a:xfrm>
          <a:prstGeom prst="rect">
            <a:avLst/>
          </a:prstGeom>
        </p:spPr>
        <p:txBody>
          <a:bodyPr vert="horz" lIns="96470" tIns="48235" rIns="96470" bIns="48235" rtlCol="0" anchor="b"/>
          <a:lstStyle>
            <a:lvl1pPr algn="r">
              <a:defRPr sz="1300"/>
            </a:lvl1pPr>
          </a:lstStyle>
          <a:p>
            <a:fld id="{E12A11D3-5C0D-4729-B68C-5CCF28E607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941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500142"/>
          </a:xfrm>
          <a:prstGeom prst="rect">
            <a:avLst/>
          </a:prstGeom>
        </p:spPr>
        <p:txBody>
          <a:bodyPr vert="horz" lIns="96470" tIns="48235" rIns="96470" bIns="4823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500142"/>
          </a:xfrm>
          <a:prstGeom prst="rect">
            <a:avLst/>
          </a:prstGeom>
        </p:spPr>
        <p:txBody>
          <a:bodyPr vert="horz" lIns="96470" tIns="48235" rIns="96470" bIns="48235" rtlCol="0"/>
          <a:lstStyle>
            <a:lvl1pPr algn="r">
              <a:defRPr sz="1300"/>
            </a:lvl1pPr>
          </a:lstStyle>
          <a:p>
            <a:fld id="{CC432430-46DC-4B2B-B8BA-A709E90680C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0" tIns="48235" rIns="96470" bIns="48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0" tIns="48235" rIns="96470" bIns="48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2119" cy="500142"/>
          </a:xfrm>
          <a:prstGeom prst="rect">
            <a:avLst/>
          </a:prstGeom>
        </p:spPr>
        <p:txBody>
          <a:bodyPr vert="horz" lIns="96470" tIns="48235" rIns="96470" bIns="4823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9500961"/>
            <a:ext cx="2982119" cy="500142"/>
          </a:xfrm>
          <a:prstGeom prst="rect">
            <a:avLst/>
          </a:prstGeom>
        </p:spPr>
        <p:txBody>
          <a:bodyPr vert="horz" lIns="96470" tIns="48235" rIns="96470" bIns="48235" rtlCol="0" anchor="b"/>
          <a:lstStyle>
            <a:lvl1pPr algn="r">
              <a:defRPr sz="1300"/>
            </a:lvl1pPr>
          </a:lstStyle>
          <a:p>
            <a:fld id="{8ED48572-88AA-448B-A01B-0554F615BD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F6AFF-1717-4BA3-8DC2-4E3567606744}" type="slidenum">
              <a:rPr lang="fr-CH" smtClean="0"/>
              <a:pPr>
                <a:defRPr/>
              </a:pPr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640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8504784-A4A6-46F0-AB98-BD25D03CCA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66EB1-1C8A-4A49-BF50-FC454EB01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752E7C8-868F-429A-8886-7F00A6FCE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F9EB68-4AC4-4087-9DC9-24468DB6B69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30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665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31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37202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950304B-AB1C-418B-91F2-116DA1BF3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5369D-FC27-4362-BE6E-D4BE3E457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FD4850-CF78-4A4D-A422-66FECFD4C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D97E8D-E2FC-4D34-B1AB-8527D52833D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33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6249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34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22481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35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9801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E9AD-3DC1-4D9F-B126-805855C50B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55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39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6838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44EB5C-E087-4916-8EFC-5C7CE037B1C1}" type="slidenum">
              <a:rPr lang="de-DE" altLang="fr-FR"/>
              <a:pPr eaLnBrk="1" hangingPunct="1"/>
              <a:t>40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76020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51AC-09CA-4BC4-B465-632A5E0E0DCC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00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362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752" y="4689247"/>
            <a:ext cx="5337175" cy="36882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rgbClr val="14194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41944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ECE7BAD-F731-4CD1-B467-131396DBD61B}" type="slidenum">
              <a:rPr lang="en-IE" smtClean="0"/>
              <a:pPr eaLnBrk="1" hangingPunct="1"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0DE00-63C9-4735-A6D9-70CE8B84EE55}" type="slidenum">
              <a:rPr lang="en-GB"/>
              <a:pPr/>
              <a:t>20</a:t>
            </a:fld>
            <a:endParaRPr lang="en-GB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2000"/>
              <a:t>10 MoUs signed</a:t>
            </a:r>
          </a:p>
          <a:p>
            <a:endParaRPr lang="fr-FR" sz="2000"/>
          </a:p>
          <a:p>
            <a:endParaRPr lang="fr-FR" sz="2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A53C58E-A458-4E59-BC12-F2FB8825CE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C1506D-4BB0-4B99-9B9E-C2C059CA8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DFB9078-9EB0-48C4-9AEC-183D56701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B7BC94-09E6-4A25-B4D6-4696DE3303C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D8916E6-1662-48AB-B176-378F1E4EDD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43B38-349F-49A4-ACAF-BE82F7EB7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EEFB2B1-D970-4B1F-A622-C66CB80DF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02906A-3E12-4976-AD0D-53AAE3B26A4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27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3750E16-055C-43BD-A9EF-527E39652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DA0FC9-CFE4-475C-9B29-CE188011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8" y="4716463"/>
            <a:ext cx="6408737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8B5293F-F366-4139-A169-8014F4BF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F65AA-614A-4BDC-837D-2381DF79958F}" type="slidenum">
              <a:rPr lang="de-DE" altLang="en-US" smtClean="0"/>
              <a:pPr>
                <a:spcBef>
                  <a:spcPct val="0"/>
                </a:spcBef>
              </a:pPr>
              <a:t>28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0006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90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9C32-A990-4D05-9138-C898C7F7D4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9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7506-78FE-4B79-8E70-7F8FE2C42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3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26D5-17F9-4A38-B4F6-49766F8FB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8462"/>
            <a:ext cx="8229600" cy="439737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noProof="0" dirty="0"/>
              <a:t>Exhibit Title (Arial bold 24)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4000"/>
            <a:ext cx="8229600" cy="1569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Text (Arial 24)</a:t>
            </a:r>
          </a:p>
          <a:p>
            <a:pPr lvl="1"/>
            <a:r>
              <a:rPr lang="en-US" noProof="0" dirty="0"/>
              <a:t>Second level (Arial 22)</a:t>
            </a:r>
          </a:p>
          <a:p>
            <a:pPr lvl="2"/>
            <a:r>
              <a:rPr lang="en-US" noProof="0" dirty="0"/>
              <a:t>Third level (Arial 20) </a:t>
            </a:r>
          </a:p>
          <a:p>
            <a:pPr lvl="3"/>
            <a:r>
              <a:rPr lang="en-US" noProof="0" dirty="0"/>
              <a:t>Fourth level (Arial 18)</a:t>
            </a:r>
          </a:p>
          <a:p>
            <a:pPr lvl="4"/>
            <a:r>
              <a:rPr lang="en-US" noProof="0" dirty="0"/>
              <a:t>Fifth level (Arial 18)</a:t>
            </a:r>
            <a:endParaRPr lang="en-GB" noProof="0" dirty="0"/>
          </a:p>
        </p:txBody>
      </p:sp>
      <p:sp>
        <p:nvSpPr>
          <p:cNvPr id="9" name="Espace réservé de la date 43"/>
          <p:cNvSpPr>
            <a:spLocks noGrp="1"/>
          </p:cNvSpPr>
          <p:nvPr>
            <p:ph type="dt" sz="half" idx="14"/>
          </p:nvPr>
        </p:nvSpPr>
        <p:spPr>
          <a:xfrm>
            <a:off x="3420000" y="6525344"/>
            <a:ext cx="1296016" cy="1749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BDBCC99-E118-4FD2-A62B-20DBFD203B60}" type="datetime1">
              <a:rPr lang="en-US" smtClean="0"/>
              <a:t>11/24/2019</a:t>
            </a:fld>
            <a:endParaRPr lang="en-US"/>
          </a:p>
        </p:txBody>
      </p:sp>
      <p:sp>
        <p:nvSpPr>
          <p:cNvPr id="15" name="Espace réservé du pied de page 45"/>
          <p:cNvSpPr>
            <a:spLocks noGrp="1"/>
          </p:cNvSpPr>
          <p:nvPr>
            <p:ph type="ftr" sz="quarter" idx="16"/>
          </p:nvPr>
        </p:nvSpPr>
        <p:spPr>
          <a:xfrm>
            <a:off x="152400" y="6525344"/>
            <a:ext cx="3195464" cy="174956"/>
          </a:xfrm>
          <a:prstGeom prst="rect">
            <a:avLst/>
          </a:prstGeom>
        </p:spPr>
        <p:txBody>
          <a:bodyPr numCol="1"/>
          <a:lstStyle>
            <a:lvl1pPr>
              <a:tabLst/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44"/>
          <p:cNvSpPr>
            <a:spLocks noGrp="1"/>
          </p:cNvSpPr>
          <p:nvPr>
            <p:ph type="sldNum" sz="quarter" idx="4"/>
          </p:nvPr>
        </p:nvSpPr>
        <p:spPr>
          <a:xfrm>
            <a:off x="4938712" y="6525344"/>
            <a:ext cx="395287" cy="1643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11F28F56-7774-41DD-A448-5576A3503CB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401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44"/>
          <p:cNvSpPr>
            <a:spLocks noGrp="1"/>
          </p:cNvSpPr>
          <p:nvPr>
            <p:ph type="sldNum" sz="quarter" idx="4"/>
          </p:nvPr>
        </p:nvSpPr>
        <p:spPr>
          <a:xfrm>
            <a:off x="0" y="6684999"/>
            <a:ext cx="395287" cy="164381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17" name="Espace réservé du pied de page 45"/>
          <p:cNvSpPr>
            <a:spLocks noGrp="1"/>
          </p:cNvSpPr>
          <p:nvPr>
            <p:ph type="ftr" sz="quarter" idx="3"/>
          </p:nvPr>
        </p:nvSpPr>
        <p:spPr>
          <a:xfrm>
            <a:off x="7941969" y="6474611"/>
            <a:ext cx="842499" cy="302675"/>
          </a:xfrm>
          <a:prstGeom prst="rect">
            <a:avLst/>
          </a:prstGeom>
        </p:spPr>
        <p:txBody>
          <a:bodyPr lIns="0" rIns="0" numCol="1" anchor="ctr"/>
          <a:lstStyle>
            <a:lvl1pPr algn="ctr">
              <a:tabLst/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Global Counterfeit Laurent Venetz</a:t>
            </a:r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18" name="Espace réservé de la date 43"/>
          <p:cNvSpPr>
            <a:spLocks noGrp="1"/>
          </p:cNvSpPr>
          <p:nvPr>
            <p:ph type="dt" sz="half" idx="2"/>
          </p:nvPr>
        </p:nvSpPr>
        <p:spPr>
          <a:xfrm>
            <a:off x="8856476" y="6538470"/>
            <a:ext cx="252028" cy="174956"/>
          </a:xfrm>
          <a:prstGeom prst="rect">
            <a:avLst/>
          </a:prstGeom>
        </p:spPr>
        <p:txBody>
          <a:bodyPr lIns="0" rIns="0" numCol="1" anchor="ctr"/>
          <a:lstStyle>
            <a:lvl1pPr algn="ctr">
              <a:defRPr lang="en-US" sz="80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May 2014</a:t>
            </a:r>
            <a:endParaRPr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5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856874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3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CECE-6E97-4B3B-AEBB-6F809B12F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6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9C1C-8F9D-4DFB-93B4-DBF9BBCC7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7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0282-6FCC-4E5F-84F8-187A01E36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3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8658-F324-4384-A3DA-26828656C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731A-BE19-4633-A677-37458B56F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4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42A1-B75A-4A63-8EC7-0465F4C34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E8A6-F212-48A0-8B8E-EC5A2F006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1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6E6E5780-05E8-40DE-AE80-058742F721DD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1658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635375" y="6165850"/>
            <a:ext cx="2089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399EC93-F5A4-4950-8300-00F1965B5940}" type="slidenum">
              <a:rPr lang="en-US" altLang="de-DE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ol.europa.eu/about-europol/intellectual-property-crime-coordinated-coalition-ipc3" TargetMode="External"/><Relationship Id="rId2" Type="http://schemas.openxmlformats.org/officeDocument/2006/relationships/hyperlink" Target="https://www.unifab.com/wp-content/uploads/2016/06/Rapport-A-Terrorisme-2015_GB_22.pdf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jpeg"/><Relationship Id="rId4" Type="http://schemas.openxmlformats.org/officeDocument/2006/relationships/image" Target="../media/image7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jpe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5.jpe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png"/><Relationship Id="rId15" Type="http://schemas.openxmlformats.org/officeDocument/2006/relationships/image" Target="../media/image94.jpeg"/><Relationship Id="rId23" Type="http://schemas.openxmlformats.org/officeDocument/2006/relationships/image" Target="../media/image81.png"/><Relationship Id="rId10" Type="http://schemas.openxmlformats.org/officeDocument/2006/relationships/image" Target="../media/image89.jpe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Relationship Id="rId22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uyreal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png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34" Type="http://schemas.openxmlformats.org/officeDocument/2006/relationships/image" Target="../media/image38.em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ctrTitle"/>
          </p:nvPr>
        </p:nvSpPr>
        <p:spPr bwMode="auto">
          <a:xfrm>
            <a:off x="141854" y="2349562"/>
            <a:ext cx="8991600" cy="152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“</a:t>
            </a:r>
            <a:r>
              <a:rPr lang="en-GB" altLang="de-DE" sz="2000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Journée</a:t>
            </a:r>
            <a: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Nationale</a:t>
            </a:r>
            <a: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de Sensibilisation sur les Marques, Dessins et </a:t>
            </a:r>
            <a:r>
              <a:rPr lang="en-GB" altLang="de-DE" sz="2000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Modèles</a:t>
            </a:r>
            <a: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Industriels</a:t>
            </a:r>
            <a: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et Indications </a:t>
            </a:r>
            <a:r>
              <a:rPr lang="en-GB" altLang="de-DE" sz="2000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Géographiques</a:t>
            </a:r>
            <a: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– </a:t>
            </a:r>
            <a:r>
              <a:rPr lang="en-GB" altLang="de-DE" sz="22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Alger 26 </a:t>
            </a:r>
            <a:r>
              <a:rPr lang="en-GB" altLang="de-DE" sz="2200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novembre</a:t>
            </a:r>
            <a:r>
              <a:rPr lang="en-GB" altLang="de-DE" sz="22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2019</a:t>
            </a:r>
            <a: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”</a:t>
            </a:r>
            <a:b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br>
              <a:rPr lang="en-GB" altLang="de-DE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r>
              <a:rPr lang="en-GB" altLang="de-DE" sz="28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“La </a:t>
            </a:r>
            <a:r>
              <a:rPr lang="en-GB" altLang="de-DE" sz="2800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Contrefaçon</a:t>
            </a:r>
            <a:r>
              <a:rPr lang="en-GB" altLang="de-DE" sz="28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des Marques”</a:t>
            </a:r>
            <a:endParaRPr kumimoji="0" lang="de-DE" sz="27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41854" y="5943600"/>
            <a:ext cx="8763000" cy="11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Hubert Doléac – </a:t>
            </a:r>
            <a:r>
              <a:rPr lang="en-GB" altLang="de-DE" sz="2000" dirty="0" err="1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Ancien</a:t>
            </a: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Conseiller</a:t>
            </a: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en</a:t>
            </a: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Propriété</a:t>
            </a: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Intellectuelle</a:t>
            </a: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Sénior</a:t>
            </a: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- Nestlé</a:t>
            </a:r>
            <a:endParaRPr lang="de-DE" sz="2000" dirty="0">
              <a:solidFill>
                <a:srgbClr val="0037A4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dirty="0">
                <a:solidFill>
                  <a:srgbClr val="00408C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	Troller Hitz Troller – Berne/Switzerland – Doleac@trollerlaw.ch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1389" b="2956"/>
          <a:stretch/>
        </p:blipFill>
        <p:spPr>
          <a:xfrm>
            <a:off x="2590147" y="4026645"/>
            <a:ext cx="4544272" cy="176455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247010" y="3962400"/>
            <a:ext cx="934590" cy="792088"/>
          </a:xfrm>
          <a:prstGeom prst="ellipse">
            <a:avLst/>
          </a:prstGeom>
          <a:noFill/>
          <a:ln w="44450">
            <a:solidFill>
              <a:srgbClr val="FF0000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58573" y="4299033"/>
            <a:ext cx="78820" cy="66560"/>
          </a:xfrm>
          <a:prstGeom prst="ellipse">
            <a:avLst/>
          </a:prstGeom>
          <a:noFill/>
          <a:ln w="44450">
            <a:solidFill>
              <a:srgbClr val="FF0000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2470" y="4235172"/>
            <a:ext cx="220698" cy="186367"/>
          </a:xfrm>
          <a:prstGeom prst="ellipse">
            <a:avLst/>
          </a:prstGeom>
          <a:noFill/>
          <a:ln w="44450">
            <a:solidFill>
              <a:srgbClr val="FF0000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23354" y="4185251"/>
            <a:ext cx="338929" cy="286207"/>
          </a:xfrm>
          <a:prstGeom prst="ellipse">
            <a:avLst/>
          </a:prstGeom>
          <a:noFill/>
          <a:ln w="44450">
            <a:solidFill>
              <a:srgbClr val="FF0000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66518" y="4130917"/>
            <a:ext cx="465043" cy="392703"/>
          </a:xfrm>
          <a:prstGeom prst="ellipse">
            <a:avLst/>
          </a:prstGeom>
          <a:noFill/>
          <a:ln w="44450">
            <a:solidFill>
              <a:srgbClr val="FF0000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79317" y="4082442"/>
            <a:ext cx="669977" cy="565758"/>
          </a:xfrm>
          <a:prstGeom prst="ellipse">
            <a:avLst/>
          </a:prstGeom>
          <a:noFill/>
          <a:ln w="44450">
            <a:solidFill>
              <a:srgbClr val="FF0000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6E4356-9657-442B-BD00-CD5B1D74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2097"/>
            <a:ext cx="2590800" cy="7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8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7999" y="3886200"/>
            <a:ext cx="2219933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u="sng" dirty="0" err="1">
                <a:solidFill>
                  <a:srgbClr val="141944"/>
                </a:solidFill>
                <a:latin typeface="Arial Narrow" pitchFamily="34" charset="0"/>
              </a:rPr>
              <a:t>Effets</a:t>
            </a:r>
            <a:r>
              <a:rPr lang="en-IE" u="sng" dirty="0">
                <a:solidFill>
                  <a:srgbClr val="141944"/>
                </a:solidFill>
                <a:latin typeface="Arial Narrow" pitchFamily="34" charset="0"/>
              </a:rPr>
              <a:t> </a:t>
            </a:r>
            <a:r>
              <a:rPr lang="en-IE" u="sng" dirty="0" err="1">
                <a:solidFill>
                  <a:srgbClr val="141944"/>
                </a:solidFill>
                <a:latin typeface="Arial Narrow" pitchFamily="34" charset="0"/>
              </a:rPr>
              <a:t>Totaux</a:t>
            </a:r>
            <a:r>
              <a:rPr lang="en-IE" dirty="0">
                <a:solidFill>
                  <a:srgbClr val="141944"/>
                </a:solidFill>
                <a:latin typeface="Arial Narrow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dirty="0" err="1">
                <a:solidFill>
                  <a:srgbClr val="0037A4"/>
                </a:solidFill>
                <a:latin typeface="Arial Narrow" pitchFamily="34" charset="0"/>
              </a:rPr>
              <a:t>Perte</a:t>
            </a:r>
            <a:r>
              <a:rPr lang="en-IE" dirty="0">
                <a:solidFill>
                  <a:srgbClr val="0037A4"/>
                </a:solidFill>
                <a:latin typeface="Arial Narrow" pitchFamily="34" charset="0"/>
              </a:rPr>
              <a:t> de ventes: €100 milliards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dirty="0" err="1">
                <a:solidFill>
                  <a:srgbClr val="0037A4"/>
                </a:solidFill>
                <a:latin typeface="Arial Narrow" pitchFamily="34" charset="0"/>
              </a:rPr>
              <a:t>Perte</a:t>
            </a:r>
            <a:r>
              <a:rPr lang="en-IE" dirty="0">
                <a:solidFill>
                  <a:srgbClr val="0037A4"/>
                </a:solidFill>
                <a:latin typeface="Arial Narrow" pitchFamily="34" charset="0"/>
              </a:rPr>
              <a:t> de </a:t>
            </a:r>
            <a:r>
              <a:rPr lang="en-IE" dirty="0" err="1">
                <a:solidFill>
                  <a:srgbClr val="0037A4"/>
                </a:solidFill>
                <a:latin typeface="Arial Narrow" pitchFamily="34" charset="0"/>
              </a:rPr>
              <a:t>postes</a:t>
            </a:r>
            <a:r>
              <a:rPr lang="en-IE" dirty="0">
                <a:solidFill>
                  <a:srgbClr val="0037A4"/>
                </a:solidFill>
                <a:latin typeface="Arial Narrow" pitchFamily="34" charset="0"/>
              </a:rPr>
              <a:t> de travail: 744 400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dirty="0" err="1">
                <a:solidFill>
                  <a:srgbClr val="0037A4"/>
                </a:solidFill>
                <a:latin typeface="Arial Narrow" pitchFamily="34" charset="0"/>
              </a:rPr>
              <a:t>Perte</a:t>
            </a:r>
            <a:r>
              <a:rPr lang="en-IE" dirty="0">
                <a:solidFill>
                  <a:srgbClr val="0037A4"/>
                </a:solidFill>
                <a:latin typeface="Arial Narrow" pitchFamily="34" charset="0"/>
              </a:rPr>
              <a:t> de taxes: €14.7 milliards</a:t>
            </a: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9111"/>
            <a:ext cx="6442416" cy="35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3043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023093"/>
                </a:solidFill>
              </a:rPr>
              <a:t>Pertes</a:t>
            </a:r>
            <a:r>
              <a:rPr lang="en-IE" sz="2400" dirty="0">
                <a:solidFill>
                  <a:srgbClr val="023093"/>
                </a:solidFill>
              </a:rPr>
              <a:t> par </a:t>
            </a:r>
            <a:r>
              <a:rPr lang="en-IE" sz="2400" dirty="0" err="1">
                <a:solidFill>
                  <a:srgbClr val="023093"/>
                </a:solidFill>
              </a:rPr>
              <a:t>Secteur</a:t>
            </a:r>
            <a:r>
              <a:rPr lang="en-IE" sz="2400" dirty="0">
                <a:solidFill>
                  <a:srgbClr val="023093"/>
                </a:solidFill>
              </a:rPr>
              <a:t> – UE28 (% des ventes par </a:t>
            </a:r>
            <a:r>
              <a:rPr lang="en-IE" sz="2400" dirty="0" err="1">
                <a:solidFill>
                  <a:srgbClr val="023093"/>
                </a:solidFill>
              </a:rPr>
              <a:t>secteur</a:t>
            </a:r>
            <a:r>
              <a:rPr lang="en-IE" sz="2400" dirty="0">
                <a:solidFill>
                  <a:srgbClr val="023093"/>
                </a:solidFill>
              </a:rPr>
              <a:t> - </a:t>
            </a:r>
            <a:r>
              <a:rPr lang="en-IE" sz="2400" u="sng" dirty="0">
                <a:solidFill>
                  <a:srgbClr val="023093"/>
                </a:solidFill>
              </a:rPr>
              <a:t>2015</a:t>
            </a:r>
            <a:r>
              <a:rPr lang="en-IE" sz="2400" dirty="0">
                <a:solidFill>
                  <a:srgbClr val="023093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2209800"/>
            <a:ext cx="2219933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u="sng" dirty="0" err="1">
                <a:solidFill>
                  <a:srgbClr val="141944"/>
                </a:solidFill>
                <a:latin typeface="Arial Narrow" pitchFamily="34" charset="0"/>
              </a:rPr>
              <a:t>Effets</a:t>
            </a:r>
            <a:r>
              <a:rPr lang="en-IE" u="sng" dirty="0">
                <a:solidFill>
                  <a:srgbClr val="141944"/>
                </a:solidFill>
                <a:latin typeface="Arial Narrow" pitchFamily="34" charset="0"/>
              </a:rPr>
              <a:t> Directs</a:t>
            </a:r>
            <a:r>
              <a:rPr lang="en-IE" dirty="0">
                <a:solidFill>
                  <a:srgbClr val="141944"/>
                </a:solidFill>
                <a:latin typeface="Arial Narrow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dirty="0" err="1">
                <a:solidFill>
                  <a:srgbClr val="0037A4"/>
                </a:solidFill>
                <a:latin typeface="Arial Narrow" pitchFamily="34" charset="0"/>
              </a:rPr>
              <a:t>Perte</a:t>
            </a:r>
            <a:r>
              <a:rPr lang="en-IE" dirty="0">
                <a:solidFill>
                  <a:srgbClr val="0037A4"/>
                </a:solidFill>
                <a:latin typeface="Arial Narrow" pitchFamily="34" charset="0"/>
              </a:rPr>
              <a:t> de ventes: €59 milliards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dirty="0" err="1">
                <a:solidFill>
                  <a:srgbClr val="0037A4"/>
                </a:solidFill>
                <a:latin typeface="Arial Narrow" pitchFamily="34" charset="0"/>
              </a:rPr>
              <a:t>Perte</a:t>
            </a:r>
            <a:r>
              <a:rPr lang="en-IE" dirty="0">
                <a:solidFill>
                  <a:srgbClr val="0037A4"/>
                </a:solidFill>
                <a:latin typeface="Arial Narrow" pitchFamily="34" charset="0"/>
              </a:rPr>
              <a:t> de </a:t>
            </a:r>
            <a:r>
              <a:rPr lang="en-IE" dirty="0" err="1">
                <a:solidFill>
                  <a:srgbClr val="0037A4"/>
                </a:solidFill>
                <a:latin typeface="Arial Narrow" pitchFamily="34" charset="0"/>
              </a:rPr>
              <a:t>postes</a:t>
            </a:r>
            <a:r>
              <a:rPr lang="en-IE" dirty="0">
                <a:solidFill>
                  <a:srgbClr val="0037A4"/>
                </a:solidFill>
                <a:latin typeface="Arial Narrow" pitchFamily="34" charset="0"/>
              </a:rPr>
              <a:t> de travail: 443 700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AC2489-4A4A-4B25-9D4D-7377E9EC074A}"/>
              </a:ext>
            </a:extLst>
          </p:cNvPr>
          <p:cNvSpPr txBox="1"/>
          <p:nvPr/>
        </p:nvSpPr>
        <p:spPr>
          <a:xfrm>
            <a:off x="609600" y="22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rgbClr val="0070C0"/>
                </a:solidFill>
              </a:rPr>
              <a:t>Pertes causées par les contrefaçons – par secteurs d’activités</a:t>
            </a:r>
          </a:p>
        </p:txBody>
      </p:sp>
    </p:spTree>
    <p:extLst>
      <p:ext uri="{BB962C8B-B14F-4D97-AF65-F5344CB8AC3E}">
        <p14:creationId xmlns:p14="http://schemas.microsoft.com/office/powerpoint/2010/main" val="40383929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066800"/>
            <a:ext cx="8862060" cy="48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002" y="15240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Provenances </a:t>
            </a:r>
            <a:r>
              <a:rPr lang="en-IE" sz="3200" dirty="0" err="1">
                <a:solidFill>
                  <a:srgbClr val="0070C0"/>
                </a:solidFill>
              </a:rPr>
              <a:t>principales</a:t>
            </a:r>
            <a:r>
              <a:rPr lang="en-IE" sz="3200" dirty="0">
                <a:solidFill>
                  <a:srgbClr val="0070C0"/>
                </a:solidFill>
              </a:rPr>
              <a:t> des </a:t>
            </a:r>
            <a:r>
              <a:rPr lang="en-IE" sz="3200" dirty="0" err="1">
                <a:solidFill>
                  <a:srgbClr val="0070C0"/>
                </a:solidFill>
              </a:rPr>
              <a:t>produits</a:t>
            </a:r>
            <a:r>
              <a:rPr lang="en-IE" sz="3200" dirty="0">
                <a:solidFill>
                  <a:srgbClr val="0070C0"/>
                </a:solidFill>
              </a:rPr>
              <a:t> de </a:t>
            </a:r>
            <a:r>
              <a:rPr lang="en-IE" sz="3200" dirty="0" err="1">
                <a:solidFill>
                  <a:srgbClr val="0070C0"/>
                </a:solidFill>
              </a:rPr>
              <a:t>contrefaçon</a:t>
            </a:r>
            <a:r>
              <a:rPr lang="en-IE" sz="3200" dirty="0">
                <a:solidFill>
                  <a:srgbClr val="0070C0"/>
                </a:solidFill>
              </a:rPr>
              <a:t> entrant dans </a:t>
            </a:r>
            <a:r>
              <a:rPr lang="en-IE" sz="3200" dirty="0" err="1">
                <a:solidFill>
                  <a:srgbClr val="0070C0"/>
                </a:solidFill>
              </a:rPr>
              <a:t>l’UE</a:t>
            </a:r>
            <a:endParaRPr lang="en-I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/>
          </p:cNvSpPr>
          <p:nvPr/>
        </p:nvSpPr>
        <p:spPr bwMode="auto">
          <a:xfrm>
            <a:off x="152400" y="246785"/>
            <a:ext cx="8915400" cy="8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dirty="0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L’ EUIPO </a:t>
            </a:r>
            <a:r>
              <a:rPr lang="en-US" sz="2800" dirty="0" err="1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publie</a:t>
            </a:r>
            <a:r>
              <a:rPr lang="en-US" sz="2800" dirty="0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régulièrement</a:t>
            </a:r>
            <a:r>
              <a:rPr lang="en-US" sz="2800" dirty="0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 des Etudes </a:t>
            </a:r>
            <a:r>
              <a:rPr lang="en-US" sz="2800" dirty="0" err="1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Sectorielles</a:t>
            </a:r>
            <a:r>
              <a:rPr lang="en-US" sz="2800" dirty="0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 sur </a:t>
            </a:r>
            <a:r>
              <a:rPr lang="en-US" sz="2800" dirty="0" err="1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l’impact</a:t>
            </a:r>
            <a:r>
              <a:rPr lang="en-US" sz="2800" dirty="0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grandissant</a:t>
            </a:r>
            <a:r>
              <a:rPr lang="en-US" sz="2800" dirty="0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!) de la </a:t>
            </a:r>
            <a:r>
              <a:rPr lang="en-US" sz="2800" dirty="0" err="1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contrefaçon</a:t>
            </a:r>
            <a:r>
              <a:rPr lang="en-US" sz="2800" dirty="0">
                <a:solidFill>
                  <a:srgbClr val="0070C0"/>
                </a:solidFill>
                <a:latin typeface="Helvetica Narrow"/>
                <a:ea typeface="Helvetica Neue" pitchFamily="2" charset="0"/>
                <a:cs typeface="Helvetica Neue" pitchFamily="2" charset="0"/>
                <a:sym typeface="Helvetica Neue" pitchFamily="2" charset="0"/>
              </a:rPr>
              <a:t>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5" y="1447799"/>
            <a:ext cx="27244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735790" cy="3963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36" y="1740570"/>
            <a:ext cx="2865637" cy="397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 err="1">
                <a:solidFill>
                  <a:srgbClr val="0070C0"/>
                </a:solidFill>
              </a:rPr>
              <a:t>Cela</a:t>
            </a:r>
            <a:r>
              <a:rPr lang="en-GB" sz="3200" b="0" dirty="0">
                <a:solidFill>
                  <a:srgbClr val="0070C0"/>
                </a:solidFill>
              </a:rPr>
              <a:t> </a:t>
            </a:r>
            <a:r>
              <a:rPr lang="en-GB" sz="3200" b="0" dirty="0" err="1">
                <a:solidFill>
                  <a:srgbClr val="0070C0"/>
                </a:solidFill>
              </a:rPr>
              <a:t>devient</a:t>
            </a:r>
            <a:r>
              <a:rPr lang="en-GB" sz="3200" b="0" dirty="0">
                <a:solidFill>
                  <a:srgbClr val="0070C0"/>
                </a:solidFill>
              </a:rPr>
              <a:t> de plus </a:t>
            </a:r>
            <a:r>
              <a:rPr lang="en-GB" sz="3200" b="0" dirty="0" err="1">
                <a:solidFill>
                  <a:srgbClr val="0070C0"/>
                </a:solidFill>
              </a:rPr>
              <a:t>en</a:t>
            </a:r>
            <a:r>
              <a:rPr lang="en-GB" sz="3200" b="0" dirty="0">
                <a:solidFill>
                  <a:srgbClr val="0070C0"/>
                </a:solidFill>
              </a:rPr>
              <a:t> plus </a:t>
            </a:r>
            <a:r>
              <a:rPr lang="en-GB" sz="3200" b="0" dirty="0" err="1">
                <a:solidFill>
                  <a:srgbClr val="0070C0"/>
                </a:solidFill>
              </a:rPr>
              <a:t>préoccupant</a:t>
            </a:r>
            <a:endParaRPr lang="en-GB" sz="3200" b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>
            <a:normAutofit fontScale="85000" lnSpcReduction="20000"/>
          </a:bodyPr>
          <a:lstStyle/>
          <a:p>
            <a:endParaRPr lang="en-GB" sz="2175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325" dirty="0"/>
              <a:t>41,387,132 articles </a:t>
            </a:r>
            <a:r>
              <a:rPr lang="en-GB" sz="2325" dirty="0" err="1"/>
              <a:t>saisis</a:t>
            </a:r>
            <a:r>
              <a:rPr lang="en-GB" sz="2325" dirty="0"/>
              <a:t> par les </a:t>
            </a:r>
            <a:r>
              <a:rPr lang="en-GB" sz="2325" dirty="0" err="1"/>
              <a:t>autorités</a:t>
            </a:r>
            <a:r>
              <a:rPr lang="en-GB" sz="2325" dirty="0"/>
              <a:t> </a:t>
            </a:r>
            <a:r>
              <a:rPr lang="en-GB" sz="2325" dirty="0" err="1"/>
              <a:t>douanières</a:t>
            </a:r>
            <a:r>
              <a:rPr lang="en-GB" sz="2325" dirty="0"/>
              <a:t> de </a:t>
            </a:r>
            <a:r>
              <a:rPr lang="en-GB" sz="2325" dirty="0" err="1"/>
              <a:t>l’UE</a:t>
            </a:r>
            <a:r>
              <a:rPr lang="en-GB" sz="2325" dirty="0"/>
              <a:t> </a:t>
            </a:r>
            <a:r>
              <a:rPr lang="en-GB" sz="2325" dirty="0" err="1"/>
              <a:t>en</a:t>
            </a:r>
            <a:r>
              <a:rPr lang="en-GB" sz="2325" dirty="0"/>
              <a:t> 2016</a:t>
            </a:r>
            <a:r>
              <a:rPr lang="en-GB" sz="2325" baseline="30000" dirty="0"/>
              <a:t>1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325" dirty="0">
              <a:solidFill>
                <a:srgbClr val="0037A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25" dirty="0" err="1">
                <a:solidFill>
                  <a:srgbClr val="0037A4"/>
                </a:solidFill>
              </a:rPr>
              <a:t>Produits</a:t>
            </a:r>
            <a:r>
              <a:rPr lang="en-GB" sz="2325" dirty="0">
                <a:solidFill>
                  <a:srgbClr val="0037A4"/>
                </a:solidFill>
              </a:rPr>
              <a:t> </a:t>
            </a:r>
            <a:r>
              <a:rPr lang="en-GB" sz="2325" dirty="0" err="1">
                <a:solidFill>
                  <a:srgbClr val="0037A4"/>
                </a:solidFill>
              </a:rPr>
              <a:t>alimentaires</a:t>
            </a:r>
            <a:r>
              <a:rPr lang="en-GB" sz="2325" dirty="0">
                <a:solidFill>
                  <a:srgbClr val="0037A4"/>
                </a:solidFill>
              </a:rPr>
              <a:t>, </a:t>
            </a:r>
            <a:r>
              <a:rPr lang="en-GB" sz="2325" dirty="0" err="1">
                <a:solidFill>
                  <a:srgbClr val="0037A4"/>
                </a:solidFill>
              </a:rPr>
              <a:t>boissons</a:t>
            </a:r>
            <a:r>
              <a:rPr lang="en-GB" sz="2325" dirty="0">
                <a:solidFill>
                  <a:srgbClr val="0037A4"/>
                </a:solidFill>
              </a:rPr>
              <a:t> </a:t>
            </a:r>
            <a:r>
              <a:rPr lang="en-GB" sz="2325" dirty="0" err="1">
                <a:solidFill>
                  <a:srgbClr val="0037A4"/>
                </a:solidFill>
              </a:rPr>
              <a:t>alcolisées</a:t>
            </a:r>
            <a:r>
              <a:rPr lang="en-GB" sz="2325" dirty="0">
                <a:solidFill>
                  <a:srgbClr val="0037A4"/>
                </a:solidFill>
              </a:rPr>
              <a:t> et </a:t>
            </a:r>
            <a:r>
              <a:rPr lang="en-GB" sz="2325" dirty="0" err="1">
                <a:solidFill>
                  <a:srgbClr val="0037A4"/>
                </a:solidFill>
              </a:rPr>
              <a:t>autres</a:t>
            </a:r>
            <a:r>
              <a:rPr lang="en-GB" sz="2325" dirty="0">
                <a:solidFill>
                  <a:srgbClr val="0037A4"/>
                </a:solidFill>
              </a:rPr>
              <a:t>: 88,818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25" dirty="0" err="1">
                <a:solidFill>
                  <a:srgbClr val="0037A4"/>
                </a:solidFill>
              </a:rPr>
              <a:t>Produits</a:t>
            </a:r>
            <a:r>
              <a:rPr lang="en-GB" sz="2325" dirty="0">
                <a:solidFill>
                  <a:srgbClr val="0037A4"/>
                </a:solidFill>
              </a:rPr>
              <a:t> </a:t>
            </a:r>
            <a:r>
              <a:rPr lang="en-GB" sz="2325" dirty="0" err="1">
                <a:solidFill>
                  <a:srgbClr val="0037A4"/>
                </a:solidFill>
              </a:rPr>
              <a:t>d’hygiène</a:t>
            </a:r>
            <a:r>
              <a:rPr lang="en-GB" sz="2325" dirty="0">
                <a:solidFill>
                  <a:srgbClr val="0037A4"/>
                </a:solidFill>
              </a:rPr>
              <a:t> et </a:t>
            </a:r>
            <a:r>
              <a:rPr lang="en-GB" sz="2325" dirty="0" err="1">
                <a:solidFill>
                  <a:srgbClr val="0037A4"/>
                </a:solidFill>
              </a:rPr>
              <a:t>soin</a:t>
            </a:r>
            <a:r>
              <a:rPr lang="en-GB" sz="2325" dirty="0">
                <a:solidFill>
                  <a:srgbClr val="0037A4"/>
                </a:solidFill>
              </a:rPr>
              <a:t> pour le corps: 1,201,111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25" dirty="0">
                <a:solidFill>
                  <a:srgbClr val="0037A4"/>
                </a:solidFill>
              </a:rPr>
              <a:t>Lunettes de soleil et </a:t>
            </a:r>
            <a:r>
              <a:rPr lang="en-GB" sz="2325" dirty="0" err="1">
                <a:solidFill>
                  <a:srgbClr val="0037A4"/>
                </a:solidFill>
              </a:rPr>
              <a:t>autres</a:t>
            </a:r>
            <a:r>
              <a:rPr lang="en-GB" sz="2325" dirty="0">
                <a:solidFill>
                  <a:srgbClr val="0037A4"/>
                </a:solidFill>
              </a:rPr>
              <a:t> lunettes pour la </a:t>
            </a:r>
            <a:r>
              <a:rPr lang="en-GB" sz="2325" dirty="0" err="1">
                <a:solidFill>
                  <a:srgbClr val="0037A4"/>
                </a:solidFill>
              </a:rPr>
              <a:t>vue</a:t>
            </a:r>
            <a:r>
              <a:rPr lang="en-GB" sz="2325" dirty="0">
                <a:solidFill>
                  <a:srgbClr val="0037A4"/>
                </a:solidFill>
              </a:rPr>
              <a:t>: 268,992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25" dirty="0">
                <a:solidFill>
                  <a:srgbClr val="0037A4"/>
                </a:solidFill>
              </a:rPr>
              <a:t>Matériel </a:t>
            </a:r>
            <a:r>
              <a:rPr lang="en-GB" sz="2325" dirty="0" err="1">
                <a:solidFill>
                  <a:srgbClr val="0037A4"/>
                </a:solidFill>
              </a:rPr>
              <a:t>d’équipement</a:t>
            </a:r>
            <a:r>
              <a:rPr lang="en-GB" sz="2325" dirty="0">
                <a:solidFill>
                  <a:srgbClr val="0037A4"/>
                </a:solidFill>
              </a:rPr>
              <a:t> </a:t>
            </a:r>
            <a:r>
              <a:rPr lang="en-GB" sz="2325" dirty="0" err="1">
                <a:solidFill>
                  <a:srgbClr val="0037A4"/>
                </a:solidFill>
              </a:rPr>
              <a:t>incluant</a:t>
            </a:r>
            <a:r>
              <a:rPr lang="en-GB" sz="2325" dirty="0">
                <a:solidFill>
                  <a:srgbClr val="0037A4"/>
                </a:solidFill>
              </a:rPr>
              <a:t> les </a:t>
            </a:r>
            <a:r>
              <a:rPr lang="en-GB" sz="2325" dirty="0" err="1">
                <a:solidFill>
                  <a:srgbClr val="0037A4"/>
                </a:solidFill>
              </a:rPr>
              <a:t>accessoires</a:t>
            </a:r>
            <a:r>
              <a:rPr lang="en-GB" sz="2325" dirty="0">
                <a:solidFill>
                  <a:srgbClr val="0037A4"/>
                </a:solidFill>
              </a:rPr>
              <a:t> techniques et </a:t>
            </a:r>
            <a:r>
              <a:rPr lang="en-GB" sz="2325" dirty="0" err="1">
                <a:solidFill>
                  <a:srgbClr val="0037A4"/>
                </a:solidFill>
              </a:rPr>
              <a:t>pièces</a:t>
            </a:r>
            <a:r>
              <a:rPr lang="en-GB" sz="2325" dirty="0">
                <a:solidFill>
                  <a:srgbClr val="0037A4"/>
                </a:solidFill>
              </a:rPr>
              <a:t> </a:t>
            </a:r>
            <a:r>
              <a:rPr lang="en-GB" sz="2325" dirty="0" err="1">
                <a:solidFill>
                  <a:srgbClr val="0037A4"/>
                </a:solidFill>
              </a:rPr>
              <a:t>détachées</a:t>
            </a:r>
            <a:r>
              <a:rPr lang="en-GB" sz="2325" dirty="0">
                <a:solidFill>
                  <a:srgbClr val="0037A4"/>
                </a:solidFill>
              </a:rPr>
              <a:t> (machines à usage domestique, </a:t>
            </a:r>
            <a:r>
              <a:rPr lang="en-GB" sz="2325" dirty="0" err="1">
                <a:solidFill>
                  <a:srgbClr val="0037A4"/>
                </a:solidFill>
              </a:rPr>
              <a:t>rasoirs</a:t>
            </a:r>
            <a:r>
              <a:rPr lang="en-GB" sz="2325" dirty="0">
                <a:solidFill>
                  <a:srgbClr val="0037A4"/>
                </a:solidFill>
              </a:rPr>
              <a:t>, </a:t>
            </a:r>
            <a:r>
              <a:rPr lang="en-GB" sz="2325" dirty="0" err="1">
                <a:solidFill>
                  <a:srgbClr val="0037A4"/>
                </a:solidFill>
              </a:rPr>
              <a:t>appareils</a:t>
            </a:r>
            <a:r>
              <a:rPr lang="en-GB" sz="2325" dirty="0">
                <a:solidFill>
                  <a:srgbClr val="0037A4"/>
                </a:solidFill>
              </a:rPr>
              <a:t> pour les </a:t>
            </a:r>
            <a:r>
              <a:rPr lang="en-GB" sz="2325" dirty="0" err="1">
                <a:solidFill>
                  <a:srgbClr val="0037A4"/>
                </a:solidFill>
              </a:rPr>
              <a:t>cheveux</a:t>
            </a:r>
            <a:r>
              <a:rPr lang="en-GB" sz="2325" dirty="0">
                <a:solidFill>
                  <a:srgbClr val="0037A4"/>
                </a:solidFill>
              </a:rPr>
              <a:t> etc.): 55,414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25" dirty="0" err="1">
                <a:solidFill>
                  <a:srgbClr val="0037A4"/>
                </a:solidFill>
              </a:rPr>
              <a:t>Jouets</a:t>
            </a:r>
            <a:r>
              <a:rPr lang="en-GB" sz="2325" dirty="0">
                <a:solidFill>
                  <a:srgbClr val="0037A4"/>
                </a:solidFill>
              </a:rPr>
              <a:t>: 6,850,733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25" dirty="0">
                <a:solidFill>
                  <a:srgbClr val="0037A4"/>
                </a:solidFill>
              </a:rPr>
              <a:t>Briquets: 163,059…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325" i="1" baseline="30000" dirty="0"/>
          </a:p>
          <a:p>
            <a:pPr>
              <a:buFont typeface="Wingdings" panose="05000000000000000000" pitchFamily="2" charset="2"/>
              <a:buChar char="Ø"/>
            </a:pPr>
            <a:endParaRPr lang="en-GB" sz="2325" i="1" baseline="30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325" dirty="0" err="1"/>
              <a:t>Mais</a:t>
            </a:r>
            <a:r>
              <a:rPr lang="en-GB" sz="2325" dirty="0"/>
              <a:t> </a:t>
            </a:r>
            <a:r>
              <a:rPr lang="en-GB" sz="2325" dirty="0" err="1"/>
              <a:t>pourquoi</a:t>
            </a:r>
            <a:r>
              <a:rPr lang="en-GB" sz="2325" dirty="0"/>
              <a:t> les </a:t>
            </a:r>
            <a:r>
              <a:rPr lang="en-GB" sz="2325" dirty="0" err="1"/>
              <a:t>contrefaçons</a:t>
            </a:r>
            <a:r>
              <a:rPr lang="en-GB" sz="2325" dirty="0"/>
              <a:t>…?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325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325" dirty="0">
                <a:solidFill>
                  <a:srgbClr val="0037A4"/>
                </a:solidFill>
              </a:rPr>
              <a:t>Pour </a:t>
            </a:r>
            <a:r>
              <a:rPr lang="en-GB" sz="2325" dirty="0" err="1">
                <a:solidFill>
                  <a:srgbClr val="0037A4"/>
                </a:solidFill>
              </a:rPr>
              <a:t>l’Argent</a:t>
            </a:r>
            <a:r>
              <a:rPr lang="en-GB" sz="2325" dirty="0">
                <a:solidFill>
                  <a:srgbClr val="0037A4"/>
                </a:solidFill>
              </a:rPr>
              <a:t>!!!!!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350" i="1" baseline="30000" dirty="0"/>
              <a:t>1 </a:t>
            </a:r>
            <a:r>
              <a:rPr lang="en-GB" sz="1350" i="1" dirty="0"/>
              <a:t>DG TAXUD, European Commission: Report on EU customs enforcement of IPRs: Results at the EU border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36360" y="63042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444F55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0EC4A-8AA0-40FD-A463-7A3B01338251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9014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439737"/>
          </a:xfrm>
        </p:spPr>
        <p:txBody>
          <a:bodyPr/>
          <a:lstStyle/>
          <a:p>
            <a:r>
              <a:rPr lang="fr-BE" sz="2800" b="0" dirty="0">
                <a:solidFill>
                  <a:srgbClr val="0070C0"/>
                </a:solidFill>
              </a:rPr>
              <a:t>La contrefaçon a des soutiens inattendus et inquiétants!</a:t>
            </a:r>
            <a:endParaRPr lang="en-GB" sz="2800" b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971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175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6000" dirty="0" err="1">
                <a:solidFill>
                  <a:srgbClr val="003399"/>
                </a:solidFill>
              </a:rPr>
              <a:t>Où</a:t>
            </a:r>
            <a:r>
              <a:rPr lang="en-GB" sz="6000" dirty="0">
                <a:solidFill>
                  <a:srgbClr val="003399"/>
                </a:solidFill>
              </a:rPr>
              <a:t> </a:t>
            </a:r>
            <a:r>
              <a:rPr lang="en-GB" sz="6000" dirty="0" err="1">
                <a:solidFill>
                  <a:srgbClr val="003399"/>
                </a:solidFill>
              </a:rPr>
              <a:t>va</a:t>
            </a:r>
            <a:r>
              <a:rPr lang="en-GB" sz="6000" dirty="0">
                <a:solidFill>
                  <a:srgbClr val="003399"/>
                </a:solidFill>
              </a:rPr>
              <a:t> tout </a:t>
            </a:r>
            <a:r>
              <a:rPr lang="en-GB" sz="6000" dirty="0" err="1">
                <a:solidFill>
                  <a:srgbClr val="003399"/>
                </a:solidFill>
              </a:rPr>
              <a:t>cet</a:t>
            </a:r>
            <a:r>
              <a:rPr lang="en-GB" sz="6000" dirty="0">
                <a:solidFill>
                  <a:srgbClr val="003399"/>
                </a:solidFill>
              </a:rPr>
              <a:t> argent?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6000" dirty="0">
              <a:solidFill>
                <a:srgbClr val="00339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99"/>
                </a:solidFill>
              </a:rPr>
              <a:t>Au Crime </a:t>
            </a:r>
            <a:r>
              <a:rPr lang="en-GB" sz="6000" dirty="0" err="1">
                <a:solidFill>
                  <a:srgbClr val="003399"/>
                </a:solidFill>
              </a:rPr>
              <a:t>organisé</a:t>
            </a:r>
            <a:r>
              <a:rPr lang="en-GB" sz="6000" dirty="0">
                <a:solidFill>
                  <a:srgbClr val="003399"/>
                </a:solidFill>
              </a:rPr>
              <a:t>!!!.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99"/>
                </a:solidFill>
              </a:rPr>
              <a:t>2003 </a:t>
            </a:r>
            <a:r>
              <a:rPr lang="en-GB" sz="6000" b="1" dirty="0">
                <a:solidFill>
                  <a:srgbClr val="003399"/>
                </a:solidFill>
              </a:rPr>
              <a:t>- </a:t>
            </a:r>
            <a:r>
              <a:rPr lang="en-GB" sz="6000" dirty="0">
                <a:solidFill>
                  <a:srgbClr val="003399"/>
                </a:solidFill>
              </a:rPr>
              <a:t>Interpol</a:t>
            </a:r>
            <a:r>
              <a:rPr lang="en-GB" sz="6000" baseline="30000" dirty="0">
                <a:solidFill>
                  <a:srgbClr val="003399"/>
                </a:solidFill>
              </a:rPr>
              <a:t>1</a:t>
            </a:r>
            <a:r>
              <a:rPr lang="en-GB" sz="6000" dirty="0">
                <a:solidFill>
                  <a:srgbClr val="003399"/>
                </a:solidFill>
              </a:rPr>
              <a:t>: “</a:t>
            </a:r>
            <a:r>
              <a:rPr lang="en-GB" sz="6000" i="1" dirty="0">
                <a:solidFill>
                  <a:srgbClr val="003399"/>
                </a:solidFill>
              </a:rPr>
              <a:t>Il y a un lien bien </a:t>
            </a:r>
            <a:r>
              <a:rPr lang="en-GB" sz="6000" i="1" dirty="0" err="1">
                <a:solidFill>
                  <a:srgbClr val="003399"/>
                </a:solidFill>
              </a:rPr>
              <a:t>établi</a:t>
            </a:r>
            <a:r>
              <a:rPr lang="en-GB" sz="6000" i="1" dirty="0">
                <a:solidFill>
                  <a:srgbClr val="003399"/>
                </a:solidFill>
              </a:rPr>
              <a:t> entre la </a:t>
            </a:r>
            <a:r>
              <a:rPr lang="en-GB" sz="6000" i="1" dirty="0" err="1">
                <a:solidFill>
                  <a:srgbClr val="003399"/>
                </a:solidFill>
              </a:rPr>
              <a:t>criminalité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organisée</a:t>
            </a:r>
            <a:r>
              <a:rPr lang="en-GB" sz="6000" i="1" dirty="0">
                <a:solidFill>
                  <a:srgbClr val="003399"/>
                </a:solidFill>
              </a:rPr>
              <a:t> et les </a:t>
            </a:r>
            <a:r>
              <a:rPr lang="en-GB" sz="6000" i="1" dirty="0" err="1">
                <a:solidFill>
                  <a:srgbClr val="003399"/>
                </a:solidFill>
              </a:rPr>
              <a:t>produits</a:t>
            </a:r>
            <a:r>
              <a:rPr lang="en-GB" sz="6000" i="1" dirty="0">
                <a:solidFill>
                  <a:srgbClr val="003399"/>
                </a:solidFill>
              </a:rPr>
              <a:t> de </a:t>
            </a:r>
            <a:r>
              <a:rPr lang="en-GB" sz="6000" i="1" dirty="0" err="1">
                <a:solidFill>
                  <a:srgbClr val="003399"/>
                </a:solidFill>
              </a:rPr>
              <a:t>contrefaçon</a:t>
            </a:r>
            <a:r>
              <a:rPr lang="en-GB" sz="6000" dirty="0">
                <a:solidFill>
                  <a:srgbClr val="003399"/>
                </a:solidFill>
              </a:rPr>
              <a:t>”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99"/>
                </a:solidFill>
              </a:rPr>
              <a:t>2014 - United Nations Commission on Crime Prevention and Criminal Justice: </a:t>
            </a:r>
            <a:r>
              <a:rPr lang="en-GB" sz="6000" i="1" dirty="0">
                <a:solidFill>
                  <a:srgbClr val="003399"/>
                </a:solidFill>
              </a:rPr>
              <a:t>la </a:t>
            </a:r>
            <a:r>
              <a:rPr lang="en-GB" sz="6000" i="1" dirty="0" err="1">
                <a:solidFill>
                  <a:srgbClr val="003399"/>
                </a:solidFill>
              </a:rPr>
              <a:t>contrefaçon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est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maintenant</a:t>
            </a:r>
            <a:r>
              <a:rPr lang="en-GB" sz="6000" i="1" dirty="0">
                <a:solidFill>
                  <a:srgbClr val="003399"/>
                </a:solidFill>
              </a:rPr>
              <a:t> la </a:t>
            </a:r>
            <a:r>
              <a:rPr lang="en-GB" sz="6000" i="1" dirty="0" err="1">
                <a:solidFill>
                  <a:srgbClr val="003399"/>
                </a:solidFill>
              </a:rPr>
              <a:t>deuxième</a:t>
            </a:r>
            <a:r>
              <a:rPr lang="en-GB" sz="6000" i="1" dirty="0">
                <a:solidFill>
                  <a:srgbClr val="003399"/>
                </a:solidFill>
              </a:rPr>
              <a:t> plus </a:t>
            </a:r>
            <a:r>
              <a:rPr lang="en-GB" sz="6000" i="1" dirty="0" err="1">
                <a:solidFill>
                  <a:srgbClr val="003399"/>
                </a:solidFill>
              </a:rPr>
              <a:t>grande</a:t>
            </a:r>
            <a:r>
              <a:rPr lang="en-GB" sz="6000" i="1" dirty="0">
                <a:solidFill>
                  <a:srgbClr val="003399"/>
                </a:solidFill>
              </a:rPr>
              <a:t> source de </a:t>
            </a:r>
            <a:r>
              <a:rPr lang="en-GB" sz="6000" i="1" dirty="0" err="1">
                <a:solidFill>
                  <a:srgbClr val="003399"/>
                </a:solidFill>
              </a:rPr>
              <a:t>revenus</a:t>
            </a:r>
            <a:r>
              <a:rPr lang="en-GB" sz="6000" i="1" dirty="0">
                <a:solidFill>
                  <a:srgbClr val="003399"/>
                </a:solidFill>
              </a:rPr>
              <a:t> pour la </a:t>
            </a:r>
            <a:r>
              <a:rPr lang="en-GB" sz="6000" i="1" dirty="0" err="1">
                <a:solidFill>
                  <a:srgbClr val="003399"/>
                </a:solidFill>
              </a:rPr>
              <a:t>grande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criminalité</a:t>
            </a:r>
            <a:r>
              <a:rPr lang="en-GB" sz="6000" i="1" dirty="0">
                <a:solidFill>
                  <a:srgbClr val="003399"/>
                </a:solidFill>
              </a:rPr>
              <a:t> au </a:t>
            </a:r>
            <a:r>
              <a:rPr lang="en-GB" sz="6000" i="1" dirty="0" err="1">
                <a:solidFill>
                  <a:srgbClr val="003399"/>
                </a:solidFill>
              </a:rPr>
              <a:t>niveau</a:t>
            </a:r>
            <a:r>
              <a:rPr lang="en-GB" sz="6000" i="1" dirty="0">
                <a:solidFill>
                  <a:srgbClr val="003399"/>
                </a:solidFill>
              </a:rPr>
              <a:t> Mondial</a:t>
            </a:r>
            <a:r>
              <a:rPr lang="en-GB" sz="6000" i="1" baseline="30000" dirty="0">
                <a:solidFill>
                  <a:srgbClr val="003399"/>
                </a:solidFill>
              </a:rPr>
              <a:t>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6000" b="1" dirty="0">
                <a:solidFill>
                  <a:srgbClr val="003399"/>
                </a:solidFill>
              </a:rPr>
              <a:t>2016</a:t>
            </a:r>
            <a:r>
              <a:rPr lang="en-GB" sz="6000" dirty="0">
                <a:solidFill>
                  <a:srgbClr val="003399"/>
                </a:solidFill>
              </a:rPr>
              <a:t> - </a:t>
            </a:r>
            <a:r>
              <a:rPr lang="en-GB" sz="6000" b="1" dirty="0">
                <a:solidFill>
                  <a:srgbClr val="003399"/>
                </a:solidFill>
              </a:rPr>
              <a:t>UNIFAB report</a:t>
            </a:r>
            <a:r>
              <a:rPr lang="en-GB" sz="6000" baseline="30000" dirty="0">
                <a:solidFill>
                  <a:srgbClr val="003399"/>
                </a:solidFill>
              </a:rPr>
              <a:t>3</a:t>
            </a:r>
            <a:r>
              <a:rPr lang="en-GB" sz="6000" dirty="0">
                <a:solidFill>
                  <a:srgbClr val="003399"/>
                </a:solidFill>
              </a:rPr>
              <a:t>: sur les liens entre la </a:t>
            </a:r>
            <a:r>
              <a:rPr lang="en-GB" sz="6000" dirty="0" err="1">
                <a:solidFill>
                  <a:srgbClr val="003399"/>
                </a:solidFill>
              </a:rPr>
              <a:t>contrefaçon</a:t>
            </a:r>
            <a:r>
              <a:rPr lang="en-GB" sz="6000" dirty="0">
                <a:solidFill>
                  <a:srgbClr val="003399"/>
                </a:solidFill>
              </a:rPr>
              <a:t>, le crime </a:t>
            </a:r>
            <a:r>
              <a:rPr lang="en-GB" sz="6000" dirty="0" err="1">
                <a:solidFill>
                  <a:srgbClr val="003399"/>
                </a:solidFill>
              </a:rPr>
              <a:t>organisé</a:t>
            </a:r>
            <a:r>
              <a:rPr lang="en-GB" sz="6000" dirty="0">
                <a:solidFill>
                  <a:srgbClr val="003399"/>
                </a:solidFill>
              </a:rPr>
              <a:t> et les organisations </a:t>
            </a:r>
            <a:r>
              <a:rPr lang="en-GB" sz="6000" dirty="0" err="1">
                <a:solidFill>
                  <a:srgbClr val="003399"/>
                </a:solidFill>
              </a:rPr>
              <a:t>terroristes</a:t>
            </a:r>
            <a:endParaRPr lang="en-GB" sz="6000" dirty="0">
              <a:solidFill>
                <a:srgbClr val="003399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6000" dirty="0" err="1">
                <a:solidFill>
                  <a:srgbClr val="003399"/>
                </a:solidFill>
              </a:rPr>
              <a:t>Actuellement</a:t>
            </a:r>
            <a:r>
              <a:rPr lang="en-GB" sz="6000" dirty="0">
                <a:solidFill>
                  <a:srgbClr val="003399"/>
                </a:solidFill>
              </a:rPr>
              <a:t> – Europol</a:t>
            </a:r>
            <a:r>
              <a:rPr lang="en-GB" sz="6000" baseline="30000" dirty="0">
                <a:solidFill>
                  <a:srgbClr val="003399"/>
                </a:solidFill>
              </a:rPr>
              <a:t>4 </a:t>
            </a:r>
            <a:r>
              <a:rPr lang="en-GB" sz="6000" dirty="0" err="1">
                <a:solidFill>
                  <a:srgbClr val="003399"/>
                </a:solidFill>
              </a:rPr>
              <a:t>est</a:t>
            </a:r>
            <a:r>
              <a:rPr lang="en-GB" sz="6000" dirty="0">
                <a:solidFill>
                  <a:srgbClr val="003399"/>
                </a:solidFill>
              </a:rPr>
              <a:t> de plus </a:t>
            </a:r>
            <a:r>
              <a:rPr lang="en-GB" sz="6000" dirty="0" err="1">
                <a:solidFill>
                  <a:srgbClr val="003399"/>
                </a:solidFill>
              </a:rPr>
              <a:t>en</a:t>
            </a:r>
            <a:r>
              <a:rPr lang="en-GB" sz="6000" dirty="0">
                <a:solidFill>
                  <a:srgbClr val="003399"/>
                </a:solidFill>
              </a:rPr>
              <a:t> plus </a:t>
            </a:r>
            <a:r>
              <a:rPr lang="en-GB" sz="6000" dirty="0" err="1">
                <a:solidFill>
                  <a:srgbClr val="003399"/>
                </a:solidFill>
              </a:rPr>
              <a:t>impliqué</a:t>
            </a:r>
            <a:r>
              <a:rPr lang="en-GB" sz="6000" dirty="0">
                <a:solidFill>
                  <a:srgbClr val="003399"/>
                </a:solidFill>
              </a:rPr>
              <a:t> dans la </a:t>
            </a:r>
            <a:r>
              <a:rPr lang="en-GB" sz="6000" dirty="0" err="1">
                <a:solidFill>
                  <a:srgbClr val="003399"/>
                </a:solidFill>
              </a:rPr>
              <a:t>lutte</a:t>
            </a:r>
            <a:r>
              <a:rPr lang="en-GB" sz="6000" dirty="0">
                <a:solidFill>
                  <a:srgbClr val="003399"/>
                </a:solidFill>
              </a:rPr>
              <a:t> </a:t>
            </a:r>
            <a:r>
              <a:rPr lang="en-GB" sz="6000" dirty="0" err="1">
                <a:solidFill>
                  <a:srgbClr val="003399"/>
                </a:solidFill>
              </a:rPr>
              <a:t>contre</a:t>
            </a:r>
            <a:r>
              <a:rPr lang="en-GB" sz="6000" dirty="0">
                <a:solidFill>
                  <a:srgbClr val="003399"/>
                </a:solidFill>
              </a:rPr>
              <a:t> les </a:t>
            </a:r>
            <a:r>
              <a:rPr lang="en-GB" sz="6000" dirty="0" err="1">
                <a:solidFill>
                  <a:srgbClr val="003399"/>
                </a:solidFill>
              </a:rPr>
              <a:t>contrefaçons</a:t>
            </a:r>
            <a:r>
              <a:rPr lang="en-GB" sz="6000" dirty="0">
                <a:solidFill>
                  <a:srgbClr val="003399"/>
                </a:solidFill>
              </a:rPr>
              <a:t> </a:t>
            </a:r>
            <a:endParaRPr lang="en-GB" sz="6000" baseline="30000" dirty="0">
              <a:solidFill>
                <a:srgbClr val="003399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99"/>
                </a:solidFill>
              </a:rPr>
              <a:t>IPC</a:t>
            </a:r>
            <a:r>
              <a:rPr lang="en-GB" sz="6000" baseline="30000" dirty="0">
                <a:solidFill>
                  <a:srgbClr val="003399"/>
                </a:solidFill>
              </a:rPr>
              <a:t>3 </a:t>
            </a:r>
            <a:r>
              <a:rPr lang="en-GB" sz="6000" dirty="0">
                <a:solidFill>
                  <a:srgbClr val="003399"/>
                </a:solidFill>
              </a:rPr>
              <a:t> (IP Crime Coordination Centre): </a:t>
            </a:r>
            <a:r>
              <a:rPr lang="en-GB" sz="6000" dirty="0" err="1">
                <a:solidFill>
                  <a:srgbClr val="003399"/>
                </a:solidFill>
              </a:rPr>
              <a:t>financé</a:t>
            </a:r>
            <a:r>
              <a:rPr lang="en-GB" sz="6000" dirty="0">
                <a:solidFill>
                  <a:srgbClr val="003399"/>
                </a:solidFill>
              </a:rPr>
              <a:t> par le EUIPO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99"/>
                </a:solidFill>
              </a:rPr>
              <a:t>OPSON (</a:t>
            </a:r>
            <a:r>
              <a:rPr lang="en-GB" sz="6000" dirty="0" err="1">
                <a:solidFill>
                  <a:srgbClr val="003399"/>
                </a:solidFill>
              </a:rPr>
              <a:t>Opérations</a:t>
            </a:r>
            <a:r>
              <a:rPr lang="en-GB" sz="6000" dirty="0">
                <a:solidFill>
                  <a:srgbClr val="003399"/>
                </a:solidFill>
              </a:rPr>
              <a:t> </a:t>
            </a:r>
            <a:r>
              <a:rPr lang="en-GB" sz="6000" dirty="0" err="1">
                <a:solidFill>
                  <a:srgbClr val="003399"/>
                </a:solidFill>
              </a:rPr>
              <a:t>en</a:t>
            </a:r>
            <a:r>
              <a:rPr lang="en-GB" sz="6000" dirty="0">
                <a:solidFill>
                  <a:srgbClr val="003399"/>
                </a:solidFill>
              </a:rPr>
              <a:t> matière de </a:t>
            </a:r>
            <a:r>
              <a:rPr lang="en-GB" sz="6000" dirty="0" err="1">
                <a:solidFill>
                  <a:srgbClr val="003399"/>
                </a:solidFill>
              </a:rPr>
              <a:t>Criminalité</a:t>
            </a:r>
            <a:r>
              <a:rPr lang="en-GB" sz="6000" dirty="0">
                <a:solidFill>
                  <a:srgbClr val="003399"/>
                </a:solidFill>
              </a:rPr>
              <a:t> </a:t>
            </a:r>
            <a:r>
              <a:rPr lang="en-GB" sz="6000" dirty="0" err="1">
                <a:solidFill>
                  <a:srgbClr val="003399"/>
                </a:solidFill>
              </a:rPr>
              <a:t>Alimentaire</a:t>
            </a:r>
            <a:r>
              <a:rPr lang="en-GB" sz="6000" dirty="0">
                <a:solidFill>
                  <a:srgbClr val="003399"/>
                </a:solidFill>
              </a:rPr>
              <a:t> </a:t>
            </a:r>
            <a:r>
              <a:rPr lang="en-GB" sz="6000" dirty="0" err="1">
                <a:solidFill>
                  <a:srgbClr val="003399"/>
                </a:solidFill>
              </a:rPr>
              <a:t>conduites</a:t>
            </a:r>
            <a:r>
              <a:rPr lang="en-GB" sz="6000" dirty="0">
                <a:solidFill>
                  <a:srgbClr val="003399"/>
                </a:solidFill>
              </a:rPr>
              <a:t> par Interpol) VIII Dec 2018-April 2019 </a:t>
            </a:r>
            <a:r>
              <a:rPr lang="en-GB" sz="6000" i="1" dirty="0">
                <a:solidFill>
                  <a:srgbClr val="003399"/>
                </a:solidFill>
              </a:rPr>
              <a:t>(</a:t>
            </a:r>
            <a:r>
              <a:rPr lang="en-GB" sz="6000" i="1" dirty="0" err="1">
                <a:solidFill>
                  <a:srgbClr val="003399"/>
                </a:solidFill>
              </a:rPr>
              <a:t>saisie</a:t>
            </a:r>
            <a:r>
              <a:rPr lang="en-GB" sz="6000" i="1" dirty="0">
                <a:solidFill>
                  <a:srgbClr val="003399"/>
                </a:solidFill>
              </a:rPr>
              <a:t> de +16,000 tonnes et 33 millions de litres de </a:t>
            </a:r>
            <a:r>
              <a:rPr lang="en-GB" sz="6000" i="1" dirty="0" err="1">
                <a:solidFill>
                  <a:srgbClr val="003399"/>
                </a:solidFill>
              </a:rPr>
              <a:t>produits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alimentaires</a:t>
            </a:r>
            <a:r>
              <a:rPr lang="en-GB" sz="6000" i="1" dirty="0">
                <a:solidFill>
                  <a:srgbClr val="003399"/>
                </a:solidFill>
              </a:rPr>
              <a:t> et </a:t>
            </a:r>
            <a:r>
              <a:rPr lang="en-GB" sz="6000" i="1" dirty="0" err="1">
                <a:solidFill>
                  <a:srgbClr val="003399"/>
                </a:solidFill>
              </a:rPr>
              <a:t>boissons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contrefaits</a:t>
            </a:r>
            <a:r>
              <a:rPr lang="en-GB" sz="6000" i="1" dirty="0">
                <a:solidFill>
                  <a:srgbClr val="003399"/>
                </a:solidFill>
              </a:rPr>
              <a:t> pour </a:t>
            </a:r>
            <a:r>
              <a:rPr lang="en-GB" sz="6000" i="1" dirty="0" err="1">
                <a:solidFill>
                  <a:srgbClr val="003399"/>
                </a:solidFill>
              </a:rPr>
              <a:t>une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valeur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estimée</a:t>
            </a:r>
            <a:r>
              <a:rPr lang="en-GB" sz="6000" i="1" dirty="0">
                <a:solidFill>
                  <a:srgbClr val="003399"/>
                </a:solidFill>
              </a:rPr>
              <a:t> de € 100 million)</a:t>
            </a:r>
            <a:r>
              <a:rPr lang="en-GB" sz="6000" dirty="0">
                <a:solidFill>
                  <a:srgbClr val="003399"/>
                </a:solidFill>
              </a:rPr>
              <a:t>; Aphrodite, May 2018 </a:t>
            </a:r>
            <a:r>
              <a:rPr lang="en-GB" sz="6000" i="1" dirty="0">
                <a:solidFill>
                  <a:srgbClr val="003399"/>
                </a:solidFill>
              </a:rPr>
              <a:t>(Social media platforms: 20,000 </a:t>
            </a:r>
            <a:r>
              <a:rPr lang="en-GB" sz="6000" i="1" dirty="0" err="1">
                <a:solidFill>
                  <a:srgbClr val="003399"/>
                </a:solidFill>
              </a:rPr>
              <a:t>emballages</a:t>
            </a:r>
            <a:r>
              <a:rPr lang="en-GB" sz="6000" i="1" dirty="0">
                <a:solidFill>
                  <a:srgbClr val="003399"/>
                </a:solidFill>
              </a:rPr>
              <a:t> / 1000 </a:t>
            </a:r>
            <a:r>
              <a:rPr lang="en-GB" sz="6000" i="1" dirty="0" err="1">
                <a:solidFill>
                  <a:srgbClr val="003399"/>
                </a:solidFill>
              </a:rPr>
              <a:t>lieux</a:t>
            </a:r>
            <a:r>
              <a:rPr lang="en-GB" sz="6000" i="1" dirty="0">
                <a:solidFill>
                  <a:srgbClr val="003399"/>
                </a:solidFill>
              </a:rPr>
              <a:t> de vente </a:t>
            </a:r>
            <a:r>
              <a:rPr lang="en-GB" sz="6000" i="1" dirty="0" err="1">
                <a:solidFill>
                  <a:srgbClr val="003399"/>
                </a:solidFill>
              </a:rPr>
              <a:t>fermés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dirty="0">
                <a:solidFill>
                  <a:srgbClr val="003399"/>
                </a:solidFill>
              </a:rPr>
              <a:t>(articles de </a:t>
            </a:r>
            <a:r>
              <a:rPr lang="en-GB" sz="6000" i="1" dirty="0">
                <a:solidFill>
                  <a:srgbClr val="003399"/>
                </a:solidFill>
              </a:rPr>
              <a:t>sports, </a:t>
            </a:r>
            <a:r>
              <a:rPr lang="en-GB" sz="6000" i="1" dirty="0" err="1">
                <a:solidFill>
                  <a:srgbClr val="003399"/>
                </a:solidFill>
              </a:rPr>
              <a:t>médicaments</a:t>
            </a:r>
            <a:r>
              <a:rPr lang="en-GB" sz="6000" i="1" dirty="0">
                <a:solidFill>
                  <a:srgbClr val="003399"/>
                </a:solidFill>
              </a:rPr>
              <a:t>, </a:t>
            </a:r>
            <a:r>
              <a:rPr lang="en-GB" sz="6000" i="1" dirty="0" err="1">
                <a:solidFill>
                  <a:srgbClr val="003399"/>
                </a:solidFill>
              </a:rPr>
              <a:t>téléphones</a:t>
            </a:r>
            <a:r>
              <a:rPr lang="en-GB" sz="6000" i="1" dirty="0">
                <a:solidFill>
                  <a:srgbClr val="003399"/>
                </a:solidFill>
              </a:rPr>
              <a:t> mobiles, parfums, </a:t>
            </a:r>
            <a:r>
              <a:rPr lang="en-GB" sz="6000" i="1" dirty="0" err="1">
                <a:solidFill>
                  <a:srgbClr val="003399"/>
                </a:solidFill>
              </a:rPr>
              <a:t>cosmétiques</a:t>
            </a:r>
            <a:r>
              <a:rPr lang="en-GB" sz="6000" i="1" dirty="0">
                <a:solidFill>
                  <a:srgbClr val="003399"/>
                </a:solidFill>
              </a:rPr>
              <a:t>...))</a:t>
            </a:r>
            <a:r>
              <a:rPr lang="en-GB" sz="6000" dirty="0">
                <a:solidFill>
                  <a:srgbClr val="003399"/>
                </a:solidFill>
              </a:rPr>
              <a:t>; July 2017 AXE II </a:t>
            </a:r>
            <a:r>
              <a:rPr lang="en-GB" sz="6000" i="1" dirty="0">
                <a:solidFill>
                  <a:srgbClr val="003399"/>
                </a:solidFill>
              </a:rPr>
              <a:t>(122 tonnes de pesticides </a:t>
            </a:r>
            <a:r>
              <a:rPr lang="en-GB" sz="6000" i="1" dirty="0" err="1">
                <a:solidFill>
                  <a:srgbClr val="003399"/>
                </a:solidFill>
              </a:rPr>
              <a:t>illégaux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ou</a:t>
            </a:r>
            <a:r>
              <a:rPr lang="en-GB" sz="6000" i="1" dirty="0">
                <a:solidFill>
                  <a:srgbClr val="003399"/>
                </a:solidFill>
              </a:rPr>
              <a:t> </a:t>
            </a:r>
            <a:r>
              <a:rPr lang="en-GB" sz="6000" i="1" dirty="0" err="1">
                <a:solidFill>
                  <a:srgbClr val="003399"/>
                </a:solidFill>
              </a:rPr>
              <a:t>contrefaits</a:t>
            </a:r>
            <a:r>
              <a:rPr lang="en-GB" sz="6000" i="1" dirty="0">
                <a:solidFill>
                  <a:srgbClr val="003399"/>
                </a:solidFill>
              </a:rPr>
              <a:t>)</a:t>
            </a:r>
            <a:r>
              <a:rPr lang="en-GB" sz="6000" dirty="0">
                <a:solidFill>
                  <a:srgbClr val="003399"/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99"/>
                </a:solidFill>
              </a:rPr>
              <a:t>OLAF (Office </a:t>
            </a:r>
            <a:r>
              <a:rPr lang="en-GB" sz="6000" dirty="0" err="1">
                <a:solidFill>
                  <a:srgbClr val="003399"/>
                </a:solidFill>
              </a:rPr>
              <a:t>Européen</a:t>
            </a:r>
            <a:r>
              <a:rPr lang="en-GB" sz="6000" dirty="0">
                <a:solidFill>
                  <a:srgbClr val="003399"/>
                </a:solidFill>
              </a:rPr>
              <a:t> de </a:t>
            </a:r>
            <a:r>
              <a:rPr lang="en-GB" sz="6000" dirty="0" err="1">
                <a:solidFill>
                  <a:srgbClr val="003399"/>
                </a:solidFill>
              </a:rPr>
              <a:t>Lutte</a:t>
            </a:r>
            <a:r>
              <a:rPr lang="en-GB" sz="6000" dirty="0">
                <a:solidFill>
                  <a:srgbClr val="003399"/>
                </a:solidFill>
              </a:rPr>
              <a:t> </a:t>
            </a:r>
            <a:r>
              <a:rPr lang="en-GB" sz="6000" dirty="0" err="1">
                <a:solidFill>
                  <a:srgbClr val="003399"/>
                </a:solidFill>
              </a:rPr>
              <a:t>contre</a:t>
            </a:r>
            <a:r>
              <a:rPr lang="en-GB" sz="6000" dirty="0">
                <a:solidFill>
                  <a:srgbClr val="003399"/>
                </a:solidFill>
              </a:rPr>
              <a:t> la </a:t>
            </a:r>
            <a:r>
              <a:rPr lang="en-GB" sz="6000" dirty="0" err="1">
                <a:solidFill>
                  <a:srgbClr val="003399"/>
                </a:solidFill>
              </a:rPr>
              <a:t>Fraude</a:t>
            </a:r>
            <a:r>
              <a:rPr lang="en-GB" sz="6000" dirty="0">
                <a:solidFill>
                  <a:srgbClr val="003399"/>
                </a:solidFill>
              </a:rPr>
              <a:t>)</a:t>
            </a:r>
          </a:p>
          <a:p>
            <a:pPr lvl="1"/>
            <a:endParaRPr lang="fr-BE" sz="2175" dirty="0"/>
          </a:p>
          <a:p>
            <a:pPr marL="342900" lvl="1" indent="0">
              <a:buNone/>
            </a:pPr>
            <a:endParaRPr lang="fr-BE" sz="2250" dirty="0"/>
          </a:p>
          <a:p>
            <a:pPr marL="342900" lvl="1" indent="0">
              <a:buNone/>
            </a:pPr>
            <a:endParaRPr lang="fr-BE" sz="2250" dirty="0"/>
          </a:p>
          <a:p>
            <a:pPr marL="0" indent="0">
              <a:buNone/>
            </a:pPr>
            <a:r>
              <a:rPr lang="en-GB" sz="4200" i="1" baseline="30000" dirty="0"/>
              <a:t>1 </a:t>
            </a:r>
            <a:r>
              <a:rPr lang="en-GB" sz="4200" i="1" dirty="0"/>
              <a:t>R. K. Noble, Secretary General of Interpol: “Links between infringements to intellectual property rights and terrorism financing”, 16th July 2003 </a:t>
            </a:r>
          </a:p>
          <a:p>
            <a:pPr marL="0" indent="0">
              <a:buNone/>
            </a:pPr>
            <a:r>
              <a:rPr lang="fr-BE" sz="4200" i="1" baseline="30000" dirty="0"/>
              <a:t>2</a:t>
            </a:r>
            <a:r>
              <a:rPr lang="fr-BE" sz="4200" i="1" dirty="0"/>
              <a:t> 23rd session, May 2014</a:t>
            </a:r>
            <a:endParaRPr lang="en-GB" sz="4200" i="1" dirty="0"/>
          </a:p>
          <a:p>
            <a:pPr marL="0" indent="0">
              <a:buNone/>
            </a:pPr>
            <a:r>
              <a:rPr lang="en-GB" sz="4200" i="1" baseline="30000" dirty="0"/>
              <a:t>3</a:t>
            </a:r>
            <a:r>
              <a:rPr lang="en-GB" sz="4200" i="1" dirty="0"/>
              <a:t> UNIFAB: Counterfeiting &amp; Terrorism Report, 2016 - </a:t>
            </a:r>
            <a:r>
              <a:rPr lang="en-GB" sz="4200" i="1" dirty="0">
                <a:hlinkClick r:id="rId2"/>
              </a:rPr>
              <a:t>https://www.unifab.com/wp-content/uploads/2016/06/Rapport-A-Terrorisme-2015_GB_22.pdf</a:t>
            </a:r>
            <a:r>
              <a:rPr lang="en-GB" sz="4200" i="1" dirty="0"/>
              <a:t> </a:t>
            </a:r>
          </a:p>
          <a:p>
            <a:pPr marL="0" indent="0">
              <a:buNone/>
            </a:pPr>
            <a:r>
              <a:rPr lang="fr-BE" sz="4200" i="1" baseline="30000" dirty="0"/>
              <a:t>4</a:t>
            </a:r>
            <a:r>
              <a:rPr lang="fr-BE" sz="4200" i="1" dirty="0"/>
              <a:t> </a:t>
            </a:r>
            <a:r>
              <a:rPr lang="fr-BE" sz="4200" i="1" dirty="0">
                <a:hlinkClick r:id="rId3"/>
              </a:rPr>
              <a:t>https://www.europol.europa.eu/about-europol/intellectual-property-crime-coordinated-coalition-ipc3</a:t>
            </a:r>
            <a:r>
              <a:rPr lang="fr-BE" sz="4200" i="1" dirty="0"/>
              <a:t> </a:t>
            </a:r>
            <a:endParaRPr lang="en-GB" sz="4200" i="1" dirty="0"/>
          </a:p>
          <a:p>
            <a:endParaRPr lang="en-GB" sz="3225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36360" y="63042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444F55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0EC4A-8AA0-40FD-A463-7A3B01338251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5187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15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94008"/>
            <a:ext cx="3195464" cy="131217"/>
          </a:xfrm>
          <a:prstGeom prst="rect">
            <a:avLst/>
          </a:prstGeom>
        </p:spPr>
        <p:txBody>
          <a:bodyPr numCol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tabLst/>
              <a:defRPr sz="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| Hubert Doléac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0000" y="4894008"/>
            <a:ext cx="1332020" cy="1312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15 October 2015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521332" y="533400"/>
            <a:ext cx="846137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Arial"/>
              </a:rPr>
              <a:t>Les </a:t>
            </a:r>
            <a:r>
              <a:rPr lang="en-US" kern="0" dirty="0" err="1">
                <a:latin typeface="Arial"/>
              </a:rPr>
              <a:t>contrefaçons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rencontrées</a:t>
            </a:r>
            <a:r>
              <a:rPr lang="en-US" kern="0" dirty="0">
                <a:latin typeface="Arial"/>
              </a:rPr>
              <a:t> par Nestlé </a:t>
            </a:r>
            <a:r>
              <a:rPr lang="en-US" kern="0" dirty="0" err="1">
                <a:latin typeface="Arial"/>
              </a:rPr>
              <a:t>ces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dernières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années</a:t>
            </a:r>
            <a:endParaRPr lang="en-US" kern="0" dirty="0">
              <a:latin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38248"/>
            <a:ext cx="8280104" cy="409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6060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16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94008"/>
            <a:ext cx="3195464" cy="131217"/>
          </a:xfrm>
          <a:prstGeom prst="rect">
            <a:avLst/>
          </a:prstGeom>
        </p:spPr>
        <p:txBody>
          <a:bodyPr numCol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tabLst/>
              <a:defRPr sz="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| Hubert Doléac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0000" y="4894008"/>
            <a:ext cx="1332020" cy="1312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15 October 2015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457200" y="319714"/>
            <a:ext cx="8461375" cy="89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Arial"/>
              </a:rPr>
              <a:t>La </a:t>
            </a:r>
            <a:r>
              <a:rPr lang="en-US" kern="0" dirty="0" err="1">
                <a:latin typeface="Arial"/>
              </a:rPr>
              <a:t>plupart</a:t>
            </a:r>
            <a:r>
              <a:rPr lang="en-US" kern="0" dirty="0">
                <a:latin typeface="Arial"/>
              </a:rPr>
              <a:t> des </a:t>
            </a:r>
            <a:r>
              <a:rPr lang="en-US" kern="0" dirty="0" err="1">
                <a:latin typeface="Arial"/>
              </a:rPr>
              <a:t>contrefaçons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proviennent</a:t>
            </a:r>
            <a:r>
              <a:rPr lang="en-US" kern="0" dirty="0">
                <a:latin typeface="Arial"/>
              </a:rPr>
              <a:t> de Chine…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304800" y="1391696"/>
            <a:ext cx="8328025" cy="3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B3"/>
              </a:buClr>
              <a:buFont typeface="Arial" charset="0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Les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problèmes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posés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à Nestlé par la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contrefaçon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en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Chine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b="1" kern="0" dirty="0">
              <a:solidFill>
                <a:srgbClr val="696261"/>
              </a:solidFill>
              <a:latin typeface="Arial"/>
            </a:endParaRPr>
          </a:p>
          <a:p>
            <a:pPr marL="742950" lvl="2" indent="-342900">
              <a:buClr>
                <a:srgbClr val="69626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u="sng" kern="0" dirty="0" err="1">
                <a:solidFill>
                  <a:srgbClr val="003399"/>
                </a:solidFill>
                <a:latin typeface="Arial"/>
              </a:rPr>
              <a:t>Contrefaçon</a:t>
            </a:r>
            <a:r>
              <a:rPr lang="en-US" sz="1900" u="sng" kern="0" dirty="0">
                <a:solidFill>
                  <a:srgbClr val="003399"/>
                </a:solidFill>
                <a:latin typeface="Arial"/>
              </a:rPr>
              <a:t> locale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: Les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réseaux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contrefaçon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visent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les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produits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chinois de Nestlé (“La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rançon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 la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Gloire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”!!!!)</a:t>
            </a:r>
          </a:p>
          <a:p>
            <a:pPr marL="742950" lvl="2" indent="-342900">
              <a:buClr>
                <a:srgbClr val="69626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u="sng" kern="0" dirty="0" err="1">
                <a:solidFill>
                  <a:srgbClr val="003399"/>
                </a:solidFill>
                <a:latin typeface="Arial"/>
              </a:rPr>
              <a:t>Contrefaçon</a:t>
            </a:r>
            <a:r>
              <a:rPr lang="en-US" sz="1900" u="sng" kern="0" dirty="0">
                <a:solidFill>
                  <a:srgbClr val="003399"/>
                </a:solidFill>
                <a:latin typeface="Arial"/>
              </a:rPr>
              <a:t> multi-</a:t>
            </a:r>
            <a:r>
              <a:rPr lang="en-US" sz="1900" u="sng" kern="0" dirty="0" err="1">
                <a:solidFill>
                  <a:srgbClr val="003399"/>
                </a:solidFill>
                <a:latin typeface="Arial"/>
              </a:rPr>
              <a:t>marchés</a:t>
            </a:r>
            <a:r>
              <a:rPr lang="en-US" sz="1900" u="sng" kern="0" dirty="0">
                <a:solidFill>
                  <a:srgbClr val="003399"/>
                </a:solidFill>
                <a:latin typeface="Arial"/>
              </a:rPr>
              <a:t> (“Cross-border”)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: Les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réseaux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contrefaçon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produisent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des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produits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Nestlé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contrefaits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pour exportation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vers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d’autres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pays (Afrique de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l’ouest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, Philippines,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Thailande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…)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500" kern="0" dirty="0">
              <a:solidFill>
                <a:srgbClr val="696261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Caractéristiques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principales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de la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contrefaçon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d’origine</a:t>
            </a:r>
            <a:r>
              <a:rPr lang="en-US" sz="2000" b="1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696261"/>
                </a:solidFill>
                <a:latin typeface="Arial"/>
              </a:rPr>
              <a:t>Chinoise</a:t>
            </a:r>
            <a:endParaRPr lang="en-US" sz="2000" b="1" kern="0" dirty="0">
              <a:solidFill>
                <a:srgbClr val="696261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b="1" kern="0" dirty="0">
              <a:solidFill>
                <a:srgbClr val="696261"/>
              </a:solidFill>
              <a:latin typeface="Arial"/>
            </a:endParaRPr>
          </a:p>
          <a:p>
            <a:pPr marL="742950" lvl="2" indent="-342900">
              <a:buClr>
                <a:srgbClr val="69626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Capacités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 production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industrielle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à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grande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échelle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(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emballages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et 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ingrédients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) et main d’oeuvre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nombreuse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et bon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marché</a:t>
            </a:r>
            <a:endParaRPr lang="en-US" sz="1900" kern="0" dirty="0">
              <a:solidFill>
                <a:srgbClr val="003399"/>
              </a:solidFill>
              <a:latin typeface="Arial"/>
            </a:endParaRPr>
          </a:p>
          <a:p>
            <a:pPr marL="742950" lvl="2" indent="-342900">
              <a:buClr>
                <a:srgbClr val="69626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solidFill>
                  <a:srgbClr val="003399"/>
                </a:solidFill>
                <a:latin typeface="Arial"/>
              </a:rPr>
              <a:t>“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Professionalisation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” des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réseaux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contrefaçon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</a:t>
            </a:r>
          </a:p>
          <a:p>
            <a:pPr marL="742950" lvl="2" indent="-342900">
              <a:buClr>
                <a:srgbClr val="69626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Rôle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grandissant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du “e-commerce” dans la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chaîne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 distribution des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produits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de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</a:rPr>
              <a:t>contrefaçon</a:t>
            </a:r>
            <a:r>
              <a:rPr lang="en-US" sz="1900" kern="0" dirty="0">
                <a:solidFill>
                  <a:srgbClr val="003399"/>
                </a:solidFill>
                <a:latin typeface="Arial"/>
              </a:rPr>
              <a:t> (B-to-B and B-to-C)</a:t>
            </a:r>
          </a:p>
          <a:p>
            <a:pPr marL="742950" lvl="2" indent="-342900">
              <a:buClr>
                <a:srgbClr val="696261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63683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5751259"/>
            <a:ext cx="3195464" cy="1312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01671" y="153998"/>
            <a:ext cx="846137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70C0"/>
                </a:solidFill>
                <a:latin typeface="Arial"/>
              </a:rPr>
              <a:t>Les efforts de Nestlé pour </a:t>
            </a:r>
            <a:r>
              <a:rPr lang="en-US" kern="0" dirty="0" err="1">
                <a:solidFill>
                  <a:srgbClr val="0070C0"/>
                </a:solidFill>
                <a:latin typeface="Arial"/>
              </a:rPr>
              <a:t>lutter</a:t>
            </a:r>
            <a:r>
              <a:rPr lang="en-US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70C0"/>
                </a:solidFill>
                <a:latin typeface="Arial"/>
              </a:rPr>
              <a:t>contre</a:t>
            </a:r>
            <a:r>
              <a:rPr lang="en-US" kern="0" dirty="0">
                <a:solidFill>
                  <a:srgbClr val="0070C0"/>
                </a:solidFill>
                <a:latin typeface="Arial"/>
              </a:rPr>
              <a:t> la </a:t>
            </a:r>
            <a:r>
              <a:rPr lang="en-US" kern="0" dirty="0" err="1">
                <a:solidFill>
                  <a:srgbClr val="0070C0"/>
                </a:solidFill>
                <a:latin typeface="Arial"/>
              </a:rPr>
              <a:t>contrefaçon</a:t>
            </a:r>
            <a:r>
              <a:rPr lang="en-US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70C0"/>
                </a:solidFill>
                <a:latin typeface="Arial"/>
              </a:rPr>
              <a:t>en</a:t>
            </a:r>
            <a:r>
              <a:rPr lang="en-US" kern="0" dirty="0">
                <a:solidFill>
                  <a:srgbClr val="0070C0"/>
                </a:solidFill>
                <a:latin typeface="Arial"/>
              </a:rPr>
              <a:t> Chine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gray">
          <a:xfrm>
            <a:off x="335424" y="1200893"/>
            <a:ext cx="85938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B3"/>
              </a:buClr>
              <a:buFont typeface="Arial" charset="0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Mesures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pour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protéger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le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marché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: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Eliminer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les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produits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contrefaits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du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marché</a:t>
            </a:r>
            <a:endParaRPr lang="en-US" b="1" kern="0" dirty="0">
              <a:solidFill>
                <a:srgbClr val="696261"/>
              </a:solidFill>
              <a:latin typeface="Arial"/>
            </a:endParaRPr>
          </a:p>
          <a:p>
            <a:pPr marL="742950" lvl="2" indent="-342900">
              <a:buClr>
                <a:srgbClr val="696261"/>
              </a:buClr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solidFill>
                  <a:srgbClr val="003399"/>
                </a:solidFill>
                <a:latin typeface="Arial"/>
                <a:cs typeface="+mn-cs"/>
              </a:rPr>
              <a:t>Types de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  <a:cs typeface="+mn-cs"/>
              </a:rPr>
              <a:t>cibles</a:t>
            </a:r>
            <a:r>
              <a:rPr lang="en-US" sz="1900" kern="0" dirty="0">
                <a:solidFill>
                  <a:srgbClr val="003399"/>
                </a:solidFill>
                <a:latin typeface="Arial"/>
                <a:cs typeface="+mn-cs"/>
              </a:rPr>
              <a:t>: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  <a:cs typeface="+mn-cs"/>
              </a:rPr>
              <a:t>grossistes</a:t>
            </a:r>
            <a:r>
              <a:rPr lang="en-US" sz="1900" kern="0" dirty="0">
                <a:solidFill>
                  <a:srgbClr val="003399"/>
                </a:solidFill>
                <a:latin typeface="Arial"/>
                <a:cs typeface="+mn-cs"/>
              </a:rPr>
              <a:t>, points de vente</a:t>
            </a:r>
          </a:p>
          <a:p>
            <a:pPr marL="742950" lvl="2" indent="-342900">
              <a:buClr>
                <a:srgbClr val="696261"/>
              </a:buClr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solidFill>
                  <a:srgbClr val="003399"/>
                </a:solidFill>
                <a:latin typeface="Arial"/>
                <a:cs typeface="+mn-cs"/>
              </a:rPr>
              <a:t>Collaboration avec les </a:t>
            </a:r>
            <a:r>
              <a:rPr lang="en-US" sz="1900" kern="0" dirty="0" err="1">
                <a:solidFill>
                  <a:srgbClr val="003399"/>
                </a:solidFill>
                <a:latin typeface="Arial"/>
                <a:cs typeface="+mn-cs"/>
              </a:rPr>
              <a:t>autorités</a:t>
            </a:r>
            <a:r>
              <a:rPr lang="en-US" sz="1900" kern="0" dirty="0">
                <a:solidFill>
                  <a:srgbClr val="003399"/>
                </a:solidFill>
                <a:latin typeface="Arial"/>
                <a:cs typeface="+mn-cs"/>
              </a:rPr>
              <a:t> locales</a:t>
            </a:r>
          </a:p>
          <a:p>
            <a:pPr marL="400050" lvl="2" indent="0">
              <a:buClr>
                <a:srgbClr val="696261"/>
              </a:buClr>
              <a:buNone/>
              <a:defRPr/>
            </a:pPr>
            <a:r>
              <a:rPr lang="en-US" sz="1900" kern="0" dirty="0">
                <a:solidFill>
                  <a:srgbClr val="003399"/>
                </a:solidFill>
                <a:latin typeface="Arial"/>
                <a:cs typeface="+mn-cs"/>
              </a:rPr>
              <a:t>     (“Law Enforcement Agency”): AIC</a:t>
            </a:r>
          </a:p>
          <a:p>
            <a:pPr marL="400050" lvl="2" indent="0">
              <a:buClr>
                <a:srgbClr val="696261"/>
              </a:buClr>
              <a:buNone/>
              <a:defRPr/>
            </a:pPr>
            <a:endParaRPr lang="en-US" sz="1900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696261"/>
                </a:solidFill>
                <a:latin typeface="Arial"/>
              </a:rPr>
              <a:t>Le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chiffre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des actions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prises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696261"/>
                </a:solidFill>
                <a:latin typeface="Arial"/>
              </a:rPr>
              <a:t>en</a:t>
            </a:r>
            <a:r>
              <a:rPr lang="en-US" b="1" kern="0" dirty="0">
                <a:solidFill>
                  <a:srgbClr val="696261"/>
                </a:solidFill>
                <a:latin typeface="Arial"/>
              </a:rPr>
              <a:t> 2015</a:t>
            </a:r>
          </a:p>
          <a:p>
            <a:pPr marL="742950" lvl="2" indent="-342900">
              <a:buClr>
                <a:srgbClr val="696261"/>
              </a:buClr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solidFill>
                  <a:srgbClr val="003399"/>
                </a:solidFill>
                <a:latin typeface="Arial"/>
              </a:rPr>
              <a:t>1196 raids (!) conduits avec AIC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  <a:p>
            <a:pPr marL="742950" lvl="2" indent="-342900">
              <a:buClr>
                <a:srgbClr val="696261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1" y="4164238"/>
            <a:ext cx="1789145" cy="10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0" y="5354653"/>
            <a:ext cx="1877908" cy="100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54" y="4327985"/>
            <a:ext cx="2100584" cy="15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15992"/>
            <a:ext cx="2347108" cy="175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81109"/>
            <a:ext cx="2356462" cy="14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2FF6C6-C880-46D9-A47B-6419D5F0B39A}"/>
              </a:ext>
            </a:extLst>
          </p:cNvPr>
          <p:cNvSpPr/>
          <p:nvPr/>
        </p:nvSpPr>
        <p:spPr>
          <a:xfrm>
            <a:off x="3166508" y="563220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/>
              <a:t>Dongguan OK Packaging</a:t>
            </a:r>
          </a:p>
        </p:txBody>
      </p:sp>
    </p:spTree>
    <p:extLst>
      <p:ext uri="{BB962C8B-B14F-4D97-AF65-F5344CB8AC3E}">
        <p14:creationId xmlns:p14="http://schemas.microsoft.com/office/powerpoint/2010/main" val="19388103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18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94008"/>
            <a:ext cx="3195464" cy="131217"/>
          </a:xfrm>
          <a:prstGeom prst="rect">
            <a:avLst/>
          </a:prstGeom>
        </p:spPr>
        <p:txBody>
          <a:bodyPr numCol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tabLst/>
              <a:defRPr sz="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| Hubert Doléac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0000" y="4894008"/>
            <a:ext cx="1332020" cy="1312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15 October 2015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228600" y="166618"/>
            <a:ext cx="846137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Arial"/>
              </a:rPr>
              <a:t>Raid </a:t>
            </a:r>
            <a:r>
              <a:rPr lang="en-US" kern="0" dirty="0" err="1">
                <a:latin typeface="Arial"/>
              </a:rPr>
              <a:t>majeur</a:t>
            </a:r>
            <a:r>
              <a:rPr lang="en-US" kern="0" dirty="0">
                <a:latin typeface="Arial"/>
              </a:rPr>
              <a:t> dans un </a:t>
            </a:r>
            <a:r>
              <a:rPr lang="en-US" kern="0" dirty="0" err="1">
                <a:latin typeface="Arial"/>
              </a:rPr>
              <a:t>réseau</a:t>
            </a:r>
            <a:r>
              <a:rPr lang="en-US" kern="0" dirty="0">
                <a:latin typeface="Arial"/>
              </a:rPr>
              <a:t> de fabrication </a:t>
            </a:r>
            <a:r>
              <a:rPr lang="en-US" kern="0" dirty="0" err="1">
                <a:latin typeface="Arial"/>
              </a:rPr>
              <a:t>d’emballages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contrefaits</a:t>
            </a:r>
            <a:endParaRPr lang="en-US" kern="0" dirty="0"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304800" y="1622419"/>
            <a:ext cx="6301451" cy="3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B3"/>
              </a:buClr>
              <a:buFont typeface="Arial" charset="0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/>
              </a:rPr>
              <a:t>Dongguan OK Packaging Manufacturing Co., Ltd., le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dépôt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de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Yameng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Technology Co., Ltd. et le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Département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emballages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de Dongguan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Chashan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Taili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Saisie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 de 4 millions de </a:t>
            </a: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pièces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 de sticks </a:t>
            </a: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d’emballages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contefaits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 de NESCAFE (</a:t>
            </a: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produit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vendu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en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3399"/>
                </a:solidFill>
                <a:latin typeface="Arial"/>
              </a:rPr>
              <a:t>Thailande</a:t>
            </a:r>
            <a:r>
              <a:rPr lang="en-US" b="1" kern="0" dirty="0">
                <a:solidFill>
                  <a:srgbClr val="003399"/>
                </a:solidFill>
                <a:latin typeface="Arial"/>
              </a:rPr>
              <a:t>)</a:t>
            </a:r>
            <a:endParaRPr lang="en-US" kern="0" dirty="0">
              <a:solidFill>
                <a:srgbClr val="003399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/>
              </a:rPr>
              <a:t>4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personnes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emprisonnées</a:t>
            </a:r>
            <a:endParaRPr lang="en-US" kern="0" dirty="0">
              <a:solidFill>
                <a:srgbClr val="003399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kern="0" dirty="0" err="1">
                <a:solidFill>
                  <a:srgbClr val="003399"/>
                </a:solidFill>
                <a:latin typeface="Arial"/>
              </a:rPr>
              <a:t>Enquête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menée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en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amont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et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en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aval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de la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chaîne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399"/>
                </a:solidFill>
                <a:latin typeface="Arial"/>
              </a:rPr>
              <a:t>d’approvisionnement</a:t>
            </a:r>
            <a:endParaRPr lang="en-US" kern="0" dirty="0">
              <a:solidFill>
                <a:srgbClr val="003399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  <a:p>
            <a:pPr marL="0" indent="0">
              <a:defRPr/>
            </a:pPr>
            <a:r>
              <a:rPr lang="en-US" u="sng" kern="0" dirty="0" err="1">
                <a:solidFill>
                  <a:srgbClr val="696261"/>
                </a:solidFill>
                <a:latin typeface="Arial"/>
              </a:rPr>
              <a:t>Mesures</a:t>
            </a:r>
            <a:r>
              <a:rPr lang="en-US" u="sng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u="sng" kern="0" dirty="0" err="1">
                <a:solidFill>
                  <a:srgbClr val="696261"/>
                </a:solidFill>
                <a:latin typeface="Arial"/>
              </a:rPr>
              <a:t>engagées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: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Procédure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Criminelle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et Action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Civile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en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réparation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du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préjudice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subi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(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dommages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 et </a:t>
            </a:r>
            <a:r>
              <a:rPr lang="en-US" kern="0" dirty="0" err="1">
                <a:solidFill>
                  <a:srgbClr val="696261"/>
                </a:solidFill>
                <a:latin typeface="Arial"/>
              </a:rPr>
              <a:t>interêts</a:t>
            </a:r>
            <a:r>
              <a:rPr lang="en-US" kern="0" dirty="0">
                <a:solidFill>
                  <a:srgbClr val="696261"/>
                </a:solidFill>
                <a:latin typeface="Arial"/>
              </a:rPr>
              <a:t>)</a:t>
            </a:r>
          </a:p>
          <a:p>
            <a:pPr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94" y="1556793"/>
            <a:ext cx="1846210" cy="170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65852" y="5117738"/>
            <a:ext cx="1992853" cy="246221"/>
          </a:xfrm>
          <a:prstGeom prst="rect">
            <a:avLst/>
          </a:prstGeom>
          <a:gradFill rotWithShape="1">
            <a:gsLst>
              <a:gs pos="0">
                <a:srgbClr val="696261">
                  <a:shade val="51000"/>
                  <a:satMod val="130000"/>
                </a:srgbClr>
              </a:gs>
              <a:gs pos="80000">
                <a:srgbClr val="696261">
                  <a:shade val="93000"/>
                  <a:satMod val="130000"/>
                </a:srgbClr>
              </a:gs>
              <a:gs pos="100000">
                <a:srgbClr val="69626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kern="0" dirty="0">
                <a:solidFill>
                  <a:srgbClr val="FFFFFF"/>
                </a:solidFill>
                <a:latin typeface="Arial"/>
              </a:rPr>
              <a:t>NESCAFE 3in1 sold in Thailand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51" y="3356992"/>
            <a:ext cx="1838290" cy="16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167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39737"/>
          </a:xfrm>
        </p:spPr>
        <p:txBody>
          <a:bodyPr/>
          <a:lstStyle/>
          <a:p>
            <a:r>
              <a:rPr lang="en-GB" sz="3200" b="0" dirty="0" err="1">
                <a:solidFill>
                  <a:srgbClr val="0070C0"/>
                </a:solidFill>
              </a:rPr>
              <a:t>Quelles</a:t>
            </a:r>
            <a:r>
              <a:rPr lang="en-GB" sz="3200" b="0" dirty="0">
                <a:solidFill>
                  <a:srgbClr val="0070C0"/>
                </a:solidFill>
              </a:rPr>
              <a:t> actions prendre pour (</a:t>
            </a:r>
            <a:r>
              <a:rPr lang="en-GB" sz="3200" b="0" dirty="0" err="1">
                <a:solidFill>
                  <a:srgbClr val="0070C0"/>
                </a:solidFill>
              </a:rPr>
              <a:t>mieux</a:t>
            </a:r>
            <a:r>
              <a:rPr lang="en-GB" sz="3200" b="0" dirty="0">
                <a:solidFill>
                  <a:srgbClr val="0070C0"/>
                </a:solidFill>
              </a:rPr>
              <a:t>) </a:t>
            </a:r>
            <a:r>
              <a:rPr lang="en-GB" sz="3200" b="0" dirty="0" err="1">
                <a:solidFill>
                  <a:srgbClr val="0070C0"/>
                </a:solidFill>
              </a:rPr>
              <a:t>lutter</a:t>
            </a:r>
            <a:r>
              <a:rPr lang="en-GB" sz="3200" b="0" dirty="0">
                <a:solidFill>
                  <a:srgbClr val="0070C0"/>
                </a:solidFill>
              </a:rPr>
              <a:t> </a:t>
            </a:r>
            <a:r>
              <a:rPr lang="en-GB" sz="3200" b="0" dirty="0" err="1">
                <a:solidFill>
                  <a:srgbClr val="0070C0"/>
                </a:solidFill>
              </a:rPr>
              <a:t>contre</a:t>
            </a:r>
            <a:r>
              <a:rPr lang="en-GB" sz="3200" b="0" dirty="0">
                <a:solidFill>
                  <a:srgbClr val="0070C0"/>
                </a:solidFill>
              </a:rPr>
              <a:t> la </a:t>
            </a:r>
            <a:r>
              <a:rPr lang="en-GB" sz="3200" b="0" dirty="0" err="1">
                <a:solidFill>
                  <a:srgbClr val="0070C0"/>
                </a:solidFill>
              </a:rPr>
              <a:t>contrefaçon</a:t>
            </a:r>
            <a:r>
              <a:rPr lang="en-GB" sz="3200" b="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26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003399"/>
                </a:solidFill>
              </a:rPr>
              <a:t>Du </a:t>
            </a:r>
            <a:r>
              <a:rPr lang="en-GB" u="sng" dirty="0" err="1">
                <a:solidFill>
                  <a:srgbClr val="003399"/>
                </a:solidFill>
              </a:rPr>
              <a:t>côté</a:t>
            </a:r>
            <a:r>
              <a:rPr lang="en-GB" u="sng" dirty="0">
                <a:solidFill>
                  <a:srgbClr val="003399"/>
                </a:solidFill>
              </a:rPr>
              <a:t> des propriétaires des droits de PI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3399"/>
                </a:solidFill>
              </a:rPr>
              <a:t>Enregistrez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votre</a:t>
            </a:r>
            <a:r>
              <a:rPr lang="en-GB" sz="2000" dirty="0">
                <a:solidFill>
                  <a:srgbClr val="003399"/>
                </a:solidFill>
              </a:rPr>
              <a:t> PI (</a:t>
            </a:r>
            <a:r>
              <a:rPr lang="en-GB" sz="2000" dirty="0" err="1">
                <a:solidFill>
                  <a:srgbClr val="003399"/>
                </a:solidFill>
              </a:rPr>
              <a:t>auprès</a:t>
            </a:r>
            <a:r>
              <a:rPr lang="en-GB" sz="2000" dirty="0">
                <a:solidFill>
                  <a:srgbClr val="003399"/>
                </a:solidFill>
              </a:rPr>
              <a:t> des Bureaux de PI </a:t>
            </a:r>
            <a:r>
              <a:rPr lang="en-GB" sz="2000" dirty="0" err="1">
                <a:solidFill>
                  <a:srgbClr val="003399"/>
                </a:solidFill>
              </a:rPr>
              <a:t>mais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aussi</a:t>
            </a:r>
            <a:r>
              <a:rPr lang="en-GB" sz="2000" dirty="0">
                <a:solidFill>
                  <a:srgbClr val="003399"/>
                </a:solidFill>
              </a:rPr>
              <a:t> des douanes)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3399"/>
                </a:solidFill>
              </a:rPr>
              <a:t>Demandez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l’intervention</a:t>
            </a:r>
            <a:r>
              <a:rPr lang="en-GB" sz="2000" dirty="0">
                <a:solidFill>
                  <a:srgbClr val="003399"/>
                </a:solidFill>
              </a:rPr>
              <a:t> des </a:t>
            </a:r>
            <a:r>
              <a:rPr lang="en-GB" sz="2000" dirty="0" err="1">
                <a:solidFill>
                  <a:srgbClr val="003399"/>
                </a:solidFill>
              </a:rPr>
              <a:t>autorités</a:t>
            </a:r>
            <a:r>
              <a:rPr lang="en-GB" sz="2000" dirty="0">
                <a:solidFill>
                  <a:srgbClr val="003399"/>
                </a:solidFill>
              </a:rPr>
              <a:t> et </a:t>
            </a:r>
            <a:r>
              <a:rPr lang="en-GB" sz="2000" dirty="0" err="1">
                <a:solidFill>
                  <a:srgbClr val="003399"/>
                </a:solidFill>
              </a:rPr>
              <a:t>assurez</a:t>
            </a:r>
            <a:r>
              <a:rPr lang="en-GB" sz="2000" dirty="0">
                <a:solidFill>
                  <a:srgbClr val="003399"/>
                </a:solidFill>
              </a:rPr>
              <a:t> le </a:t>
            </a:r>
            <a:r>
              <a:rPr lang="en-GB" sz="2000" dirty="0" err="1">
                <a:solidFill>
                  <a:srgbClr val="003399"/>
                </a:solidFill>
              </a:rPr>
              <a:t>suivi</a:t>
            </a:r>
            <a:r>
              <a:rPr lang="en-GB" sz="2000" dirty="0">
                <a:solidFill>
                  <a:srgbClr val="003399"/>
                </a:solidFill>
              </a:rPr>
              <a:t> des actions prises (partage </a:t>
            </a:r>
            <a:r>
              <a:rPr lang="en-GB" sz="2000" dirty="0" err="1">
                <a:solidFill>
                  <a:srgbClr val="003399"/>
                </a:solidFill>
              </a:rPr>
              <a:t>d’informations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en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cas</a:t>
            </a:r>
            <a:r>
              <a:rPr lang="en-GB" sz="2000" dirty="0">
                <a:solidFill>
                  <a:srgbClr val="003399"/>
                </a:solidFill>
              </a:rPr>
              <a:t> de suspicion de </a:t>
            </a:r>
            <a:r>
              <a:rPr lang="en-GB" sz="2000" dirty="0" err="1">
                <a:solidFill>
                  <a:srgbClr val="003399"/>
                </a:solidFill>
              </a:rPr>
              <a:t>contrefaçon</a:t>
            </a:r>
            <a:r>
              <a:rPr lang="en-GB" sz="2000" dirty="0">
                <a:solidFill>
                  <a:srgbClr val="003399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3399"/>
                </a:solidFill>
              </a:rPr>
              <a:t>Développez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une</a:t>
            </a:r>
            <a:r>
              <a:rPr lang="en-GB" sz="2000" dirty="0">
                <a:solidFill>
                  <a:srgbClr val="003399"/>
                </a:solidFill>
              </a:rPr>
              <a:t> relation avec les </a:t>
            </a:r>
            <a:r>
              <a:rPr lang="en-GB" sz="2000" dirty="0" err="1">
                <a:solidFill>
                  <a:srgbClr val="003399"/>
                </a:solidFill>
              </a:rPr>
              <a:t>autorités</a:t>
            </a:r>
            <a:r>
              <a:rPr lang="en-GB" sz="2000" dirty="0">
                <a:solidFill>
                  <a:srgbClr val="003399"/>
                </a:solidFill>
              </a:rPr>
              <a:t> locales: </a:t>
            </a:r>
            <a:r>
              <a:rPr lang="en-GB" sz="2000" dirty="0" err="1">
                <a:solidFill>
                  <a:srgbClr val="003399"/>
                </a:solidFill>
              </a:rPr>
              <a:t>autorités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douanières</a:t>
            </a:r>
            <a:r>
              <a:rPr lang="en-GB" sz="2000" dirty="0">
                <a:solidFill>
                  <a:srgbClr val="003399"/>
                </a:solidFill>
              </a:rPr>
              <a:t>, police/</a:t>
            </a:r>
            <a:r>
              <a:rPr lang="en-GB" sz="2000" dirty="0" err="1">
                <a:solidFill>
                  <a:srgbClr val="003399"/>
                </a:solidFill>
              </a:rPr>
              <a:t>autorités</a:t>
            </a:r>
            <a:r>
              <a:rPr lang="en-GB" sz="2000" dirty="0">
                <a:solidFill>
                  <a:srgbClr val="003399"/>
                </a:solidFill>
              </a:rPr>
              <a:t> de surveillance du </a:t>
            </a:r>
            <a:r>
              <a:rPr lang="en-GB" sz="2000" dirty="0" err="1">
                <a:solidFill>
                  <a:srgbClr val="003399"/>
                </a:solidFill>
              </a:rPr>
              <a:t>marché</a:t>
            </a:r>
            <a:r>
              <a:rPr lang="en-GB" sz="2000" dirty="0">
                <a:solidFill>
                  <a:srgbClr val="003399"/>
                </a:solidFill>
              </a:rPr>
              <a:t>…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3399"/>
                </a:solidFill>
              </a:rPr>
              <a:t>Prévoyez</a:t>
            </a:r>
            <a:r>
              <a:rPr lang="en-GB" sz="2000" dirty="0">
                <a:solidFill>
                  <a:srgbClr val="003399"/>
                </a:solidFill>
              </a:rPr>
              <a:t> des formations </a:t>
            </a:r>
            <a:r>
              <a:rPr lang="en-GB" sz="2000" dirty="0" err="1">
                <a:solidFill>
                  <a:srgbClr val="003399"/>
                </a:solidFill>
              </a:rPr>
              <a:t>spécifiques</a:t>
            </a:r>
            <a:r>
              <a:rPr lang="en-GB" sz="2000" dirty="0">
                <a:solidFill>
                  <a:srgbClr val="003399"/>
                </a:solidFill>
              </a:rPr>
              <a:t> sur les marques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3399"/>
                </a:solidFill>
              </a:rPr>
              <a:t>Travaillez</a:t>
            </a:r>
            <a:r>
              <a:rPr lang="en-GB" sz="2000" dirty="0">
                <a:solidFill>
                  <a:srgbClr val="003399"/>
                </a:solidFill>
              </a:rPr>
              <a:t> avec les </a:t>
            </a:r>
            <a:r>
              <a:rPr lang="en-GB" sz="2000" dirty="0" err="1">
                <a:solidFill>
                  <a:srgbClr val="003399"/>
                </a:solidFill>
              </a:rPr>
              <a:t>autres</a:t>
            </a:r>
            <a:r>
              <a:rPr lang="en-GB" sz="2000" dirty="0">
                <a:solidFill>
                  <a:srgbClr val="003399"/>
                </a:solidFill>
              </a:rPr>
              <a:t> dans des associations pour </a:t>
            </a:r>
            <a:r>
              <a:rPr lang="en-GB" sz="2000" dirty="0" err="1">
                <a:solidFill>
                  <a:srgbClr val="003399"/>
                </a:solidFill>
              </a:rPr>
              <a:t>partager</a:t>
            </a:r>
            <a:r>
              <a:rPr lang="en-GB" sz="2000" dirty="0">
                <a:solidFill>
                  <a:srgbClr val="003399"/>
                </a:solidFill>
              </a:rPr>
              <a:t> les </a:t>
            </a:r>
            <a:r>
              <a:rPr lang="en-GB" sz="2000" dirty="0" err="1">
                <a:solidFill>
                  <a:srgbClr val="003399"/>
                </a:solidFill>
              </a:rPr>
              <a:t>expériences</a:t>
            </a:r>
            <a:r>
              <a:rPr lang="en-GB" sz="2000" dirty="0">
                <a:solidFill>
                  <a:srgbClr val="003399"/>
                </a:solidFill>
              </a:rPr>
              <a:t> (“Best practices”) &amp; </a:t>
            </a:r>
            <a:r>
              <a:rPr lang="en-GB" sz="2000" dirty="0" err="1">
                <a:solidFill>
                  <a:srgbClr val="003399"/>
                </a:solidFill>
              </a:rPr>
              <a:t>renforcer</a:t>
            </a:r>
            <a:r>
              <a:rPr lang="en-GB" sz="2000" dirty="0">
                <a:solidFill>
                  <a:srgbClr val="003399"/>
                </a:solidFill>
              </a:rPr>
              <a:t> le message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003399"/>
                </a:solidFill>
              </a:rPr>
              <a:t>Du </a:t>
            </a:r>
            <a:r>
              <a:rPr lang="en-GB" u="sng" dirty="0" err="1">
                <a:solidFill>
                  <a:srgbClr val="003399"/>
                </a:solidFill>
              </a:rPr>
              <a:t>côté</a:t>
            </a:r>
            <a:r>
              <a:rPr lang="en-GB" u="sng" dirty="0">
                <a:solidFill>
                  <a:srgbClr val="003399"/>
                </a:solidFill>
              </a:rPr>
              <a:t> des </a:t>
            </a:r>
            <a:r>
              <a:rPr lang="en-GB" u="sng" dirty="0" err="1">
                <a:solidFill>
                  <a:srgbClr val="003399"/>
                </a:solidFill>
              </a:rPr>
              <a:t>autorités</a:t>
            </a:r>
            <a:endParaRPr lang="en-GB" u="sng" dirty="0">
              <a:solidFill>
                <a:srgbClr val="003399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3399"/>
                </a:solidFill>
              </a:rPr>
              <a:t>Il </a:t>
            </a:r>
            <a:r>
              <a:rPr lang="en-GB" sz="2000" dirty="0" err="1">
                <a:solidFill>
                  <a:srgbClr val="003399"/>
                </a:solidFill>
              </a:rPr>
              <a:t>faudrait</a:t>
            </a:r>
            <a:r>
              <a:rPr lang="en-GB" sz="2000" dirty="0">
                <a:solidFill>
                  <a:srgbClr val="003399"/>
                </a:solidFill>
              </a:rPr>
              <a:t> plus de collaboration et </a:t>
            </a:r>
            <a:r>
              <a:rPr lang="en-GB" sz="2000" dirty="0" err="1">
                <a:solidFill>
                  <a:srgbClr val="003399"/>
                </a:solidFill>
              </a:rPr>
              <a:t>d’échanges</a:t>
            </a:r>
            <a:r>
              <a:rPr lang="en-GB" sz="2000" dirty="0">
                <a:solidFill>
                  <a:srgbClr val="003399"/>
                </a:solidFill>
              </a:rPr>
              <a:t> avec et entre les </a:t>
            </a:r>
            <a:r>
              <a:rPr lang="en-GB" sz="2000" dirty="0" err="1">
                <a:solidFill>
                  <a:srgbClr val="003399"/>
                </a:solidFill>
              </a:rPr>
              <a:t>différentes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autorités</a:t>
            </a:r>
            <a:r>
              <a:rPr lang="en-GB" sz="2000" dirty="0">
                <a:solidFill>
                  <a:srgbClr val="003399"/>
                </a:solidFill>
              </a:rPr>
              <a:t>… </a:t>
            </a:r>
            <a:r>
              <a:rPr lang="en-GB" sz="2000" dirty="0" err="1">
                <a:solidFill>
                  <a:srgbClr val="003399"/>
                </a:solidFill>
              </a:rPr>
              <a:t>mais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problème</a:t>
            </a:r>
            <a:r>
              <a:rPr lang="en-GB" sz="2000" dirty="0">
                <a:solidFill>
                  <a:srgbClr val="003399"/>
                </a:solidFill>
              </a:rPr>
              <a:t> de </a:t>
            </a:r>
            <a:r>
              <a:rPr lang="en-GB" sz="2000" dirty="0" err="1">
                <a:solidFill>
                  <a:srgbClr val="003399"/>
                </a:solidFill>
              </a:rPr>
              <a:t>ressources</a:t>
            </a:r>
            <a:r>
              <a:rPr lang="en-GB" sz="2000" dirty="0">
                <a:solidFill>
                  <a:srgbClr val="003399"/>
                </a:solidFill>
              </a:rPr>
              <a:t> et budgets!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3399"/>
                </a:solidFill>
              </a:rPr>
              <a:t>Création</a:t>
            </a:r>
            <a:r>
              <a:rPr lang="en-GB" sz="2000" dirty="0">
                <a:solidFill>
                  <a:srgbClr val="003399"/>
                </a:solidFill>
              </a:rPr>
              <a:t> de la EDB (Enforcement Data Base) pour assurer </a:t>
            </a:r>
            <a:r>
              <a:rPr lang="en-GB" sz="2000" dirty="0" err="1">
                <a:solidFill>
                  <a:srgbClr val="003399"/>
                </a:solidFill>
              </a:rPr>
              <a:t>une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err="1">
                <a:solidFill>
                  <a:srgbClr val="003399"/>
                </a:solidFill>
              </a:rPr>
              <a:t>meilleure</a:t>
            </a:r>
            <a:r>
              <a:rPr lang="en-GB" sz="2000" dirty="0">
                <a:solidFill>
                  <a:srgbClr val="003399"/>
                </a:solidFill>
              </a:rPr>
              <a:t> communication avec les douanes et la police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36360" y="63042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444F55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0EC4A-8AA0-40FD-A463-7A3B01338251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6607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2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CB1F54-76B3-4A74-B409-98CCA5947648}"/>
              </a:ext>
            </a:extLst>
          </p:cNvPr>
          <p:cNvSpPr txBox="1"/>
          <p:nvPr/>
        </p:nvSpPr>
        <p:spPr>
          <a:xfrm>
            <a:off x="381000" y="820169"/>
            <a:ext cx="44053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u="sng" dirty="0"/>
              <a:t>Contrefaçon («</a:t>
            </a:r>
            <a:r>
              <a:rPr lang="fr-CH" sz="2000" u="sng" dirty="0" err="1"/>
              <a:t>counterfeit</a:t>
            </a:r>
            <a:r>
              <a:rPr lang="fr-CH" sz="2000" u="sng" dirty="0"/>
              <a:t>») vs. Imitations («</a:t>
            </a:r>
            <a:r>
              <a:rPr lang="fr-CH" sz="2000" u="sng" dirty="0" err="1"/>
              <a:t>Infringements</a:t>
            </a:r>
            <a:r>
              <a:rPr lang="fr-CH" sz="2000" u="sng" dirty="0"/>
              <a:t>»)</a:t>
            </a:r>
            <a:r>
              <a:rPr lang="fr-CH" sz="2000" dirty="0"/>
              <a:t>?</a:t>
            </a:r>
          </a:p>
          <a:p>
            <a:endParaRPr lang="fr-CH" dirty="0"/>
          </a:p>
          <a:p>
            <a:r>
              <a:rPr lang="fr-CH" sz="2000" dirty="0">
                <a:solidFill>
                  <a:srgbClr val="003399"/>
                </a:solidFill>
              </a:rPr>
              <a:t>Quand on utilise le terme de «contrefaçon» on se réfère généralement à des </a:t>
            </a:r>
            <a:r>
              <a:rPr lang="fr-CH" sz="2000" b="1" dirty="0">
                <a:solidFill>
                  <a:srgbClr val="C00000"/>
                </a:solidFill>
              </a:rPr>
              <a:t>répliques à l’identique</a:t>
            </a:r>
            <a:r>
              <a:rPr lang="fr-CH" sz="2000" b="1" dirty="0">
                <a:solidFill>
                  <a:srgbClr val="003399"/>
                </a:solidFill>
              </a:rPr>
              <a:t> </a:t>
            </a:r>
            <a:r>
              <a:rPr lang="fr-CH" sz="2000" dirty="0">
                <a:solidFill>
                  <a:srgbClr val="003399"/>
                </a:solidFill>
              </a:rPr>
              <a:t>de produits et marques existants qui sont présentés dans des emballages qui donnent l’impression qu’ils ont été fabriqués par l’entreprise qui détient la marque et fabrique normalement les produits</a:t>
            </a:r>
          </a:p>
          <a:p>
            <a:endParaRPr lang="fr-CH" sz="2000" dirty="0">
              <a:solidFill>
                <a:srgbClr val="003399"/>
              </a:solidFill>
            </a:endParaRPr>
          </a:p>
          <a:p>
            <a:r>
              <a:rPr lang="fr-CH" sz="2000" dirty="0">
                <a:solidFill>
                  <a:srgbClr val="003399"/>
                </a:solidFill>
              </a:rPr>
              <a:t>Les contrefaçons ont la mème marque et le même emballage que le produit original.</a:t>
            </a:r>
          </a:p>
          <a:p>
            <a:endParaRPr lang="fr-CH" dirty="0"/>
          </a:p>
          <a:p>
            <a:pPr algn="ctr"/>
            <a:r>
              <a:rPr lang="fr-CH" sz="2000" b="1" dirty="0">
                <a:solidFill>
                  <a:srgbClr val="C00000"/>
                </a:solidFill>
              </a:rPr>
              <a:t>Il est très difficile de les différencier des originaux!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642178-DA7F-40A3-AB0D-8F2AFE9CC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71811"/>
            <a:ext cx="3505200" cy="43410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80B1BF-DDF4-4B77-8F35-BED55950D5A7}"/>
              </a:ext>
            </a:extLst>
          </p:cNvPr>
          <p:cNvSpPr txBox="1"/>
          <p:nvPr/>
        </p:nvSpPr>
        <p:spPr>
          <a:xfrm>
            <a:off x="54864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0070C0"/>
                </a:solidFill>
              </a:rPr>
              <a:t>   Original        Contrefaçon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8C51BE-D1C0-44AC-AA28-1F85D88D6506}"/>
              </a:ext>
            </a:extLst>
          </p:cNvPr>
          <p:cNvSpPr txBox="1"/>
          <p:nvPr/>
        </p:nvSpPr>
        <p:spPr>
          <a:xfrm>
            <a:off x="228600" y="15929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rgbClr val="0070C0"/>
                </a:solidFill>
              </a:rPr>
              <a:t>Qu’est-ce que la Contrefaçon?...</a:t>
            </a:r>
          </a:p>
        </p:txBody>
      </p:sp>
    </p:spTree>
    <p:extLst>
      <p:ext uri="{BB962C8B-B14F-4D97-AF65-F5344CB8AC3E}">
        <p14:creationId xmlns:p14="http://schemas.microsoft.com/office/powerpoint/2010/main" val="217314967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-1524000" y="6172200"/>
            <a:ext cx="1905000" cy="4220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05A3EB-5663-449B-97D7-729020C6E276}" type="slidenum">
              <a:rPr lang="en-US"/>
              <a:pPr/>
              <a:t>20</a:t>
            </a:fld>
            <a:endParaRPr lang="en-US" sz="1108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2313">
            <a:off x="2845480" y="1504159"/>
            <a:ext cx="2907323" cy="35183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8705">
            <a:off x="307731" y="2277918"/>
            <a:ext cx="2753458" cy="37484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860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692" y="1337873"/>
            <a:ext cx="2797419" cy="41323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Jordanie 2006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Egypte 2006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Algérie 2007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Benin 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Togo 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Syrie 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Ghana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Côte d’Ivoire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Guinée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Philippines 2010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15" i="1" dirty="0">
                <a:solidFill>
                  <a:srgbClr val="0037A4"/>
                </a:solidFill>
                <a:ea typeface="Arial Unicode MS" pitchFamily="34" charset="-128"/>
                <a:cs typeface="Arial Unicode MS" pitchFamily="34" charset="-128"/>
              </a:rPr>
              <a:t>Chine 2013</a:t>
            </a:r>
          </a:p>
        </p:txBody>
      </p:sp>
      <p:sp>
        <p:nvSpPr>
          <p:cNvPr id="86024" name="Text Box 5"/>
          <p:cNvSpPr txBox="1">
            <a:spLocks noChangeArrowheads="1"/>
          </p:cNvSpPr>
          <p:nvPr/>
        </p:nvSpPr>
        <p:spPr bwMode="auto">
          <a:xfrm>
            <a:off x="0" y="1110700"/>
            <a:ext cx="9144000" cy="60388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H" sz="1662" b="1" dirty="0"/>
              <a:t>Nestlé a signé des Protocoles d’Accord de Coopération avec les douanes pour une collaboration accrue</a:t>
            </a:r>
            <a:endParaRPr lang="en-GB" sz="1662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3401" y="4513737"/>
            <a:ext cx="2642089" cy="170411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83693"/>
            <a:ext cx="88216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Ex. de Coopération avec les douanes pour lutter contre la contrefaçon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936631" y="1622182"/>
            <a:ext cx="8440615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 sz="1662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20058" y="1959220"/>
            <a:ext cx="9144000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 sz="1662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308838" y="1959220"/>
            <a:ext cx="6964974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 sz="1662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956897" y="3048327"/>
            <a:ext cx="211529" cy="348109"/>
          </a:xfrm>
          <a:prstGeom prst="homePlate">
            <a:avLst>
              <a:gd name="adj" fmla="val 25595"/>
            </a:avLst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H" sz="1662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011974" y="3193073"/>
            <a:ext cx="2233246" cy="71423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31" b="1"/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endParaRPr lang="en-US" sz="2031" b="1"/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756139" y="2091430"/>
            <a:ext cx="211529" cy="348109"/>
          </a:xfrm>
          <a:prstGeom prst="homePlate">
            <a:avLst>
              <a:gd name="adj" fmla="val 25595"/>
            </a:avLst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H" sz="1662"/>
          </a:p>
        </p:txBody>
      </p:sp>
      <p:pic>
        <p:nvPicPr>
          <p:cNvPr id="8500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85" y="1453662"/>
            <a:ext cx="2609850" cy="189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443404"/>
            <a:ext cx="2964473" cy="191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674" y="1437543"/>
            <a:ext cx="2883877" cy="19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20" y="3949212"/>
            <a:ext cx="2624503" cy="18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9962" y="3988777"/>
            <a:ext cx="2790092" cy="183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7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4731" y="3978520"/>
            <a:ext cx="3020158" cy="184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1293107" y="3487935"/>
            <a:ext cx="7241293" cy="4331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215" dirty="0">
                <a:solidFill>
                  <a:srgbClr val="0037A4"/>
                </a:solidFill>
              </a:rPr>
              <a:t>Contre les contrefaçons - politique de tolérance zéro !</a:t>
            </a:r>
            <a:endParaRPr lang="fr-FR" sz="2215" dirty="0">
              <a:solidFill>
                <a:srgbClr val="0037A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68520" y="265272"/>
            <a:ext cx="8804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Destruction de produits contrefaits saisis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1400" y="5876432"/>
            <a:ext cx="330590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62" b="1" dirty="0"/>
              <a:t>NESCAFE – Liban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520" y="898500"/>
            <a:ext cx="47595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46" b="1" dirty="0"/>
              <a:t>Les contrefaçons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08511"/>
              </p:ext>
            </p:extLst>
          </p:nvPr>
        </p:nvGraphicFramePr>
        <p:xfrm>
          <a:off x="290399" y="685800"/>
          <a:ext cx="816780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360" y="31921"/>
            <a:ext cx="8430039" cy="566936"/>
          </a:xfrm>
        </p:spPr>
        <p:txBody>
          <a:bodyPr/>
          <a:lstStyle/>
          <a:p>
            <a:r>
              <a:rPr lang="fr-CH" sz="3200" b="0" dirty="0">
                <a:solidFill>
                  <a:srgbClr val="0070C0"/>
                </a:solidFill>
                <a:latin typeface="Calibri" pitchFamily="34" charset="0"/>
              </a:rPr>
              <a:t>Ex. de Mesures pour lutter contre la contrefaçon </a:t>
            </a:r>
            <a:endParaRPr lang="en-GB" sz="3200" b="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23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94008"/>
            <a:ext cx="3195464" cy="131217"/>
          </a:xfrm>
          <a:prstGeom prst="rect">
            <a:avLst/>
          </a:prstGeom>
        </p:spPr>
        <p:txBody>
          <a:bodyPr numCol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tabLst/>
              <a:defRPr sz="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| Hubert Doléac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0000" y="4894008"/>
            <a:ext cx="1332020" cy="1312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15 October 2015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42969" y="122300"/>
            <a:ext cx="846137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Arial"/>
              </a:rPr>
              <a:t>Plus de concertation et collaboration pour </a:t>
            </a:r>
            <a:r>
              <a:rPr lang="en-US" kern="0" dirty="0" err="1">
                <a:latin typeface="Arial"/>
              </a:rPr>
              <a:t>freiner</a:t>
            </a:r>
            <a:r>
              <a:rPr lang="en-US" kern="0" dirty="0">
                <a:latin typeface="Arial"/>
              </a:rPr>
              <a:t> la </a:t>
            </a:r>
            <a:r>
              <a:rPr lang="en-US" kern="0" dirty="0" err="1">
                <a:latin typeface="Arial"/>
              </a:rPr>
              <a:t>contrefaçon</a:t>
            </a:r>
            <a:r>
              <a:rPr lang="en-US" kern="0" dirty="0">
                <a:latin typeface="Arial"/>
              </a:rPr>
              <a:t>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152400" y="990600"/>
            <a:ext cx="83280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B3"/>
              </a:buClr>
              <a:buFont typeface="Arial" charset="0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solidFill>
                  <a:srgbClr val="0037A4"/>
                </a:solidFill>
                <a:latin typeface="Arial"/>
              </a:rPr>
              <a:t>Le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développement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du E-Commerce a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créé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une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source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additionnelle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contrefaçon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pas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toujours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facile à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détecter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=&gt;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cela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pose le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problème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 la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responsabilité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intermédiaires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(E-Commerce platforms,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fournisseurs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 services,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transporteurs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, etc..) =&gt;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besoin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surveiller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plus la traffic sur internet et de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trouver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moyens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techniques pour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faciliter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la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détection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contrefaçons</a:t>
            </a:r>
            <a:endParaRPr lang="en-US" kern="0" dirty="0">
              <a:solidFill>
                <a:srgbClr val="0037A4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kern="0" dirty="0">
              <a:solidFill>
                <a:srgbClr val="0037A4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solidFill>
                  <a:srgbClr val="0037A4"/>
                </a:solidFill>
                <a:latin typeface="Arial"/>
              </a:rPr>
              <a:t>Il y a un grand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besoin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 porter plus à la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connaissance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autorités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règlementaires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et de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contrôle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(“Law Enforcement Agencies”) et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judiciaires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que la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contrefaçon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alimentaire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est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un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problème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sérieux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malgré la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valeur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nominale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plus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faible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produits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contrefaits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par rapport à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celle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produits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copiés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d’autres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industries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impactées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solidFill>
                  <a:srgbClr val="0037A4"/>
                </a:solidFill>
                <a:latin typeface="Arial"/>
              </a:rPr>
              <a:t>Il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faudrait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qu’il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y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ait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un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alourdissement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et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une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application plus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stricte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peines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prévues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en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cas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contrefaçon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 manière à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créer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un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effet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plus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dissuasif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sur les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réseaux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des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contrefacteurs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et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réduire</a:t>
            </a:r>
            <a:r>
              <a:rPr lang="en-US" kern="0" dirty="0">
                <a:solidFill>
                  <a:srgbClr val="0037A4"/>
                </a:solidFill>
              </a:rPr>
              <a:t> de manière significative les 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parts de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marchés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prises</a:t>
            </a:r>
            <a:r>
              <a:rPr lang="en-US" kern="0" dirty="0">
                <a:solidFill>
                  <a:srgbClr val="0037A4"/>
                </a:solidFill>
                <a:latin typeface="Arial"/>
              </a:rPr>
              <a:t> au commerce </a:t>
            </a:r>
            <a:r>
              <a:rPr lang="en-US" kern="0" dirty="0" err="1">
                <a:solidFill>
                  <a:srgbClr val="0037A4"/>
                </a:solidFill>
                <a:latin typeface="Arial"/>
              </a:rPr>
              <a:t>légitime</a:t>
            </a:r>
            <a:endParaRPr lang="en-US" kern="0" dirty="0">
              <a:solidFill>
                <a:srgbClr val="0037A4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69626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44082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F7E7747-1014-4546-AEDF-B3E6C7E26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2317" r="35426" b="34250"/>
          <a:stretch>
            <a:fillRect/>
          </a:stretch>
        </p:blipFill>
        <p:spPr bwMode="auto">
          <a:xfrm>
            <a:off x="2411413" y="1700213"/>
            <a:ext cx="43195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Date Placeholder 4">
            <a:extLst>
              <a:ext uri="{FF2B5EF4-FFF2-40B4-BE49-F238E27FC236}">
                <a16:creationId xmlns:a16="http://schemas.microsoft.com/office/drawing/2014/main" id="{9B19FB0D-F47F-43BE-A337-E9C0B6DE2A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gray">
          <a:xfrm>
            <a:off x="677863" y="6397625"/>
            <a:ext cx="3384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en-US"/>
              <a:t>View Points and Experiences on Protecting Industrial Property (Trademarks) Abroad</a:t>
            </a:r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54B7264A-4819-4C68-B0ED-B9B82F01F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332413"/>
            <a:ext cx="21780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>
            <a:extLst>
              <a:ext uri="{FF2B5EF4-FFF2-40B4-BE49-F238E27FC236}">
                <a16:creationId xmlns:a16="http://schemas.microsoft.com/office/drawing/2014/main" id="{82D548B0-DA82-4EC4-BD1D-328430DFD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4" descr="Japan Tobacco">
            <a:extLst>
              <a:ext uri="{FF2B5EF4-FFF2-40B4-BE49-F238E27FC236}">
                <a16:creationId xmlns:a16="http://schemas.microsoft.com/office/drawing/2014/main" id="{9CCF860F-3E6C-438A-A28C-1553064C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73613"/>
            <a:ext cx="14081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4" descr="Pfizer">
            <a:extLst>
              <a:ext uri="{FF2B5EF4-FFF2-40B4-BE49-F238E27FC236}">
                <a16:creationId xmlns:a16="http://schemas.microsoft.com/office/drawing/2014/main" id="{E0F4C0DF-5C43-41FF-86ED-9C66791E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663700"/>
            <a:ext cx="10636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6" descr="P&amp;G">
            <a:extLst>
              <a:ext uri="{FF2B5EF4-FFF2-40B4-BE49-F238E27FC236}">
                <a16:creationId xmlns:a16="http://schemas.microsoft.com/office/drawing/2014/main" id="{E0EE6EF6-9E6D-4B4C-A491-DD92E0DB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195638"/>
            <a:ext cx="1390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8" descr="nestle">
            <a:extLst>
              <a:ext uri="{FF2B5EF4-FFF2-40B4-BE49-F238E27FC236}">
                <a16:creationId xmlns:a16="http://schemas.microsoft.com/office/drawing/2014/main" id="{4419EDD7-4F6A-4275-8274-771455B0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195638"/>
            <a:ext cx="11382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0" descr="Philip Morris">
            <a:extLst>
              <a:ext uri="{FF2B5EF4-FFF2-40B4-BE49-F238E27FC236}">
                <a16:creationId xmlns:a16="http://schemas.microsoft.com/office/drawing/2014/main" id="{7017E61E-5EE5-4A2C-B1BC-7EBDD659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651375"/>
            <a:ext cx="14303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8" descr="Unilever">
            <a:extLst>
              <a:ext uri="{FF2B5EF4-FFF2-40B4-BE49-F238E27FC236}">
                <a16:creationId xmlns:a16="http://schemas.microsoft.com/office/drawing/2014/main" id="{8876ACE2-1649-4592-96FE-51A227BF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4963"/>
            <a:ext cx="142398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">
            <a:extLst>
              <a:ext uri="{FF2B5EF4-FFF2-40B4-BE49-F238E27FC236}">
                <a16:creationId xmlns:a16="http://schemas.microsoft.com/office/drawing/2014/main" id="{09100663-D615-4EC5-8D5A-A65197DEE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03"/>
          <a:stretch>
            <a:fillRect/>
          </a:stretch>
        </p:blipFill>
        <p:spPr bwMode="auto">
          <a:xfrm>
            <a:off x="1814513" y="4724400"/>
            <a:ext cx="10810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3">
            <a:extLst>
              <a:ext uri="{FF2B5EF4-FFF2-40B4-BE49-F238E27FC236}">
                <a16:creationId xmlns:a16="http://schemas.microsoft.com/office/drawing/2014/main" id="{F15F7FAF-8F35-4E29-AF5A-7369014299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1638300"/>
            <a:ext cx="1228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4">
            <a:extLst>
              <a:ext uri="{FF2B5EF4-FFF2-40B4-BE49-F238E27FC236}">
                <a16:creationId xmlns:a16="http://schemas.microsoft.com/office/drawing/2014/main" id="{1BBD457F-7C9C-4BAD-951B-2287098FF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55750"/>
            <a:ext cx="1428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5">
            <a:extLst>
              <a:ext uri="{FF2B5EF4-FFF2-40B4-BE49-F238E27FC236}">
                <a16:creationId xmlns:a16="http://schemas.microsoft.com/office/drawing/2014/main" id="{DA22BB13-C62C-4105-9A4C-90D3003374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635125"/>
            <a:ext cx="12477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6">
            <a:extLst>
              <a:ext uri="{FF2B5EF4-FFF2-40B4-BE49-F238E27FC236}">
                <a16:creationId xmlns:a16="http://schemas.microsoft.com/office/drawing/2014/main" id="{115666B4-5BDD-4CF5-BDD3-356BAF972F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759325"/>
            <a:ext cx="11795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7">
            <a:extLst>
              <a:ext uri="{FF2B5EF4-FFF2-40B4-BE49-F238E27FC236}">
                <a16:creationId xmlns:a16="http://schemas.microsoft.com/office/drawing/2014/main" id="{B3B18AC2-FEBA-49E3-808F-603FF74094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524000"/>
            <a:ext cx="14636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8">
            <a:extLst>
              <a:ext uri="{FF2B5EF4-FFF2-40B4-BE49-F238E27FC236}">
                <a16:creationId xmlns:a16="http://schemas.microsoft.com/office/drawing/2014/main" id="{361FE155-53D5-4729-A1E6-28C4A4EA51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279775"/>
            <a:ext cx="11715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9">
            <a:extLst>
              <a:ext uri="{FF2B5EF4-FFF2-40B4-BE49-F238E27FC236}">
                <a16:creationId xmlns:a16="http://schemas.microsoft.com/office/drawing/2014/main" id="{1C9FD16E-7DC4-4C46-9F61-03D6739AD1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141663"/>
            <a:ext cx="10969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0">
            <a:extLst>
              <a:ext uri="{FF2B5EF4-FFF2-40B4-BE49-F238E27FC236}">
                <a16:creationId xmlns:a16="http://schemas.microsoft.com/office/drawing/2014/main" id="{45B6C1A4-F1FC-45C2-AC9E-4D97C75E95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00200"/>
            <a:ext cx="617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1">
            <a:extLst>
              <a:ext uri="{FF2B5EF4-FFF2-40B4-BE49-F238E27FC236}">
                <a16:creationId xmlns:a16="http://schemas.microsoft.com/office/drawing/2014/main" id="{E3718F37-CC08-4376-AF18-F1643A0DF3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9321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2">
            <a:extLst>
              <a:ext uri="{FF2B5EF4-FFF2-40B4-BE49-F238E27FC236}">
                <a16:creationId xmlns:a16="http://schemas.microsoft.com/office/drawing/2014/main" id="{D74C603B-DD96-46A0-B825-93A8E4E9E3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282950"/>
            <a:ext cx="14620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3">
            <a:extLst>
              <a:ext uri="{FF2B5EF4-FFF2-40B4-BE49-F238E27FC236}">
                <a16:creationId xmlns:a16="http://schemas.microsoft.com/office/drawing/2014/main" id="{7AC995F8-F083-46E9-9AA6-F55C77E9D6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91088"/>
            <a:ext cx="1676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4">
            <a:extLst>
              <a:ext uri="{FF2B5EF4-FFF2-40B4-BE49-F238E27FC236}">
                <a16:creationId xmlns:a16="http://schemas.microsoft.com/office/drawing/2014/main" id="{1F5BB7BF-9D09-4294-9CBF-B3BCE80C8FD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735513"/>
            <a:ext cx="1447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8" descr="British American Tobacco">
            <a:extLst>
              <a:ext uri="{FF2B5EF4-FFF2-40B4-BE49-F238E27FC236}">
                <a16:creationId xmlns:a16="http://schemas.microsoft.com/office/drawing/2014/main" id="{37092D75-1575-449B-931C-9AA30B38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186113"/>
            <a:ext cx="14255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8">
            <a:extLst>
              <a:ext uri="{FF2B5EF4-FFF2-40B4-BE49-F238E27FC236}">
                <a16:creationId xmlns:a16="http://schemas.microsoft.com/office/drawing/2014/main" id="{00C1A7B4-9B5E-44B4-90CF-7265DFDD758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4AEBBBC-7ED0-4930-A7DA-B0FBB8F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0325"/>
            <a:ext cx="8785225" cy="936625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25 ‘Best Practices’ pour le respect et la </a:t>
            </a:r>
            <a:r>
              <a:rPr lang="en-US" altLang="en-US" b="1" dirty="0" err="1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préservation</a:t>
            </a:r>
            <a:r>
              <a:rPr lang="en-US" altLang="en-US" b="1" dirty="0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 des droits de PI</a:t>
            </a:r>
            <a:endParaRPr lang="en-US" altLang="en-US" b="1" dirty="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D06075C-1ED0-4712-BB5D-56A0C6A761EF}"/>
              </a:ext>
            </a:extLst>
          </p:cNvPr>
          <p:cNvSpPr txBox="1">
            <a:spLocks/>
          </p:cNvSpPr>
          <p:nvPr/>
        </p:nvSpPr>
        <p:spPr bwMode="auto">
          <a:xfrm>
            <a:off x="363538" y="2481263"/>
            <a:ext cx="521652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FB3"/>
              </a:buClr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Tx/>
            </a:pPr>
            <a:r>
              <a:rPr lang="en-US" altLang="en-US" sz="3200" u="sng" dirty="0">
                <a:latin typeface="Gill Sans"/>
                <a:ea typeface="Arial" panose="020B0604020202020204" pitchFamily="34" charset="0"/>
                <a:cs typeface="Gill Sans"/>
              </a:rPr>
              <a:t>Six </a:t>
            </a:r>
            <a:r>
              <a:rPr lang="en-US" altLang="en-US" sz="3200" u="sng" dirty="0" err="1">
                <a:latin typeface="Gill Sans"/>
                <a:ea typeface="Arial" panose="020B0604020202020204" pitchFamily="34" charset="0"/>
                <a:cs typeface="Gill Sans"/>
              </a:rPr>
              <a:t>domaines</a:t>
            </a:r>
            <a:r>
              <a:rPr lang="en-US" altLang="en-US" sz="3200" u="sng" dirty="0">
                <a:latin typeface="Gill Sans"/>
                <a:ea typeface="Arial" panose="020B0604020202020204" pitchFamily="34" charset="0"/>
                <a:cs typeface="Gill Sans"/>
              </a:rPr>
              <a:t> </a:t>
            </a:r>
            <a:r>
              <a:rPr lang="en-US" altLang="en-US" sz="3200" u="sng" dirty="0" err="1">
                <a:latin typeface="Gill Sans"/>
                <a:ea typeface="Arial" panose="020B0604020202020204" pitchFamily="34" charset="0"/>
                <a:cs typeface="Gill Sans"/>
              </a:rPr>
              <a:t>couverts</a:t>
            </a:r>
            <a:r>
              <a:rPr lang="en-US" altLang="en-US" sz="3200" u="sng" dirty="0">
                <a:latin typeface="Gill Sans"/>
                <a:ea typeface="Arial" panose="020B0604020202020204" pitchFamily="34" charset="0"/>
                <a:cs typeface="Gill Sans"/>
              </a:rPr>
              <a:t> par la politique </a:t>
            </a:r>
            <a:r>
              <a:rPr lang="en-US" altLang="en-US" sz="3200" u="sng" dirty="0" err="1">
                <a:latin typeface="Gill Sans"/>
                <a:ea typeface="Arial" panose="020B0604020202020204" pitchFamily="34" charset="0"/>
                <a:cs typeface="Gill Sans"/>
              </a:rPr>
              <a:t>définie</a:t>
            </a:r>
            <a:endParaRPr lang="en-US" altLang="en-US" sz="3200" u="sng" dirty="0">
              <a:latin typeface="Gill Sans"/>
              <a:ea typeface="Arial" panose="020B0604020202020204" pitchFamily="34" charset="0"/>
              <a:cs typeface="Gill Sans"/>
            </a:endParaRPr>
          </a:p>
          <a:p>
            <a:pPr eaLnBrk="1" hangingPunct="1">
              <a:buClrTx/>
              <a:buFont typeface="Arial" panose="020B0604020202020204" pitchFamily="34" charset="0"/>
              <a:buAutoNum type="arabicPeriod"/>
            </a:pP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Procédures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avec les Douanes (5)</a:t>
            </a:r>
          </a:p>
          <a:p>
            <a:pPr eaLnBrk="1" hangingPunct="1">
              <a:buClrTx/>
              <a:buFont typeface="Arial" panose="020B0604020202020204" pitchFamily="34" charset="0"/>
              <a:buAutoNum type="arabicPeriod"/>
            </a:pP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Procédures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de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poursuites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Civiles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(6)</a:t>
            </a:r>
          </a:p>
          <a:p>
            <a:pPr>
              <a:buClrTx/>
              <a:buFont typeface="Arial" panose="020B0604020202020204" pitchFamily="34" charset="0"/>
              <a:buAutoNum type="arabicPeriod"/>
            </a:pP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Procédures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de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poursuites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Criminelles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(6)</a:t>
            </a:r>
          </a:p>
          <a:p>
            <a:pPr>
              <a:buClrTx/>
              <a:buFont typeface="Arial" panose="020B0604020202020204" pitchFamily="34" charset="0"/>
              <a:buAutoNum type="arabicPeriod"/>
            </a:pP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Procédures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de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poursuites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pour 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l’Environment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Digital (4)</a:t>
            </a:r>
          </a:p>
          <a:p>
            <a:pPr>
              <a:buClrTx/>
              <a:buFont typeface="Arial" panose="020B0604020202020204" pitchFamily="34" charset="0"/>
              <a:buAutoNum type="arabicPeriod"/>
            </a:pP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Pratiques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pour les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Procédures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de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poursuites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(2)</a:t>
            </a:r>
          </a:p>
          <a:p>
            <a:pPr>
              <a:buClrTx/>
              <a:buFont typeface="Arial" panose="020B0604020202020204" pitchFamily="34" charset="0"/>
              <a:buAutoNum type="arabicPeriod"/>
            </a:pP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Coopération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</a:t>
            </a:r>
            <a:r>
              <a:rPr lang="en-US" altLang="en-US" sz="2200" dirty="0" err="1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Internationale</a:t>
            </a:r>
            <a:r>
              <a:rPr lang="en-US" altLang="en-US" sz="2200" dirty="0">
                <a:solidFill>
                  <a:srgbClr val="003399"/>
                </a:solidFill>
                <a:latin typeface="Gill Sans"/>
                <a:ea typeface="Arial" panose="020B0604020202020204" pitchFamily="34" charset="0"/>
                <a:cs typeface="Gill Sans"/>
              </a:rPr>
              <a:t> (2)</a:t>
            </a:r>
          </a:p>
          <a:p>
            <a:pPr eaLnBrk="1" hangingPunct="1">
              <a:spcAft>
                <a:spcPts val="600"/>
              </a:spcAft>
              <a:buClrTx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FD0D0920-AD8D-4805-BC9F-973C4F3E6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935288"/>
            <a:ext cx="3657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24">
            <a:extLst>
              <a:ext uri="{FF2B5EF4-FFF2-40B4-BE49-F238E27FC236}">
                <a16:creationId xmlns:a16="http://schemas.microsoft.com/office/drawing/2014/main" id="{BF0BBE63-CBCC-4DAF-95E3-DD096D86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551238"/>
            <a:ext cx="12779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I II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III IV V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VI VII VIII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IX X XI XII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XIII XIV XV</a:t>
            </a:r>
          </a:p>
        </p:txBody>
      </p:sp>
      <p:sp>
        <p:nvSpPr>
          <p:cNvPr id="25609" name="TextBox 25">
            <a:extLst>
              <a:ext uri="{FF2B5EF4-FFF2-40B4-BE49-F238E27FC236}">
                <a16:creationId xmlns:a16="http://schemas.microsoft.com/office/drawing/2014/main" id="{1D8CA847-696C-4126-B36F-9C567EE15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3573463"/>
            <a:ext cx="12779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XVI XVII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XVIII XIX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XX XXI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XXII XXIII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600" b="1">
                <a:latin typeface="Arial Hebrew"/>
                <a:ea typeface="Arial Hebrew"/>
                <a:cs typeface="Arial Hebrew"/>
              </a:rPr>
              <a:t>XXIV XXV</a:t>
            </a:r>
          </a:p>
        </p:txBody>
      </p:sp>
      <p:pic>
        <p:nvPicPr>
          <p:cNvPr id="25610" name="Picture 8">
            <a:extLst>
              <a:ext uri="{FF2B5EF4-FFF2-40B4-BE49-F238E27FC236}">
                <a16:creationId xmlns:a16="http://schemas.microsoft.com/office/drawing/2014/main" id="{1B1D84C8-0303-40C1-B943-7995BDA24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TZ report (dragged).jpg">
            <a:extLst>
              <a:ext uri="{FF2B5EF4-FFF2-40B4-BE49-F238E27FC236}">
                <a16:creationId xmlns:a16="http://schemas.microsoft.com/office/drawing/2014/main" id="{43DE5F7C-D776-488E-821E-8A260206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9888" y="1143000"/>
            <a:ext cx="1893887" cy="2676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A85DD-B62E-4D95-83B4-0D9486FD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80469"/>
            <a:ext cx="6629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Gill Sans"/>
                <a:ea typeface="Gill Sans"/>
                <a:cs typeface="Gill Sans"/>
              </a:rPr>
              <a:t>#2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Habiliter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les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autorités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douanières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à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suspendre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–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en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agissant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soit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ex officio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soit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à la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demande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des propriétaires des droits de PI—la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libération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des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produits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suspectés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de porter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atteinte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à des droits de PI, y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compris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les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produits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en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transit et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transbordement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, dans les zones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franches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et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ceux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en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cours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de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procédures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 </a:t>
            </a:r>
            <a:r>
              <a:rPr lang="en-US" altLang="en-US" dirty="0" err="1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d’import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/export.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7FCB3-B725-4BC8-A23F-29747E289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6" y="2945096"/>
            <a:ext cx="6858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Gill Sans"/>
                <a:ea typeface="Gill Sans"/>
                <a:cs typeface="Gill Sans"/>
              </a:rPr>
              <a:t>#16 </a:t>
            </a:r>
            <a:r>
              <a:rPr lang="fr-FR" altLang="fr-FR" dirty="0">
                <a:solidFill>
                  <a:srgbClr val="003399"/>
                </a:solidFill>
                <a:latin typeface="inherit"/>
              </a:rPr>
              <a:t>Veiller à ce que la législation sur les produits de la criminalité régisse les activités illicites relatives aux atteintes à la propriété intellectuelle et veiller à ce que les dispositions de cette législation relatives à la propriété intellectuelle prévoient des dispositions; a) mise en œuvre effective du dépistage, du gel et de la saisie des avoirs; b) un régime de confiscation sans condamnation; et c) renversement de la charge de la preuve et extension des pouvoirs de confiscation à des tiers.</a:t>
            </a:r>
            <a:r>
              <a:rPr lang="fr-FR" altLang="fr-FR" sz="100" dirty="0">
                <a:solidFill>
                  <a:srgbClr val="003399"/>
                </a:solidFill>
              </a:rPr>
              <a:t> </a:t>
            </a:r>
            <a:endParaRPr lang="en-US" altLang="en-US" dirty="0">
              <a:solidFill>
                <a:srgbClr val="003399"/>
              </a:solidFill>
              <a:latin typeface="Gill Sans"/>
              <a:ea typeface="Gill Sans"/>
              <a:cs typeface="Gill Sans"/>
            </a:endParaRPr>
          </a:p>
          <a:p>
            <a:pPr eaLnBrk="1" hangingPunct="1"/>
            <a:endParaRPr lang="en-US" altLang="en-US" dirty="0">
              <a:latin typeface="Gill Sans"/>
              <a:ea typeface="Gill Sans"/>
              <a:cs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28738-77C1-499C-B464-662F3816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1" y="5090160"/>
            <a:ext cx="6629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Gill Sans"/>
                <a:ea typeface="Gill Sans"/>
                <a:cs typeface="Gill Sans"/>
              </a:rPr>
              <a:t>#20 </a:t>
            </a:r>
            <a:r>
              <a:rPr lang="fr-FR" altLang="fr-FR" dirty="0">
                <a:solidFill>
                  <a:srgbClr val="003399"/>
                </a:solidFill>
                <a:latin typeface="inherit"/>
              </a:rPr>
              <a:t>Mettre en œuvre des procédures de notification et de suppression efficaces pour les intermédiaires fournissant un hébergement ou des liens à des produits contrefaisants, du matériel ou des services portant atteinte à la propriété intellectuelle</a:t>
            </a:r>
            <a:r>
              <a:rPr lang="en-US" altLang="en-US" dirty="0">
                <a:solidFill>
                  <a:srgbClr val="003399"/>
                </a:solidFill>
                <a:latin typeface="Gill Sans"/>
                <a:ea typeface="Gill Sans"/>
                <a:cs typeface="Gill Sans"/>
              </a:rPr>
              <a:t>. </a:t>
            </a:r>
          </a:p>
          <a:p>
            <a:pPr eaLnBrk="1" hangingPunct="1"/>
            <a:endParaRPr lang="en-US" altLang="en-US" dirty="0">
              <a:latin typeface="Gill Sans"/>
              <a:ea typeface="Gill Sans"/>
              <a:cs typeface="Gill Sans"/>
            </a:endParaRPr>
          </a:p>
        </p:txBody>
      </p:sp>
      <p:pic>
        <p:nvPicPr>
          <p:cNvPr id="13" name="Picture 12" descr="IP_crime_source.png">
            <a:extLst>
              <a:ext uri="{FF2B5EF4-FFF2-40B4-BE49-F238E27FC236}">
                <a16:creationId xmlns:a16="http://schemas.microsoft.com/office/drawing/2014/main" id="{79A00B07-1BBD-4DB5-8BA7-271E334DE6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9888" y="2924175"/>
            <a:ext cx="1893887" cy="26479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C607D3-0229-4CC0-A4F1-68968342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" y="1103996"/>
            <a:ext cx="9220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BASCAP </a:t>
            </a:r>
            <a:r>
              <a:rPr lang="fr-FR" altLang="en-US" sz="3600" b="1" dirty="0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altLang="en-US" sz="3600" b="1" dirty="0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25’</a:t>
            </a:r>
            <a:endParaRPr lang="en-US" altLang="en-US" sz="3600" b="1" dirty="0"/>
          </a:p>
        </p:txBody>
      </p:sp>
      <p:pic>
        <p:nvPicPr>
          <p:cNvPr id="15" name="Picture 11" descr="2015 BASCAP Intermediares_HR (dragged) 10.59.55 AM.jpg">
            <a:extLst>
              <a:ext uri="{FF2B5EF4-FFF2-40B4-BE49-F238E27FC236}">
                <a16:creationId xmlns:a16="http://schemas.microsoft.com/office/drawing/2014/main" id="{C6D0E9F4-8A93-4090-8923-B04529473B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4179888"/>
            <a:ext cx="1905000" cy="26336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638D2C41-A083-447B-BDEA-6C3DCB4C5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47614B-F4E5-4755-AABE-4FC884C3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89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DD6D4-F00A-4E58-865B-0D3B947C3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3BE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055 L -0.2448 0.0270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3BE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1644 L -0.2448 0.0164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3BE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921 L -0.24948 -0.0192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10192F38-0A33-44A8-8BE6-30465FF2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279636"/>
            <a:ext cx="23606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CE83DB-7FEE-4E5E-9524-2C310B573C79}"/>
              </a:ext>
            </a:extLst>
          </p:cNvPr>
          <p:cNvSpPr txBox="1">
            <a:spLocks/>
          </p:cNvSpPr>
          <p:nvPr/>
        </p:nvSpPr>
        <p:spPr bwMode="auto">
          <a:xfrm>
            <a:off x="546100" y="3416300"/>
            <a:ext cx="611346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6FB3"/>
              </a:buClr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Il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faut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encourager les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Etats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à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adhérer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à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ces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principes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et examiner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où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ils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se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situent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concernant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le respect de </a:t>
            </a:r>
            <a:r>
              <a:rPr lang="en-US" altLang="en-US" sz="2000" dirty="0" err="1">
                <a:solidFill>
                  <a:srgbClr val="003399"/>
                </a:solidFill>
                <a:ea typeface="Gill Sans"/>
                <a:cs typeface="Gill Sans"/>
              </a:rPr>
              <a:t>ces</a:t>
            </a:r>
            <a:r>
              <a:rPr lang="en-US" altLang="en-US" sz="2000" dirty="0">
                <a:solidFill>
                  <a:srgbClr val="003399"/>
                </a:solidFill>
                <a:ea typeface="Gill Sans"/>
                <a:cs typeface="Gill Sans"/>
              </a:rPr>
              <a:t> 25 “best practices”.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3399"/>
                </a:solidFill>
              </a:rPr>
              <a:t>Les </a:t>
            </a:r>
            <a:r>
              <a:rPr lang="en-US" altLang="en-US" sz="2000" dirty="0" err="1">
                <a:solidFill>
                  <a:srgbClr val="003399"/>
                </a:solidFill>
              </a:rPr>
              <a:t>société</a:t>
            </a:r>
            <a:r>
              <a:rPr lang="en-US" altLang="en-US" sz="2000" dirty="0">
                <a:solidFill>
                  <a:srgbClr val="003399"/>
                </a:solidFill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</a:rPr>
              <a:t>collaborant</a:t>
            </a:r>
            <a:r>
              <a:rPr lang="en-US" altLang="en-US" sz="2000" dirty="0">
                <a:solidFill>
                  <a:srgbClr val="003399"/>
                </a:solidFill>
              </a:rPr>
              <a:t> avec BASCAP se </a:t>
            </a:r>
            <a:r>
              <a:rPr lang="en-US" altLang="en-US" sz="2000" dirty="0" err="1">
                <a:solidFill>
                  <a:srgbClr val="003399"/>
                </a:solidFill>
              </a:rPr>
              <a:t>disent</a:t>
            </a:r>
            <a:r>
              <a:rPr lang="en-US" altLang="en-US" sz="2000" dirty="0">
                <a:solidFill>
                  <a:srgbClr val="003399"/>
                </a:solidFill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</a:rPr>
              <a:t>prêtes</a:t>
            </a:r>
            <a:r>
              <a:rPr lang="en-US" altLang="en-US" sz="2000" dirty="0">
                <a:solidFill>
                  <a:srgbClr val="003399"/>
                </a:solidFill>
              </a:rPr>
              <a:t> à </a:t>
            </a:r>
            <a:r>
              <a:rPr lang="en-US" altLang="en-US" sz="2000" dirty="0" err="1">
                <a:solidFill>
                  <a:srgbClr val="003399"/>
                </a:solidFill>
              </a:rPr>
              <a:t>collaborer</a:t>
            </a:r>
            <a:r>
              <a:rPr lang="en-US" altLang="en-US" sz="2000" dirty="0">
                <a:solidFill>
                  <a:srgbClr val="003399"/>
                </a:solidFill>
              </a:rPr>
              <a:t> avec les </a:t>
            </a:r>
            <a:r>
              <a:rPr lang="en-US" altLang="en-US" sz="2000" dirty="0" err="1">
                <a:solidFill>
                  <a:srgbClr val="003399"/>
                </a:solidFill>
              </a:rPr>
              <a:t>autorités</a:t>
            </a:r>
            <a:r>
              <a:rPr lang="en-US" altLang="en-US" sz="2000" dirty="0">
                <a:solidFill>
                  <a:srgbClr val="003399"/>
                </a:solidFill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</a:rPr>
              <a:t>nationales</a:t>
            </a:r>
            <a:r>
              <a:rPr lang="en-US" altLang="en-US" sz="2000" dirty="0">
                <a:solidFill>
                  <a:srgbClr val="003399"/>
                </a:solidFill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</a:rPr>
              <a:t>ou</a:t>
            </a:r>
            <a:r>
              <a:rPr lang="en-US" altLang="en-US" sz="2000" dirty="0">
                <a:solidFill>
                  <a:srgbClr val="003399"/>
                </a:solidFill>
              </a:rPr>
              <a:t> corps </a:t>
            </a:r>
            <a:r>
              <a:rPr lang="en-US" altLang="en-US" sz="2000" dirty="0" err="1">
                <a:solidFill>
                  <a:srgbClr val="003399"/>
                </a:solidFill>
              </a:rPr>
              <a:t>gouvernementaux</a:t>
            </a:r>
            <a:r>
              <a:rPr lang="en-US" altLang="en-US" sz="2000" dirty="0">
                <a:solidFill>
                  <a:srgbClr val="003399"/>
                </a:solidFill>
              </a:rPr>
              <a:t> </a:t>
            </a:r>
            <a:r>
              <a:rPr lang="en-US" altLang="en-US" sz="2000" dirty="0" err="1">
                <a:solidFill>
                  <a:srgbClr val="003399"/>
                </a:solidFill>
              </a:rPr>
              <a:t>régionaux</a:t>
            </a:r>
            <a:r>
              <a:rPr lang="en-US" altLang="en-US" sz="2000" dirty="0">
                <a:solidFill>
                  <a:srgbClr val="003399"/>
                </a:solidFill>
              </a:rPr>
              <a:t> pour les aider dans </a:t>
            </a:r>
            <a:r>
              <a:rPr lang="en-US" altLang="en-US" sz="2000" dirty="0" err="1">
                <a:solidFill>
                  <a:srgbClr val="003399"/>
                </a:solidFill>
              </a:rPr>
              <a:t>ce</a:t>
            </a:r>
            <a:r>
              <a:rPr lang="en-US" altLang="en-US" sz="2000" dirty="0">
                <a:solidFill>
                  <a:srgbClr val="003399"/>
                </a:solidFill>
              </a:rPr>
              <a:t> travail important.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endParaRPr lang="en-US" altLang="en-US" sz="2200" dirty="0">
              <a:ea typeface="Gill Sans"/>
              <a:cs typeface="Gill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120D4-7B5D-4EE7-8E44-3E1A3F2E2509}"/>
              </a:ext>
            </a:extLst>
          </p:cNvPr>
          <p:cNvSpPr/>
          <p:nvPr/>
        </p:nvSpPr>
        <p:spPr>
          <a:xfrm>
            <a:off x="580887" y="1931661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solidFill>
                  <a:srgbClr val="003399"/>
                </a:solidFill>
              </a:rPr>
              <a:t>Une base de politique (« </a:t>
            </a:r>
            <a:r>
              <a:rPr lang="fr-FR" altLang="fr-FR" sz="2000" dirty="0" err="1">
                <a:solidFill>
                  <a:srgbClr val="003399"/>
                </a:solidFill>
              </a:rPr>
              <a:t>policy</a:t>
            </a:r>
            <a:r>
              <a:rPr lang="fr-FR" altLang="fr-FR" sz="2000" dirty="0">
                <a:solidFill>
                  <a:srgbClr val="003399"/>
                </a:solidFill>
              </a:rPr>
              <a:t> ») permettant aux gouvernements d’évaluer l’état du cadre juridique de leur pays en matière d’application des droits de propriété intellectuelle - points forts et points à améliorer. </a:t>
            </a:r>
            <a:endParaRPr lang="en-US" sz="2000" dirty="0">
              <a:solidFill>
                <a:srgbClr val="003399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059DBE7-8CE0-4E57-8E01-E90447FD7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"/>
            <a:ext cx="878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35117022-1E49-4A45-9F3D-86878A56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216025"/>
            <a:ext cx="9220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BASCAP </a:t>
            </a:r>
            <a:r>
              <a:rPr lang="fr-FR" altLang="en-US" sz="3600" b="1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altLang="en-US" sz="3600" b="1">
                <a:solidFill>
                  <a:srgbClr val="0063BE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25’</a:t>
            </a:r>
            <a:endParaRPr lang="en-US" altLang="en-US" sz="36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69442-0039-438A-A066-EC1FAEFA0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7120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>
            <a:extLst>
              <a:ext uri="{FF2B5EF4-FFF2-40B4-BE49-F238E27FC236}">
                <a16:creationId xmlns:a16="http://schemas.microsoft.com/office/drawing/2014/main" id="{8B9C5F75-F5BC-4BCB-9E20-55083C8BB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dirty="0" err="1">
                <a:solidFill>
                  <a:srgbClr val="276ECA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Campagne</a:t>
            </a:r>
            <a:r>
              <a:rPr lang="en-GB" altLang="en-US" sz="3200" dirty="0">
                <a:solidFill>
                  <a:srgbClr val="276ECA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276ECA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Globale</a:t>
            </a:r>
            <a:r>
              <a:rPr lang="en-GB" altLang="en-US" sz="3200" dirty="0">
                <a:solidFill>
                  <a:srgbClr val="276ECA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de sensibilisation des </a:t>
            </a:r>
            <a:r>
              <a:rPr lang="en-GB" altLang="en-US" sz="3200" dirty="0" err="1">
                <a:solidFill>
                  <a:srgbClr val="276ECA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Consommmateurs</a:t>
            </a:r>
            <a:endParaRPr lang="en-GB" altLang="en-US" sz="3200" dirty="0">
              <a:solidFill>
                <a:srgbClr val="276ECA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algn="ctr" eaLnBrk="1" hangingPunct="1"/>
            <a:endParaRPr lang="en-US" altLang="en-US" sz="1200" b="1" dirty="0">
              <a:solidFill>
                <a:srgbClr val="558ED5"/>
              </a:solidFill>
              <a:cs typeface="Segoe UI" panose="020B0502040204020203" pitchFamily="34" charset="0"/>
            </a:endParaRPr>
          </a:p>
          <a:p>
            <a:pPr algn="ctr" eaLnBrk="1" hangingPunct="1"/>
            <a:r>
              <a:rPr lang="en-US" altLang="en-US" sz="3200" dirty="0">
                <a:latin typeface="Gill Sans"/>
                <a:ea typeface="Gill Sans"/>
                <a:cs typeface="Gill Sans"/>
              </a:rPr>
              <a:t>“Les </a:t>
            </a:r>
            <a:r>
              <a:rPr lang="en-US" altLang="en-US" sz="3200" dirty="0" err="1">
                <a:latin typeface="Gill Sans"/>
                <a:ea typeface="Gill Sans"/>
                <a:cs typeface="Gill Sans"/>
              </a:rPr>
              <a:t>contrefaçons</a:t>
            </a:r>
            <a:r>
              <a:rPr lang="en-US" altLang="en-US" sz="3200" dirty="0">
                <a:latin typeface="Gill Sans"/>
                <a:ea typeface="Gill Sans"/>
                <a:cs typeface="Gill Sans"/>
              </a:rPr>
              <a:t> </a:t>
            </a:r>
            <a:r>
              <a:rPr lang="en-US" altLang="en-US" sz="3200" dirty="0" err="1">
                <a:latin typeface="Gill Sans"/>
                <a:ea typeface="Gill Sans"/>
                <a:cs typeface="Gill Sans"/>
              </a:rPr>
              <a:t>coûtent</a:t>
            </a:r>
            <a:r>
              <a:rPr lang="en-US" altLang="en-US" sz="3200" dirty="0">
                <a:latin typeface="Gill Sans"/>
                <a:ea typeface="Gill Sans"/>
                <a:cs typeface="Gill Sans"/>
              </a:rPr>
              <a:t> plus, </a:t>
            </a:r>
            <a:r>
              <a:rPr lang="en-US" altLang="en-US" sz="3200" dirty="0" err="1">
                <a:latin typeface="Gill Sans"/>
                <a:ea typeface="Gill Sans"/>
                <a:cs typeface="Gill Sans"/>
              </a:rPr>
              <a:t>j’achète</a:t>
            </a:r>
            <a:r>
              <a:rPr lang="en-US" altLang="en-US" sz="3200" dirty="0">
                <a:latin typeface="Gill Sans"/>
                <a:ea typeface="Gill Sans"/>
                <a:cs typeface="Gill Sans"/>
              </a:rPr>
              <a:t> le </a:t>
            </a:r>
            <a:r>
              <a:rPr lang="en-US" altLang="en-US" sz="3200" dirty="0" err="1">
                <a:latin typeface="Gill Sans"/>
                <a:ea typeface="Gill Sans"/>
                <a:cs typeface="Gill Sans"/>
              </a:rPr>
              <a:t>vrai</a:t>
            </a:r>
            <a:r>
              <a:rPr lang="en-US" altLang="en-US" sz="3200" dirty="0">
                <a:latin typeface="Gill Sans"/>
                <a:ea typeface="Gill Sans"/>
                <a:cs typeface="Gill Sans"/>
              </a:rPr>
              <a:t>”</a:t>
            </a:r>
            <a:endParaRPr lang="en-US" altLang="en-US" sz="3200" b="1" dirty="0">
              <a:latin typeface="Gill Sans"/>
              <a:ea typeface="Gill Sans"/>
              <a:cs typeface="Gill Sans"/>
            </a:endParaRPr>
          </a:p>
          <a:p>
            <a:pPr eaLnBrk="1" hangingPunct="1"/>
            <a:endParaRPr lang="en-US" altLang="en-US" sz="2800" dirty="0"/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410E2673-6929-4B3A-8C83-68234A4DA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5661025"/>
            <a:ext cx="324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006FB3"/>
                </a:solidFill>
                <a:hlinkClick r:id="rId3"/>
              </a:rPr>
              <a:t>www.IBUYREAL.ORG</a:t>
            </a:r>
            <a:endParaRPr lang="en-US" altLang="en-US" sz="2400">
              <a:solidFill>
                <a:srgbClr val="006FB3"/>
              </a:solidFill>
            </a:endParaRPr>
          </a:p>
        </p:txBody>
      </p:sp>
      <p:pic>
        <p:nvPicPr>
          <p:cNvPr id="30724" name="Picture 2" descr="BuyReal_LOGO_English.jpg">
            <a:extLst>
              <a:ext uri="{FF2B5EF4-FFF2-40B4-BE49-F238E27FC236}">
                <a16:creationId xmlns:a16="http://schemas.microsoft.com/office/drawing/2014/main" id="{06C95817-637B-48EE-8A2F-BF6C46828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104528"/>
            <a:ext cx="31242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Date Placeholder 4">
            <a:extLst>
              <a:ext uri="{FF2B5EF4-FFF2-40B4-BE49-F238E27FC236}">
                <a16:creationId xmlns:a16="http://schemas.microsoft.com/office/drawing/2014/main" id="{43811BED-2035-4011-AB72-8C0A803C72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gray">
          <a:xfrm>
            <a:off x="677863" y="6397625"/>
            <a:ext cx="3384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en-US"/>
              <a:t>View Points and Experiences on Protecting Industrial Property (Trademarks) Abroad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E05C7-841B-412C-8810-58AAD080742D}"/>
              </a:ext>
            </a:extLst>
          </p:cNvPr>
          <p:cNvSpPr txBox="1"/>
          <p:nvPr/>
        </p:nvSpPr>
        <p:spPr>
          <a:xfrm>
            <a:off x="622300" y="6480175"/>
            <a:ext cx="14287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Jean-Pierre </a:t>
            </a:r>
            <a:r>
              <a:rPr lang="en-US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Maeder</a:t>
            </a:r>
            <a:endParaRPr lang="en-US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57676D1F-48CB-47AB-8BF9-E305EAB1D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51508" y="2085633"/>
            <a:ext cx="2949768" cy="1452693"/>
            <a:chOff x="252820" y="1298589"/>
            <a:chExt cx="2949768" cy="1452693"/>
          </a:xfrm>
        </p:grpSpPr>
        <p:pic>
          <p:nvPicPr>
            <p:cNvPr id="9" name="Content Placeholder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2820" y="1473837"/>
              <a:ext cx="1390750" cy="1102196"/>
            </a:xfrm>
            <a:prstGeom prst="rect">
              <a:avLst/>
            </a:prstGeom>
          </p:spPr>
        </p:pic>
        <p:pic>
          <p:nvPicPr>
            <p:cNvPr id="10" name="Content Placeholder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79" y="1298589"/>
              <a:ext cx="1583109" cy="1452693"/>
            </a:xfrm>
            <a:prstGeom prst="rect">
              <a:avLst/>
            </a:prstGeom>
          </p:spPr>
        </p:pic>
      </p:grp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769758" y="1833563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121933" y="2106613"/>
            <a:ext cx="984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563008" y="2387600"/>
            <a:ext cx="984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839358" y="3305175"/>
            <a:ext cx="984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563008" y="3586162"/>
            <a:ext cx="984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037796" y="4773612"/>
            <a:ext cx="984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3219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189288" y="3678238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1820863" y="3856038"/>
            <a:ext cx="1047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1147763" y="3200400"/>
            <a:ext cx="82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1747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1222375" y="4108450"/>
            <a:ext cx="82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1747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3077" y="3305959"/>
            <a:ext cx="2288774" cy="1665593"/>
            <a:chOff x="255287" y="1818727"/>
            <a:chExt cx="2857441" cy="2043635"/>
          </a:xfrm>
        </p:grpSpPr>
        <p:pic>
          <p:nvPicPr>
            <p:cNvPr id="4608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87" y="1828681"/>
              <a:ext cx="1370638" cy="36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1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5287" y="2334897"/>
              <a:ext cx="1356933" cy="40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6665" y="1818727"/>
              <a:ext cx="709364" cy="99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1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2462793" y="1828681"/>
              <a:ext cx="649935" cy="988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093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828" y="2913355"/>
              <a:ext cx="590970" cy="92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149" y="2913355"/>
              <a:ext cx="684859" cy="94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49" y="2913355"/>
              <a:ext cx="662792" cy="92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37" y="2913354"/>
              <a:ext cx="633085" cy="92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6539633" y="697999"/>
            <a:ext cx="2171487" cy="1139098"/>
            <a:chOff x="251093" y="3626827"/>
            <a:chExt cx="2572915" cy="1392041"/>
          </a:xfrm>
        </p:grpSpPr>
        <p:pic>
          <p:nvPicPr>
            <p:cNvPr id="71" name="Picture 4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93" y="3626827"/>
              <a:ext cx="1395016" cy="139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5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614" y="3680618"/>
              <a:ext cx="1318394" cy="131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238513" y="5057762"/>
            <a:ext cx="1558183" cy="1709898"/>
            <a:chOff x="4941744" y="3345921"/>
            <a:chExt cx="1843318" cy="1914812"/>
          </a:xfrm>
        </p:grpSpPr>
        <p:pic>
          <p:nvPicPr>
            <p:cNvPr id="46097" name="Picture 17" descr="C:\Users\ebonacc\AppData\Local\Microsoft\Windows\Temporary Internet Files\Content.Outlook\VL4L7KUO\PIRULO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941744" y="3345921"/>
              <a:ext cx="1830908" cy="886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8" name="Picture 18" descr="C:\Users\ebonacc\AppData\Local\Microsoft\Windows\Temporary Internet Files\Content.Outlook\VL4L7KUO\HELADO DE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7"/>
            <a:stretch/>
          </p:blipFill>
          <p:spPr bwMode="auto">
            <a:xfrm>
              <a:off x="4946699" y="4314020"/>
              <a:ext cx="1838363" cy="94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7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8" y="3691297"/>
            <a:ext cx="2142033" cy="1185999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2983015" y="882258"/>
            <a:ext cx="3001966" cy="758781"/>
            <a:chOff x="5758179" y="5545379"/>
            <a:chExt cx="3001966" cy="758781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66" r="3526" b="12884"/>
            <a:stretch/>
          </p:blipFill>
          <p:spPr bwMode="auto">
            <a:xfrm>
              <a:off x="5758179" y="5598788"/>
              <a:ext cx="1458553" cy="65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3" name="Picture 23" descr="http://www.nestle.fr/asset-library/PublishingImages/Kit%20Kat%204F%20Single%20Front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1592" y="5545379"/>
              <a:ext cx="1458553" cy="758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163278" y="3889445"/>
            <a:ext cx="1519928" cy="1809263"/>
            <a:chOff x="3259952" y="3394748"/>
            <a:chExt cx="1519928" cy="1809263"/>
          </a:xfrm>
        </p:grpSpPr>
        <p:pic>
          <p:nvPicPr>
            <p:cNvPr id="81" name="Picture 52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3287850" y="3394748"/>
              <a:ext cx="1492030" cy="97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952" y="4314020"/>
              <a:ext cx="1509806" cy="88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323622" y="1145715"/>
            <a:ext cx="2304230" cy="1050520"/>
            <a:chOff x="303658" y="290248"/>
            <a:chExt cx="2304230" cy="1050520"/>
          </a:xfrm>
        </p:grpSpPr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03658" y="290248"/>
              <a:ext cx="1118616" cy="105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498659" y="290248"/>
              <a:ext cx="1109229" cy="105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3759820" y="1811763"/>
            <a:ext cx="1291554" cy="1331584"/>
            <a:chOff x="3240638" y="357498"/>
            <a:chExt cx="1291554" cy="1331584"/>
          </a:xfrm>
        </p:grpSpPr>
        <p:pic>
          <p:nvPicPr>
            <p:cNvPr id="46099" name="Picture 19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638" y="357498"/>
              <a:ext cx="675804" cy="133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4" name="Picture 24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" b="86"/>
            <a:stretch/>
          </p:blipFill>
          <p:spPr bwMode="auto">
            <a:xfrm>
              <a:off x="3920454" y="423332"/>
              <a:ext cx="611738" cy="1262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6138547" y="1959410"/>
            <a:ext cx="2129620" cy="1441094"/>
            <a:chOff x="478268" y="5018868"/>
            <a:chExt cx="2129620" cy="1441094"/>
          </a:xfrm>
        </p:grpSpPr>
        <p:pic>
          <p:nvPicPr>
            <p:cNvPr id="46108" name="Picture 2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8" y="5018868"/>
              <a:ext cx="2129620" cy="70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Picture 29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52" y="5721154"/>
              <a:ext cx="2017514" cy="73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110" name="Picture 3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60" y="5331365"/>
            <a:ext cx="1402520" cy="11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5340973" y="3273569"/>
            <a:ext cx="1438799" cy="1822161"/>
            <a:chOff x="4852974" y="4832975"/>
            <a:chExt cx="1055087" cy="1511127"/>
          </a:xfrm>
        </p:grpSpPr>
        <p:pic>
          <p:nvPicPr>
            <p:cNvPr id="46111" name="Picture 31" descr="C:\Users\ebonacc\AppData\Local\Microsoft\Windows\Temporary Internet Files\Content.Outlook\VL4L7KUO\ICE TEA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8035">
              <a:off x="4852974" y="4903664"/>
              <a:ext cx="517684" cy="140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12" name="Picture 32" descr="C:\Users\ebonacc\AppData\Local\Microsoft\Windows\Temporary Internet Files\Content.Outlook\VL4L7KUO\NESTEA1.jp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638" y="4832975"/>
              <a:ext cx="575423" cy="1511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2250809" y="5035192"/>
            <a:ext cx="1976333" cy="607146"/>
            <a:chOff x="434700" y="3109886"/>
            <a:chExt cx="1976333" cy="607146"/>
          </a:xfrm>
        </p:grpSpPr>
        <p:pic>
          <p:nvPicPr>
            <p:cNvPr id="46114" name="Picture 34" descr="https://encrypted-tbn0.gstatic.com/images?q=tbn:ANd9GcSwNaVybbAPDyOi10xFqPb73xIfldOJlPYY6PptZXOHHm0gHOUARQ"/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1708321" y="3109886"/>
              <a:ext cx="702712" cy="56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6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285" y="3140289"/>
              <a:ext cx="608036" cy="56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7"/>
            <p:cNvPicPr>
              <a:picLocks noChangeAspect="1" noChangeArrowheads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329"/>
            <a:stretch/>
          </p:blipFill>
          <p:spPr bwMode="auto">
            <a:xfrm>
              <a:off x="434700" y="3149395"/>
              <a:ext cx="665585" cy="567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" name="Group 109"/>
          <p:cNvGrpSpPr/>
          <p:nvPr/>
        </p:nvGrpSpPr>
        <p:grpSpPr>
          <a:xfrm>
            <a:off x="2221039" y="5831631"/>
            <a:ext cx="1830222" cy="925938"/>
            <a:chOff x="1620822" y="456383"/>
            <a:chExt cx="2428876" cy="1268413"/>
          </a:xfrm>
        </p:grpSpPr>
        <p:grpSp>
          <p:nvGrpSpPr>
            <p:cNvPr id="111" name="Group 38"/>
            <p:cNvGrpSpPr>
              <a:grpSpLocks/>
            </p:cNvGrpSpPr>
            <p:nvPr/>
          </p:nvGrpSpPr>
          <p:grpSpPr bwMode="auto">
            <a:xfrm>
              <a:off x="1620822" y="456383"/>
              <a:ext cx="2428876" cy="1268413"/>
              <a:chOff x="-1235" y="1719"/>
              <a:chExt cx="1530" cy="799"/>
            </a:xfrm>
          </p:grpSpPr>
          <p:pic>
            <p:nvPicPr>
              <p:cNvPr id="113" name="Picture 36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" y="1719"/>
                <a:ext cx="533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37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35" y="1726"/>
                <a:ext cx="533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" name="Picture 39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255" y="486546"/>
              <a:ext cx="13525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97254" y="-10214"/>
            <a:ext cx="9275345" cy="634236"/>
          </a:xfrm>
        </p:spPr>
        <p:txBody>
          <a:bodyPr>
            <a:normAutofit fontScale="90000"/>
          </a:bodyPr>
          <a:lstStyle/>
          <a:p>
            <a:br>
              <a:rPr lang="fr-CH" sz="2800" b="0" dirty="0">
                <a:solidFill>
                  <a:schemeClr val="tx1"/>
                </a:solidFill>
              </a:rPr>
            </a:br>
            <a:r>
              <a:rPr lang="fr-CH" sz="3100" b="0" dirty="0">
                <a:solidFill>
                  <a:srgbClr val="0070C0"/>
                </a:solidFill>
              </a:rPr>
              <a:t>Les imitations sont différentes des contrefaçons mais il y a aussi tromperie des consommateurs avec les «Look-</a:t>
            </a:r>
            <a:r>
              <a:rPr lang="fr-CH" sz="3100" b="0" dirty="0" err="1">
                <a:solidFill>
                  <a:srgbClr val="0070C0"/>
                </a:solidFill>
              </a:rPr>
              <a:t>alikes</a:t>
            </a:r>
            <a:r>
              <a:rPr lang="fr-CH" sz="3100" b="0" dirty="0">
                <a:solidFill>
                  <a:srgbClr val="0070C0"/>
                </a:solidFill>
              </a:rPr>
              <a:t>» </a:t>
            </a:r>
            <a:endParaRPr lang="en-US" sz="31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75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E3314377-5EBC-4B58-915E-ACB7BC32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00563" y="6357938"/>
            <a:ext cx="30241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/>
              <a:t>Workshops on WIPO IP Services and on the Madrid and Hague Systems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EE15ACEE-AE98-4CB2-BD66-350C19E4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2" y="417305"/>
            <a:ext cx="12652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G:\Files\Clients\2011\BASCAP_ICC\Buy Real Campaign\website\For Kayser_June 3\BuyReal_CrashComputer_FINAL_LR.jpg">
            <a:extLst>
              <a:ext uri="{FF2B5EF4-FFF2-40B4-BE49-F238E27FC236}">
                <a16:creationId xmlns:a16="http://schemas.microsoft.com/office/drawing/2014/main" id="{DBC5E67B-7240-4A3C-9DDE-20475855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209800"/>
            <a:ext cx="2101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:\Files\Clients\2011\BASCAP_ICC\Buy Real Campaign\website\For Kayser July 21\Cost Lives Poster YELLOW\BuyReal_FakesCostLives_FINAL_LR.jpg">
            <a:extLst>
              <a:ext uri="{FF2B5EF4-FFF2-40B4-BE49-F238E27FC236}">
                <a16:creationId xmlns:a16="http://schemas.microsoft.com/office/drawing/2014/main" id="{84FA457B-ADB1-4C17-B33D-88318C9D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2209800"/>
            <a:ext cx="2100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4A9A5EA0-A0B3-4759-B8B5-044AFE071413}"/>
              </a:ext>
            </a:extLst>
          </p:cNvPr>
          <p:cNvSpPr txBox="1">
            <a:spLocks/>
          </p:cNvSpPr>
          <p:nvPr/>
        </p:nvSpPr>
        <p:spPr bwMode="auto">
          <a:xfrm>
            <a:off x="179388" y="1247775"/>
            <a:ext cx="8734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>
                <a:solidFill>
                  <a:srgbClr val="006FB3"/>
                </a:solidFill>
              </a:rPr>
              <a:t>Posters </a:t>
            </a:r>
            <a:r>
              <a:rPr lang="en-US" altLang="en-US" sz="3200" b="1" dirty="0" err="1">
                <a:solidFill>
                  <a:srgbClr val="006FB3"/>
                </a:solidFill>
              </a:rPr>
              <a:t>en</a:t>
            </a:r>
            <a:r>
              <a:rPr lang="en-US" altLang="en-US" sz="3200" b="1" dirty="0">
                <a:solidFill>
                  <a:srgbClr val="006FB3"/>
                </a:solidFill>
              </a:rPr>
              <a:t> </a:t>
            </a:r>
            <a:r>
              <a:rPr lang="en-US" altLang="en-US" sz="3200" b="1" dirty="0" err="1">
                <a:solidFill>
                  <a:srgbClr val="006FB3"/>
                </a:solidFill>
              </a:rPr>
              <a:t>Anglais</a:t>
            </a:r>
            <a:endParaRPr lang="en-US" altLang="en-US" sz="3200" b="1" dirty="0">
              <a:solidFill>
                <a:srgbClr val="006FB3"/>
              </a:solidFill>
            </a:endParaRPr>
          </a:p>
        </p:txBody>
      </p:sp>
      <p:pic>
        <p:nvPicPr>
          <p:cNvPr id="7" name="Picture 8" descr="G:\Files\Clients\2011\BASCAP_ICC\Buy Real Campaign\website\For Kayser_June 3\BuyReal_CutJobs_FINAL_LR.jpg">
            <a:extLst>
              <a:ext uri="{FF2B5EF4-FFF2-40B4-BE49-F238E27FC236}">
                <a16:creationId xmlns:a16="http://schemas.microsoft.com/office/drawing/2014/main" id="{F93373B0-6ED6-471D-AB34-9C115736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209800"/>
            <a:ext cx="21002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:\Files\Clients\2011\BASCAP_ICC\Buy Real Campaign\website\For Kayser_June 3\BuyReal_CauseCrime_FINAL_LR.jpg">
            <a:extLst>
              <a:ext uri="{FF2B5EF4-FFF2-40B4-BE49-F238E27FC236}">
                <a16:creationId xmlns:a16="http://schemas.microsoft.com/office/drawing/2014/main" id="{9EE19FC4-5747-4C3A-840E-5DA7E3BE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209800"/>
            <a:ext cx="21002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3844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C0ECEFBC-0421-4F56-8498-397E2939493A}"/>
              </a:ext>
            </a:extLst>
          </p:cNvPr>
          <p:cNvSpPr txBox="1">
            <a:spLocks/>
          </p:cNvSpPr>
          <p:nvPr/>
        </p:nvSpPr>
        <p:spPr bwMode="auto">
          <a:xfrm>
            <a:off x="914400" y="1006475"/>
            <a:ext cx="8610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400" dirty="0">
                <a:solidFill>
                  <a:srgbClr val="084CB0"/>
                </a:solidFill>
              </a:rPr>
              <a:t>Albanien		       French	                                     </a:t>
            </a:r>
            <a:r>
              <a:rPr lang="fr-FR" altLang="en-US" sz="1400" dirty="0" err="1">
                <a:solidFill>
                  <a:srgbClr val="084CB0"/>
                </a:solidFill>
              </a:rPr>
              <a:t>Arabic</a:t>
            </a:r>
            <a:r>
              <a:rPr lang="fr-FR" altLang="en-US" sz="1400" dirty="0">
                <a:solidFill>
                  <a:srgbClr val="084CB0"/>
                </a:solidFill>
              </a:rPr>
              <a:t>		   </a:t>
            </a:r>
            <a:r>
              <a:rPr lang="fr-FR" altLang="en-US" sz="1400" dirty="0" err="1">
                <a:solidFill>
                  <a:srgbClr val="084CB0"/>
                </a:solidFill>
              </a:rPr>
              <a:t>Ukrainian</a:t>
            </a:r>
            <a:endParaRPr lang="en-US" altLang="en-US" sz="1400" dirty="0">
              <a:solidFill>
                <a:srgbClr val="084CB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88F3AC-ECED-40FE-9E9F-F6D69564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335503"/>
            <a:ext cx="16002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rochure Side 2">
            <a:extLst>
              <a:ext uri="{FF2B5EF4-FFF2-40B4-BE49-F238E27FC236}">
                <a16:creationId xmlns:a16="http://schemas.microsoft.com/office/drawing/2014/main" id="{C11FCB6C-4E9E-4747-8CBD-780DD5510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91" y="3867150"/>
            <a:ext cx="411618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rochure Side 1">
            <a:extLst>
              <a:ext uri="{FF2B5EF4-FFF2-40B4-BE49-F238E27FC236}">
                <a16:creationId xmlns:a16="http://schemas.microsoft.com/office/drawing/2014/main" id="{C5AE2226-DCE6-4DC2-BBBC-2D3CBB29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013200"/>
            <a:ext cx="29337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ibuyreal.org/images/belgium/CauseCrime_FRENCH.jpg">
            <a:extLst>
              <a:ext uri="{FF2B5EF4-FFF2-40B4-BE49-F238E27FC236}">
                <a16:creationId xmlns:a16="http://schemas.microsoft.com/office/drawing/2014/main" id="{A38899D9-F9B4-4D5B-858B-C6273607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335503"/>
            <a:ext cx="16002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A6AED64-F423-422B-B987-5EECE236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78225"/>
            <a:ext cx="870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400" dirty="0">
                <a:solidFill>
                  <a:srgbClr val="084CB0"/>
                </a:solidFill>
              </a:rPr>
              <a:t>	               Turkish				         </a:t>
            </a:r>
            <a:r>
              <a:rPr lang="fr-FR" altLang="en-US" sz="1400" dirty="0" err="1">
                <a:solidFill>
                  <a:srgbClr val="084CB0"/>
                </a:solidFill>
              </a:rPr>
              <a:t>Spanish</a:t>
            </a:r>
            <a:endParaRPr lang="en-US" altLang="en-US" sz="1400" dirty="0">
              <a:solidFill>
                <a:srgbClr val="084CB0"/>
              </a:solidFill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EA5B6895-280A-4A85-AA2D-D7E833FD56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5503"/>
            <a:ext cx="16764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A5D4207-A736-4788-98CF-23142C3D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35503"/>
            <a:ext cx="162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C64B88BC-4B6E-4482-ABC6-9CD666674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" y="70680"/>
            <a:ext cx="12652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3ACDD3F8-44D6-43A4-909D-5000517C2FE8}"/>
              </a:ext>
            </a:extLst>
          </p:cNvPr>
          <p:cNvSpPr txBox="1">
            <a:spLocks/>
          </p:cNvSpPr>
          <p:nvPr/>
        </p:nvSpPr>
        <p:spPr bwMode="auto">
          <a:xfrm>
            <a:off x="661987" y="346905"/>
            <a:ext cx="8734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dirty="0">
                <a:solidFill>
                  <a:srgbClr val="0070C0"/>
                </a:solidFill>
              </a:rPr>
              <a:t>Posters </a:t>
            </a:r>
            <a:r>
              <a:rPr lang="en-US" altLang="en-US" sz="3200" dirty="0" err="1">
                <a:solidFill>
                  <a:srgbClr val="0070C0"/>
                </a:solidFill>
              </a:rPr>
              <a:t>traduits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</a:rPr>
              <a:t>en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</a:rPr>
              <a:t>plusieurs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</a:rPr>
              <a:t>langues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1406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8B3C4EE-3B31-41A0-91A7-C76FEAB4358A}"/>
              </a:ext>
            </a:extLst>
          </p:cNvPr>
          <p:cNvSpPr txBox="1">
            <a:spLocks/>
          </p:cNvSpPr>
          <p:nvPr/>
        </p:nvSpPr>
        <p:spPr bwMode="auto">
          <a:xfrm>
            <a:off x="-152400" y="146051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Campagne</a:t>
            </a:r>
            <a:r>
              <a:rPr lang="en-US" altLang="en-US" sz="36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faite</a:t>
            </a:r>
            <a:r>
              <a:rPr lang="en-US" altLang="en-US" sz="36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dans de </a:t>
            </a:r>
            <a:r>
              <a:rPr lang="en-US" altLang="en-US" sz="36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nombreux</a:t>
            </a:r>
            <a:r>
              <a:rPr lang="en-US" altLang="en-US" sz="36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pays</a:t>
            </a:r>
            <a:endParaRPr lang="en-US" altLang="en-US" sz="3600" b="1" dirty="0">
              <a:solidFill>
                <a:srgbClr val="0070C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6867" name="Group 7">
            <a:extLst>
              <a:ext uri="{FF2B5EF4-FFF2-40B4-BE49-F238E27FC236}">
                <a16:creationId xmlns:a16="http://schemas.microsoft.com/office/drawing/2014/main" id="{8427C04F-93BB-48B8-B241-C4EBB4C9461E}"/>
              </a:ext>
            </a:extLst>
          </p:cNvPr>
          <p:cNvGrpSpPr>
            <a:grpSpLocks/>
          </p:cNvGrpSpPr>
          <p:nvPr/>
        </p:nvGrpSpPr>
        <p:grpSpPr bwMode="auto">
          <a:xfrm>
            <a:off x="1758950" y="1700213"/>
            <a:ext cx="7161213" cy="4319587"/>
            <a:chOff x="1828800" y="1981200"/>
            <a:chExt cx="7316623" cy="4561655"/>
          </a:xfrm>
        </p:grpSpPr>
        <p:pic>
          <p:nvPicPr>
            <p:cNvPr id="36873" name="Picture 2" descr="\\icchq.org\files\users\1_profiles\s-mma\My Documents\BASCAP\Mapping\IBR.png">
              <a:extLst>
                <a:ext uri="{FF2B5EF4-FFF2-40B4-BE49-F238E27FC236}">
                  <a16:creationId xmlns:a16="http://schemas.microsoft.com/office/drawing/2014/main" id="{7E448AFE-0BF4-43E8-856F-374EBAF0C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981200"/>
              <a:ext cx="7316623" cy="454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127EAD-063E-40E7-ABF6-7C54450C35FB}"/>
                </a:ext>
              </a:extLst>
            </p:cNvPr>
            <p:cNvSpPr/>
            <p:nvPr/>
          </p:nvSpPr>
          <p:spPr>
            <a:xfrm>
              <a:off x="8491776" y="6323935"/>
              <a:ext cx="653647" cy="21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6868" name="Picture 11">
            <a:extLst>
              <a:ext uri="{FF2B5EF4-FFF2-40B4-BE49-F238E27FC236}">
                <a16:creationId xmlns:a16="http://schemas.microsoft.com/office/drawing/2014/main" id="{7E92C93C-ABB0-4D5A-AA58-646E8E8F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44" y="349645"/>
            <a:ext cx="117951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6">
            <a:extLst>
              <a:ext uri="{FF2B5EF4-FFF2-40B4-BE49-F238E27FC236}">
                <a16:creationId xmlns:a16="http://schemas.microsoft.com/office/drawing/2014/main" id="{AD91D18D-2898-48C8-8677-D01775B8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22320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BASCAP actions: </a:t>
            </a:r>
          </a:p>
          <a:p>
            <a:pPr eaLnBrk="1" hangingPunct="1"/>
            <a:r>
              <a:rPr lang="en-US" altLang="en-US" sz="1200"/>
              <a:t>1. Albania</a:t>
            </a:r>
          </a:p>
          <a:p>
            <a:pPr eaLnBrk="1" hangingPunct="1"/>
            <a:r>
              <a:rPr lang="en-US" altLang="en-US" sz="1200"/>
              <a:t>2. Belgium</a:t>
            </a:r>
          </a:p>
          <a:p>
            <a:pPr eaLnBrk="1" hangingPunct="1"/>
            <a:r>
              <a:rPr lang="en-US" altLang="en-US" sz="1200"/>
              <a:t>3. Colombia</a:t>
            </a:r>
          </a:p>
          <a:p>
            <a:pPr eaLnBrk="1" hangingPunct="1"/>
            <a:r>
              <a:rPr lang="en-US" altLang="en-US" sz="1200"/>
              <a:t>4. Croatia</a:t>
            </a:r>
          </a:p>
          <a:p>
            <a:pPr eaLnBrk="1" hangingPunct="1"/>
            <a:r>
              <a:rPr lang="en-US" altLang="en-US" sz="1200"/>
              <a:t>5. Finland</a:t>
            </a:r>
          </a:p>
          <a:p>
            <a:pPr eaLnBrk="1" hangingPunct="1"/>
            <a:r>
              <a:rPr lang="en-US" altLang="en-US" sz="1200"/>
              <a:t>6. France</a:t>
            </a:r>
          </a:p>
          <a:p>
            <a:pPr eaLnBrk="1" hangingPunct="1"/>
            <a:r>
              <a:rPr lang="en-US" altLang="en-US" sz="1200"/>
              <a:t>7. Georgia</a:t>
            </a:r>
          </a:p>
          <a:p>
            <a:pPr eaLnBrk="1" hangingPunct="1"/>
            <a:r>
              <a:rPr lang="en-US" altLang="en-US" sz="1200"/>
              <a:t>8. Germany </a:t>
            </a:r>
          </a:p>
          <a:p>
            <a:pPr eaLnBrk="1" hangingPunct="1"/>
            <a:r>
              <a:rPr lang="en-US" altLang="en-US" sz="1200"/>
              <a:t>9. Ghana</a:t>
            </a:r>
          </a:p>
          <a:p>
            <a:pPr eaLnBrk="1" hangingPunct="1"/>
            <a:r>
              <a:rPr lang="en-US" altLang="en-US" sz="1200"/>
              <a:t>10. Kenya</a:t>
            </a:r>
          </a:p>
          <a:p>
            <a:pPr eaLnBrk="1" hangingPunct="1"/>
            <a:r>
              <a:rPr lang="en-US" altLang="en-US" sz="1200"/>
              <a:t>11. Mexico</a:t>
            </a:r>
          </a:p>
          <a:p>
            <a:pPr eaLnBrk="1" hangingPunct="1"/>
            <a:r>
              <a:rPr lang="en-US" altLang="en-US" sz="1200"/>
              <a:t>12. Montenegro</a:t>
            </a:r>
          </a:p>
          <a:p>
            <a:pPr eaLnBrk="1" hangingPunct="1"/>
            <a:r>
              <a:rPr lang="en-US" altLang="en-US" sz="1200"/>
              <a:t>13. Morocco</a:t>
            </a:r>
          </a:p>
          <a:p>
            <a:pPr eaLnBrk="1" hangingPunct="1"/>
            <a:r>
              <a:rPr lang="en-US" altLang="en-US" sz="1200"/>
              <a:t>14. Philippines</a:t>
            </a:r>
          </a:p>
          <a:p>
            <a:pPr eaLnBrk="1" hangingPunct="1"/>
            <a:r>
              <a:rPr lang="en-US" altLang="en-US" sz="1200"/>
              <a:t>15. Serbia</a:t>
            </a:r>
          </a:p>
          <a:p>
            <a:pPr eaLnBrk="1" hangingPunct="1"/>
            <a:r>
              <a:rPr lang="en-US" altLang="en-US" sz="1200"/>
              <a:t>16. Spain</a:t>
            </a:r>
          </a:p>
          <a:p>
            <a:pPr eaLnBrk="1" hangingPunct="1"/>
            <a:r>
              <a:rPr lang="en-US" altLang="en-US" sz="1200"/>
              <a:t>17. South Africa</a:t>
            </a:r>
          </a:p>
          <a:p>
            <a:pPr eaLnBrk="1" hangingPunct="1"/>
            <a:r>
              <a:rPr lang="en-US" altLang="en-US" sz="1200"/>
              <a:t>18. Turkey</a:t>
            </a:r>
          </a:p>
          <a:p>
            <a:pPr eaLnBrk="1" hangingPunct="1"/>
            <a:r>
              <a:rPr lang="en-US" altLang="en-US" sz="1200"/>
              <a:t>19. Trinidad &amp; Tobago </a:t>
            </a:r>
          </a:p>
          <a:p>
            <a:pPr eaLnBrk="1" hangingPunct="1"/>
            <a:r>
              <a:rPr lang="en-US" altLang="en-US" sz="1200"/>
              <a:t>20. United Kingdom </a:t>
            </a:r>
          </a:p>
          <a:p>
            <a:pPr eaLnBrk="1" hangingPunct="1"/>
            <a:r>
              <a:rPr lang="en-US" altLang="en-US" sz="1200"/>
              <a:t>21. Ukraine</a:t>
            </a:r>
          </a:p>
          <a:p>
            <a:pPr eaLnBrk="1" hangingPunct="1"/>
            <a:r>
              <a:rPr lang="en-US" altLang="en-US" sz="1200"/>
              <a:t>22. Zimbabwe</a:t>
            </a:r>
          </a:p>
        </p:txBody>
      </p:sp>
      <p:sp>
        <p:nvSpPr>
          <p:cNvPr id="36870" name="Date Placeholder 4">
            <a:extLst>
              <a:ext uri="{FF2B5EF4-FFF2-40B4-BE49-F238E27FC236}">
                <a16:creationId xmlns:a16="http://schemas.microsoft.com/office/drawing/2014/main" id="{F153EBCA-D929-4922-AC1E-7958CA1D34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gray">
          <a:xfrm>
            <a:off x="677863" y="6397625"/>
            <a:ext cx="3384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en-US"/>
              <a:t>View Points and Experiences on Protecting Industrial Property (Trademarks) Abroad</a:t>
            </a:r>
            <a:endParaRPr lang="en-US" alt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17352513-B076-4B3C-8986-DA2C02AD8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6537"/>
            <a:ext cx="12652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45B5CB3D-F6DC-4FAC-8AA4-91DA51002622}"/>
              </a:ext>
            </a:extLst>
          </p:cNvPr>
          <p:cNvSpPr txBox="1">
            <a:spLocks/>
          </p:cNvSpPr>
          <p:nvPr/>
        </p:nvSpPr>
        <p:spPr bwMode="auto">
          <a:xfrm>
            <a:off x="523875" y="1663700"/>
            <a:ext cx="822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6FB3"/>
                </a:solidFill>
              </a:rPr>
              <a:t>Spanish - </a:t>
            </a:r>
            <a:r>
              <a:rPr lang="fr-FR" altLang="en-US" sz="3200" b="1" dirty="0">
                <a:solidFill>
                  <a:srgbClr val="006FB3"/>
                </a:solidFill>
              </a:rPr>
              <a:t>Mexico 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en-US" b="1" dirty="0">
                <a:solidFill>
                  <a:srgbClr val="006FB3"/>
                </a:solidFill>
              </a:rPr>
              <a:t>Partner: ICC Mexico</a:t>
            </a:r>
            <a:endParaRPr lang="en-US" altLang="en-US" b="1" dirty="0">
              <a:solidFill>
                <a:srgbClr val="006FB3"/>
              </a:solidFill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59A95F3-DECA-4B67-A147-2D5483E19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57487"/>
            <a:ext cx="232727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6044DC48-CFA5-4AFC-8079-4E367A777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757487"/>
            <a:ext cx="265906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207E82-F7B1-4BC4-984C-D4A7A399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757487"/>
            <a:ext cx="2824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52EBD8-1C55-4B92-A010-9A4653FFD31A}"/>
              </a:ext>
            </a:extLst>
          </p:cNvPr>
          <p:cNvSpPr txBox="1">
            <a:spLocks/>
          </p:cNvSpPr>
          <p:nvPr/>
        </p:nvSpPr>
        <p:spPr bwMode="auto">
          <a:xfrm>
            <a:off x="1295400" y="3048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US" altLang="en-US" sz="32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lang="en-US" altLang="en-US" sz="32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partenariat</a:t>
            </a:r>
            <a:r>
              <a:rPr lang="en-US" altLang="en-US" sz="32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avec des </a:t>
            </a:r>
            <a:r>
              <a:rPr lang="en-US" altLang="en-US" sz="32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autorités</a:t>
            </a:r>
            <a:r>
              <a:rPr lang="en-US" altLang="en-US" sz="32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ou</a:t>
            </a:r>
            <a:r>
              <a:rPr lang="en-US" altLang="en-US" sz="32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organisations</a:t>
            </a:r>
            <a:r>
              <a:rPr lang="en-US" altLang="en-US" sz="3200" dirty="0">
                <a:solidFill>
                  <a:srgbClr val="0070C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 locales</a:t>
            </a:r>
            <a:endParaRPr lang="en-US" altLang="en-US" sz="3200" b="1" dirty="0">
              <a:solidFill>
                <a:srgbClr val="0070C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2387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DCAA5C59-704B-49E8-B259-562F21FB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2652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9BF2A73-E525-4C5D-95FB-CD88ABF09042}"/>
              </a:ext>
            </a:extLst>
          </p:cNvPr>
          <p:cNvSpPr txBox="1">
            <a:spLocks/>
          </p:cNvSpPr>
          <p:nvPr/>
        </p:nvSpPr>
        <p:spPr bwMode="auto">
          <a:xfrm>
            <a:off x="412750" y="1758950"/>
            <a:ext cx="25749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en-US" sz="3200" b="1">
                <a:solidFill>
                  <a:srgbClr val="006FB3"/>
                </a:solidFill>
              </a:rPr>
              <a:t>Turkey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en-US" sz="1600" b="1">
                <a:solidFill>
                  <a:srgbClr val="006FB3"/>
                </a:solidFill>
              </a:rPr>
              <a:t>Partners: ICC Turkey 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en-US" sz="1600" b="1">
                <a:solidFill>
                  <a:srgbClr val="006FB3"/>
                </a:solidFill>
              </a:rPr>
              <a:t>&amp; TOBB</a:t>
            </a:r>
            <a:endParaRPr lang="en-US" altLang="en-US" sz="1600" b="1">
              <a:solidFill>
                <a:srgbClr val="006FB3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>
              <a:solidFill>
                <a:srgbClr val="006FB3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4C757F-9469-4F78-9B14-40991DAD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565400"/>
            <a:ext cx="2632075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A640B53-A014-4B71-8346-913C7CEAB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2509837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A1B29AE-6F05-4EC8-882A-5D41FD9DE4B5}"/>
              </a:ext>
            </a:extLst>
          </p:cNvPr>
          <p:cNvSpPr txBox="1">
            <a:spLocks/>
          </p:cNvSpPr>
          <p:nvPr/>
        </p:nvSpPr>
        <p:spPr bwMode="auto">
          <a:xfrm>
            <a:off x="6156325" y="1268413"/>
            <a:ext cx="2736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en-US" sz="3200" b="1">
                <a:solidFill>
                  <a:srgbClr val="006FB3"/>
                </a:solidFill>
              </a:rPr>
              <a:t>Albania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en-US" sz="1600" b="1">
                <a:solidFill>
                  <a:srgbClr val="006FB3"/>
                </a:solidFill>
              </a:rPr>
              <a:t>Partners: ICC Albania &amp; 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en-US" sz="1600" b="1">
                <a:solidFill>
                  <a:srgbClr val="006FB3"/>
                </a:solidFill>
              </a:rPr>
              <a:t>the Albanian book society</a:t>
            </a:r>
            <a:endParaRPr lang="en-US" altLang="en-US" sz="1600" b="1">
              <a:solidFill>
                <a:srgbClr val="006FB3"/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82A677BE-DB21-4014-9F02-8884FDB5A7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7863" y="2565400"/>
            <a:ext cx="2867025" cy="3309938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5000" dist="18000" dir="54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5DC1A0BC-9986-4DBC-9EED-6A8472C5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268413"/>
            <a:ext cx="28654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en-US" sz="3200" b="1">
                <a:solidFill>
                  <a:srgbClr val="006FB3"/>
                </a:solidFill>
              </a:rPr>
              <a:t>Kenya </a:t>
            </a:r>
            <a:endParaRPr lang="en-US" altLang="en-US" sz="3200" b="1">
              <a:solidFill>
                <a:srgbClr val="006FB3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fr-FR" altLang="en-US" sz="1600" b="1">
                <a:solidFill>
                  <a:srgbClr val="006FB3"/>
                </a:solidFill>
              </a:rPr>
              <a:t>Partner: Anti-Counterfeit Agency (ACA)</a:t>
            </a:r>
            <a:endParaRPr lang="en-US" altLang="en-US" sz="1600" b="1">
              <a:solidFill>
                <a:srgbClr val="006FB3"/>
              </a:solidFill>
            </a:endParaRPr>
          </a:p>
          <a:p>
            <a:pPr algn="ctr">
              <a:spcBef>
                <a:spcPct val="20000"/>
              </a:spcBef>
            </a:pPr>
            <a:endParaRPr lang="fr-FR" altLang="en-US" sz="3200" b="1">
              <a:solidFill>
                <a:srgbClr val="45CBFF"/>
              </a:solidFill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74789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21FCE313-9402-43D9-86EB-C8F9160C7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6550"/>
            <a:ext cx="3313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41FAE8-F820-46AA-B576-BB8308921993}"/>
              </a:ext>
            </a:extLst>
          </p:cNvPr>
          <p:cNvSpPr txBox="1"/>
          <p:nvPr/>
        </p:nvSpPr>
        <p:spPr>
          <a:xfrm>
            <a:off x="228600" y="1088231"/>
            <a:ext cx="87852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006FB3"/>
                </a:solidFill>
                <a:latin typeface="+mj-lt"/>
                <a:ea typeface="Helvetica" charset="0"/>
                <a:cs typeface="Helvetica" charset="0"/>
              </a:rPr>
              <a:t>Philipines</a:t>
            </a:r>
            <a:endParaRPr lang="en-US" sz="3200" b="1" dirty="0">
              <a:solidFill>
                <a:srgbClr val="006FB3"/>
              </a:solidFill>
              <a:latin typeface="+mj-lt"/>
              <a:ea typeface="Helvetica" charset="0"/>
              <a:cs typeface="Helvetica" charset="0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006FB3"/>
                </a:solidFill>
                <a:latin typeface="+mj-lt"/>
                <a:ea typeface="Helvetica" charset="0"/>
                <a:cs typeface="Helvetica" charset="0"/>
              </a:rPr>
              <a:t>Partners: IPOPHL and the National Committee on IP Rights (NCIPR)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7FE6D2C-8AFB-4B5F-9580-870073754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101"/>
            <a:ext cx="12652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45E271C-718B-4024-AE6E-192320A82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0972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28EBB6C-0A4F-480A-BE2F-677643A28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8909"/>
            <a:ext cx="43942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8206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Global Counterfeit Laurent Venetz</a:t>
            </a:r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May 2014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58" y="-9983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37A4"/>
                </a:solidFill>
                <a:ea typeface="+mj-ea"/>
                <a:cs typeface="Arial"/>
              </a:rPr>
              <a:t>Les </a:t>
            </a:r>
            <a:r>
              <a:rPr lang="en-US" sz="3200" dirty="0" err="1">
                <a:solidFill>
                  <a:srgbClr val="0037A4"/>
                </a:solidFill>
                <a:ea typeface="+mj-ea"/>
                <a:cs typeface="Arial"/>
              </a:rPr>
              <a:t>sociétés</a:t>
            </a:r>
            <a:r>
              <a:rPr lang="en-US" sz="3200" dirty="0">
                <a:solidFill>
                  <a:srgbClr val="0037A4"/>
                </a:solidFill>
                <a:ea typeface="+mj-ea"/>
                <a:cs typeface="Arial"/>
              </a:rPr>
              <a:t> </a:t>
            </a:r>
            <a:r>
              <a:rPr lang="en-US" sz="3200" dirty="0" err="1">
                <a:solidFill>
                  <a:srgbClr val="0037A4"/>
                </a:solidFill>
                <a:ea typeface="+mj-ea"/>
                <a:cs typeface="Arial"/>
              </a:rPr>
              <a:t>s’organisent</a:t>
            </a:r>
            <a:r>
              <a:rPr lang="en-US" sz="3200" dirty="0">
                <a:solidFill>
                  <a:srgbClr val="0037A4"/>
                </a:solidFill>
                <a:ea typeface="+mj-ea"/>
                <a:cs typeface="Arial"/>
              </a:rPr>
              <a:t> pour </a:t>
            </a:r>
            <a:r>
              <a:rPr lang="en-US" sz="3200" dirty="0" err="1">
                <a:solidFill>
                  <a:srgbClr val="0037A4"/>
                </a:solidFill>
                <a:ea typeface="+mj-ea"/>
                <a:cs typeface="Arial"/>
              </a:rPr>
              <a:t>lutter</a:t>
            </a:r>
            <a:r>
              <a:rPr lang="en-US" sz="3200" dirty="0">
                <a:solidFill>
                  <a:srgbClr val="0037A4"/>
                </a:solidFill>
                <a:ea typeface="+mj-ea"/>
                <a:cs typeface="Arial"/>
              </a:rPr>
              <a:t> </a:t>
            </a:r>
            <a:r>
              <a:rPr lang="en-US" sz="3200" dirty="0" err="1">
                <a:solidFill>
                  <a:srgbClr val="0037A4"/>
                </a:solidFill>
                <a:ea typeface="+mj-ea"/>
                <a:cs typeface="Arial"/>
              </a:rPr>
              <a:t>contre</a:t>
            </a:r>
            <a:r>
              <a:rPr lang="en-US" sz="3200" dirty="0">
                <a:solidFill>
                  <a:srgbClr val="0037A4"/>
                </a:solidFill>
                <a:ea typeface="+mj-ea"/>
                <a:cs typeface="Arial"/>
              </a:rPr>
              <a:t> les </a:t>
            </a:r>
            <a:r>
              <a:rPr lang="en-US" sz="3200" dirty="0" err="1">
                <a:solidFill>
                  <a:srgbClr val="0037A4"/>
                </a:solidFill>
                <a:ea typeface="+mj-ea"/>
                <a:cs typeface="Arial"/>
              </a:rPr>
              <a:t>contrefaçons</a:t>
            </a:r>
            <a:r>
              <a:rPr lang="en-US" sz="3200" dirty="0">
                <a:solidFill>
                  <a:srgbClr val="0037A4"/>
                </a:solidFill>
                <a:ea typeface="+mj-ea"/>
                <a:cs typeface="Arial"/>
              </a:rPr>
              <a:t> (“Benchmarking”)</a:t>
            </a: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314991"/>
              </p:ext>
            </p:extLst>
          </p:nvPr>
        </p:nvGraphicFramePr>
        <p:xfrm>
          <a:off x="197643" y="1132988"/>
          <a:ext cx="8771892" cy="49116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noProof="0" dirty="0" err="1">
                          <a:solidFill>
                            <a:schemeClr val="bg1"/>
                          </a:solidFill>
                        </a:rPr>
                        <a:t>Pratique</a:t>
                      </a:r>
                      <a:endParaRPr lang="en-US" sz="1400" b="1" i="0" kern="1200" baseline="0" noProof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400" kern="1200" baseline="0" dirty="0">
                          <a:solidFill>
                            <a:schemeClr val="bg1"/>
                          </a:solidFill>
                        </a:rPr>
                        <a:t>Sociétés</a:t>
                      </a:r>
                      <a:endParaRPr lang="en-US" sz="1400" b="1" i="0" kern="1200" baseline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noProof="0" dirty="0" err="1">
                          <a:solidFill>
                            <a:schemeClr val="tx1"/>
                          </a:solidFill>
                        </a:rPr>
                        <a:t>Fonction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</a:rPr>
                        <a:t> interne </a:t>
                      </a:r>
                      <a:r>
                        <a:rPr lang="en-US" sz="1400" kern="1200" baseline="0" noProof="0" dirty="0" err="1">
                          <a:solidFill>
                            <a:schemeClr val="tx1"/>
                          </a:solidFill>
                        </a:rPr>
                        <a:t>dédiée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</a:rPr>
                        <a:t> et </a:t>
                      </a:r>
                      <a:r>
                        <a:rPr lang="en-US" sz="1400" kern="1200" baseline="0" noProof="0" dirty="0" err="1"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400" kern="1200" baseline="0" noProof="0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</a:rPr>
                        <a:t> (FTEs)</a:t>
                      </a:r>
                      <a:endParaRPr lang="en-US" sz="1400" b="1" i="0" kern="1200" baseline="0" noProof="0" dirty="0">
                        <a:solidFill>
                          <a:schemeClr val="tx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i="0" kern="1200" baseline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527">
                <a:tc>
                  <a:txBody>
                    <a:bodyPr/>
                    <a:lstStyle/>
                    <a:p>
                      <a:r>
                        <a:rPr lang="fr-FR" sz="1400" dirty="0"/>
                        <a:t>Surveillance centrale des renseignements anti-contrefaçon</a:t>
                      </a:r>
                      <a:endParaRPr lang="en-US" sz="1400" b="0" i="0" baseline="0" noProof="0" dirty="0">
                        <a:solidFill>
                          <a:srgbClr val="0037A4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u="non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Surveillance du commerce électronique par des tiers</a:t>
                      </a:r>
                      <a:endParaRPr lang="en-US" sz="1400" b="1" i="0" baseline="0" noProof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u="non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Utilisation de ressources de renseignement de tiers dans le pays</a:t>
                      </a:r>
                      <a:endParaRPr lang="en-US" sz="1400" b="1" i="0" baseline="0" noProof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u="non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Partage d'informations </a:t>
                      </a:r>
                      <a:r>
                        <a:rPr lang="fr-FR" sz="1400"/>
                        <a:t>avec les autorités répressives</a:t>
                      </a:r>
                      <a:endParaRPr lang="en-US" sz="1400" b="1" i="0" baseline="0" noProof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u="non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22">
                <a:tc>
                  <a:txBody>
                    <a:bodyPr/>
                    <a:lstStyle/>
                    <a:p>
                      <a:r>
                        <a:rPr lang="fr-FR" sz="1400" dirty="0"/>
                        <a:t>Formation active des autorités répressives</a:t>
                      </a:r>
                      <a:endParaRPr lang="en-US" sz="1400" b="1" i="0" baseline="0" noProof="0" dirty="0">
                        <a:solidFill>
                          <a:srgbClr val="0037A4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u="none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1" y="1547927"/>
            <a:ext cx="792480" cy="5974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4059612"/>
            <a:ext cx="792480" cy="5974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43" y="4822120"/>
            <a:ext cx="710698" cy="597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3718675" y="2199641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US" sz="1600" kern="0" dirty="0">
                <a:solidFill>
                  <a:srgbClr val="0037A4"/>
                </a:solidFill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13434" y="1564349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28" y="1659396"/>
            <a:ext cx="455721" cy="4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5654722" y="1564349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94958" y="3312325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82" y="3374449"/>
            <a:ext cx="455721" cy="4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4564921" y="2539883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27" y="2595323"/>
            <a:ext cx="455721" cy="4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4564921" y="4038600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60" y="4109539"/>
            <a:ext cx="455721" cy="4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27" y="5530959"/>
            <a:ext cx="455721" cy="4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4564921" y="4825375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50" y="4892963"/>
            <a:ext cx="455721" cy="45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 bwMode="gray">
          <a:xfrm>
            <a:off x="4847107" y="221582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US" sz="1600" kern="0" dirty="0">
                <a:solidFill>
                  <a:srgbClr val="0037A4"/>
                </a:solidFill>
              </a:rPr>
              <a:t>25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46" y="1591948"/>
            <a:ext cx="653772" cy="5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7989474" y="1560719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839994" y="1574276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16602" y="2595201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37" y="2571111"/>
            <a:ext cx="653772" cy="5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 bwMode="auto">
          <a:xfrm>
            <a:off x="5701693" y="3300211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42" y="3331440"/>
            <a:ext cx="653772" cy="5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 bwMode="auto">
          <a:xfrm>
            <a:off x="5717137" y="4059089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42" y="4130107"/>
            <a:ext cx="653772" cy="5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 bwMode="auto">
          <a:xfrm>
            <a:off x="5744676" y="4807105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37" y="4813541"/>
            <a:ext cx="653772" cy="5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 bwMode="gray">
          <a:xfrm>
            <a:off x="6006315" y="220980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US" sz="1600" kern="0" dirty="0">
                <a:solidFill>
                  <a:srgbClr val="0037A4"/>
                </a:solidFill>
              </a:rPr>
              <a:t>18</a:t>
            </a:r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43" y="1761154"/>
            <a:ext cx="701221" cy="2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22" y="1582717"/>
            <a:ext cx="66419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 bwMode="auto">
          <a:xfrm>
            <a:off x="6879509" y="4029227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45" y="4242795"/>
            <a:ext cx="701221" cy="2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 bwMode="auto">
          <a:xfrm>
            <a:off x="6851548" y="4840395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37" y="5004939"/>
            <a:ext cx="701221" cy="2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 bwMode="auto">
          <a:xfrm>
            <a:off x="6989735" y="5508930"/>
            <a:ext cx="713052" cy="53575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52" y="5646668"/>
            <a:ext cx="701221" cy="2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 bwMode="gray">
          <a:xfrm>
            <a:off x="7215349" y="220980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US" sz="1600" kern="0" dirty="0">
                <a:solidFill>
                  <a:srgbClr val="0037A4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961376" y="2646770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52" y="2595201"/>
            <a:ext cx="66419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 bwMode="auto">
          <a:xfrm>
            <a:off x="8009687" y="3307825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80" y="3338142"/>
            <a:ext cx="66419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7973244" y="4038600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80" y="4087063"/>
            <a:ext cx="66419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ectangle 67"/>
          <p:cNvSpPr/>
          <p:nvPr/>
        </p:nvSpPr>
        <p:spPr bwMode="auto">
          <a:xfrm>
            <a:off x="8037148" y="4832095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52" y="4842895"/>
            <a:ext cx="66419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73" y="5516676"/>
            <a:ext cx="689099" cy="5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 bwMode="gray">
          <a:xfrm>
            <a:off x="8310659" y="2209800"/>
            <a:ext cx="3478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US" sz="1600" kern="0" dirty="0">
                <a:solidFill>
                  <a:srgbClr val="0037A4"/>
                </a:solidFill>
              </a:rPr>
              <a:t>50+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33" y="5520756"/>
            <a:ext cx="710697" cy="52393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61" y="2548090"/>
            <a:ext cx="792480" cy="597408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 bwMode="auto">
          <a:xfrm>
            <a:off x="6851549" y="2535555"/>
            <a:ext cx="792000" cy="597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pic>
        <p:nvPicPr>
          <p:cNvPr id="10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38" y="2700099"/>
            <a:ext cx="701221" cy="2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335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Global Counterfeit Laurent Venetz</a:t>
            </a:r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May 2014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0C0"/>
                </a:solidFill>
                <a:ea typeface="+mj-ea"/>
                <a:cs typeface="Arial"/>
              </a:rPr>
              <a:t>Example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Arial"/>
              </a:rPr>
              <a:t>d’approche</a:t>
            </a:r>
            <a:r>
              <a:rPr lang="en-US" sz="3200" dirty="0">
                <a:solidFill>
                  <a:srgbClr val="0070C0"/>
                </a:solidFill>
                <a:ea typeface="+mj-ea"/>
                <a:cs typeface="Arial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Arial"/>
              </a:rPr>
              <a:t>holistique</a:t>
            </a:r>
            <a:r>
              <a:rPr lang="en-US" sz="3200" dirty="0">
                <a:solidFill>
                  <a:srgbClr val="0070C0"/>
                </a:solidFill>
                <a:ea typeface="+mj-ea"/>
                <a:cs typeface="Arial"/>
              </a:rPr>
              <a:t>” pour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Arial"/>
              </a:rPr>
              <a:t>lutter</a:t>
            </a:r>
            <a:r>
              <a:rPr lang="en-US" sz="3200" dirty="0">
                <a:solidFill>
                  <a:srgbClr val="0070C0"/>
                </a:solidFill>
                <a:ea typeface="+mj-ea"/>
                <a:cs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Arial"/>
              </a:rPr>
              <a:t>contre</a:t>
            </a:r>
            <a:r>
              <a:rPr lang="en-US" sz="3200" dirty="0">
                <a:solidFill>
                  <a:srgbClr val="0070C0"/>
                </a:solidFill>
                <a:ea typeface="+mj-ea"/>
                <a:cs typeface="Arial"/>
              </a:rPr>
              <a:t> la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Arial"/>
              </a:rPr>
              <a:t>contrefaçon</a:t>
            </a:r>
            <a:endParaRPr lang="en-US" sz="3200" dirty="0">
              <a:solidFill>
                <a:srgbClr val="0070C0"/>
              </a:solidFill>
              <a:ea typeface="+mj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6299" y="1032461"/>
            <a:ext cx="4265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Organisation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globale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dédiée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, avec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une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présence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au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siège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principal de la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société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et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localement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7A4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25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personnes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(FTEs)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dédiées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à la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lutte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contre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les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contrafaçon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7A4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13 pays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identifiés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comme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prioritaires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7A4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600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ressources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d’investigation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(“Intelligence”) dans les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marchés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9300" y="1524000"/>
            <a:ext cx="4733230" cy="1816445"/>
          </a:xfrm>
          <a:prstGeom prst="roundRect">
            <a:avLst>
              <a:gd name="adj" fmla="val 76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2915" y="4043226"/>
            <a:ext cx="557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37A4"/>
                </a:solidFill>
                <a:cs typeface="Arial" pitchFamily="34" charset="0"/>
              </a:rPr>
              <a:t>Equipe</a:t>
            </a:r>
            <a:r>
              <a:rPr lang="en-US" sz="2400" dirty="0">
                <a:solidFill>
                  <a:srgbClr val="0037A4"/>
                </a:solidFill>
                <a:cs typeface="Arial" pitchFamily="34" charset="0"/>
              </a:rPr>
              <a:t> inter-</a:t>
            </a:r>
            <a:r>
              <a:rPr lang="en-US" sz="2400" dirty="0" err="1">
                <a:solidFill>
                  <a:srgbClr val="0037A4"/>
                </a:solidFill>
                <a:cs typeface="Arial" pitchFamily="34" charset="0"/>
              </a:rPr>
              <a:t>fonctions</a:t>
            </a:r>
            <a:r>
              <a:rPr lang="en-US" sz="24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7A4"/>
                </a:solidFill>
                <a:cs typeface="Arial" pitchFamily="34" charset="0"/>
              </a:rPr>
              <a:t>dédiée</a:t>
            </a:r>
            <a:endParaRPr lang="en-US" sz="2400" dirty="0">
              <a:solidFill>
                <a:srgbClr val="0037A4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Responsables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Seniors des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activités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.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37A4"/>
                </a:solidFill>
                <a:cs typeface="Arial" pitchFamily="34" charset="0"/>
              </a:rPr>
              <a:t>Conseiller</a:t>
            </a:r>
            <a:r>
              <a:rPr lang="en-GB" sz="1600" dirty="0">
                <a:solidFill>
                  <a:srgbClr val="0037A4"/>
                </a:solidFill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37A4"/>
                </a:solidFill>
                <a:cs typeface="Arial" pitchFamily="34" charset="0"/>
              </a:rPr>
              <a:t>juridique</a:t>
            </a:r>
            <a:r>
              <a:rPr lang="en-GB" sz="1600" dirty="0">
                <a:solidFill>
                  <a:srgbClr val="0037A4"/>
                </a:solidFill>
                <a:cs typeface="Arial" pitchFamily="34" charset="0"/>
              </a:rPr>
              <a:t> Senior.</a:t>
            </a:r>
            <a:endParaRPr lang="en-US" sz="1600" dirty="0">
              <a:solidFill>
                <a:srgbClr val="0037A4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Manager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en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charge des relations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gouvernementales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.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Techniciens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Experts des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produits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.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Spécialistes</a:t>
            </a:r>
            <a:r>
              <a:rPr lang="en-US" sz="1600" dirty="0">
                <a:solidFill>
                  <a:srgbClr val="0037A4"/>
                </a:solidFill>
                <a:cs typeface="Arial" pitchFamily="34" charset="0"/>
              </a:rPr>
              <a:t> des </a:t>
            </a:r>
            <a:r>
              <a:rPr lang="en-US" sz="1600" dirty="0" err="1">
                <a:solidFill>
                  <a:srgbClr val="0037A4"/>
                </a:solidFill>
                <a:cs typeface="Arial" pitchFamily="34" charset="0"/>
              </a:rPr>
              <a:t>emballages</a:t>
            </a:r>
            <a:r>
              <a:rPr lang="en-US" sz="1200" dirty="0">
                <a:solidFill>
                  <a:srgbClr val="0037A4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3400" y="3673170"/>
            <a:ext cx="3250272" cy="2732112"/>
          </a:xfrm>
          <a:prstGeom prst="roundRect">
            <a:avLst>
              <a:gd name="adj" fmla="val 76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53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Global Counterfeit Laurent Venetz</a:t>
            </a:r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May 2014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47764" y="3212976"/>
            <a:ext cx="2088232" cy="20882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68244" y="3212976"/>
            <a:ext cx="2088232" cy="20882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608004" y="3212976"/>
            <a:ext cx="2088232" cy="20882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87524" y="3212976"/>
            <a:ext cx="2088232" cy="20882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US" sz="1600" b="1">
              <a:solidFill>
                <a:srgbClr val="000000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611560" y="3897632"/>
            <a:ext cx="13978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US" sz="40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>
                <a:solidFill>
                  <a:srgbClr val="A4DFF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etect</a:t>
            </a:r>
            <a:endParaRPr lang="en-US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 bwMode="gray">
          <a:xfrm>
            <a:off x="2587863" y="3897632"/>
            <a:ext cx="17120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  <a:defRPr sz="2800" kern="0">
                <a:solidFill>
                  <a:srgbClr val="FFFFFF"/>
                </a:solidFill>
              </a:defRPr>
            </a:lvl1pPr>
          </a:lstStyle>
          <a:p>
            <a:r>
              <a:rPr lang="en-US" sz="4000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4000" kern="1200" dirty="0">
                <a:solidFill>
                  <a:srgbClr val="A4DFF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nforce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5562600"/>
            <a:ext cx="4241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7A4"/>
                </a:solidFill>
              </a:rPr>
              <a:t>Pour et avec les </a:t>
            </a:r>
            <a:r>
              <a:rPr lang="en-US" sz="2800" dirty="0" err="1">
                <a:solidFill>
                  <a:srgbClr val="0037A4"/>
                </a:solidFill>
              </a:rPr>
              <a:t>marchés</a:t>
            </a:r>
            <a:endParaRPr lang="en-US" sz="2800" dirty="0">
              <a:solidFill>
                <a:srgbClr val="0037A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gray">
          <a:xfrm>
            <a:off x="4768062" y="3897631"/>
            <a:ext cx="1768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  <a:defRPr sz="2800" kern="0">
                <a:solidFill>
                  <a:srgbClr val="FFFFFF"/>
                </a:solidFill>
              </a:defRPr>
            </a:lvl1pPr>
          </a:lstStyle>
          <a:p>
            <a:r>
              <a:rPr lang="en-US" sz="4000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en-US" sz="4000" kern="1200" dirty="0">
                <a:solidFill>
                  <a:srgbClr val="A4DFF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ctivate</a:t>
            </a:r>
          </a:p>
        </p:txBody>
      </p:sp>
      <p:sp>
        <p:nvSpPr>
          <p:cNvPr id="27" name="TextBox 26"/>
          <p:cNvSpPr txBox="1"/>
          <p:nvPr/>
        </p:nvSpPr>
        <p:spPr bwMode="gray">
          <a:xfrm>
            <a:off x="7327450" y="3887498"/>
            <a:ext cx="9698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342900" indent="-342900" defTabSz="912813" eaLnBrk="0" fontAlgn="base" hangingPunct="0">
              <a:spcBef>
                <a:spcPct val="0"/>
              </a:spcBef>
              <a:spcAft>
                <a:spcPct val="0"/>
              </a:spcAft>
              <a:buSzPct val="120000"/>
              <a:defRPr sz="2800" kern="0">
                <a:solidFill>
                  <a:srgbClr val="FFFFFF"/>
                </a:solidFill>
              </a:defRPr>
            </a:lvl1pPr>
          </a:lstStyle>
          <a:p>
            <a:r>
              <a:rPr lang="en-US" sz="4000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en-US" sz="4000" kern="1200" dirty="0">
                <a:solidFill>
                  <a:srgbClr val="A4DFF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ead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92061" y="908719"/>
            <a:ext cx="3486852" cy="193899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en-US" sz="8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e a l</a:t>
            </a:r>
          </a:p>
          <a:p>
            <a:pPr algn="ctr"/>
            <a:r>
              <a:rPr lang="en-US" sz="3200" dirty="0">
                <a:solidFill>
                  <a:srgbClr val="A4DFF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 counterfeiting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6513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Le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programme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 Nestlé anti-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contrefaçons</a:t>
            </a:r>
            <a:endParaRPr lang="en-US" sz="3600" dirty="0">
              <a:solidFill>
                <a:srgbClr val="0070C0"/>
              </a:solidFill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61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9B0C11-A964-4CC2-8846-DD44F5DE64FF}"/>
              </a:ext>
            </a:extLst>
          </p:cNvPr>
          <p:cNvSpPr txBox="1"/>
          <p:nvPr/>
        </p:nvSpPr>
        <p:spPr>
          <a:xfrm>
            <a:off x="685800" y="1524000"/>
            <a:ext cx="7967662" cy="42319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fr-FR" altLang="fr-FR" sz="2400" dirty="0">
                <a:solidFill>
                  <a:srgbClr val="003399"/>
                </a:solidFill>
              </a:rPr>
              <a:t>En luttant contre la contrefaçon, il ne s’agit pas de chercher les « méchants » - mais d’aider les « bons »</a:t>
            </a:r>
            <a:r>
              <a:rPr lang="en-US" sz="28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CH" sz="2400" dirty="0">
                <a:solidFill>
                  <a:srgbClr val="003399"/>
                </a:solidFill>
              </a:rPr>
              <a:t>En créant un environnement sécurisé pour les investisseurs, les innovateurs et les entrepreneurs</a:t>
            </a:r>
            <a:r>
              <a:rPr lang="en-US" sz="28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;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En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évitant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la confusion chez les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consommateurs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; 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En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assurant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la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sécurité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des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consommateurs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et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en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préservant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leur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confiance</a:t>
            </a:r>
            <a:r>
              <a:rPr lang="en-US" sz="2400" dirty="0">
                <a:solidFill>
                  <a:srgbClr val="003399"/>
                </a:solidFill>
                <a:latin typeface="+mn-lt"/>
                <a:ea typeface="Gill Sans" charset="0"/>
                <a:cs typeface="Gill Sans" charset="0"/>
              </a:rPr>
              <a:t> dans les marques.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En</a:t>
            </a:r>
            <a:r>
              <a:rPr lang="en-US" sz="2400" dirty="0">
                <a:solidFill>
                  <a:srgbClr val="003399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assurant</a:t>
            </a:r>
            <a:r>
              <a:rPr lang="en-US" sz="2400" dirty="0">
                <a:solidFill>
                  <a:srgbClr val="003399"/>
                </a:solidFill>
                <a:ea typeface="Gill Sans" charset="0"/>
                <a:cs typeface="Gill Sans" charset="0"/>
              </a:rPr>
              <a:t> la </a:t>
            </a: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pérennité</a:t>
            </a:r>
            <a:r>
              <a:rPr lang="en-US" sz="2400" dirty="0">
                <a:solidFill>
                  <a:srgbClr val="003399"/>
                </a:solidFill>
                <a:ea typeface="Gill Sans" charset="0"/>
                <a:cs typeface="Gill Sans" charset="0"/>
              </a:rPr>
              <a:t> des </a:t>
            </a: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entreprises</a:t>
            </a:r>
            <a:r>
              <a:rPr lang="en-US" sz="2400" dirty="0">
                <a:solidFill>
                  <a:srgbClr val="003399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affectées</a:t>
            </a:r>
            <a:r>
              <a:rPr lang="en-US" sz="2400" dirty="0">
                <a:solidFill>
                  <a:srgbClr val="003399"/>
                </a:solidFill>
                <a:ea typeface="Gill Sans" charset="0"/>
                <a:cs typeface="Gill Sans" charset="0"/>
              </a:rPr>
              <a:t> par la </a:t>
            </a: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contrefaçon</a:t>
            </a:r>
            <a:r>
              <a:rPr lang="en-US" sz="2400" dirty="0">
                <a:solidFill>
                  <a:srgbClr val="003399"/>
                </a:solidFill>
                <a:ea typeface="Gill Sans" charset="0"/>
                <a:cs typeface="Gill Sans" charset="0"/>
              </a:rPr>
              <a:t> et la </a:t>
            </a: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sauvegarde</a:t>
            </a:r>
            <a:r>
              <a:rPr lang="en-US" sz="2400" dirty="0">
                <a:solidFill>
                  <a:srgbClr val="003399"/>
                </a:solidFill>
                <a:ea typeface="Gill Sans" charset="0"/>
                <a:cs typeface="Gill Sans" charset="0"/>
              </a:rPr>
              <a:t> des </a:t>
            </a:r>
            <a:r>
              <a:rPr lang="en-US" sz="2400" dirty="0" err="1">
                <a:solidFill>
                  <a:srgbClr val="003399"/>
                </a:solidFill>
                <a:ea typeface="Gill Sans" charset="0"/>
                <a:cs typeface="Gill Sans" charset="0"/>
              </a:rPr>
              <a:t>emplois</a:t>
            </a:r>
            <a:endParaRPr lang="en-US" sz="2400" dirty="0">
              <a:solidFill>
                <a:srgbClr val="003399"/>
              </a:solidFill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6255C0-DD29-42F6-AD15-09BF08EB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4" y="381000"/>
            <a:ext cx="8784976" cy="1224136"/>
          </a:xfrm>
        </p:spPr>
        <p:txBody>
          <a:bodyPr>
            <a:normAutofit/>
          </a:bodyPr>
          <a:lstStyle/>
          <a:p>
            <a:r>
              <a:rPr lang="fr-CH" sz="3200" dirty="0"/>
              <a:t>En conclusion…</a:t>
            </a:r>
          </a:p>
        </p:txBody>
      </p:sp>
    </p:spTree>
    <p:extLst>
      <p:ext uri="{BB962C8B-B14F-4D97-AF65-F5344CB8AC3E}">
        <p14:creationId xmlns:p14="http://schemas.microsoft.com/office/powerpoint/2010/main" val="3235874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911424-3944-4CF8-9456-CB57CA96401F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521332" y="124894"/>
            <a:ext cx="846137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70C0"/>
                </a:solidFill>
                <a:latin typeface="+mn-lt"/>
              </a:rPr>
              <a:t>La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Contrefaçon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se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développe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partout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et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elle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représente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un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risque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sérieux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pour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tous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les types </a:t>
            </a:r>
            <a:r>
              <a:rPr lang="en-US" kern="0" dirty="0" err="1">
                <a:solidFill>
                  <a:srgbClr val="0070C0"/>
                </a:solidFill>
                <a:latin typeface="+mn-lt"/>
              </a:rPr>
              <a:t>d’industries</a:t>
            </a:r>
            <a:r>
              <a:rPr lang="en-US" kern="0" dirty="0">
                <a:solidFill>
                  <a:srgbClr val="0070C0"/>
                </a:solidFill>
                <a:latin typeface="+mn-lt"/>
              </a:rPr>
              <a:t> </a:t>
            </a:r>
            <a:br>
              <a:rPr lang="en-US" kern="0" dirty="0">
                <a:solidFill>
                  <a:srgbClr val="0070C0"/>
                </a:solidFill>
                <a:latin typeface="+mn-lt"/>
              </a:rPr>
            </a:br>
            <a:endParaRPr lang="en-US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41" y1="13300" x2="40541" y2="133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405294"/>
            <a:ext cx="673808" cy="58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98" y="4192839"/>
            <a:ext cx="694344" cy="69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www.medchefs.com/static/AxYHpq135x4tJGkvJwfpCc2nRmVqY3Rd2RaeUZRFQcD.png"/>
          <p:cNvPicPr>
            <a:picLocks noChangeAspect="1" noChangeArrowheads="1"/>
          </p:cNvPicPr>
          <p:nvPr/>
        </p:nvPicPr>
        <p:blipFill>
          <a:blip r:embed="rId6" cstate="email">
            <a:duotone>
              <a:srgbClr val="59535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98" y="1535826"/>
            <a:ext cx="709703" cy="6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://www.routesigns.co.uk/images/quality/quality%20seal.jpg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3" r="99875">
                        <a14:foregroundMark x1="41875" y1="51688" x2="41875" y2="51688"/>
                        <a14:foregroundMark x1="44438" y1="50063" x2="44438" y2="50063"/>
                        <a14:foregroundMark x1="35000" y1="45688" x2="37063" y2="42938"/>
                        <a14:foregroundMark x1="44688" y1="43375" x2="47188" y2="46813"/>
                        <a14:foregroundMark x1="46500" y1="46813" x2="46313" y2="54000"/>
                        <a14:foregroundMark x1="58750" y1="45250" x2="58750" y2="45250"/>
                        <a14:foregroundMark x1="66125" y1="53563" x2="66125" y2="53563"/>
                        <a14:foregroundMark x1="62938" y1="47500" x2="62938" y2="47500"/>
                        <a14:foregroundMark x1="59938" y1="56313" x2="62438" y2="48938"/>
                        <a14:foregroundMark x1="65000" y1="50500" x2="66625" y2="49813"/>
                        <a14:foregroundMark x1="53438" y1="44500" x2="54625" y2="52125"/>
                        <a14:foregroundMark x1="50438" y1="45938" x2="50438" y2="53312"/>
                        <a14:foregroundMark x1="59438" y1="42688" x2="59938" y2="47313"/>
                        <a14:foregroundMark x1="30562" y1="27187" x2="31750" y2="30000"/>
                        <a14:foregroundMark x1="31250" y1="25813" x2="33813" y2="24000"/>
                        <a14:foregroundMark x1="35188" y1="29500" x2="37063" y2="27437"/>
                        <a14:foregroundMark x1="37500" y1="22125" x2="39125" y2="27437"/>
                        <a14:foregroundMark x1="38875" y1="27000" x2="42375" y2="25563"/>
                        <a14:foregroundMark x1="44875" y1="23750" x2="49500" y2="23500"/>
                        <a14:foregroundMark x1="51625" y1="24438" x2="55313" y2="25375"/>
                        <a14:foregroundMark x1="58313" y1="21000" x2="57125" y2="25813"/>
                        <a14:foregroundMark x1="61313" y1="21438" x2="64063" y2="22813"/>
                        <a14:foregroundMark x1="67500" y1="28125" x2="71438" y2="26313"/>
                        <a14:foregroundMark x1="74688" y1="62063" x2="74688" y2="62063"/>
                        <a14:foregroundMark x1="72625" y1="62563" x2="77000" y2="64625"/>
                        <a14:foregroundMark x1="74938" y1="59562" x2="77938" y2="60000"/>
                        <a14:foregroundMark x1="68938" y1="66938" x2="72813" y2="71313"/>
                        <a14:foregroundMark x1="65000" y1="70875" x2="67063" y2="75000"/>
                        <a14:foregroundMark x1="60813" y1="73188" x2="63625" y2="78000"/>
                        <a14:foregroundMark x1="53188" y1="75688" x2="57813" y2="79188"/>
                        <a14:foregroundMark x1="47188" y1="79625" x2="50187" y2="79875"/>
                        <a14:foregroundMark x1="48375" y1="78000" x2="48375" y2="78000"/>
                        <a14:foregroundMark x1="48375" y1="75938" x2="50438" y2="78000"/>
                        <a14:foregroundMark x1="38875" y1="78500" x2="40500" y2="73625"/>
                        <a14:foregroundMark x1="40750" y1="73875" x2="43500" y2="75000"/>
                        <a14:foregroundMark x1="31063" y1="75000" x2="36563" y2="71313"/>
                        <a14:foregroundMark x1="27125" y1="68563" x2="30813" y2="65563"/>
                        <a14:foregroundMark x1="30125" y1="71313" x2="32875" y2="68750"/>
                        <a14:foregroundMark x1="22938" y1="61625" x2="25938" y2="60250"/>
                        <a14:foregroundMark x1="24375" y1="66938" x2="26188" y2="65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2" y="2940535"/>
            <a:ext cx="720079" cy="7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617096"/>
            <a:ext cx="789421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95463" indent="-1795463"/>
            <a:r>
              <a:rPr lang="en-US" sz="20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Sécurité</a:t>
            </a: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Alimentaire</a:t>
            </a: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(“Food safety”): </a:t>
            </a:r>
          </a:p>
          <a:p>
            <a:pPr marL="1795463" indent="-1795463"/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consommateurs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exposés à des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risques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sérieux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 du</a:t>
            </a:r>
          </a:p>
          <a:p>
            <a:pPr marL="1795463" indent="-1795463"/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 de la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contrefaçon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1805" y="2940535"/>
            <a:ext cx="7894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5463" indent="-1795463">
              <a:tabLst>
                <a:tab pos="1344613" algn="l"/>
              </a:tabLst>
            </a:pPr>
            <a:r>
              <a:rPr lang="en-US" sz="20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Perte</a:t>
            </a: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confiance</a:t>
            </a: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la marque: </a:t>
            </a:r>
          </a:p>
          <a:p>
            <a:pPr marL="1795463" indent="-1795463">
              <a:tabLst>
                <a:tab pos="1344613" algn="l"/>
              </a:tabLst>
            </a:pP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consommateurs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trompés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des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produits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inférieure</a:t>
            </a:r>
            <a:endParaRPr lang="en-US" sz="2000" dirty="0">
              <a:solidFill>
                <a:srgbClr val="0037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5463" indent="-1795463">
              <a:tabLst>
                <a:tab pos="1344613" algn="l"/>
              </a:tabLst>
            </a:pP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portent la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marque que les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produits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originaux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805" y="4125967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la </a:t>
            </a:r>
            <a:r>
              <a:rPr lang="en-US" sz="20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réputation</a:t>
            </a:r>
            <a:r>
              <a:rPr 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négatif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les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entreprises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l’image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la </a:t>
            </a:r>
            <a:r>
              <a:rPr lang="en-US" sz="200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réputation</a:t>
            </a:r>
            <a:r>
              <a:rPr lang="en-US" sz="200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marques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8005" y="5240904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5463" indent="-1795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sur la </a:t>
            </a:r>
            <a:r>
              <a:rPr lang="en-US" sz="2000" kern="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marche</a:t>
            </a:r>
            <a:r>
              <a:rPr lang="en-US" sz="2000" kern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affaires : </a:t>
            </a:r>
          </a:p>
          <a:p>
            <a:pPr marL="1795463" indent="-1795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parts de </a:t>
            </a:r>
            <a:r>
              <a:rPr lang="en-US" sz="2000" kern="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marchés</a:t>
            </a:r>
            <a:r>
              <a:rPr lang="en-US" sz="2000" kern="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prises</a:t>
            </a:r>
            <a:r>
              <a:rPr lang="en-US" sz="2000" kern="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les </a:t>
            </a:r>
            <a:r>
              <a:rPr lang="en-US" sz="2000" kern="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contrefaçons</a:t>
            </a:r>
            <a:r>
              <a:rPr lang="en-US" sz="2000" kern="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érodent</a:t>
            </a:r>
            <a:r>
              <a:rPr lang="en-US" sz="2000" kern="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kern="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résulats</a:t>
            </a:r>
            <a:endParaRPr lang="en-US" sz="2000" kern="0" dirty="0">
              <a:solidFill>
                <a:srgbClr val="0037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5463" indent="-1795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commerciaux</a:t>
            </a:r>
            <a:r>
              <a:rPr lang="en-US" sz="2000" kern="0" dirty="0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propriétaires </a:t>
            </a:r>
            <a:r>
              <a:rPr lang="en-US" sz="2000" kern="0" dirty="0" err="1">
                <a:solidFill>
                  <a:srgbClr val="0037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légitimes</a:t>
            </a:r>
            <a:endParaRPr lang="en-US" sz="2000" kern="0" dirty="0">
              <a:solidFill>
                <a:srgbClr val="0037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2795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715962"/>
          </a:xfrm>
        </p:spPr>
        <p:txBody>
          <a:bodyPr/>
          <a:lstStyle/>
          <a:p>
            <a:pPr algn="ctr"/>
            <a:r>
              <a:rPr lang="fr-CH" altLang="en-US" sz="3200" dirty="0"/>
              <a:t>Questions 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388" y="6524625"/>
            <a:ext cx="36195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8769FE-A140-4756-B7C9-A72710754ADA}" type="slidenum">
              <a:rPr lang="en-US" altLang="fr-FR">
                <a:solidFill>
                  <a:schemeClr val="bg1"/>
                </a:solidFill>
              </a:rPr>
              <a:pPr eaLnBrk="1" hangingPunct="1"/>
              <a:t>40</a:t>
            </a:fld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16200000">
            <a:off x="3512820" y="990599"/>
            <a:ext cx="1752600" cy="86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CH" sz="2800" kern="0" dirty="0"/>
              <a:t>Merci pour votre attention</a:t>
            </a:r>
            <a:r>
              <a:rPr lang="fr-CH" sz="3200" kern="0" dirty="0"/>
              <a:t>!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altLang="de-DE" sz="2000" kern="0" dirty="0">
              <a:solidFill>
                <a:srgbClr val="0037A4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de-DE" sz="2000" kern="0" dirty="0">
                <a:solidFill>
                  <a:srgbClr val="0037A4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Hubert Doléac – Former Senior Legal Counsel IP - Nestlé</a:t>
            </a:r>
            <a:endParaRPr lang="de-DE" sz="2000" kern="0" dirty="0">
              <a:solidFill>
                <a:srgbClr val="0037A4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de-DE" sz="2000" kern="0" dirty="0" err="1">
                <a:solidFill>
                  <a:srgbClr val="0037A4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Troller</a:t>
            </a:r>
            <a:r>
              <a:rPr lang="en-GB" altLang="de-DE" sz="2000" kern="0" dirty="0">
                <a:solidFill>
                  <a:srgbClr val="0037A4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kern="0" dirty="0" err="1">
                <a:solidFill>
                  <a:srgbClr val="0037A4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Hitz</a:t>
            </a:r>
            <a:r>
              <a:rPr lang="en-GB" altLang="de-DE" sz="2000" kern="0" dirty="0">
                <a:solidFill>
                  <a:srgbClr val="0037A4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</a:t>
            </a:r>
            <a:r>
              <a:rPr lang="en-GB" altLang="de-DE" sz="2000" kern="0" dirty="0" err="1">
                <a:solidFill>
                  <a:srgbClr val="0037A4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Troller</a:t>
            </a:r>
            <a:r>
              <a:rPr lang="en-GB" altLang="de-DE" sz="2000" kern="0" dirty="0">
                <a:solidFill>
                  <a:srgbClr val="0037A4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– Berne/Switzerland – Doleac@trollerlaw.ch </a:t>
            </a:r>
          </a:p>
          <a:p>
            <a:pPr marL="0" indent="0" algn="ctr">
              <a:buFontTx/>
              <a:buNone/>
            </a:pPr>
            <a:endParaRPr lang="fr-CH" sz="3200" kern="0" dirty="0">
              <a:solidFill>
                <a:srgbClr val="003399"/>
              </a:solidFill>
            </a:endParaRPr>
          </a:p>
          <a:p>
            <a:pPr marL="0" indent="0" algn="ctr">
              <a:buFontTx/>
              <a:buNone/>
            </a:pPr>
            <a:endParaRPr lang="fr-CH" sz="3200" kern="0" dirty="0">
              <a:solidFill>
                <a:srgbClr val="003399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6739F06-8E13-4C70-921A-A8E988849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933597"/>
            <a:ext cx="5410200" cy="36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5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94008"/>
            <a:ext cx="3195464" cy="131217"/>
          </a:xfrm>
          <a:prstGeom prst="rect">
            <a:avLst/>
          </a:prstGeom>
        </p:spPr>
        <p:txBody>
          <a:bodyPr numCol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tabLst/>
              <a:defRPr sz="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| Hubert Doléac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0000" y="4894008"/>
            <a:ext cx="1332020" cy="1312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15 October 2015</a:t>
            </a:r>
            <a:endParaRPr lang="en-GB" dirty="0"/>
          </a:p>
        </p:txBody>
      </p:sp>
      <p:pic>
        <p:nvPicPr>
          <p:cNvPr id="7" name="Picture 6" descr="http://thenest-eur-hq.nestle.com/CI/CI_OURB/BIC%20Documents/Y_of_C_2014_ranking_m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4" y="1844825"/>
            <a:ext cx="4826457" cy="33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1418270">
            <a:off x="5051387" y="2401615"/>
            <a:ext cx="294845" cy="1322635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anchor="ctr"/>
          <a:lstStyle/>
          <a:p>
            <a:pPr algn="ctr">
              <a:defRPr/>
            </a:pPr>
            <a:r>
              <a:rPr lang="en-GB" sz="1000" kern="0" dirty="0">
                <a:solidFill>
                  <a:srgbClr val="FF0000"/>
                </a:solidFill>
                <a:latin typeface="Arial"/>
              </a:rPr>
              <a:t>Counterfeit Foods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2" y="2420889"/>
            <a:ext cx="3669500" cy="26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9647" y="1759892"/>
            <a:ext cx="3668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5E585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counterfeiting is #11 in the global black market economy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AB7490-64B9-471A-B76E-4B273C56804E}"/>
              </a:ext>
            </a:extLst>
          </p:cNvPr>
          <p:cNvSpPr txBox="1"/>
          <p:nvPr/>
        </p:nvSpPr>
        <p:spPr>
          <a:xfrm>
            <a:off x="381000" y="152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rgbClr val="0037A4"/>
                </a:solidFill>
              </a:rPr>
              <a:t>L’impact des contrefaçons dans l’alimentation est important  </a:t>
            </a:r>
          </a:p>
        </p:txBody>
      </p:sp>
    </p:spTree>
    <p:extLst>
      <p:ext uri="{BB962C8B-B14F-4D97-AF65-F5344CB8AC3E}">
        <p14:creationId xmlns:p14="http://schemas.microsoft.com/office/powerpoint/2010/main" val="22657588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6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94008"/>
            <a:ext cx="3195464" cy="131217"/>
          </a:xfrm>
          <a:prstGeom prst="rect">
            <a:avLst/>
          </a:prstGeom>
        </p:spPr>
        <p:txBody>
          <a:bodyPr numCol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tabLst/>
              <a:defRPr sz="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| Hubert Doléac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0000" y="4894008"/>
            <a:ext cx="1332020" cy="1312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15 October 2015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41312" y="292236"/>
            <a:ext cx="846137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err="1">
                <a:latin typeface="Arial"/>
              </a:rPr>
              <a:t>L’évolution</a:t>
            </a:r>
            <a:r>
              <a:rPr lang="en-US" kern="0" dirty="0">
                <a:latin typeface="Arial"/>
              </a:rPr>
              <a:t> de la </a:t>
            </a:r>
            <a:r>
              <a:rPr lang="en-US" kern="0" dirty="0" err="1">
                <a:latin typeface="Arial"/>
              </a:rPr>
              <a:t>Contrefaçon</a:t>
            </a:r>
            <a:r>
              <a:rPr lang="en-US" kern="0" dirty="0">
                <a:latin typeface="Arial"/>
              </a:rPr>
              <a:t> dans </a:t>
            </a:r>
            <a:r>
              <a:rPr lang="en-US" kern="0" dirty="0" err="1">
                <a:latin typeface="Arial"/>
              </a:rPr>
              <a:t>l’alimentation</a:t>
            </a:r>
            <a:r>
              <a:rPr lang="en-US" kern="0" dirty="0">
                <a:latin typeface="Arial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61561" y="5778403"/>
            <a:ext cx="75863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B3"/>
              </a:buClr>
              <a:buFont typeface="Arial" charset="0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 err="1">
                <a:solidFill>
                  <a:srgbClr val="0037A4"/>
                </a:solidFill>
                <a:latin typeface="Arial"/>
              </a:rPr>
              <a:t>Anciennes</a:t>
            </a:r>
            <a:r>
              <a:rPr lang="en-US" sz="1600" kern="0" dirty="0">
                <a:solidFill>
                  <a:srgbClr val="0037A4"/>
                </a:solidFill>
                <a:latin typeface="Arial"/>
              </a:rPr>
              <a:t> photos </a:t>
            </a:r>
            <a:r>
              <a:rPr lang="en-US" sz="1600" kern="0" dirty="0" err="1">
                <a:solidFill>
                  <a:srgbClr val="0037A4"/>
                </a:solidFill>
                <a:latin typeface="Arial"/>
              </a:rPr>
              <a:t>d’actes</a:t>
            </a:r>
            <a:r>
              <a:rPr lang="en-US" sz="1600" kern="0" dirty="0">
                <a:solidFill>
                  <a:srgbClr val="0037A4"/>
                </a:solidFill>
                <a:latin typeface="Arial"/>
              </a:rPr>
              <a:t> de </a:t>
            </a:r>
            <a:r>
              <a:rPr lang="en-US" sz="1600" kern="0" dirty="0" err="1">
                <a:solidFill>
                  <a:srgbClr val="0037A4"/>
                </a:solidFill>
                <a:latin typeface="Arial"/>
              </a:rPr>
              <a:t>contrefaçon</a:t>
            </a:r>
            <a:r>
              <a:rPr lang="en-US" sz="1600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sz="1600" kern="0" dirty="0" err="1">
                <a:solidFill>
                  <a:srgbClr val="0037A4"/>
                </a:solidFill>
                <a:latin typeface="Arial"/>
              </a:rPr>
              <a:t>prises</a:t>
            </a:r>
            <a:r>
              <a:rPr lang="en-US" sz="1600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sz="1600" kern="0" dirty="0" err="1">
                <a:solidFill>
                  <a:srgbClr val="0037A4"/>
                </a:solidFill>
                <a:latin typeface="Arial"/>
              </a:rPr>
              <a:t>en</a:t>
            </a:r>
            <a:r>
              <a:rPr lang="en-US" sz="1600" kern="0" dirty="0">
                <a:solidFill>
                  <a:srgbClr val="0037A4"/>
                </a:solidFill>
                <a:latin typeface="Arial"/>
              </a:rPr>
              <a:t> 1970 à Manila, Philippines, 1970</a:t>
            </a:r>
          </a:p>
        </p:txBody>
      </p:sp>
      <p:pic>
        <p:nvPicPr>
          <p:cNvPr id="9" name="Picture 8" descr="Raid - Oct 11 19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94" y="3585131"/>
            <a:ext cx="2601792" cy="204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aid - Oct 11 19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1" y="1513858"/>
            <a:ext cx="4911709" cy="4048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Raid - Oct 11 19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1654"/>
            <a:ext cx="2611682" cy="1987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721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9C2515-35DF-47F9-9D38-0EFC22581711}" type="slidenum">
              <a:rPr lang="en-GB" smtClean="0"/>
              <a:pPr>
                <a:defRPr/>
              </a:pPr>
              <a:t>7</a:t>
            </a:fld>
            <a:endParaRPr lang="en-GB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94008"/>
            <a:ext cx="3195464" cy="131217"/>
          </a:xfrm>
          <a:prstGeom prst="rect">
            <a:avLst/>
          </a:prstGeom>
        </p:spPr>
        <p:txBody>
          <a:bodyPr numCol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tabLst/>
              <a:defRPr sz="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Nestlé Legal | IP | Hubert Doléac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420000" y="4894008"/>
            <a:ext cx="1332020" cy="13121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15 October 2015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423697" y="571915"/>
            <a:ext cx="846137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FB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Arial"/>
              </a:rPr>
              <a:t>Passage </a:t>
            </a:r>
            <a:r>
              <a:rPr lang="en-US" kern="0" dirty="0" err="1">
                <a:latin typeface="Arial"/>
              </a:rPr>
              <a:t>d’une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contrefaçon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artisanale</a:t>
            </a:r>
            <a:r>
              <a:rPr lang="en-US" kern="0" dirty="0">
                <a:latin typeface="Arial"/>
              </a:rPr>
              <a:t> à des </a:t>
            </a:r>
            <a:r>
              <a:rPr lang="en-US" kern="0" dirty="0" err="1">
                <a:latin typeface="Arial"/>
              </a:rPr>
              <a:t>organisations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industrielles</a:t>
            </a:r>
            <a:r>
              <a:rPr lang="en-US" kern="0" dirty="0">
                <a:latin typeface="Arial"/>
              </a:rPr>
              <a:t> </a:t>
            </a:r>
            <a:r>
              <a:rPr lang="en-US" kern="0" dirty="0" err="1">
                <a:latin typeface="Arial"/>
              </a:rPr>
              <a:t>illicites</a:t>
            </a:r>
            <a:endParaRPr lang="en-US" kern="0" dirty="0"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921668" y="4191000"/>
            <a:ext cx="73006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FB3"/>
              </a:buClr>
              <a:buFont typeface="Arial" charset="0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5810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9057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715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4287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8859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431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0035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52450" lvl="1" indent="-342900">
              <a:buFont typeface="Arial" panose="020B0604020202020204" pitchFamily="34" charset="0"/>
              <a:buChar char="•"/>
              <a:defRPr/>
            </a:pP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Capacités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de production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Industrielle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à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grande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échelle</a:t>
            </a:r>
            <a:endParaRPr lang="en-US" sz="2200" kern="0" dirty="0">
              <a:solidFill>
                <a:srgbClr val="0037A4"/>
              </a:solidFill>
              <a:latin typeface="Arial"/>
            </a:endParaRPr>
          </a:p>
          <a:p>
            <a:pPr marL="552450" lvl="1" indent="-342900">
              <a:buFont typeface="Arial" panose="020B0604020202020204" pitchFamily="34" charset="0"/>
              <a:buChar char="•"/>
              <a:defRPr/>
            </a:pP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Accès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à des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moyens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d’impression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de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très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haute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qualité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pour le matériel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d’emballage</a:t>
            </a:r>
            <a:endParaRPr lang="en-US" sz="2200" kern="0" dirty="0">
              <a:solidFill>
                <a:srgbClr val="0037A4"/>
              </a:solidFill>
              <a:latin typeface="Arial"/>
            </a:endParaRPr>
          </a:p>
          <a:p>
            <a:pPr marL="552450" lvl="1" indent="-342900">
              <a:buFont typeface="Arial" panose="020B0604020202020204" pitchFamily="34" charset="0"/>
              <a:buChar char="•"/>
              <a:defRPr/>
            </a:pP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Capacités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d’expédition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et de transport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globales</a:t>
            </a:r>
            <a:endParaRPr lang="en-US" sz="2200" kern="0" dirty="0">
              <a:solidFill>
                <a:srgbClr val="0037A4"/>
              </a:solidFill>
              <a:latin typeface="Arial"/>
            </a:endParaRPr>
          </a:p>
          <a:p>
            <a:pPr marL="552450" lvl="1" indent="-342900">
              <a:buFont typeface="Arial" panose="020B0604020202020204" pitchFamily="34" charset="0"/>
              <a:buChar char="•"/>
              <a:defRPr/>
            </a:pP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Connexion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avec les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groupes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 de “crime </a:t>
            </a:r>
            <a:r>
              <a:rPr lang="en-US" sz="2200" kern="0" dirty="0" err="1">
                <a:solidFill>
                  <a:srgbClr val="0037A4"/>
                </a:solidFill>
                <a:latin typeface="Arial"/>
              </a:rPr>
              <a:t>organisé</a:t>
            </a:r>
            <a:r>
              <a:rPr lang="en-US" sz="2200" kern="0" dirty="0">
                <a:solidFill>
                  <a:srgbClr val="0037A4"/>
                </a:solidFill>
                <a:latin typeface="Arial"/>
              </a:rPr>
              <a:t>”</a:t>
            </a:r>
          </a:p>
        </p:txBody>
      </p:sp>
      <p:pic>
        <p:nvPicPr>
          <p:cNvPr id="9" name="Content Placeholder 4" descr="Raid - Oct 11 19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8874"/>
            <a:ext cx="182771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339752" y="2630937"/>
            <a:ext cx="1332148" cy="432048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58" y="2307934"/>
            <a:ext cx="1797715" cy="1078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29" y="2307866"/>
            <a:ext cx="1693533" cy="1078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07866"/>
            <a:ext cx="1615474" cy="1078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2845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838200"/>
          </a:xfrm>
        </p:spPr>
        <p:txBody>
          <a:bodyPr/>
          <a:lstStyle/>
          <a:p>
            <a:r>
              <a:rPr lang="en-GB" sz="3200" b="0" dirty="0">
                <a:solidFill>
                  <a:srgbClr val="0070C0"/>
                </a:solidFill>
              </a:rPr>
              <a:t>Le commerce des </a:t>
            </a:r>
            <a:r>
              <a:rPr lang="en-GB" sz="3200" b="0" dirty="0" err="1">
                <a:solidFill>
                  <a:srgbClr val="0070C0"/>
                </a:solidFill>
              </a:rPr>
              <a:t>contrefaçons</a:t>
            </a:r>
            <a:r>
              <a:rPr lang="en-GB" sz="3200" b="0" dirty="0">
                <a:solidFill>
                  <a:srgbClr val="0070C0"/>
                </a:solidFill>
              </a:rPr>
              <a:t>: un </a:t>
            </a:r>
            <a:r>
              <a:rPr lang="en-GB" sz="3200" b="0" dirty="0" err="1">
                <a:solidFill>
                  <a:srgbClr val="0070C0"/>
                </a:solidFill>
              </a:rPr>
              <a:t>fléau</a:t>
            </a:r>
            <a:r>
              <a:rPr lang="en-GB" sz="3200" b="0" dirty="0">
                <a:solidFill>
                  <a:srgbClr val="0070C0"/>
                </a:solidFill>
              </a:rPr>
              <a:t> bien </a:t>
            </a:r>
            <a:r>
              <a:rPr lang="en-GB" sz="3200" b="0" dirty="0" err="1">
                <a:solidFill>
                  <a:srgbClr val="0070C0"/>
                </a:solidFill>
              </a:rPr>
              <a:t>réel</a:t>
            </a:r>
            <a:r>
              <a:rPr lang="en-GB" sz="3200" b="0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038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7A4"/>
                </a:solidFill>
              </a:rPr>
              <a:t>Il </a:t>
            </a:r>
            <a:r>
              <a:rPr lang="en-GB" dirty="0" err="1">
                <a:solidFill>
                  <a:srgbClr val="0037A4"/>
                </a:solidFill>
              </a:rPr>
              <a:t>n’est</a:t>
            </a:r>
            <a:r>
              <a:rPr lang="en-GB" dirty="0">
                <a:solidFill>
                  <a:srgbClr val="0037A4"/>
                </a:solidFill>
              </a:rPr>
              <a:t> plus possible </a:t>
            </a:r>
            <a:r>
              <a:rPr lang="en-GB" dirty="0" err="1">
                <a:solidFill>
                  <a:srgbClr val="0037A4"/>
                </a:solidFill>
              </a:rPr>
              <a:t>aujourd’hui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d’ignorer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ce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phénomène</a:t>
            </a:r>
            <a:r>
              <a:rPr lang="en-GB" dirty="0">
                <a:solidFill>
                  <a:srgbClr val="0037A4"/>
                </a:solidFill>
              </a:rPr>
              <a:t> qui </a:t>
            </a:r>
            <a:r>
              <a:rPr lang="en-GB" dirty="0" err="1">
                <a:solidFill>
                  <a:srgbClr val="0037A4"/>
                </a:solidFill>
              </a:rPr>
              <a:t>gangrène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l’économie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mondiale</a:t>
            </a:r>
            <a:r>
              <a:rPr lang="en-GB" dirty="0">
                <a:solidFill>
                  <a:srgbClr val="0037A4"/>
                </a:solidFill>
              </a:rPr>
              <a:t> et </a:t>
            </a:r>
            <a:r>
              <a:rPr lang="en-GB" dirty="0" err="1">
                <a:solidFill>
                  <a:srgbClr val="0037A4"/>
                </a:solidFill>
              </a:rPr>
              <a:t>s’est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étendu</a:t>
            </a:r>
            <a:r>
              <a:rPr lang="en-GB" dirty="0">
                <a:solidFill>
                  <a:srgbClr val="0037A4"/>
                </a:solidFill>
              </a:rPr>
              <a:t> au monde digital…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rgbClr val="0037A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7A4"/>
                </a:solidFill>
              </a:rPr>
              <a:t>En</a:t>
            </a:r>
            <a:r>
              <a:rPr lang="en-GB" dirty="0">
                <a:solidFill>
                  <a:srgbClr val="0037A4"/>
                </a:solidFill>
              </a:rPr>
              <a:t> 2013</a:t>
            </a:r>
            <a:r>
              <a:rPr lang="en-GB" sz="1800" baseline="30000" dirty="0">
                <a:solidFill>
                  <a:srgbClr val="0037A4"/>
                </a:solidFill>
              </a:rPr>
              <a:t>1</a:t>
            </a:r>
            <a:r>
              <a:rPr lang="en-GB" dirty="0">
                <a:solidFill>
                  <a:srgbClr val="0037A4"/>
                </a:solidFill>
              </a:rPr>
              <a:t> les </a:t>
            </a:r>
            <a:r>
              <a:rPr lang="en-GB" dirty="0" err="1">
                <a:solidFill>
                  <a:srgbClr val="0037A4"/>
                </a:solidFill>
              </a:rPr>
              <a:t>contrefaçons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comptaient</a:t>
            </a:r>
            <a:r>
              <a:rPr lang="en-GB" dirty="0">
                <a:solidFill>
                  <a:srgbClr val="0037A4"/>
                </a:solidFill>
              </a:rPr>
              <a:t> pour: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7A4"/>
                </a:solidFill>
              </a:rPr>
              <a:t>2.5% du commerce </a:t>
            </a:r>
            <a:r>
              <a:rPr lang="en-GB" dirty="0" err="1">
                <a:solidFill>
                  <a:srgbClr val="0037A4"/>
                </a:solidFill>
              </a:rPr>
              <a:t>mondial</a:t>
            </a:r>
            <a:r>
              <a:rPr lang="en-GB" dirty="0">
                <a:solidFill>
                  <a:srgbClr val="0037A4"/>
                </a:solidFill>
              </a:rPr>
              <a:t> / $461 milliards (€338 milliards)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7A4"/>
                </a:solidFill>
              </a:rPr>
              <a:t>Jusqu’à</a:t>
            </a:r>
            <a:r>
              <a:rPr lang="en-GB" dirty="0">
                <a:solidFill>
                  <a:srgbClr val="0037A4"/>
                </a:solidFill>
              </a:rPr>
              <a:t> 5% (€85Mds) de </a:t>
            </a:r>
            <a:r>
              <a:rPr lang="en-GB" dirty="0" err="1">
                <a:solidFill>
                  <a:srgbClr val="0037A4"/>
                </a:solidFill>
              </a:rPr>
              <a:t>toutes</a:t>
            </a:r>
            <a:r>
              <a:rPr lang="en-GB" dirty="0">
                <a:solidFill>
                  <a:srgbClr val="0037A4"/>
                </a:solidFill>
              </a:rPr>
              <a:t> les importations de </a:t>
            </a:r>
            <a:r>
              <a:rPr lang="en-GB" dirty="0" err="1">
                <a:solidFill>
                  <a:srgbClr val="0037A4"/>
                </a:solidFill>
              </a:rPr>
              <a:t>l’UE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en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valeur</a:t>
            </a:r>
            <a:endParaRPr lang="en-GB" dirty="0">
              <a:solidFill>
                <a:srgbClr val="0037A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solidFill>
                <a:srgbClr val="0037A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7A4"/>
                </a:solidFill>
              </a:rPr>
              <a:t>2012-2015 dans </a:t>
            </a:r>
            <a:r>
              <a:rPr lang="en-GB" dirty="0" err="1">
                <a:solidFill>
                  <a:srgbClr val="0037A4"/>
                </a:solidFill>
              </a:rPr>
              <a:t>l’UE</a:t>
            </a:r>
            <a:r>
              <a:rPr lang="en-GB" dirty="0">
                <a:solidFill>
                  <a:srgbClr val="0037A4"/>
                </a:solidFill>
              </a:rPr>
              <a:t> uniquement</a:t>
            </a:r>
            <a:r>
              <a:rPr lang="en-GB" sz="1800" baseline="30000" dirty="0">
                <a:solidFill>
                  <a:srgbClr val="0037A4"/>
                </a:solidFill>
              </a:rPr>
              <a:t>2</a:t>
            </a:r>
            <a:r>
              <a:rPr lang="en-GB" dirty="0">
                <a:solidFill>
                  <a:srgbClr val="0037A4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7A4"/>
                </a:solidFill>
              </a:rPr>
              <a:t>Entre 434,700 (directs) &amp; 744,400 (</a:t>
            </a:r>
            <a:r>
              <a:rPr lang="en-GB" dirty="0" err="1">
                <a:solidFill>
                  <a:srgbClr val="0037A4"/>
                </a:solidFill>
              </a:rPr>
              <a:t>indirects</a:t>
            </a:r>
            <a:r>
              <a:rPr lang="en-GB" dirty="0">
                <a:solidFill>
                  <a:srgbClr val="0037A4"/>
                </a:solidFill>
              </a:rPr>
              <a:t>) </a:t>
            </a:r>
            <a:r>
              <a:rPr lang="en-GB" dirty="0" err="1">
                <a:solidFill>
                  <a:srgbClr val="0037A4"/>
                </a:solidFill>
              </a:rPr>
              <a:t>postes</a:t>
            </a:r>
            <a:r>
              <a:rPr lang="en-GB" dirty="0">
                <a:solidFill>
                  <a:srgbClr val="0037A4"/>
                </a:solidFill>
              </a:rPr>
              <a:t> de travail perdus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7A4"/>
                </a:solidFill>
              </a:rPr>
              <a:t>€14.7 milliards de </a:t>
            </a:r>
            <a:r>
              <a:rPr lang="en-GB" dirty="0" err="1">
                <a:solidFill>
                  <a:srgbClr val="0037A4"/>
                </a:solidFill>
              </a:rPr>
              <a:t>revenus</a:t>
            </a:r>
            <a:r>
              <a:rPr lang="en-GB" dirty="0">
                <a:solidFill>
                  <a:srgbClr val="0037A4"/>
                </a:solidFill>
              </a:rPr>
              <a:t> (taxes) perdus pour les </a:t>
            </a:r>
            <a:r>
              <a:rPr lang="en-GB" dirty="0" err="1">
                <a:solidFill>
                  <a:srgbClr val="0037A4"/>
                </a:solidFill>
              </a:rPr>
              <a:t>gouvernements</a:t>
            </a:r>
            <a:endParaRPr lang="en-GB" dirty="0">
              <a:solidFill>
                <a:srgbClr val="0037A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solidFill>
                <a:srgbClr val="0037A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 err="1">
                <a:solidFill>
                  <a:srgbClr val="0037A4"/>
                </a:solidFill>
              </a:rPr>
              <a:t>Constat</a:t>
            </a:r>
            <a:r>
              <a:rPr lang="en-GB" dirty="0">
                <a:solidFill>
                  <a:srgbClr val="0037A4"/>
                </a:solidFill>
              </a:rPr>
              <a:t>: Si on </a:t>
            </a:r>
            <a:r>
              <a:rPr lang="en-GB" dirty="0" err="1">
                <a:solidFill>
                  <a:srgbClr val="0037A4"/>
                </a:solidFill>
              </a:rPr>
              <a:t>peut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fabriquer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quelque</a:t>
            </a:r>
            <a:r>
              <a:rPr lang="en-GB" dirty="0">
                <a:solidFill>
                  <a:srgbClr val="0037A4"/>
                </a:solidFill>
              </a:rPr>
              <a:t> chose et que les </a:t>
            </a:r>
            <a:r>
              <a:rPr lang="en-GB" dirty="0" err="1">
                <a:solidFill>
                  <a:srgbClr val="0037A4"/>
                </a:solidFill>
              </a:rPr>
              <a:t>consommateurs</a:t>
            </a:r>
            <a:r>
              <a:rPr lang="en-GB" dirty="0">
                <a:solidFill>
                  <a:srgbClr val="0037A4"/>
                </a:solidFill>
              </a:rPr>
              <a:t> </a:t>
            </a:r>
            <a:r>
              <a:rPr lang="en-GB" dirty="0" err="1">
                <a:solidFill>
                  <a:srgbClr val="0037A4"/>
                </a:solidFill>
              </a:rPr>
              <a:t>l’achètent</a:t>
            </a:r>
            <a:r>
              <a:rPr lang="en-GB" dirty="0">
                <a:solidFill>
                  <a:srgbClr val="0037A4"/>
                </a:solidFill>
              </a:rPr>
              <a:t>, </a:t>
            </a:r>
            <a:r>
              <a:rPr lang="en-GB" dirty="0" err="1">
                <a:solidFill>
                  <a:srgbClr val="0037A4"/>
                </a:solidFill>
              </a:rPr>
              <a:t>ils</a:t>
            </a:r>
            <a:r>
              <a:rPr lang="en-GB" dirty="0">
                <a:solidFill>
                  <a:srgbClr val="0037A4"/>
                </a:solidFill>
              </a:rPr>
              <a:t> le </a:t>
            </a:r>
            <a:r>
              <a:rPr lang="en-GB" dirty="0" err="1">
                <a:solidFill>
                  <a:srgbClr val="0037A4"/>
                </a:solidFill>
              </a:rPr>
              <a:t>copieront</a:t>
            </a:r>
            <a:r>
              <a:rPr lang="en-GB" dirty="0">
                <a:solidFill>
                  <a:srgbClr val="0037A4"/>
                </a:solidFill>
              </a:rPr>
              <a:t>!</a:t>
            </a:r>
          </a:p>
          <a:p>
            <a:endParaRPr lang="fr-BE" dirty="0"/>
          </a:p>
          <a:p>
            <a:pPr marL="0" indent="0">
              <a:buNone/>
            </a:pPr>
            <a:r>
              <a:rPr lang="en-GB" sz="1050" i="1" baseline="30000" dirty="0"/>
              <a:t>1 </a:t>
            </a:r>
            <a:r>
              <a:rPr lang="en-GB" sz="1050" i="1" dirty="0"/>
              <a:t>OECD &amp; EUIPO report 2016: Trade in Counterfeit and Pirated Goods - Mapping the Economic Impact</a:t>
            </a:r>
          </a:p>
          <a:p>
            <a:pPr marL="0" indent="0">
              <a:buNone/>
            </a:pPr>
            <a:r>
              <a:rPr lang="en-GB" sz="1050" i="1" baseline="30000" dirty="0"/>
              <a:t>2 </a:t>
            </a:r>
            <a:r>
              <a:rPr lang="en-GB" sz="1050" i="1" dirty="0"/>
              <a:t>EUIPO report 2018: Synthesis Report on IPR Infringement</a:t>
            </a:r>
          </a:p>
          <a:p>
            <a:pPr marL="0" indent="0">
              <a:buNone/>
            </a:pPr>
            <a:endParaRPr lang="en-GB" sz="105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36360" y="63042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444F55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0EC4A-8AA0-40FD-A463-7A3B01338251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4147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4"/>
          <p:cNvSpPr>
            <a:spLocks/>
          </p:cNvSpPr>
          <p:nvPr/>
        </p:nvSpPr>
        <p:spPr bwMode="auto">
          <a:xfrm>
            <a:off x="115957" y="189059"/>
            <a:ext cx="92567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pc="-71" dirty="0">
                <a:solidFill>
                  <a:srgbClr val="0070C0"/>
                </a:solidFill>
                <a:ea typeface="Helvetica Neue Light"/>
                <a:cs typeface="Arial" panose="020B0604020202020204" pitchFamily="34" charset="0"/>
                <a:sym typeface="Helvetica Neue"/>
              </a:rPr>
              <a:t>Quantification des </a:t>
            </a:r>
            <a:r>
              <a:rPr lang="en-US" altLang="en-US" spc="-71" dirty="0" err="1">
                <a:solidFill>
                  <a:srgbClr val="0070C0"/>
                </a:solidFill>
                <a:ea typeface="Helvetica Neue Light"/>
                <a:cs typeface="Arial" panose="020B0604020202020204" pitchFamily="34" charset="0"/>
                <a:sym typeface="Helvetica Neue"/>
              </a:rPr>
              <a:t>contrefaçons</a:t>
            </a:r>
            <a:r>
              <a:rPr lang="en-US" altLang="en-US" spc="-71" dirty="0">
                <a:solidFill>
                  <a:srgbClr val="0070C0"/>
                </a:solidFill>
                <a:ea typeface="Helvetica Neue Light"/>
                <a:cs typeface="Arial" panose="020B0604020202020204" pitchFamily="34" charset="0"/>
                <a:sym typeface="Helvetica Neue"/>
              </a:rPr>
              <a:t> et du commerce des </a:t>
            </a:r>
            <a:r>
              <a:rPr lang="en-US" altLang="en-US" spc="-71" dirty="0" err="1">
                <a:solidFill>
                  <a:srgbClr val="0070C0"/>
                </a:solidFill>
                <a:ea typeface="Helvetica Neue Light"/>
                <a:cs typeface="Arial" panose="020B0604020202020204" pitchFamily="34" charset="0"/>
                <a:sym typeface="Helvetica Neue"/>
              </a:rPr>
              <a:t>produits</a:t>
            </a:r>
            <a:r>
              <a:rPr lang="en-US" altLang="en-US" spc="-71" dirty="0">
                <a:solidFill>
                  <a:srgbClr val="0070C0"/>
                </a:solidFill>
                <a:ea typeface="Helvetica Neue Light"/>
                <a:cs typeface="Arial" panose="020B0604020202020204" pitchFamily="34" charset="0"/>
                <a:sym typeface="Helvetica Neue"/>
              </a:rPr>
              <a:t> </a:t>
            </a:r>
            <a:r>
              <a:rPr lang="en-US" altLang="en-US" spc="-71" dirty="0" err="1">
                <a:solidFill>
                  <a:srgbClr val="0070C0"/>
                </a:solidFill>
                <a:ea typeface="Helvetica Neue Light"/>
                <a:cs typeface="Arial" panose="020B0604020202020204" pitchFamily="34" charset="0"/>
                <a:sym typeface="Helvetica Neue"/>
              </a:rPr>
              <a:t>contrefaits</a:t>
            </a:r>
            <a:r>
              <a:rPr lang="en-US" altLang="en-US" spc="-71" dirty="0">
                <a:solidFill>
                  <a:srgbClr val="0070C0"/>
                </a:solidFill>
                <a:ea typeface="Helvetica Neue Light"/>
                <a:cs typeface="Arial" panose="020B0604020202020204" pitchFamily="34" charset="0"/>
                <a:sym typeface="Helvetica Neue"/>
              </a:rPr>
              <a:t>*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0361"/>
            <a:ext cx="7964066" cy="45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FF64556-5A36-4FDF-B8DD-FAC936E0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2" y="3581400"/>
            <a:ext cx="1963242" cy="2406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6C31142D-2C1A-4553-AD31-45813038C582}"/>
              </a:ext>
            </a:extLst>
          </p:cNvPr>
          <p:cNvSpPr>
            <a:spLocks/>
          </p:cNvSpPr>
          <p:nvPr/>
        </p:nvSpPr>
        <p:spPr bwMode="auto">
          <a:xfrm>
            <a:off x="152400" y="6142010"/>
            <a:ext cx="4267200" cy="66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3500" b="1" spc="-7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ea typeface="Helvetica Neue UltraLight"/>
              <a:cs typeface="Helvetica Neue UltraLight"/>
              <a:sym typeface="Helvetica Neue UltraLight"/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*Etude de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l’OCDE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 et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l’EUIPO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 sur les volumes ,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l’impact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 et le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tendances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dansla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 vente des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produits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 de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contrefaçon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(April 2016)</a:t>
            </a:r>
          </a:p>
          <a:p>
            <a:pPr algn="ctr">
              <a:defRPr/>
            </a:pPr>
            <a:endParaRPr lang="en-US" sz="3500" spc="-71" dirty="0">
              <a:solidFill>
                <a:schemeClr val="tx1"/>
              </a:solidFill>
              <a:latin typeface="Helvetica" pitchFamily="34" charset="0"/>
              <a:ea typeface="Helvetica Neue UltraLight"/>
              <a:cs typeface="Helvetica Neue UltraLight"/>
              <a:sym typeface="Helvetica Neue UltraLight"/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D1F1004F-CBAC-456C-A868-5C47819C33DD}"/>
              </a:ext>
            </a:extLst>
          </p:cNvPr>
          <p:cNvGrpSpPr/>
          <p:nvPr/>
        </p:nvGrpSpPr>
        <p:grpSpPr>
          <a:xfrm>
            <a:off x="5825139" y="5242050"/>
            <a:ext cx="1963242" cy="669602"/>
            <a:chOff x="2051720" y="4785319"/>
            <a:chExt cx="3737510" cy="1524001"/>
          </a:xfrm>
        </p:grpSpPr>
        <p:pic>
          <p:nvPicPr>
            <p:cNvPr id="7" name="Picture 2" descr="See original image">
              <a:extLst>
                <a:ext uri="{FF2B5EF4-FFF2-40B4-BE49-F238E27FC236}">
                  <a16:creationId xmlns:a16="http://schemas.microsoft.com/office/drawing/2014/main" id="{4E98D1C4-B889-4723-A07E-0D0EBCDC1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102" y="4971255"/>
              <a:ext cx="1152128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ee original image">
              <a:extLst>
                <a:ext uri="{FF2B5EF4-FFF2-40B4-BE49-F238E27FC236}">
                  <a16:creationId xmlns:a16="http://schemas.microsoft.com/office/drawing/2014/main" id="{BEBAE36A-C161-4154-9A8E-EE66C654E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785319"/>
              <a:ext cx="2286001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70203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2771</Words>
  <Application>Microsoft Office PowerPoint</Application>
  <PresentationFormat>Affichage à l'écran (4:3)</PresentationFormat>
  <Paragraphs>364</Paragraphs>
  <Slides>40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6" baseType="lpstr">
      <vt:lpstr>Arial</vt:lpstr>
      <vt:lpstr>Arial Black</vt:lpstr>
      <vt:lpstr>Arial Hebrew</vt:lpstr>
      <vt:lpstr>Arial Narrow</vt:lpstr>
      <vt:lpstr>Calibri</vt:lpstr>
      <vt:lpstr>Calibri Light</vt:lpstr>
      <vt:lpstr>Futura Bk</vt:lpstr>
      <vt:lpstr>Garamond</vt:lpstr>
      <vt:lpstr>Gill Sans</vt:lpstr>
      <vt:lpstr>Helvetica</vt:lpstr>
      <vt:lpstr>Helvetica Narrow</vt:lpstr>
      <vt:lpstr>inherit</vt:lpstr>
      <vt:lpstr>Times New Roman</vt:lpstr>
      <vt:lpstr>Trebuchet MS</vt:lpstr>
      <vt:lpstr>Wingdings</vt:lpstr>
      <vt:lpstr>template_english</vt:lpstr>
      <vt:lpstr>“Journée Nationale de Sensibilisation sur les Marques, Dessins et Modèles Industriels et Indications Géographiques – Alger 26 novembre 2019”  “La Contrefaçon des Marques”</vt:lpstr>
      <vt:lpstr>Présentation PowerPoint</vt:lpstr>
      <vt:lpstr> Les imitations sont différentes des contrefaçons mais il y a aussi tromperie des consommateurs avec les «Look-alikes» </vt:lpstr>
      <vt:lpstr>Présentation PowerPoint</vt:lpstr>
      <vt:lpstr>Présentation PowerPoint</vt:lpstr>
      <vt:lpstr>Présentation PowerPoint</vt:lpstr>
      <vt:lpstr>Présentation PowerPoint</vt:lpstr>
      <vt:lpstr>Le commerce des contrefaçons: un fléau bien réel!</vt:lpstr>
      <vt:lpstr>Présentation PowerPoint</vt:lpstr>
      <vt:lpstr>Présentation PowerPoint</vt:lpstr>
      <vt:lpstr>Présentation PowerPoint</vt:lpstr>
      <vt:lpstr>Présentation PowerPoint</vt:lpstr>
      <vt:lpstr>Cela devient de plus en plus préoccupant</vt:lpstr>
      <vt:lpstr>La contrefaçon a des soutiens inattendus et inquiétants!</vt:lpstr>
      <vt:lpstr>Présentation PowerPoint</vt:lpstr>
      <vt:lpstr>Présentation PowerPoint</vt:lpstr>
      <vt:lpstr>Présentation PowerPoint</vt:lpstr>
      <vt:lpstr>Présentation PowerPoint</vt:lpstr>
      <vt:lpstr>Quelles actions prendre pour (mieux) lutter contre la contrefaçon </vt:lpstr>
      <vt:lpstr>Présentation PowerPoint</vt:lpstr>
      <vt:lpstr>Présentation PowerPoint</vt:lpstr>
      <vt:lpstr>Ex. de Mesures pour lutter contre la contrefaçon </vt:lpstr>
      <vt:lpstr>Présentation PowerPoint</vt:lpstr>
      <vt:lpstr>Présentation PowerPoint</vt:lpstr>
      <vt:lpstr>Présentation PowerPoint</vt:lpstr>
      <vt:lpstr>25 ‘Best Practices’ pour le respect et la préservation des droits de PI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conclusion…</vt:lpstr>
      <vt:lpstr>Questions ?</vt:lpstr>
    </vt:vector>
  </TitlesOfParts>
  <Company>Galderma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DOLEAC Hubert</dc:creator>
  <cp:lastModifiedBy>Hubert Doleac</cp:lastModifiedBy>
  <cp:revision>262</cp:revision>
  <cp:lastPrinted>2017-10-29T17:35:58Z</cp:lastPrinted>
  <dcterms:created xsi:type="dcterms:W3CDTF">2016-11-04T14:16:33Z</dcterms:created>
  <dcterms:modified xsi:type="dcterms:W3CDTF">2019-11-24T20:43:29Z</dcterms:modified>
</cp:coreProperties>
</file>