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4"/>
  </p:notesMasterIdLst>
  <p:sldIdLst>
    <p:sldId id="256" r:id="rId3"/>
    <p:sldId id="258" r:id="rId4"/>
    <p:sldId id="257" r:id="rId5"/>
    <p:sldId id="280" r:id="rId6"/>
    <p:sldId id="281" r:id="rId7"/>
    <p:sldId id="263" r:id="rId8"/>
    <p:sldId id="264" r:id="rId9"/>
    <p:sldId id="265" r:id="rId10"/>
    <p:sldId id="266" r:id="rId11"/>
    <p:sldId id="283" r:id="rId12"/>
    <p:sldId id="284" r:id="rId13"/>
  </p:sldIdLst>
  <p:sldSz cx="12192000" cy="6858000"/>
  <p:notesSz cx="6797675" cy="9926638"/>
  <p:embeddedFontLst>
    <p:embeddedFont>
      <p:font typeface="Calibri" panose="020F0502020204030204" pitchFamily="34" charset="0"/>
      <p:regular r:id="rId15"/>
      <p:bold r:id="rId16"/>
      <p:italic r:id="rId17"/>
      <p:boldItalic r:id="rId18"/>
    </p:embeddedFont>
    <p:embeddedFont>
      <p:font typeface="Microsoft Sans Serif" panose="020B0604020202020204" pitchFamily="34" charset="0"/>
      <p:regular r:id="rId19"/>
    </p:embeddedFont>
    <p:embeddedFont>
      <p:font typeface="Montserrat"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80">
          <p15:clr>
            <a:srgbClr val="9AA0A6"/>
          </p15:clr>
        </p15:guide>
        <p15:guide id="2" orient="horz" pos="770">
          <p15:clr>
            <a:srgbClr val="9AA0A6"/>
          </p15:clr>
        </p15:guide>
        <p15:guide id="3" pos="4930">
          <p15:clr>
            <a:srgbClr val="9AA0A6"/>
          </p15:clr>
        </p15:guide>
        <p15:guide id="4" pos="5216">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ytLWjdbT/E5tUxwv9X8HORcCU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89189" autoAdjust="0"/>
  </p:normalViewPr>
  <p:slideViewPr>
    <p:cSldViewPr snapToGrid="0">
      <p:cViewPr varScale="1">
        <p:scale>
          <a:sx n="63" d="100"/>
          <a:sy n="63" d="100"/>
        </p:scale>
        <p:origin x="84" y="864"/>
      </p:cViewPr>
      <p:guideLst>
        <p:guide pos="580"/>
        <p:guide orient="horz" pos="770"/>
        <p:guide pos="4930"/>
        <p:guide pos="52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9469e42c9_0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109469e42c9_0_8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fr-FR" dirty="0"/>
          </a:p>
        </p:txBody>
      </p:sp>
      <p:sp>
        <p:nvSpPr>
          <p:cNvPr id="87" name="Google Shape;87;g109469e42c9_0_8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smtClean="0"/>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9469e42c9_0_5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fr-FR" dirty="0"/>
          </a:p>
        </p:txBody>
      </p:sp>
      <p:sp>
        <p:nvSpPr>
          <p:cNvPr id="179" name="Google Shape;179;g109469e42c9_0_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869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d7ef68636_0_1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fr-FR" dirty="0"/>
          </a:p>
        </p:txBody>
      </p:sp>
      <p:sp>
        <p:nvSpPr>
          <p:cNvPr id="173" name="Google Shape;173;gcd7ef68636_0_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613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9469e42c9_0_12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fr-FR" dirty="0"/>
          </a:p>
        </p:txBody>
      </p:sp>
      <p:sp>
        <p:nvSpPr>
          <p:cNvPr id="114" name="Google Shape;114;g109469e42c9_0_1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32d1bfaf2_0_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fr-FR" dirty="0"/>
          </a:p>
        </p:txBody>
      </p:sp>
      <p:sp>
        <p:nvSpPr>
          <p:cNvPr id="96" name="Google Shape;96;gb32d1bfaf2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5539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1ea42cc6e_0_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f1ea42cc6e_0_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9469e42c9_0_3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fr-FR" dirty="0"/>
          </a:p>
        </p:txBody>
      </p:sp>
      <p:sp>
        <p:nvSpPr>
          <p:cNvPr id="162" name="Google Shape;162;g109469e42c9_0_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d7ef68636_0_1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fr-FR" dirty="0"/>
          </a:p>
        </p:txBody>
      </p:sp>
      <p:sp>
        <p:nvSpPr>
          <p:cNvPr id="173" name="Google Shape;173;gcd7ef68636_0_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9469e42c9_0_5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fr-FR" dirty="0"/>
          </a:p>
        </p:txBody>
      </p:sp>
      <p:sp>
        <p:nvSpPr>
          <p:cNvPr id="179" name="Google Shape;179;g109469e42c9_0_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9469e42c9_0_6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fr-FR" dirty="0"/>
          </a:p>
        </p:txBody>
      </p:sp>
      <p:sp>
        <p:nvSpPr>
          <p:cNvPr id="188" name="Google Shape;188;g109469e42c9_0_6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Назва та вміст" type="obj">
  <p:cSld name="OBJECT">
    <p:spTree>
      <p:nvGrpSpPr>
        <p:cNvPr id="1" name="Shape 15"/>
        <p:cNvGrpSpPr/>
        <p:nvPr/>
      </p:nvGrpSpPr>
      <p:grpSpPr>
        <a:xfrm>
          <a:off x="0" y="0"/>
          <a:ext cx="0" cy="0"/>
          <a:chOff x="0" y="0"/>
          <a:chExt cx="0" cy="0"/>
        </a:xfrm>
      </p:grpSpPr>
      <p:sp>
        <p:nvSpPr>
          <p:cNvPr id="16" name="Google Shape;1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33924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319973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293882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232332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306059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421794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3536778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1333288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174449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Два об’єкти"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орівняння"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Лише заголовок"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Пустий слайд"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Вміст і підпис"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Рисунок і підпис"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і вертикальний текст"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Вертикальний заголовок і текст"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
        <p:nvSpPr>
          <p:cNvPr id="2" name="fc" descr="WIPO FOR OFFICIAL USE ONLY"/>
          <p:cNvSpPr txBox="1"/>
          <p:nvPr userDrawn="1"/>
        </p:nvSpPr>
        <p:spPr>
          <a:xfrm>
            <a:off x="0" y="6537960"/>
            <a:ext cx="12192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WIPO FOR OFFICIAL USE ONLY</a:t>
            </a: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uk" smtClean="0"/>
              <a:pPr/>
              <a:t>‹#›</a:t>
            </a:fld>
            <a:endParaRPr lang="uk"/>
          </a:p>
        </p:txBody>
      </p:sp>
      <p:sp>
        <p:nvSpPr>
          <p:cNvPr id="2" name="fc" descr="WIPO FOR OFFICIAL USE ONLY"/>
          <p:cNvSpPr txBox="1"/>
          <p:nvPr userDrawn="1"/>
        </p:nvSpPr>
        <p:spPr>
          <a:xfrm>
            <a:off x="0" y="6537960"/>
            <a:ext cx="12192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WIPO FOR OFFICIAL USE ONLY</a:t>
            </a:r>
          </a:p>
        </p:txBody>
      </p:sp>
    </p:spTree>
    <p:extLst>
      <p:ext uri="{BB962C8B-B14F-4D97-AF65-F5344CB8AC3E}">
        <p14:creationId xmlns:p14="http://schemas.microsoft.com/office/powerpoint/2010/main" val="33838156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7.xml"/><Relationship Id="rId7" Type="http://schemas.openxmlformats.org/officeDocument/2006/relationships/image" Target="../media/image7.jp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58.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6.jp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9.xml"/><Relationship Id="rId7" Type="http://schemas.openxmlformats.org/officeDocument/2006/relationships/notesSlide" Target="../notesSlides/notesSlid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11" Type="http://schemas.openxmlformats.org/officeDocument/2006/relationships/image" Target="../media/image4.png"/><Relationship Id="rId5" Type="http://schemas.openxmlformats.org/officeDocument/2006/relationships/tags" Target="../tags/tag11.xml"/><Relationship Id="rId10" Type="http://schemas.openxmlformats.org/officeDocument/2006/relationships/image" Target="../media/image3.png"/><Relationship Id="rId4" Type="http://schemas.openxmlformats.org/officeDocument/2006/relationships/tags" Target="../tags/tag10.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image" Target="../media/image8.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image" Target="../media/image7.jpg"/><Relationship Id="rId2" Type="http://schemas.openxmlformats.org/officeDocument/2006/relationships/tags" Target="../tags/tag13.xml"/><Relationship Id="rId16" Type="http://schemas.openxmlformats.org/officeDocument/2006/relationships/notesSlide" Target="../notesSlides/notesSlide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slideLayout" Target="../slideLayouts/slideLayout1.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8.xml"/><Relationship Id="rId7" Type="http://schemas.openxmlformats.org/officeDocument/2006/relationships/slideLayout" Target="../slideLayouts/slideLayout11.xml"/><Relationship Id="rId12" Type="http://schemas.openxmlformats.org/officeDocument/2006/relationships/image" Target="../media/image12.jp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11.jpg"/><Relationship Id="rId5" Type="http://schemas.openxmlformats.org/officeDocument/2006/relationships/tags" Target="../tags/tag30.xml"/><Relationship Id="rId10" Type="http://schemas.openxmlformats.org/officeDocument/2006/relationships/image" Target="../media/image10.png"/><Relationship Id="rId4" Type="http://schemas.openxmlformats.org/officeDocument/2006/relationships/tags" Target="../tags/tag29.xml"/><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1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4.png"/><Relationship Id="rId5" Type="http://schemas.openxmlformats.org/officeDocument/2006/relationships/tags" Target="../tags/tag36.xml"/><Relationship Id="rId10" Type="http://schemas.openxmlformats.org/officeDocument/2006/relationships/image" Target="../media/image13.jpg"/><Relationship Id="rId4" Type="http://schemas.openxmlformats.org/officeDocument/2006/relationships/tags" Target="../tags/tag35.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1.xml"/><Relationship Id="rId7" Type="http://schemas.openxmlformats.org/officeDocument/2006/relationships/image" Target="../media/image16.jp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6.xml"/><Relationship Id="rId5" Type="http://schemas.openxmlformats.org/officeDocument/2006/relationships/slideLayout" Target="../slideLayouts/slideLayout1.xml"/><Relationship Id="rId10" Type="http://schemas.openxmlformats.org/officeDocument/2006/relationships/image" Target="../media/image19.jpg"/><Relationship Id="rId4" Type="http://schemas.openxmlformats.org/officeDocument/2006/relationships/tags" Target="../tags/tag42.xml"/><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6.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tags" Target="../tags/tag47.xml"/><Relationship Id="rId7" Type="http://schemas.openxmlformats.org/officeDocument/2006/relationships/notesSlide" Target="../notesSlides/notesSlide8.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1.xml"/><Relationship Id="rId11" Type="http://schemas.openxmlformats.org/officeDocument/2006/relationships/image" Target="../media/image21.jpg"/><Relationship Id="rId5" Type="http://schemas.openxmlformats.org/officeDocument/2006/relationships/tags" Target="../tags/tag49.xml"/><Relationship Id="rId10" Type="http://schemas.openxmlformats.org/officeDocument/2006/relationships/image" Target="../media/image20.jpg"/><Relationship Id="rId4" Type="http://schemas.openxmlformats.org/officeDocument/2006/relationships/tags" Target="../tags/tag48.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52.xml"/><Relationship Id="rId7" Type="http://schemas.openxmlformats.org/officeDocument/2006/relationships/notesSlide" Target="../notesSlides/notesSlide9.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1.xml"/><Relationship Id="rId11" Type="http://schemas.openxmlformats.org/officeDocument/2006/relationships/image" Target="../media/image24.png"/><Relationship Id="rId5" Type="http://schemas.openxmlformats.org/officeDocument/2006/relationships/tags" Target="../tags/tag54.xml"/><Relationship Id="rId10" Type="http://schemas.openxmlformats.org/officeDocument/2006/relationships/image" Target="../media/image23.png"/><Relationship Id="rId4" Type="http://schemas.openxmlformats.org/officeDocument/2006/relationships/tags" Target="../tags/tag53.xml"/><Relationship Id="rId9"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88"/>
        <p:cNvGrpSpPr/>
        <p:nvPr/>
      </p:nvGrpSpPr>
      <p:grpSpPr>
        <a:xfrm>
          <a:off x="0" y="0"/>
          <a:ext cx="0" cy="0"/>
          <a:chOff x="0" y="0"/>
          <a:chExt cx="0" cy="0"/>
        </a:xfrm>
      </p:grpSpPr>
      <p:pic>
        <p:nvPicPr>
          <p:cNvPr id="89" name="Google Shape;89;g109469e42c9_0_89"/>
          <p:cNvPicPr preferRelativeResize="0"/>
          <p:nvPr>
            <p:custDataLst>
              <p:tags r:id="rId1"/>
            </p:custDataLst>
          </p:nvPr>
        </p:nvPicPr>
        <p:blipFill rotWithShape="1">
          <a:blip r:embed="rId10">
            <a:alphaModFix/>
          </a:blip>
          <a:srcRect/>
          <a:stretch/>
        </p:blipFill>
        <p:spPr>
          <a:xfrm>
            <a:off x="5657725" y="457938"/>
            <a:ext cx="1410227" cy="437144"/>
          </a:xfrm>
          <a:prstGeom prst="rect">
            <a:avLst/>
          </a:prstGeom>
          <a:noFill/>
          <a:ln>
            <a:noFill/>
          </a:ln>
        </p:spPr>
      </p:pic>
      <p:sp>
        <p:nvSpPr>
          <p:cNvPr id="90" name="Google Shape;90;g109469e42c9_0_89"/>
          <p:cNvSpPr txBox="1"/>
          <p:nvPr>
            <p:custDataLst>
              <p:tags r:id="rId2"/>
            </p:custDataLst>
          </p:nvPr>
        </p:nvSpPr>
        <p:spPr>
          <a:xfrm>
            <a:off x="430752" y="2596358"/>
            <a:ext cx="6637200" cy="226828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300"/>
              <a:buFont typeface="Arial"/>
              <a:buNone/>
            </a:pPr>
            <a:endParaRPr lang="fr-FR" sz="2000" b="1" dirty="0" smtClean="0">
              <a:solidFill>
                <a:schemeClr val="accent1">
                  <a:lumMod val="75000"/>
                </a:schemeClr>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2300"/>
              <a:buFont typeface="Arial"/>
              <a:buNone/>
            </a:pPr>
            <a:r>
              <a:rPr lang="fr-FR" sz="2800" b="1" dirty="0" smtClean="0">
                <a:solidFill>
                  <a:schemeClr val="accent1">
                    <a:lumMod val="75000"/>
                  </a:schemeClr>
                </a:solidFill>
                <a:latin typeface="Roboto"/>
                <a:ea typeface="Roboto"/>
                <a:cs typeface="Roboto"/>
                <a:sym typeface="Roboto"/>
              </a:rPr>
              <a:t>Centre de formation à la propriété intellectuelle d’</a:t>
            </a:r>
            <a:r>
              <a:rPr lang="fr-FR" sz="2800" b="1" u="sng" dirty="0" smtClean="0">
                <a:solidFill>
                  <a:srgbClr val="FFC000"/>
                </a:solidFill>
                <a:latin typeface="Roboto"/>
                <a:ea typeface="Roboto"/>
                <a:cs typeface="Roboto"/>
                <a:sym typeface="Roboto"/>
              </a:rPr>
              <a:t>Ukraine </a:t>
            </a:r>
          </a:p>
          <a:p>
            <a:pPr marL="0" marR="0" lvl="0" indent="0" algn="ctr" rtl="0">
              <a:spcBef>
                <a:spcPts val="0"/>
              </a:spcBef>
              <a:spcAft>
                <a:spcPts val="0"/>
              </a:spcAft>
              <a:buClr>
                <a:srgbClr val="000000"/>
              </a:buClr>
              <a:buSzPts val="2300"/>
              <a:buFont typeface="Arial"/>
              <a:buNone/>
            </a:pPr>
            <a:endParaRPr lang="fr-FR" sz="2000" b="1" u="sng" dirty="0" smtClean="0">
              <a:solidFill>
                <a:srgbClr val="FFC000"/>
              </a:solidFill>
              <a:latin typeface="Roboto"/>
              <a:ea typeface="Roboto"/>
              <a:cs typeface="Roboto"/>
              <a:sym typeface="Roboto"/>
            </a:endParaRPr>
          </a:p>
          <a:p>
            <a:pPr marL="0" marR="0" lvl="0" indent="0" algn="ctr" rtl="0">
              <a:spcBef>
                <a:spcPts val="0"/>
              </a:spcBef>
              <a:spcAft>
                <a:spcPts val="0"/>
              </a:spcAft>
              <a:buClr>
                <a:srgbClr val="000000"/>
              </a:buClr>
              <a:buSzPts val="2300"/>
              <a:buFont typeface="Arial"/>
              <a:buNone/>
            </a:pPr>
            <a:r>
              <a:rPr lang="fr-FR" sz="2800" b="1" u="sng" dirty="0" smtClean="0">
                <a:solidFill>
                  <a:srgbClr val="FFC000"/>
                </a:solidFill>
                <a:latin typeface="Roboto"/>
                <a:ea typeface="Roboto"/>
                <a:cs typeface="Roboto"/>
                <a:sym typeface="Roboto"/>
              </a:rPr>
              <a:t>Académie de la propriété intellectuelle </a:t>
            </a:r>
            <a:endParaRPr lang="fr-FR" sz="2800" b="1" u="sng" dirty="0">
              <a:solidFill>
                <a:srgbClr val="FFC000"/>
              </a:solidFill>
              <a:latin typeface="Roboto"/>
              <a:ea typeface="Roboto"/>
              <a:cs typeface="Roboto"/>
              <a:sym typeface="Roboto"/>
            </a:endParaRPr>
          </a:p>
        </p:txBody>
      </p:sp>
      <p:sp>
        <p:nvSpPr>
          <p:cNvPr id="91" name="Google Shape;91;g109469e42c9_0_89"/>
          <p:cNvSpPr txBox="1"/>
          <p:nvPr>
            <p:custDataLst>
              <p:tags r:id="rId3"/>
            </p:custDataLst>
          </p:nvPr>
        </p:nvSpPr>
        <p:spPr>
          <a:xfrm>
            <a:off x="718650" y="4927227"/>
            <a:ext cx="4485300" cy="1600408"/>
          </a:xfrm>
          <a:prstGeom prst="rect">
            <a:avLst/>
          </a:prstGeom>
          <a:noFill/>
          <a:ln>
            <a:noFill/>
          </a:ln>
        </p:spPr>
        <p:txBody>
          <a:bodyPr spcFirstLastPara="1" wrap="square" lIns="91425" tIns="91425" rIns="91425" bIns="91425" anchor="t" anchorCtr="0">
            <a:spAutoFit/>
          </a:bodyPr>
          <a:lstStyle/>
          <a:p>
            <a:pPr marL="0" marR="190500" lvl="0" indent="0" algn="l" rtl="0">
              <a:lnSpc>
                <a:spcPct val="115000"/>
              </a:lnSpc>
              <a:spcBef>
                <a:spcPts val="0"/>
              </a:spcBef>
              <a:spcAft>
                <a:spcPts val="0"/>
              </a:spcAft>
              <a:buClr>
                <a:schemeClr val="dk1"/>
              </a:buClr>
              <a:buSzPts val="1100"/>
              <a:buFont typeface="Arial"/>
              <a:buNone/>
            </a:pPr>
            <a:r>
              <a:rPr lang="fr-FR" sz="1600" b="1" dirty="0" smtClean="0">
                <a:solidFill>
                  <a:srgbClr val="202124"/>
                </a:solidFill>
                <a:latin typeface="Roboto"/>
                <a:ea typeface="Roboto"/>
                <a:cs typeface="Roboto"/>
                <a:sym typeface="Roboto"/>
              </a:rPr>
              <a:t>Département de l’Académie de la propriété intellectuelle</a:t>
            </a:r>
          </a:p>
          <a:p>
            <a:pPr marL="0" marR="38100" lvl="0" indent="0" algn="l" rtl="0">
              <a:lnSpc>
                <a:spcPct val="115000"/>
              </a:lnSpc>
              <a:spcBef>
                <a:spcPts val="0"/>
              </a:spcBef>
              <a:spcAft>
                <a:spcPts val="0"/>
              </a:spcAft>
              <a:buClr>
                <a:schemeClr val="dk1"/>
              </a:buClr>
              <a:buSzPts val="1100"/>
              <a:buFont typeface="Arial"/>
              <a:buNone/>
            </a:pPr>
            <a:r>
              <a:rPr lang="fr-FR" sz="1600" b="1" dirty="0" smtClean="0">
                <a:solidFill>
                  <a:srgbClr val="202124"/>
                </a:solidFill>
                <a:latin typeface="Roboto"/>
                <a:ea typeface="Roboto"/>
                <a:cs typeface="Roboto"/>
                <a:sym typeface="Roboto"/>
              </a:rPr>
              <a:t>Entreprise d’État “Institut ukrainien de la propriété intellectuelle”</a:t>
            </a:r>
            <a:br>
              <a:rPr lang="fr-FR" sz="1600" b="1" dirty="0" smtClean="0">
                <a:solidFill>
                  <a:srgbClr val="202124"/>
                </a:solidFill>
                <a:latin typeface="Roboto"/>
                <a:ea typeface="Roboto"/>
                <a:cs typeface="Roboto"/>
                <a:sym typeface="Roboto"/>
              </a:rPr>
            </a:br>
            <a:r>
              <a:rPr lang="fr-FR" sz="1600" b="1" dirty="0" smtClean="0">
                <a:solidFill>
                  <a:srgbClr val="202124"/>
                </a:solidFill>
                <a:latin typeface="Roboto"/>
                <a:ea typeface="Roboto"/>
                <a:cs typeface="Roboto"/>
                <a:sym typeface="Roboto"/>
              </a:rPr>
              <a:t>(UKRPATENT)</a:t>
            </a:r>
            <a:endParaRPr lang="fr-FR" sz="1600" b="1" i="0" u="none" strike="noStrike" cap="none" dirty="0">
              <a:solidFill>
                <a:schemeClr val="dk1"/>
              </a:solidFill>
              <a:latin typeface="Roboto"/>
              <a:ea typeface="Roboto"/>
              <a:cs typeface="Roboto"/>
              <a:sym typeface="Roboto"/>
            </a:endParaRPr>
          </a:p>
        </p:txBody>
      </p:sp>
      <p:pic>
        <p:nvPicPr>
          <p:cNvPr id="92" name="Google Shape;92;g109469e42c9_0_89"/>
          <p:cNvPicPr preferRelativeResize="0"/>
          <p:nvPr>
            <p:custDataLst>
              <p:tags r:id="rId4"/>
            </p:custDataLst>
          </p:nvPr>
        </p:nvPicPr>
        <p:blipFill rotWithShape="1">
          <a:blip r:embed="rId11">
            <a:alphaModFix/>
          </a:blip>
          <a:srcRect l="12239" t="18789" r="14117" b="20853"/>
          <a:stretch/>
        </p:blipFill>
        <p:spPr>
          <a:xfrm>
            <a:off x="718650" y="473950"/>
            <a:ext cx="1345000" cy="405101"/>
          </a:xfrm>
          <a:prstGeom prst="rect">
            <a:avLst/>
          </a:prstGeom>
          <a:noFill/>
          <a:ln>
            <a:noFill/>
          </a:ln>
        </p:spPr>
      </p:pic>
      <p:pic>
        <p:nvPicPr>
          <p:cNvPr id="93" name="Google Shape;93;g109469e42c9_0_89"/>
          <p:cNvPicPr preferRelativeResize="0"/>
          <p:nvPr>
            <p:custDataLst>
              <p:tags r:id="rId5"/>
            </p:custDataLst>
          </p:nvPr>
        </p:nvPicPr>
        <p:blipFill rotWithShape="1">
          <a:blip r:embed="rId12">
            <a:alphaModFix/>
          </a:blip>
          <a:srcRect t="11353" b="11361"/>
          <a:stretch/>
        </p:blipFill>
        <p:spPr>
          <a:xfrm>
            <a:off x="3252225" y="449578"/>
            <a:ext cx="1410227" cy="429473"/>
          </a:xfrm>
          <a:prstGeom prst="rect">
            <a:avLst/>
          </a:prstGeom>
          <a:noFill/>
          <a:ln>
            <a:noFill/>
          </a:ln>
        </p:spPr>
      </p:pic>
      <p:sp>
        <p:nvSpPr>
          <p:cNvPr id="2" name="Rectangle 1"/>
          <p:cNvSpPr/>
          <p:nvPr>
            <p:custDataLst>
              <p:tags r:id="rId6"/>
            </p:custDataLst>
          </p:nvPr>
        </p:nvSpPr>
        <p:spPr>
          <a:xfrm>
            <a:off x="1283657" y="1065935"/>
            <a:ext cx="6554058" cy="1237005"/>
          </a:xfrm>
          <a:prstGeom prst="rect">
            <a:avLst/>
          </a:prstGeom>
        </p:spPr>
        <p:txBody>
          <a:bodyPr wrap="square">
            <a:spAutoFit/>
          </a:bodyPr>
          <a:lstStyle/>
          <a:p>
            <a:pPr algn="r">
              <a:lnSpc>
                <a:spcPct val="107000"/>
              </a:lnSpc>
              <a:spcAft>
                <a:spcPts val="800"/>
              </a:spcAft>
              <a:tabLst>
                <a:tab pos="2914650" algn="l"/>
              </a:tabLst>
            </a:pPr>
            <a:r>
              <a:rPr lang="fr-FR" sz="20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UKRAINE</a:t>
            </a:r>
          </a:p>
          <a:p>
            <a:pPr algn="ctr">
              <a:lnSpc>
                <a:spcPct val="107000"/>
              </a:lnSpc>
              <a:spcAft>
                <a:spcPts val="800"/>
              </a:spcAft>
              <a:tabLst>
                <a:tab pos="2914650" algn="l"/>
              </a:tabLst>
            </a:pPr>
            <a:r>
              <a:rPr lang="fr-FR"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EXEMPLAIRE CABINE – </a:t>
            </a:r>
            <a:r>
              <a:rPr lang="fr-FR" sz="1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CONFIDENTIEL – SOUS RÉSERVE DE MODIFICATIONS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180"/>
        <p:cNvGrpSpPr/>
        <p:nvPr/>
      </p:nvGrpSpPr>
      <p:grpSpPr>
        <a:xfrm>
          <a:off x="0" y="0"/>
          <a:ext cx="0" cy="0"/>
          <a:chOff x="0" y="0"/>
          <a:chExt cx="0" cy="0"/>
        </a:xfrm>
      </p:grpSpPr>
      <p:sp>
        <p:nvSpPr>
          <p:cNvPr id="182" name="Google Shape;182;g109469e42c9_0_52"/>
          <p:cNvSpPr txBox="1"/>
          <p:nvPr>
            <p:custDataLst>
              <p:tags r:id="rId1"/>
            </p:custDataLst>
          </p:nvPr>
        </p:nvSpPr>
        <p:spPr>
          <a:xfrm>
            <a:off x="921325" y="203586"/>
            <a:ext cx="6361500" cy="661800"/>
          </a:xfrm>
          <a:prstGeom prst="rect">
            <a:avLst/>
          </a:prstGeom>
          <a:noFill/>
          <a:ln>
            <a:noFill/>
          </a:ln>
        </p:spPr>
        <p:txBody>
          <a:bodyPr spcFirstLastPara="1" wrap="square" lIns="91425" tIns="91425" rIns="91425" bIns="91425" anchor="t" anchorCtr="0">
            <a:noAutofit/>
          </a:bodyPr>
          <a:lstStyle/>
          <a:p>
            <a:pPr marL="152400" marR="190500" lvl="0">
              <a:lnSpc>
                <a:spcPct val="128571"/>
              </a:lnSpc>
              <a:buClr>
                <a:schemeClr val="dk1"/>
              </a:buClr>
              <a:buSzPts val="1100"/>
            </a:pPr>
            <a:r>
              <a:rPr lang="fr-FR" sz="3000" b="1" dirty="0" smtClean="0">
                <a:solidFill>
                  <a:srgbClr val="009999"/>
                </a:solidFill>
                <a:latin typeface="Montserrat"/>
                <a:ea typeface="Montserrat"/>
                <a:cs typeface="Montserrat"/>
                <a:sym typeface="Montserrat"/>
              </a:rPr>
              <a:t>Bibliothèque de la propriété intellectuelle</a:t>
            </a:r>
            <a:endParaRPr lang="fr-FR" sz="3000" b="1" dirty="0">
              <a:solidFill>
                <a:srgbClr val="009999"/>
              </a:solidFill>
              <a:latin typeface="Montserrat"/>
              <a:ea typeface="Montserrat"/>
              <a:cs typeface="Montserrat"/>
              <a:sym typeface="Montserrat"/>
            </a:endParaRPr>
          </a:p>
        </p:txBody>
      </p:sp>
      <p:pic>
        <p:nvPicPr>
          <p:cNvPr id="183" name="Google Shape;183;g109469e42c9_0_52"/>
          <p:cNvPicPr preferRelativeResize="0"/>
          <p:nvPr>
            <p:custDataLst>
              <p:tags r:id="rId2"/>
            </p:custDataLst>
          </p:nvPr>
        </p:nvPicPr>
        <p:blipFill rotWithShape="1">
          <a:blip r:embed="rId8">
            <a:alphaModFix/>
          </a:blip>
          <a:srcRect/>
          <a:stretch/>
        </p:blipFill>
        <p:spPr>
          <a:xfrm>
            <a:off x="7769814" y="1394854"/>
            <a:ext cx="4437425" cy="4234365"/>
          </a:xfrm>
          <a:prstGeom prst="rect">
            <a:avLst/>
          </a:prstGeom>
          <a:noFill/>
          <a:ln>
            <a:noFill/>
          </a:ln>
        </p:spPr>
      </p:pic>
      <p:sp>
        <p:nvSpPr>
          <p:cNvPr id="3" name="Прямокутник 2"/>
          <p:cNvSpPr/>
          <p:nvPr>
            <p:custDataLst>
              <p:tags r:id="rId3"/>
            </p:custDataLst>
          </p:nvPr>
        </p:nvSpPr>
        <p:spPr>
          <a:xfrm>
            <a:off x="921324" y="1394854"/>
            <a:ext cx="7125395" cy="5937459"/>
          </a:xfrm>
          <a:prstGeom prst="rect">
            <a:avLst/>
          </a:prstGeom>
        </p:spPr>
        <p:txBody>
          <a:bodyPr wrap="square">
            <a:spAutoFit/>
          </a:bodyPr>
          <a:lstStyle/>
          <a:p>
            <a:pPr marL="152400" marR="190500" lvl="0" algn="just">
              <a:lnSpc>
                <a:spcPct val="115000"/>
              </a:lnSpc>
              <a:buSzPts val="1100"/>
            </a:pPr>
            <a:r>
              <a:rPr lang="fr-FR" sz="1800" dirty="0" smtClean="0">
                <a:solidFill>
                  <a:srgbClr val="202124"/>
                </a:solidFill>
                <a:latin typeface="Roboto"/>
                <a:ea typeface="Roboto"/>
                <a:cs typeface="Roboto"/>
                <a:sym typeface="Roboto"/>
              </a:rPr>
              <a:t>Une bibliothèque proposant des ouvrages étrangers et ukrainiens traitant de propriété intellectuelle a été créée, sur la base du projet de </a:t>
            </a:r>
            <a:r>
              <a:rPr lang="fr-FR" sz="1800" b="1" dirty="0" smtClean="0">
                <a:solidFill>
                  <a:srgbClr val="202124"/>
                </a:solidFill>
                <a:latin typeface="Roboto"/>
                <a:ea typeface="Roboto"/>
                <a:cs typeface="Roboto"/>
                <a:sym typeface="Roboto"/>
              </a:rPr>
              <a:t>bibliothèques dépositaires de l’OMPI</a:t>
            </a:r>
            <a:r>
              <a:rPr lang="fr-FR" sz="1800" dirty="0" smtClean="0">
                <a:solidFill>
                  <a:srgbClr val="202124"/>
                </a:solidFill>
                <a:latin typeface="Roboto"/>
                <a:ea typeface="Roboto"/>
                <a:cs typeface="Roboto"/>
                <a:sym typeface="Roboto"/>
              </a:rPr>
              <a:t>, au Centre ukrainien de formation à la propriété intellectuelle. </a:t>
            </a:r>
          </a:p>
          <a:p>
            <a:pPr marL="152400" marR="190500" lvl="0" algn="just">
              <a:buSzPts val="1100"/>
            </a:pPr>
            <a:endParaRPr lang="fr-FR" sz="1800" dirty="0" smtClean="0">
              <a:solidFill>
                <a:srgbClr val="202124"/>
              </a:solidFill>
              <a:latin typeface="Roboto"/>
              <a:ea typeface="Roboto"/>
              <a:cs typeface="Roboto"/>
              <a:sym typeface="Roboto"/>
            </a:endParaRPr>
          </a:p>
          <a:p>
            <a:pPr marL="152400" marR="190500" lvl="0" algn="just">
              <a:lnSpc>
                <a:spcPct val="115000"/>
              </a:lnSpc>
              <a:buSzPts val="1100"/>
            </a:pPr>
            <a:r>
              <a:rPr lang="fr-FR" sz="1800" dirty="0" smtClean="0">
                <a:solidFill>
                  <a:srgbClr val="202124"/>
                </a:solidFill>
                <a:latin typeface="Roboto"/>
                <a:ea typeface="Roboto"/>
                <a:cs typeface="Roboto"/>
                <a:sym typeface="Roboto"/>
              </a:rPr>
              <a:t>À la date d’aujourd’hui, près de </a:t>
            </a:r>
            <a:r>
              <a:rPr lang="fr-FR" sz="1800" b="1" dirty="0" smtClean="0">
                <a:solidFill>
                  <a:srgbClr val="202124"/>
                </a:solidFill>
                <a:latin typeface="Roboto"/>
                <a:ea typeface="Roboto"/>
                <a:cs typeface="Roboto"/>
                <a:sym typeface="Roboto"/>
              </a:rPr>
              <a:t>96 ouvrages </a:t>
            </a:r>
            <a:r>
              <a:rPr lang="fr-FR" sz="1800" dirty="0" smtClean="0">
                <a:solidFill>
                  <a:srgbClr val="202124"/>
                </a:solidFill>
                <a:latin typeface="Roboto"/>
                <a:ea typeface="Roboto"/>
                <a:cs typeface="Roboto"/>
                <a:sym typeface="Roboto"/>
              </a:rPr>
              <a:t>ont été envoyés, avec l’aide de l’OMPI, à l’Académie ukrainienne de la propriété intellectuelle.  Il sera possible à l’avenir, en mettant en commun les ressources de l’OMPI et de l’</a:t>
            </a:r>
            <a:r>
              <a:rPr lang="fr-FR" sz="1800" dirty="0" err="1" smtClean="0">
                <a:solidFill>
                  <a:srgbClr val="202124"/>
                </a:solidFill>
                <a:latin typeface="Roboto"/>
                <a:ea typeface="Roboto"/>
                <a:cs typeface="Roboto"/>
                <a:sym typeface="Roboto"/>
              </a:rPr>
              <a:t>Ukrpatent</a:t>
            </a:r>
            <a:r>
              <a:rPr lang="fr-FR" sz="1800" dirty="0" smtClean="0">
                <a:solidFill>
                  <a:srgbClr val="202124"/>
                </a:solidFill>
                <a:latin typeface="Roboto"/>
                <a:ea typeface="Roboto"/>
                <a:cs typeface="Roboto"/>
                <a:sym typeface="Roboto"/>
              </a:rPr>
              <a:t> (Fonds public de documentation sur les brevets), de développer la bibliothèque ainsi que l’accès des citoyens et des participants aux programmes de formation de l’Académie à des livres de grande qualité et à des ouvrages de référence.</a:t>
            </a:r>
          </a:p>
          <a:p>
            <a:pPr marL="152400" marR="190500" lvl="0" algn="just">
              <a:buSzPts val="1100"/>
            </a:pPr>
            <a:endParaRPr lang="fr-FR" sz="1800" dirty="0" smtClean="0">
              <a:solidFill>
                <a:srgbClr val="202124"/>
              </a:solidFill>
              <a:latin typeface="Roboto"/>
              <a:ea typeface="Roboto"/>
              <a:cs typeface="Roboto"/>
              <a:sym typeface="Roboto"/>
            </a:endParaRPr>
          </a:p>
          <a:p>
            <a:pPr marL="152400" marR="190500" lvl="0" algn="just">
              <a:lnSpc>
                <a:spcPct val="115000"/>
              </a:lnSpc>
              <a:buSzPts val="1100"/>
            </a:pPr>
            <a:r>
              <a:rPr lang="fr-FR" sz="1800" dirty="0" smtClean="0">
                <a:solidFill>
                  <a:srgbClr val="202124"/>
                </a:solidFill>
                <a:latin typeface="Roboto"/>
                <a:ea typeface="Roboto"/>
                <a:cs typeface="Roboto"/>
                <a:sym typeface="Roboto"/>
              </a:rPr>
              <a:t>Une fois la procédure de création et d’inscription à la bibliothèque conclue, les utilisateurs enregistrés auront un accès en </a:t>
            </a:r>
            <a:r>
              <a:rPr lang="fr-FR" sz="1800" b="1" dirty="0" smtClean="0">
                <a:solidFill>
                  <a:srgbClr val="202124"/>
                </a:solidFill>
                <a:latin typeface="Roboto"/>
                <a:ea typeface="Roboto"/>
                <a:cs typeface="Roboto"/>
                <a:sym typeface="Roboto"/>
              </a:rPr>
              <a:t>format hors ligne</a:t>
            </a:r>
            <a:r>
              <a:rPr lang="fr-FR" sz="1800" dirty="0" smtClean="0">
                <a:solidFill>
                  <a:srgbClr val="202124"/>
                </a:solidFill>
                <a:latin typeface="Roboto"/>
                <a:ea typeface="Roboto"/>
                <a:cs typeface="Roboto"/>
                <a:sym typeface="Roboto"/>
              </a:rPr>
              <a:t>.</a:t>
            </a:r>
          </a:p>
          <a:p>
            <a:pPr marL="152400" marR="190500" lvl="0" algn="just">
              <a:lnSpc>
                <a:spcPct val="115000"/>
              </a:lnSpc>
              <a:buSzPts val="1100"/>
            </a:pPr>
            <a:endParaRPr lang="fr-FR" sz="1800" dirty="0" smtClean="0">
              <a:solidFill>
                <a:srgbClr val="202124"/>
              </a:solidFill>
              <a:latin typeface="Roboto"/>
              <a:ea typeface="Roboto"/>
              <a:sym typeface="Roboto"/>
            </a:endParaRPr>
          </a:p>
          <a:p>
            <a:pPr marL="152400" marR="190500" lvl="0" algn="just">
              <a:lnSpc>
                <a:spcPct val="115000"/>
              </a:lnSpc>
              <a:buSzPts val="1100"/>
            </a:pPr>
            <a:endParaRPr lang="fr-FR" sz="1200" dirty="0"/>
          </a:p>
        </p:txBody>
      </p:sp>
      <p:pic>
        <p:nvPicPr>
          <p:cNvPr id="5" name="Рисунок 4"/>
          <p:cNvPicPr>
            <a:picLocks noChangeAspect="1"/>
          </p:cNvPicPr>
          <p:nvPr>
            <p:custDataLst>
              <p:tags r:id="rId4"/>
            </p:custDataLst>
          </p:nvPr>
        </p:nvPicPr>
        <p:blipFill>
          <a:blip r:embed="rId9"/>
          <a:stretch>
            <a:fillRect/>
          </a:stretch>
        </p:blipFill>
        <p:spPr>
          <a:xfrm>
            <a:off x="8473333" y="2680793"/>
            <a:ext cx="2999908" cy="1662488"/>
          </a:xfrm>
          <a:prstGeom prst="rect">
            <a:avLst/>
          </a:prstGeom>
        </p:spPr>
      </p:pic>
    </p:spTree>
    <p:extLst>
      <p:ext uri="{BB962C8B-B14F-4D97-AF65-F5344CB8AC3E}">
        <p14:creationId xmlns:p14="http://schemas.microsoft.com/office/powerpoint/2010/main" val="259417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174"/>
        <p:cNvGrpSpPr/>
        <p:nvPr/>
      </p:nvGrpSpPr>
      <p:grpSpPr>
        <a:xfrm>
          <a:off x="0" y="0"/>
          <a:ext cx="0" cy="0"/>
          <a:chOff x="0" y="0"/>
          <a:chExt cx="0" cy="0"/>
        </a:xfrm>
      </p:grpSpPr>
      <p:sp>
        <p:nvSpPr>
          <p:cNvPr id="175" name="Google Shape;175;gcd7ef68636_0_11"/>
          <p:cNvSpPr txBox="1"/>
          <p:nvPr>
            <p:custDataLst>
              <p:tags r:id="rId1"/>
            </p:custDataLst>
          </p:nvPr>
        </p:nvSpPr>
        <p:spPr>
          <a:xfrm>
            <a:off x="921325" y="661800"/>
            <a:ext cx="10558800" cy="5618700"/>
          </a:xfrm>
          <a:prstGeom prst="rect">
            <a:avLst/>
          </a:prstGeom>
          <a:noFill/>
          <a:ln>
            <a:noFill/>
          </a:ln>
        </p:spPr>
        <p:txBody>
          <a:bodyPr spcFirstLastPara="1" wrap="square" lIns="91425" tIns="91425" rIns="91425" bIns="91425" anchor="t" anchorCtr="0">
            <a:noAutofit/>
          </a:bodyPr>
          <a:lstStyle/>
          <a:p>
            <a:pPr marL="457200" marR="190500" lvl="0" indent="-330200" algn="just">
              <a:lnSpc>
                <a:spcPct val="128571"/>
              </a:lnSpc>
              <a:buClr>
                <a:schemeClr val="dk1"/>
              </a:buClr>
              <a:buSzPts val="1600"/>
              <a:buFont typeface="Roboto"/>
              <a:buChar char="●"/>
            </a:pPr>
            <a:r>
              <a:rPr lang="fr-FR" sz="2000" dirty="0" smtClean="0">
                <a:solidFill>
                  <a:srgbClr val="202124"/>
                </a:solidFill>
                <a:latin typeface="Roboto"/>
                <a:ea typeface="Roboto"/>
                <a:cs typeface="Roboto"/>
                <a:sym typeface="Roboto"/>
              </a:rPr>
              <a:t>Utiliser les ressources de l’Académie de la propriété intellectuelle au profit de la </a:t>
            </a:r>
            <a:r>
              <a:rPr lang="fr-FR" sz="2000" b="1" dirty="0" smtClean="0">
                <a:solidFill>
                  <a:srgbClr val="202124"/>
                </a:solidFill>
                <a:latin typeface="Roboto"/>
                <a:ea typeface="Roboto"/>
                <a:cs typeface="Roboto"/>
                <a:sym typeface="Roboto"/>
              </a:rPr>
              <a:t>réadaptation des enfants et des adultes </a:t>
            </a:r>
            <a:r>
              <a:rPr lang="fr-FR" sz="2000" dirty="0" smtClean="0">
                <a:solidFill>
                  <a:srgbClr val="202124"/>
                </a:solidFill>
                <a:latin typeface="Roboto"/>
                <a:ea typeface="Roboto"/>
                <a:cs typeface="Roboto"/>
                <a:sym typeface="Roboto"/>
              </a:rPr>
              <a:t>touchés par la guerre en Ukraine, à l’aide de la propriété intellectuelle </a:t>
            </a:r>
          </a:p>
          <a:p>
            <a:pPr marL="457200" marR="190500" lvl="0" indent="-330200" algn="just">
              <a:lnSpc>
                <a:spcPct val="128571"/>
              </a:lnSpc>
              <a:buClr>
                <a:schemeClr val="dk1"/>
              </a:buClr>
              <a:buSzPts val="1600"/>
              <a:buFont typeface="Roboto"/>
              <a:buChar char="●"/>
            </a:pPr>
            <a:r>
              <a:rPr lang="fr-FR" sz="2000" dirty="0" smtClean="0">
                <a:solidFill>
                  <a:srgbClr val="202124"/>
                </a:solidFill>
                <a:latin typeface="Roboto"/>
                <a:ea typeface="Roboto"/>
                <a:cs typeface="Roboto"/>
                <a:sym typeface="Roboto"/>
              </a:rPr>
              <a:t>Rétablir la régularité des activités éducatives en ligne (au moins 40 / an)</a:t>
            </a:r>
          </a:p>
          <a:p>
            <a:pPr marL="457200" marR="190500" lvl="0" indent="-330200" algn="just">
              <a:lnSpc>
                <a:spcPct val="128571"/>
              </a:lnSpc>
              <a:buClr>
                <a:schemeClr val="dk1"/>
              </a:buClr>
              <a:buSzPts val="1600"/>
              <a:buFont typeface="Roboto"/>
              <a:buChar char="●"/>
            </a:pPr>
            <a:r>
              <a:rPr lang="fr-FR" sz="2000" dirty="0" smtClean="0">
                <a:solidFill>
                  <a:srgbClr val="202124"/>
                </a:solidFill>
                <a:latin typeface="Roboto"/>
                <a:ea typeface="Roboto"/>
                <a:cs typeface="Roboto"/>
                <a:sym typeface="Roboto"/>
              </a:rPr>
              <a:t>Reprendre le travail relatif aux projets de formation à l’intention des conseils en brevets, des entreprises et des acteurs de la propriété intellectuelle (plus de </a:t>
            </a:r>
            <a:r>
              <a:rPr lang="fr-FR" sz="2000" b="1" dirty="0" smtClean="0">
                <a:solidFill>
                  <a:srgbClr val="202124"/>
                </a:solidFill>
                <a:latin typeface="Roboto"/>
                <a:ea typeface="Roboto"/>
                <a:cs typeface="Roboto"/>
                <a:sym typeface="Roboto"/>
              </a:rPr>
              <a:t>six programmes de formation </a:t>
            </a:r>
            <a:r>
              <a:rPr lang="fr-FR" sz="2000" dirty="0" smtClean="0">
                <a:solidFill>
                  <a:srgbClr val="202124"/>
                </a:solidFill>
                <a:latin typeface="Roboto"/>
                <a:ea typeface="Roboto"/>
                <a:cs typeface="Roboto"/>
                <a:sym typeface="Roboto"/>
              </a:rPr>
              <a:t>ont déjà été préparés)</a:t>
            </a:r>
          </a:p>
          <a:p>
            <a:pPr marL="457200" marR="190500" lvl="0" indent="-330200" algn="just">
              <a:lnSpc>
                <a:spcPct val="128571"/>
              </a:lnSpc>
              <a:buClr>
                <a:schemeClr val="dk1"/>
              </a:buClr>
              <a:buSzPts val="1600"/>
              <a:buFont typeface="Roboto"/>
              <a:buChar char="●"/>
            </a:pPr>
            <a:r>
              <a:rPr lang="fr-FR" sz="2000" dirty="0" smtClean="0">
                <a:solidFill>
                  <a:srgbClr val="202124"/>
                </a:solidFill>
                <a:latin typeface="Roboto"/>
                <a:ea typeface="Roboto"/>
                <a:cs typeface="Roboto"/>
                <a:sym typeface="Roboto"/>
              </a:rPr>
              <a:t>Organiser deux compétitions réservées aux Ukrainiens afin de soutenir les inventeurs et les créateurs (un concours pour écoliers et étudiants ainsi qu’un marathon en ligne)</a:t>
            </a:r>
          </a:p>
          <a:p>
            <a:pPr marL="457200" marR="190500" lvl="0" indent="-330200" algn="just">
              <a:lnSpc>
                <a:spcPct val="128571"/>
              </a:lnSpc>
              <a:buClr>
                <a:schemeClr val="dk1"/>
              </a:buClr>
              <a:buSzPts val="1600"/>
              <a:buFont typeface="Roboto"/>
              <a:buChar char="●"/>
            </a:pPr>
            <a:r>
              <a:rPr lang="fr-FR" sz="2000" dirty="0" smtClean="0">
                <a:solidFill>
                  <a:srgbClr val="202124"/>
                </a:solidFill>
                <a:latin typeface="Roboto"/>
                <a:ea typeface="Roboto"/>
                <a:cs typeface="Roboto"/>
                <a:sym typeface="Roboto"/>
              </a:rPr>
              <a:t>Conclure le projet de bibliothèque de la propriété intellectuelle et en ouvrir l’accès à tous les demandeurs</a:t>
            </a:r>
          </a:p>
          <a:p>
            <a:pPr marL="457200" marR="190500" lvl="0" indent="-330200" algn="just">
              <a:lnSpc>
                <a:spcPct val="128571"/>
              </a:lnSpc>
              <a:buClr>
                <a:schemeClr val="dk1"/>
              </a:buClr>
              <a:buSzPts val="1600"/>
              <a:buFont typeface="Roboto"/>
              <a:buChar char="●"/>
            </a:pPr>
            <a:r>
              <a:rPr lang="fr-FR" sz="2000" dirty="0" smtClean="0">
                <a:solidFill>
                  <a:srgbClr val="202124"/>
                </a:solidFill>
                <a:latin typeface="Roboto"/>
                <a:ea typeface="Roboto"/>
                <a:cs typeface="Roboto"/>
                <a:sym typeface="Roboto"/>
              </a:rPr>
              <a:t>Conclure les formations de formateurs pour le Centre ukrainien de formation à la propriété intellectuelle (interrompues du fait de la guerre)</a:t>
            </a:r>
          </a:p>
          <a:p>
            <a:pPr marL="457200" marR="190500" lvl="0" indent="-330200" algn="just">
              <a:lnSpc>
                <a:spcPct val="128571"/>
              </a:lnSpc>
              <a:buClr>
                <a:schemeClr val="dk1"/>
              </a:buClr>
              <a:buSzPts val="1600"/>
              <a:buFont typeface="Roboto"/>
              <a:buChar char="●"/>
            </a:pPr>
            <a:r>
              <a:rPr lang="fr-FR" sz="2000" dirty="0" smtClean="0">
                <a:solidFill>
                  <a:srgbClr val="202124"/>
                </a:solidFill>
                <a:latin typeface="Roboto"/>
                <a:ea typeface="Roboto"/>
                <a:cs typeface="Roboto"/>
                <a:sym typeface="Roboto"/>
              </a:rPr>
              <a:t>Renforcer la coopération avec nos partenaires des centres de formation à la propriété intellectuelle d’autres pays (e</a:t>
            </a:r>
            <a:r>
              <a:rPr lang="fr-FR" sz="2000" i="1" dirty="0" smtClean="0">
                <a:solidFill>
                  <a:srgbClr val="202124"/>
                </a:solidFill>
                <a:latin typeface="Roboto"/>
                <a:ea typeface="Roboto"/>
                <a:cs typeface="Roboto"/>
                <a:sym typeface="Roboto"/>
              </a:rPr>
              <a:t>n cours désormais</a:t>
            </a:r>
            <a:r>
              <a:rPr lang="fr-FR" sz="2000" dirty="0" smtClean="0">
                <a:solidFill>
                  <a:srgbClr val="202124"/>
                </a:solidFill>
                <a:latin typeface="Roboto"/>
                <a:ea typeface="Roboto"/>
                <a:cs typeface="Roboto"/>
                <a:sym typeface="Wingdings" panose="05000000000000000000" pitchFamily="2" charset="2"/>
              </a:rPr>
              <a:t>)</a:t>
            </a:r>
            <a:endParaRPr lang="fr-FR" sz="2000" dirty="0">
              <a:solidFill>
                <a:srgbClr val="202124"/>
              </a:solidFill>
              <a:latin typeface="Roboto"/>
              <a:ea typeface="Roboto"/>
              <a:cs typeface="Roboto"/>
              <a:sym typeface="Roboto"/>
            </a:endParaRPr>
          </a:p>
        </p:txBody>
      </p:sp>
      <p:sp>
        <p:nvSpPr>
          <p:cNvPr id="176" name="Google Shape;176;gcd7ef68636_0_11"/>
          <p:cNvSpPr txBox="1"/>
          <p:nvPr>
            <p:custDataLst>
              <p:tags r:id="rId2"/>
            </p:custDataLst>
          </p:nvPr>
        </p:nvSpPr>
        <p:spPr>
          <a:xfrm>
            <a:off x="921325" y="0"/>
            <a:ext cx="10558800" cy="661800"/>
          </a:xfrm>
          <a:prstGeom prst="rect">
            <a:avLst/>
          </a:prstGeom>
          <a:noFill/>
          <a:ln>
            <a:noFill/>
          </a:ln>
        </p:spPr>
        <p:txBody>
          <a:bodyPr spcFirstLastPara="1" wrap="square" lIns="91425" tIns="91425" rIns="91425" bIns="91425" anchor="t" anchorCtr="0">
            <a:noAutofit/>
          </a:bodyPr>
          <a:lstStyle/>
          <a:p>
            <a:pPr lvl="0" algn="ctr">
              <a:buClr>
                <a:schemeClr val="dk1"/>
              </a:buClr>
              <a:buSzPts val="1600"/>
            </a:pPr>
            <a:r>
              <a:rPr lang="fr-FR" sz="2500" b="1" dirty="0" smtClean="0">
                <a:solidFill>
                  <a:srgbClr val="009999"/>
                </a:solidFill>
                <a:latin typeface="Montserrat"/>
                <a:ea typeface="Montserrat"/>
                <a:cs typeface="Montserrat"/>
                <a:sym typeface="Montserrat"/>
              </a:rPr>
              <a:t>Plans et objectifs futurs</a:t>
            </a:r>
            <a:endParaRPr lang="fr-FR" sz="2500" b="1" dirty="0">
              <a:solidFill>
                <a:srgbClr val="009999"/>
              </a:solidFill>
              <a:latin typeface="Montserrat"/>
              <a:ea typeface="Montserrat"/>
              <a:cs typeface="Montserrat"/>
              <a:sym typeface="Montserrat"/>
            </a:endParaRPr>
          </a:p>
        </p:txBody>
      </p:sp>
    </p:spTree>
    <p:extLst>
      <p:ext uri="{BB962C8B-B14F-4D97-AF65-F5344CB8AC3E}">
        <p14:creationId xmlns:p14="http://schemas.microsoft.com/office/powerpoint/2010/main" val="205348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115"/>
        <p:cNvGrpSpPr/>
        <p:nvPr/>
      </p:nvGrpSpPr>
      <p:grpSpPr>
        <a:xfrm>
          <a:off x="0" y="0"/>
          <a:ext cx="0" cy="0"/>
          <a:chOff x="0" y="0"/>
          <a:chExt cx="0" cy="0"/>
        </a:xfrm>
      </p:grpSpPr>
      <p:sp>
        <p:nvSpPr>
          <p:cNvPr id="116" name="Google Shape;116;g109469e42c9_0_127"/>
          <p:cNvSpPr/>
          <p:nvPr>
            <p:custDataLst>
              <p:tags r:id="rId1"/>
            </p:custDataLst>
          </p:nvPr>
        </p:nvSpPr>
        <p:spPr>
          <a:xfrm>
            <a:off x="170399" y="2278200"/>
            <a:ext cx="9247921" cy="45798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15000"/>
              </a:lnSpc>
              <a:spcBef>
                <a:spcPts val="1000"/>
              </a:spcBef>
              <a:spcAft>
                <a:spcPts val="0"/>
              </a:spcAft>
              <a:buClr>
                <a:schemeClr val="dk1"/>
              </a:buClr>
              <a:buSzPts val="1700"/>
              <a:buFont typeface="Roboto"/>
              <a:buChar char="●"/>
            </a:pPr>
            <a:r>
              <a:rPr lang="fr-FR" sz="2000" dirty="0" smtClean="0">
                <a:solidFill>
                  <a:srgbClr val="202124"/>
                </a:solidFill>
                <a:latin typeface="Roboto"/>
                <a:ea typeface="Roboto"/>
                <a:cs typeface="Roboto"/>
                <a:sym typeface="Roboto"/>
              </a:rPr>
              <a:t>élaboration et approbation du </a:t>
            </a:r>
            <a:r>
              <a:rPr lang="fr-FR" sz="2000" b="1" dirty="0" smtClean="0">
                <a:solidFill>
                  <a:srgbClr val="202124"/>
                </a:solidFill>
                <a:latin typeface="Roboto"/>
                <a:ea typeface="Roboto"/>
                <a:cs typeface="Roboto"/>
                <a:sym typeface="Roboto"/>
              </a:rPr>
              <a:t>Descriptif de projet relatif à l’établissement du Centre ukrainien de formation à la propriété intellectuelle</a:t>
            </a:r>
            <a:r>
              <a:rPr lang="fr-FR" sz="2000" dirty="0" smtClean="0">
                <a:solidFill>
                  <a:srgbClr val="202124"/>
                </a:solidFill>
                <a:latin typeface="Roboto"/>
                <a:ea typeface="Roboto"/>
                <a:cs typeface="Roboto"/>
                <a:sym typeface="Roboto"/>
              </a:rPr>
              <a:t>;</a:t>
            </a:r>
          </a:p>
          <a:p>
            <a:pPr marL="457200" marR="190500" lvl="0" indent="-336550" algn="l" rtl="0">
              <a:lnSpc>
                <a:spcPct val="115000"/>
              </a:lnSpc>
              <a:spcBef>
                <a:spcPts val="1000"/>
              </a:spcBef>
              <a:spcAft>
                <a:spcPts val="0"/>
              </a:spcAft>
              <a:buClr>
                <a:schemeClr val="dk1"/>
              </a:buClr>
              <a:buSzPts val="1700"/>
              <a:buFont typeface="Roboto"/>
              <a:buChar char="●"/>
            </a:pPr>
            <a:r>
              <a:rPr lang="fr-FR" sz="2000" dirty="0" smtClean="0">
                <a:solidFill>
                  <a:srgbClr val="202124"/>
                </a:solidFill>
                <a:latin typeface="Roboto"/>
                <a:ea typeface="Roboto"/>
                <a:cs typeface="Roboto"/>
                <a:sym typeface="Roboto"/>
              </a:rPr>
              <a:t>élaboration et approbation du </a:t>
            </a:r>
            <a:r>
              <a:rPr lang="fr-FR" sz="2000" b="1" dirty="0" smtClean="0">
                <a:solidFill>
                  <a:srgbClr val="202124"/>
                </a:solidFill>
                <a:latin typeface="Roboto"/>
                <a:ea typeface="Roboto"/>
                <a:cs typeface="Roboto"/>
                <a:sym typeface="Roboto"/>
              </a:rPr>
              <a:t>Plan d’action 2022-2025</a:t>
            </a:r>
            <a:r>
              <a:rPr lang="fr-FR" sz="2000" dirty="0" smtClean="0">
                <a:solidFill>
                  <a:srgbClr val="202124"/>
                </a:solidFill>
                <a:latin typeface="Roboto"/>
                <a:ea typeface="Roboto"/>
                <a:cs typeface="Roboto"/>
                <a:sym typeface="Roboto"/>
              </a:rPr>
              <a:t>;</a:t>
            </a:r>
          </a:p>
          <a:p>
            <a:pPr marL="457200" lvl="0" indent="-336550">
              <a:lnSpc>
                <a:spcPct val="115000"/>
              </a:lnSpc>
              <a:spcBef>
                <a:spcPts val="1000"/>
              </a:spcBef>
              <a:buClr>
                <a:schemeClr val="dk1"/>
              </a:buClr>
              <a:buSzPts val="1700"/>
              <a:buFont typeface="Roboto"/>
              <a:buChar char="●"/>
            </a:pPr>
            <a:r>
              <a:rPr lang="fr-FR" sz="2000" dirty="0">
                <a:solidFill>
                  <a:srgbClr val="202124"/>
                </a:solidFill>
                <a:latin typeface="Roboto"/>
                <a:ea typeface="Roboto"/>
                <a:cs typeface="Roboto"/>
                <a:sym typeface="Roboto"/>
              </a:rPr>
              <a:t>é</a:t>
            </a:r>
            <a:r>
              <a:rPr lang="fr-FR" sz="2000" dirty="0" smtClean="0">
                <a:solidFill>
                  <a:srgbClr val="202124"/>
                </a:solidFill>
                <a:latin typeface="Roboto"/>
                <a:ea typeface="Roboto"/>
                <a:cs typeface="Roboto"/>
                <a:sym typeface="Roboto"/>
              </a:rPr>
              <a:t>laboration de </a:t>
            </a:r>
            <a:r>
              <a:rPr lang="fr-FR" sz="2000" b="1" dirty="0" smtClean="0">
                <a:solidFill>
                  <a:srgbClr val="202124"/>
                </a:solidFill>
                <a:latin typeface="Roboto"/>
                <a:ea typeface="Roboto"/>
                <a:cs typeface="Roboto"/>
                <a:sym typeface="Roboto"/>
              </a:rPr>
              <a:t>cours de propriété intellectuelle </a:t>
            </a:r>
            <a:r>
              <a:rPr lang="fr-FR" sz="2000" dirty="0" smtClean="0">
                <a:solidFill>
                  <a:srgbClr val="202124"/>
                </a:solidFill>
                <a:latin typeface="Roboto"/>
                <a:ea typeface="Roboto"/>
                <a:cs typeface="Roboto"/>
                <a:sym typeface="Roboto"/>
              </a:rPr>
              <a:t>en anglais, en </a:t>
            </a:r>
            <a:br>
              <a:rPr lang="fr-FR" sz="2000" dirty="0" smtClean="0">
                <a:solidFill>
                  <a:srgbClr val="202124"/>
                </a:solidFill>
                <a:latin typeface="Roboto"/>
                <a:ea typeface="Roboto"/>
                <a:cs typeface="Roboto"/>
                <a:sym typeface="Roboto"/>
              </a:rPr>
            </a:br>
            <a:r>
              <a:rPr lang="fr-FR" sz="2000" dirty="0" smtClean="0">
                <a:solidFill>
                  <a:srgbClr val="202124"/>
                </a:solidFill>
                <a:latin typeface="Roboto"/>
                <a:ea typeface="Roboto"/>
                <a:cs typeface="Roboto"/>
                <a:sym typeface="Roboto"/>
              </a:rPr>
              <a:t>coopération avec l’Académie de l’OMPI;</a:t>
            </a:r>
          </a:p>
          <a:p>
            <a:pPr marL="457200" marR="0" lvl="0" indent="-336550" algn="l" rtl="0">
              <a:lnSpc>
                <a:spcPct val="115000"/>
              </a:lnSpc>
              <a:spcBef>
                <a:spcPts val="1000"/>
              </a:spcBef>
              <a:spcAft>
                <a:spcPts val="0"/>
              </a:spcAft>
              <a:buClr>
                <a:schemeClr val="dk1"/>
              </a:buClr>
              <a:buSzPts val="1700"/>
              <a:buFont typeface="Roboto"/>
              <a:buChar char="●"/>
            </a:pPr>
            <a:r>
              <a:rPr lang="fr-FR" sz="2000" dirty="0" smtClean="0">
                <a:solidFill>
                  <a:schemeClr val="dk1"/>
                </a:solidFill>
                <a:latin typeface="Roboto"/>
                <a:ea typeface="Roboto"/>
                <a:cs typeface="Roboto"/>
                <a:sym typeface="Roboto"/>
              </a:rPr>
              <a:t>organisation d’une formation de formateurs à l’intention d’un </a:t>
            </a:r>
            <a:br>
              <a:rPr lang="fr-FR" sz="2000" dirty="0" smtClean="0">
                <a:solidFill>
                  <a:schemeClr val="dk1"/>
                </a:solidFill>
                <a:latin typeface="Roboto"/>
                <a:ea typeface="Roboto"/>
                <a:cs typeface="Roboto"/>
                <a:sym typeface="Roboto"/>
              </a:rPr>
            </a:br>
            <a:r>
              <a:rPr lang="fr-FR" sz="2000" dirty="0" smtClean="0">
                <a:solidFill>
                  <a:schemeClr val="dk1"/>
                </a:solidFill>
                <a:latin typeface="Roboto"/>
                <a:ea typeface="Roboto"/>
                <a:cs typeface="Roboto"/>
                <a:sym typeface="Roboto"/>
              </a:rPr>
              <a:t>groupe présélectionné de formateurs nationaux;</a:t>
            </a:r>
          </a:p>
          <a:p>
            <a:pPr marL="457200" marR="0" lvl="0" indent="-336550" algn="l" rtl="0">
              <a:lnSpc>
                <a:spcPct val="115000"/>
              </a:lnSpc>
              <a:spcBef>
                <a:spcPts val="1000"/>
              </a:spcBef>
              <a:spcAft>
                <a:spcPts val="0"/>
              </a:spcAft>
              <a:buClr>
                <a:schemeClr val="dk1"/>
              </a:buClr>
              <a:buSzPts val="1700"/>
              <a:buFont typeface="Roboto"/>
              <a:buChar char="●"/>
            </a:pPr>
            <a:r>
              <a:rPr lang="fr-FR" sz="2000" dirty="0" smtClean="0">
                <a:solidFill>
                  <a:srgbClr val="202124"/>
                </a:solidFill>
                <a:latin typeface="Roboto"/>
                <a:ea typeface="Roboto"/>
                <a:cs typeface="Roboto"/>
                <a:sym typeface="Roboto"/>
              </a:rPr>
              <a:t>création de la Bibliothèque de la propriété intellectuelle.</a:t>
            </a:r>
          </a:p>
          <a:p>
            <a:pPr marL="457200" marR="0" lvl="0" indent="-336550" algn="l" rtl="0">
              <a:lnSpc>
                <a:spcPct val="115000"/>
              </a:lnSpc>
              <a:spcBef>
                <a:spcPts val="1000"/>
              </a:spcBef>
              <a:spcAft>
                <a:spcPts val="0"/>
              </a:spcAft>
              <a:buClr>
                <a:schemeClr val="dk1"/>
              </a:buClr>
              <a:buSzPts val="1700"/>
              <a:buFont typeface="Roboto"/>
              <a:buChar char="●"/>
            </a:pPr>
            <a:r>
              <a:rPr lang="fr-FR" sz="2000" dirty="0">
                <a:solidFill>
                  <a:srgbClr val="202124"/>
                </a:solidFill>
                <a:latin typeface="Roboto"/>
                <a:ea typeface="Roboto"/>
                <a:cs typeface="Roboto"/>
                <a:sym typeface="Roboto"/>
              </a:rPr>
              <a:t>S</a:t>
            </a:r>
            <a:r>
              <a:rPr lang="fr-FR" sz="2000" dirty="0" smtClean="0">
                <a:solidFill>
                  <a:srgbClr val="202124"/>
                </a:solidFill>
                <a:latin typeface="Roboto"/>
                <a:ea typeface="Roboto"/>
                <a:cs typeface="Roboto"/>
                <a:sym typeface="Roboto"/>
              </a:rPr>
              <a:t>tatut : </a:t>
            </a:r>
            <a:r>
              <a:rPr lang="fr-FR" sz="2000" b="1" dirty="0" smtClean="0">
                <a:solidFill>
                  <a:srgbClr val="202124"/>
                </a:solidFill>
                <a:latin typeface="Roboto"/>
                <a:ea typeface="Roboto"/>
                <a:cs typeface="Roboto"/>
                <a:sym typeface="Roboto"/>
              </a:rPr>
              <a:t>Académie en cours</a:t>
            </a:r>
            <a:endParaRPr lang="fr-FR" sz="2000" b="1" dirty="0">
              <a:solidFill>
                <a:srgbClr val="202124"/>
              </a:solidFill>
              <a:latin typeface="Roboto"/>
              <a:ea typeface="Roboto"/>
              <a:cs typeface="Roboto"/>
              <a:sym typeface="Roboto"/>
            </a:endParaRPr>
          </a:p>
        </p:txBody>
      </p:sp>
      <p:sp>
        <p:nvSpPr>
          <p:cNvPr id="117" name="Google Shape;117;g109469e42c9_0_127"/>
          <p:cNvSpPr txBox="1"/>
          <p:nvPr>
            <p:custDataLst>
              <p:tags r:id="rId2"/>
            </p:custDataLst>
          </p:nvPr>
        </p:nvSpPr>
        <p:spPr>
          <a:xfrm>
            <a:off x="762731" y="1085327"/>
            <a:ext cx="10451100" cy="1565014"/>
          </a:xfrm>
          <a:prstGeom prst="rect">
            <a:avLst/>
          </a:prstGeom>
          <a:noFill/>
          <a:ln>
            <a:noFill/>
          </a:ln>
        </p:spPr>
        <p:txBody>
          <a:bodyPr spcFirstLastPara="1" wrap="square" lIns="91425" tIns="91425" rIns="91425" bIns="91425" anchor="t" anchorCtr="0">
            <a:spAutoFit/>
          </a:bodyPr>
          <a:lstStyle/>
          <a:p>
            <a:pPr marL="152400" marR="190500" lvl="0" indent="0" algn="ctr" rtl="0">
              <a:lnSpc>
                <a:spcPct val="115000"/>
              </a:lnSpc>
              <a:spcBef>
                <a:spcPts val="0"/>
              </a:spcBef>
              <a:spcAft>
                <a:spcPts val="0"/>
              </a:spcAft>
              <a:buClr>
                <a:schemeClr val="dk1"/>
              </a:buClr>
              <a:buSzPts val="1100"/>
              <a:buFont typeface="Arial"/>
              <a:buNone/>
            </a:pPr>
            <a:r>
              <a:rPr lang="fr-FR" sz="2000" b="1" dirty="0" smtClean="0">
                <a:solidFill>
                  <a:srgbClr val="202124"/>
                </a:solidFill>
                <a:latin typeface="Roboto"/>
                <a:ea typeface="Roboto"/>
                <a:cs typeface="Roboto"/>
                <a:sym typeface="Roboto"/>
              </a:rPr>
              <a:t>Dans le cadre de la mise en place de l’Académie de la propriété intellectuelle,</a:t>
            </a:r>
          </a:p>
          <a:p>
            <a:pPr marL="152400" marR="190500" lvl="0" indent="0" algn="ctr" rtl="0">
              <a:lnSpc>
                <a:spcPct val="115000"/>
              </a:lnSpc>
              <a:spcBef>
                <a:spcPts val="0"/>
              </a:spcBef>
              <a:spcAft>
                <a:spcPts val="0"/>
              </a:spcAft>
              <a:buClr>
                <a:schemeClr val="dk1"/>
              </a:buClr>
              <a:buSzPts val="1100"/>
              <a:buFont typeface="Arial"/>
              <a:buNone/>
            </a:pPr>
            <a:r>
              <a:rPr lang="fr-FR" sz="2000" b="1" dirty="0" smtClean="0">
                <a:solidFill>
                  <a:srgbClr val="202124"/>
                </a:solidFill>
                <a:latin typeface="Roboto"/>
                <a:ea typeface="Roboto"/>
                <a:cs typeface="Roboto"/>
                <a:sym typeface="Roboto"/>
              </a:rPr>
              <a:t>en vertu du protocole d’accord entre l’OMPI et le Ministère de l’économie de l’Ukraine, signé le 3 octobre 2019 :</a:t>
            </a:r>
          </a:p>
          <a:p>
            <a:pPr marL="0" marR="0" lvl="0" indent="0" algn="l" rtl="0">
              <a:lnSpc>
                <a:spcPct val="115000"/>
              </a:lnSpc>
              <a:spcBef>
                <a:spcPts val="0"/>
              </a:spcBef>
              <a:spcAft>
                <a:spcPts val="0"/>
              </a:spcAft>
              <a:buClr>
                <a:srgbClr val="000000"/>
              </a:buClr>
              <a:buSzPts val="1800"/>
              <a:buFont typeface="Arial"/>
              <a:buNone/>
            </a:pPr>
            <a:endParaRPr lang="fr-FR" sz="1800" b="1" dirty="0">
              <a:solidFill>
                <a:schemeClr val="dk1"/>
              </a:solidFill>
              <a:latin typeface="Roboto"/>
              <a:ea typeface="Roboto"/>
              <a:cs typeface="Roboto"/>
              <a:sym typeface="Roboto"/>
            </a:endParaRPr>
          </a:p>
        </p:txBody>
      </p:sp>
      <p:pic>
        <p:nvPicPr>
          <p:cNvPr id="118" name="Google Shape;118;g109469e42c9_0_127"/>
          <p:cNvPicPr preferRelativeResize="0"/>
          <p:nvPr>
            <p:custDataLst>
              <p:tags r:id="rId3"/>
            </p:custDataLst>
          </p:nvPr>
        </p:nvPicPr>
        <p:blipFill rotWithShape="1">
          <a:blip r:embed="rId9">
            <a:alphaModFix/>
          </a:blip>
          <a:srcRect/>
          <a:stretch/>
        </p:blipFill>
        <p:spPr>
          <a:xfrm>
            <a:off x="4485613" y="104486"/>
            <a:ext cx="1165687" cy="980841"/>
          </a:xfrm>
          <a:prstGeom prst="rect">
            <a:avLst/>
          </a:prstGeom>
          <a:noFill/>
          <a:ln>
            <a:noFill/>
          </a:ln>
        </p:spPr>
      </p:pic>
      <p:pic>
        <p:nvPicPr>
          <p:cNvPr id="119" name="Google Shape;119;g109469e42c9_0_127"/>
          <p:cNvPicPr preferRelativeResize="0"/>
          <p:nvPr>
            <p:custDataLst>
              <p:tags r:id="rId4"/>
            </p:custDataLst>
          </p:nvPr>
        </p:nvPicPr>
        <p:blipFill rotWithShape="1">
          <a:blip r:embed="rId10">
            <a:alphaModFix/>
          </a:blip>
          <a:srcRect l="12239" t="18789" r="14117" b="20853"/>
          <a:stretch/>
        </p:blipFill>
        <p:spPr>
          <a:xfrm>
            <a:off x="1342425" y="465563"/>
            <a:ext cx="1345000" cy="405101"/>
          </a:xfrm>
          <a:prstGeom prst="rect">
            <a:avLst/>
          </a:prstGeom>
          <a:noFill/>
          <a:ln>
            <a:noFill/>
          </a:ln>
        </p:spPr>
      </p:pic>
      <p:pic>
        <p:nvPicPr>
          <p:cNvPr id="120" name="Google Shape;120;g109469e42c9_0_127"/>
          <p:cNvPicPr preferRelativeResize="0"/>
          <p:nvPr>
            <p:custDataLst>
              <p:tags r:id="rId5"/>
            </p:custDataLst>
          </p:nvPr>
        </p:nvPicPr>
        <p:blipFill rotWithShape="1">
          <a:blip r:embed="rId11">
            <a:alphaModFix/>
          </a:blip>
          <a:srcRect t="11353" b="11361"/>
          <a:stretch/>
        </p:blipFill>
        <p:spPr>
          <a:xfrm>
            <a:off x="7197463" y="453377"/>
            <a:ext cx="1410227" cy="4294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7"/>
        <p:cNvGrpSpPr/>
        <p:nvPr/>
      </p:nvGrpSpPr>
      <p:grpSpPr>
        <a:xfrm>
          <a:off x="0" y="0"/>
          <a:ext cx="0" cy="0"/>
          <a:chOff x="0" y="0"/>
          <a:chExt cx="0" cy="0"/>
        </a:xfrm>
      </p:grpSpPr>
      <p:pic>
        <p:nvPicPr>
          <p:cNvPr id="98" name="Google Shape;98;gb32d1bfaf2_0_0"/>
          <p:cNvPicPr preferRelativeResize="0"/>
          <p:nvPr>
            <p:custDataLst>
              <p:tags r:id="rId1"/>
            </p:custDataLst>
          </p:nvPr>
        </p:nvPicPr>
        <p:blipFill rotWithShape="1">
          <a:blip r:embed="rId18">
            <a:alphaModFix/>
          </a:blip>
          <a:srcRect/>
          <a:stretch/>
        </p:blipFill>
        <p:spPr>
          <a:xfrm>
            <a:off x="632150" y="2906700"/>
            <a:ext cx="11336999" cy="1565000"/>
          </a:xfrm>
          <a:prstGeom prst="rect">
            <a:avLst/>
          </a:prstGeom>
          <a:noFill/>
          <a:ln>
            <a:noFill/>
          </a:ln>
        </p:spPr>
      </p:pic>
      <p:sp>
        <p:nvSpPr>
          <p:cNvPr id="99" name="Google Shape;99;gb32d1bfaf2_0_0"/>
          <p:cNvSpPr txBox="1"/>
          <p:nvPr>
            <p:custDataLst>
              <p:tags r:id="rId2"/>
            </p:custDataLst>
          </p:nvPr>
        </p:nvSpPr>
        <p:spPr>
          <a:xfrm>
            <a:off x="3075600" y="737953"/>
            <a:ext cx="6040800" cy="661800"/>
          </a:xfrm>
          <a:prstGeom prst="rect">
            <a:avLst/>
          </a:prstGeom>
          <a:noFill/>
          <a:ln>
            <a:noFill/>
          </a:ln>
        </p:spPr>
        <p:txBody>
          <a:bodyPr spcFirstLastPara="1" wrap="square" lIns="91425" tIns="91425" rIns="91425" bIns="91425" anchor="t" anchorCtr="0">
            <a:noAutofit/>
          </a:bodyPr>
          <a:lstStyle/>
          <a:p>
            <a:pPr marL="152400" marR="190500" lvl="0" indent="0" algn="ctr" rtl="0">
              <a:lnSpc>
                <a:spcPct val="128571"/>
              </a:lnSpc>
              <a:spcBef>
                <a:spcPts val="0"/>
              </a:spcBef>
              <a:spcAft>
                <a:spcPts val="0"/>
              </a:spcAft>
              <a:buClr>
                <a:schemeClr val="dk1"/>
              </a:buClr>
              <a:buSzPts val="1100"/>
              <a:buFont typeface="Arial"/>
              <a:buNone/>
            </a:pPr>
            <a:r>
              <a:rPr lang="fr-FR" sz="3000" b="1" dirty="0" smtClean="0">
                <a:solidFill>
                  <a:srgbClr val="009999"/>
                </a:solidFill>
                <a:latin typeface="Montserrat"/>
                <a:ea typeface="Montserrat"/>
                <a:cs typeface="Montserrat"/>
                <a:sym typeface="Montserrat"/>
              </a:rPr>
              <a:t>Public de l’Académie de la propriété intellectuelle :</a:t>
            </a:r>
          </a:p>
          <a:p>
            <a:pPr marL="0" marR="0" lvl="0" indent="0" algn="ctr" rtl="0">
              <a:lnSpc>
                <a:spcPct val="100000"/>
              </a:lnSpc>
              <a:spcBef>
                <a:spcPts val="0"/>
              </a:spcBef>
              <a:spcAft>
                <a:spcPts val="0"/>
              </a:spcAft>
              <a:buClr>
                <a:srgbClr val="000000"/>
              </a:buClr>
              <a:buSzPts val="3000"/>
              <a:buFont typeface="Arial"/>
              <a:buNone/>
            </a:pPr>
            <a:endParaRPr lang="fr-FR" sz="3000" b="1" dirty="0">
              <a:solidFill>
                <a:srgbClr val="009999"/>
              </a:solidFill>
              <a:latin typeface="Montserrat"/>
              <a:ea typeface="Montserrat"/>
              <a:cs typeface="Montserrat"/>
              <a:sym typeface="Montserrat"/>
            </a:endParaRPr>
          </a:p>
        </p:txBody>
      </p:sp>
      <p:cxnSp>
        <p:nvCxnSpPr>
          <p:cNvPr id="100" name="Google Shape;100;gb32d1bfaf2_0_0"/>
          <p:cNvCxnSpPr/>
          <p:nvPr>
            <p:custDataLst>
              <p:tags r:id="rId3"/>
            </p:custDataLst>
          </p:nvPr>
        </p:nvCxnSpPr>
        <p:spPr>
          <a:xfrm rot="10800000">
            <a:off x="2407975" y="2327775"/>
            <a:ext cx="0" cy="585300"/>
          </a:xfrm>
          <a:prstGeom prst="straightConnector1">
            <a:avLst/>
          </a:prstGeom>
          <a:noFill/>
          <a:ln w="19050" cap="flat" cmpd="sng">
            <a:solidFill>
              <a:srgbClr val="009D9A"/>
            </a:solidFill>
            <a:prstDash val="lgDash"/>
            <a:round/>
            <a:headEnd type="none" w="sm" len="sm"/>
            <a:tailEnd type="oval" w="med" len="med"/>
          </a:ln>
        </p:spPr>
      </p:cxnSp>
      <p:sp>
        <p:nvSpPr>
          <p:cNvPr id="101" name="Google Shape;101;gb32d1bfaf2_0_0"/>
          <p:cNvSpPr txBox="1"/>
          <p:nvPr>
            <p:custDataLst>
              <p:tags r:id="rId4"/>
            </p:custDataLst>
          </p:nvPr>
        </p:nvSpPr>
        <p:spPr>
          <a:xfrm>
            <a:off x="2461090" y="2111232"/>
            <a:ext cx="2838600" cy="467790"/>
          </a:xfrm>
          <a:prstGeom prst="rect">
            <a:avLst/>
          </a:prstGeom>
          <a:noFill/>
          <a:ln>
            <a:noFill/>
          </a:ln>
        </p:spPr>
        <p:txBody>
          <a:bodyPr spcFirstLastPara="1" wrap="square" lIns="91425" tIns="91425" rIns="91425" bIns="91425" anchor="t" anchorCtr="0">
            <a:spAutoFit/>
          </a:bodyPr>
          <a:lstStyle/>
          <a:p>
            <a:pPr marL="0" marR="190500" lvl="0" indent="0" algn="l" rtl="0">
              <a:lnSpc>
                <a:spcPct val="115000"/>
              </a:lnSpc>
              <a:spcBef>
                <a:spcPts val="0"/>
              </a:spcBef>
              <a:spcAft>
                <a:spcPts val="0"/>
              </a:spcAft>
              <a:buClr>
                <a:schemeClr val="dk1"/>
              </a:buClr>
              <a:buSzPts val="1100"/>
              <a:buFont typeface="Arial"/>
              <a:buNone/>
            </a:pPr>
            <a:r>
              <a:rPr lang="fr-FR" sz="1600" dirty="0" smtClean="0">
                <a:solidFill>
                  <a:srgbClr val="202124"/>
                </a:solidFill>
                <a:latin typeface="Roboto"/>
                <a:ea typeface="Roboto"/>
                <a:cs typeface="Roboto"/>
                <a:sym typeface="Roboto"/>
              </a:rPr>
              <a:t>Enfants et jeunes</a:t>
            </a:r>
            <a:endParaRPr lang="fr-FR" sz="1600" dirty="0">
              <a:latin typeface="Roboto"/>
              <a:ea typeface="Roboto"/>
              <a:cs typeface="Roboto"/>
              <a:sym typeface="Roboto"/>
            </a:endParaRPr>
          </a:p>
        </p:txBody>
      </p:sp>
      <p:cxnSp>
        <p:nvCxnSpPr>
          <p:cNvPr id="102" name="Google Shape;102;gb32d1bfaf2_0_0"/>
          <p:cNvCxnSpPr/>
          <p:nvPr>
            <p:custDataLst>
              <p:tags r:id="rId5"/>
            </p:custDataLst>
          </p:nvPr>
        </p:nvCxnSpPr>
        <p:spPr>
          <a:xfrm rot="10800000">
            <a:off x="5631125" y="2313688"/>
            <a:ext cx="0" cy="585300"/>
          </a:xfrm>
          <a:prstGeom prst="straightConnector1">
            <a:avLst/>
          </a:prstGeom>
          <a:noFill/>
          <a:ln w="19050" cap="flat" cmpd="sng">
            <a:solidFill>
              <a:srgbClr val="009D9A"/>
            </a:solidFill>
            <a:prstDash val="lgDash"/>
            <a:round/>
            <a:headEnd type="none" w="sm" len="sm"/>
            <a:tailEnd type="oval" w="med" len="med"/>
          </a:ln>
        </p:spPr>
      </p:cxnSp>
      <p:sp>
        <p:nvSpPr>
          <p:cNvPr id="103" name="Google Shape;103;gb32d1bfaf2_0_0"/>
          <p:cNvSpPr txBox="1"/>
          <p:nvPr>
            <p:custDataLst>
              <p:tags r:id="rId6"/>
            </p:custDataLst>
          </p:nvPr>
        </p:nvSpPr>
        <p:spPr>
          <a:xfrm>
            <a:off x="5719675" y="1978678"/>
            <a:ext cx="3396725" cy="1034099"/>
          </a:xfrm>
          <a:prstGeom prst="rect">
            <a:avLst/>
          </a:prstGeom>
          <a:noFill/>
          <a:ln>
            <a:noFill/>
          </a:ln>
        </p:spPr>
        <p:txBody>
          <a:bodyPr spcFirstLastPara="1" wrap="square" lIns="91425" tIns="91425" rIns="91425" bIns="91425" anchor="t" anchorCtr="0">
            <a:spAutoFit/>
          </a:bodyPr>
          <a:lstStyle/>
          <a:p>
            <a:pPr marL="0" marR="190500" lvl="0" indent="0" algn="l" rtl="0">
              <a:lnSpc>
                <a:spcPct val="115000"/>
              </a:lnSpc>
              <a:spcBef>
                <a:spcPts val="0"/>
              </a:spcBef>
              <a:spcAft>
                <a:spcPts val="0"/>
              </a:spcAft>
              <a:buClr>
                <a:schemeClr val="dk1"/>
              </a:buClr>
              <a:buSzPts val="1100"/>
              <a:buFont typeface="Arial"/>
              <a:buNone/>
            </a:pPr>
            <a:r>
              <a:rPr lang="fr-FR" sz="1600" dirty="0" smtClean="0">
                <a:solidFill>
                  <a:srgbClr val="202124"/>
                </a:solidFill>
                <a:latin typeface="Roboto"/>
                <a:ea typeface="Roboto"/>
                <a:cs typeface="Roboto"/>
                <a:sym typeface="Roboto"/>
              </a:rPr>
              <a:t>Personnel scientifique et pédagogique d’institutions éducatives</a:t>
            </a:r>
            <a:endParaRPr lang="fr-FR" sz="1600" i="0" u="none" strike="noStrike" cap="none" dirty="0">
              <a:solidFill>
                <a:srgbClr val="000000"/>
              </a:solidFill>
              <a:latin typeface="Roboto"/>
              <a:ea typeface="Roboto"/>
              <a:cs typeface="Roboto"/>
              <a:sym typeface="Roboto"/>
            </a:endParaRPr>
          </a:p>
        </p:txBody>
      </p:sp>
      <p:cxnSp>
        <p:nvCxnSpPr>
          <p:cNvPr id="104" name="Google Shape;104;gb32d1bfaf2_0_0"/>
          <p:cNvCxnSpPr/>
          <p:nvPr>
            <p:custDataLst>
              <p:tags r:id="rId7"/>
            </p:custDataLst>
          </p:nvPr>
        </p:nvCxnSpPr>
        <p:spPr>
          <a:xfrm rot="10800000">
            <a:off x="8887400" y="2327775"/>
            <a:ext cx="0" cy="585300"/>
          </a:xfrm>
          <a:prstGeom prst="straightConnector1">
            <a:avLst/>
          </a:prstGeom>
          <a:noFill/>
          <a:ln w="19050" cap="flat" cmpd="sng">
            <a:solidFill>
              <a:srgbClr val="009D9A"/>
            </a:solidFill>
            <a:prstDash val="lgDash"/>
            <a:round/>
            <a:headEnd type="none" w="sm" len="sm"/>
            <a:tailEnd type="oval" w="med" len="med"/>
          </a:ln>
        </p:spPr>
      </p:cxnSp>
      <p:sp>
        <p:nvSpPr>
          <p:cNvPr id="105" name="Google Shape;105;gb32d1bfaf2_0_0"/>
          <p:cNvSpPr txBox="1"/>
          <p:nvPr>
            <p:custDataLst>
              <p:tags r:id="rId8"/>
            </p:custDataLst>
          </p:nvPr>
        </p:nvSpPr>
        <p:spPr>
          <a:xfrm>
            <a:off x="8907392" y="2073597"/>
            <a:ext cx="2918100" cy="750945"/>
          </a:xfrm>
          <a:prstGeom prst="rect">
            <a:avLst/>
          </a:prstGeom>
          <a:noFill/>
          <a:ln>
            <a:noFill/>
          </a:ln>
        </p:spPr>
        <p:txBody>
          <a:bodyPr spcFirstLastPara="1" wrap="square" lIns="91425" tIns="91425" rIns="91425" bIns="91425" anchor="t" anchorCtr="0">
            <a:spAutoFit/>
          </a:bodyPr>
          <a:lstStyle/>
          <a:p>
            <a:pPr marL="152400" marR="190500" lvl="0" indent="0" algn="l" rtl="0">
              <a:lnSpc>
                <a:spcPct val="115000"/>
              </a:lnSpc>
              <a:spcBef>
                <a:spcPts val="0"/>
              </a:spcBef>
              <a:spcAft>
                <a:spcPts val="0"/>
              </a:spcAft>
              <a:buClr>
                <a:schemeClr val="dk1"/>
              </a:buClr>
              <a:buSzPts val="1100"/>
              <a:buFont typeface="Arial"/>
              <a:buNone/>
            </a:pPr>
            <a:r>
              <a:rPr lang="fr-FR" sz="1600" dirty="0" smtClean="0">
                <a:solidFill>
                  <a:srgbClr val="202124"/>
                </a:solidFill>
                <a:latin typeface="Roboto"/>
                <a:ea typeface="Roboto"/>
                <a:cs typeface="Roboto"/>
                <a:sym typeface="Roboto"/>
              </a:rPr>
              <a:t>Représentants du secteur public</a:t>
            </a:r>
            <a:endParaRPr lang="fr-FR" sz="1600" dirty="0">
              <a:latin typeface="Roboto"/>
              <a:ea typeface="Roboto"/>
              <a:cs typeface="Roboto"/>
              <a:sym typeface="Roboto"/>
            </a:endParaRPr>
          </a:p>
        </p:txBody>
      </p:sp>
      <p:cxnSp>
        <p:nvCxnSpPr>
          <p:cNvPr id="106" name="Google Shape;106;gb32d1bfaf2_0_0"/>
          <p:cNvCxnSpPr/>
          <p:nvPr>
            <p:custDataLst>
              <p:tags r:id="rId9"/>
            </p:custDataLst>
          </p:nvPr>
        </p:nvCxnSpPr>
        <p:spPr>
          <a:xfrm rot="10800000">
            <a:off x="3636550" y="4463825"/>
            <a:ext cx="0" cy="619200"/>
          </a:xfrm>
          <a:prstGeom prst="straightConnector1">
            <a:avLst/>
          </a:prstGeom>
          <a:noFill/>
          <a:ln w="19050" cap="flat" cmpd="sng">
            <a:solidFill>
              <a:srgbClr val="009D9A"/>
            </a:solidFill>
            <a:prstDash val="lgDash"/>
            <a:round/>
            <a:headEnd type="oval" w="med" len="med"/>
            <a:tailEnd type="none" w="sm" len="sm"/>
          </a:ln>
        </p:spPr>
      </p:cxnSp>
      <p:sp>
        <p:nvSpPr>
          <p:cNvPr id="107" name="Google Shape;107;gb32d1bfaf2_0_0"/>
          <p:cNvSpPr txBox="1"/>
          <p:nvPr>
            <p:custDataLst>
              <p:tags r:id="rId10"/>
            </p:custDataLst>
          </p:nvPr>
        </p:nvSpPr>
        <p:spPr>
          <a:xfrm>
            <a:off x="984250" y="4525900"/>
            <a:ext cx="2652300" cy="467790"/>
          </a:xfrm>
          <a:prstGeom prst="rect">
            <a:avLst/>
          </a:prstGeom>
          <a:noFill/>
          <a:ln>
            <a:noFill/>
          </a:ln>
        </p:spPr>
        <p:txBody>
          <a:bodyPr spcFirstLastPara="1" wrap="square" lIns="91425" tIns="91425" rIns="91425" bIns="91425" anchor="t" anchorCtr="0">
            <a:spAutoFit/>
          </a:bodyPr>
          <a:lstStyle/>
          <a:p>
            <a:pPr marL="0" marR="0" lvl="0" indent="0" algn="r" rtl="0">
              <a:lnSpc>
                <a:spcPct val="115000"/>
              </a:lnSpc>
              <a:spcBef>
                <a:spcPts val="0"/>
              </a:spcBef>
              <a:spcAft>
                <a:spcPts val="0"/>
              </a:spcAft>
              <a:buClr>
                <a:srgbClr val="000000"/>
              </a:buClr>
              <a:buSzPts val="1600"/>
              <a:buFont typeface="Arial"/>
              <a:buNone/>
            </a:pPr>
            <a:r>
              <a:rPr lang="fr-FR" sz="1600" dirty="0" smtClean="0">
                <a:solidFill>
                  <a:srgbClr val="202124"/>
                </a:solidFill>
                <a:latin typeface="Roboto"/>
                <a:ea typeface="Roboto"/>
                <a:cs typeface="Roboto"/>
                <a:sym typeface="Roboto"/>
              </a:rPr>
              <a:t>Étudiants </a:t>
            </a:r>
            <a:endParaRPr lang="fr-FR" sz="1600" dirty="0">
              <a:latin typeface="Roboto"/>
              <a:ea typeface="Roboto"/>
              <a:cs typeface="Roboto"/>
              <a:sym typeface="Roboto"/>
            </a:endParaRPr>
          </a:p>
        </p:txBody>
      </p:sp>
      <p:sp>
        <p:nvSpPr>
          <p:cNvPr id="108" name="Google Shape;108;gb32d1bfaf2_0_0"/>
          <p:cNvSpPr txBox="1"/>
          <p:nvPr>
            <p:custDataLst>
              <p:tags r:id="rId11"/>
            </p:custDataLst>
          </p:nvPr>
        </p:nvSpPr>
        <p:spPr>
          <a:xfrm>
            <a:off x="3669825" y="4511825"/>
            <a:ext cx="3549300" cy="1034099"/>
          </a:xfrm>
          <a:prstGeom prst="rect">
            <a:avLst/>
          </a:prstGeom>
          <a:noFill/>
          <a:ln>
            <a:noFill/>
          </a:ln>
        </p:spPr>
        <p:txBody>
          <a:bodyPr spcFirstLastPara="1" wrap="square" lIns="91425" tIns="91425" rIns="91425" bIns="91425" anchor="t" anchorCtr="0">
            <a:spAutoFit/>
          </a:bodyPr>
          <a:lstStyle/>
          <a:p>
            <a:pPr marL="152400" marR="190500" lvl="0" indent="0" algn="r" rtl="0">
              <a:lnSpc>
                <a:spcPct val="115000"/>
              </a:lnSpc>
              <a:spcBef>
                <a:spcPts val="0"/>
              </a:spcBef>
              <a:spcAft>
                <a:spcPts val="0"/>
              </a:spcAft>
              <a:buClr>
                <a:schemeClr val="dk1"/>
              </a:buClr>
              <a:buSzPts val="1100"/>
              <a:buFont typeface="Arial"/>
              <a:buNone/>
            </a:pPr>
            <a:r>
              <a:rPr lang="fr-FR" sz="1600" dirty="0" smtClean="0">
                <a:solidFill>
                  <a:srgbClr val="202124"/>
                </a:solidFill>
                <a:highlight>
                  <a:srgbClr val="F8F9FA"/>
                </a:highlight>
                <a:latin typeface="Roboto"/>
                <a:ea typeface="Roboto"/>
                <a:cs typeface="Roboto"/>
                <a:sym typeface="Roboto"/>
              </a:rPr>
              <a:t>Représentants de petites et moyennes entreprises </a:t>
            </a:r>
            <a:br>
              <a:rPr lang="fr-FR" sz="1600" dirty="0" smtClean="0">
                <a:solidFill>
                  <a:srgbClr val="202124"/>
                </a:solidFill>
                <a:highlight>
                  <a:srgbClr val="F8F9FA"/>
                </a:highlight>
                <a:latin typeface="Roboto"/>
                <a:ea typeface="Roboto"/>
                <a:cs typeface="Roboto"/>
                <a:sym typeface="Roboto"/>
              </a:rPr>
            </a:br>
            <a:r>
              <a:rPr lang="fr-FR" sz="1600" dirty="0" smtClean="0">
                <a:solidFill>
                  <a:srgbClr val="202124"/>
                </a:solidFill>
                <a:highlight>
                  <a:srgbClr val="F8F9FA"/>
                </a:highlight>
                <a:latin typeface="Roboto"/>
                <a:ea typeface="Roboto"/>
                <a:cs typeface="Roboto"/>
                <a:sym typeface="Roboto"/>
              </a:rPr>
              <a:t>et de start-ups</a:t>
            </a:r>
            <a:endParaRPr lang="fr-FR" sz="1600" i="0" u="none" strike="noStrike" cap="none" dirty="0">
              <a:solidFill>
                <a:srgbClr val="000000"/>
              </a:solidFill>
              <a:latin typeface="Roboto"/>
              <a:ea typeface="Roboto"/>
              <a:cs typeface="Roboto"/>
              <a:sym typeface="Roboto"/>
            </a:endParaRPr>
          </a:p>
        </p:txBody>
      </p:sp>
      <p:sp>
        <p:nvSpPr>
          <p:cNvPr id="109" name="Google Shape;109;gb32d1bfaf2_0_0"/>
          <p:cNvSpPr txBox="1"/>
          <p:nvPr>
            <p:custDataLst>
              <p:tags r:id="rId12"/>
            </p:custDataLst>
          </p:nvPr>
        </p:nvSpPr>
        <p:spPr>
          <a:xfrm>
            <a:off x="6837315" y="4476640"/>
            <a:ext cx="3724800" cy="1034099"/>
          </a:xfrm>
          <a:prstGeom prst="rect">
            <a:avLst/>
          </a:prstGeom>
          <a:noFill/>
          <a:ln>
            <a:noFill/>
          </a:ln>
        </p:spPr>
        <p:txBody>
          <a:bodyPr spcFirstLastPara="1" wrap="square" lIns="91425" tIns="91425" rIns="91425" bIns="91425" anchor="t" anchorCtr="0">
            <a:spAutoFit/>
          </a:bodyPr>
          <a:lstStyle/>
          <a:p>
            <a:pPr marL="152400" marR="190500" lvl="0" indent="0" algn="r" rtl="0">
              <a:lnSpc>
                <a:spcPct val="115000"/>
              </a:lnSpc>
              <a:spcBef>
                <a:spcPts val="0"/>
              </a:spcBef>
              <a:spcAft>
                <a:spcPts val="0"/>
              </a:spcAft>
              <a:buClr>
                <a:schemeClr val="dk1"/>
              </a:buClr>
              <a:buSzPts val="1100"/>
              <a:buFont typeface="Arial"/>
              <a:buNone/>
            </a:pPr>
            <a:r>
              <a:rPr lang="fr-FR" sz="1600" dirty="0" smtClean="0">
                <a:solidFill>
                  <a:srgbClr val="202124"/>
                </a:solidFill>
                <a:latin typeface="Roboto"/>
                <a:ea typeface="Roboto"/>
                <a:cs typeface="Roboto"/>
                <a:sym typeface="Roboto"/>
              </a:rPr>
              <a:t>Représentants de la sphère juridique et spécialistes de la propriété intellectuelle</a:t>
            </a:r>
            <a:endParaRPr lang="fr-FR" sz="1600" i="0" u="none" strike="noStrike" cap="none" dirty="0">
              <a:solidFill>
                <a:srgbClr val="000000"/>
              </a:solidFill>
              <a:latin typeface="Roboto"/>
              <a:ea typeface="Roboto"/>
              <a:cs typeface="Roboto"/>
              <a:sym typeface="Roboto"/>
            </a:endParaRPr>
          </a:p>
        </p:txBody>
      </p:sp>
      <p:cxnSp>
        <p:nvCxnSpPr>
          <p:cNvPr id="110" name="Google Shape;110;gb32d1bfaf2_0_0"/>
          <p:cNvCxnSpPr/>
          <p:nvPr>
            <p:custDataLst>
              <p:tags r:id="rId13"/>
            </p:custDataLst>
          </p:nvPr>
        </p:nvCxnSpPr>
        <p:spPr>
          <a:xfrm rot="10800000">
            <a:off x="7066388" y="4463825"/>
            <a:ext cx="0" cy="619200"/>
          </a:xfrm>
          <a:prstGeom prst="straightConnector1">
            <a:avLst/>
          </a:prstGeom>
          <a:noFill/>
          <a:ln w="19050" cap="flat" cmpd="sng">
            <a:solidFill>
              <a:srgbClr val="009D9A"/>
            </a:solidFill>
            <a:prstDash val="lgDash"/>
            <a:round/>
            <a:headEnd type="oval" w="med" len="med"/>
            <a:tailEnd type="none" w="sm" len="sm"/>
          </a:ln>
        </p:spPr>
      </p:cxnSp>
      <p:cxnSp>
        <p:nvCxnSpPr>
          <p:cNvPr id="111" name="Google Shape;111;gb32d1bfaf2_0_0"/>
          <p:cNvCxnSpPr/>
          <p:nvPr>
            <p:custDataLst>
              <p:tags r:id="rId14"/>
            </p:custDataLst>
          </p:nvPr>
        </p:nvCxnSpPr>
        <p:spPr>
          <a:xfrm rot="10800000">
            <a:off x="10390213" y="4463825"/>
            <a:ext cx="0" cy="619200"/>
          </a:xfrm>
          <a:prstGeom prst="straightConnector1">
            <a:avLst/>
          </a:prstGeom>
          <a:noFill/>
          <a:ln w="19050" cap="flat" cmpd="sng">
            <a:solidFill>
              <a:srgbClr val="009D9A"/>
            </a:solidFill>
            <a:prstDash val="lgDash"/>
            <a:round/>
            <a:headEnd type="oval" w="med" len="med"/>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 name="Google Shape;220;p21"/>
          <p:cNvSpPr/>
          <p:nvPr>
            <p:custDataLst>
              <p:tags r:id="rId1"/>
            </p:custDataLst>
          </p:nvPr>
        </p:nvSpPr>
        <p:spPr>
          <a:xfrm>
            <a:off x="1101833" y="1706880"/>
            <a:ext cx="10328168" cy="4886960"/>
          </a:xfrm>
          <a:prstGeom prst="rect">
            <a:avLst/>
          </a:prstGeom>
          <a:solidFill>
            <a:schemeClr val="lt1"/>
          </a:solidFill>
          <a:ln>
            <a:noFill/>
          </a:ln>
          <a:effectLst>
            <a:outerShdw blurRad="85725" dist="28575" dir="1800000" algn="bl" rotWithShape="0">
              <a:srgbClr val="000000">
                <a:alpha val="35000"/>
              </a:srgbClr>
            </a:outerShdw>
          </a:effectLst>
        </p:spPr>
        <p:txBody>
          <a:bodyPr spcFirstLastPara="1" wrap="square" lIns="121900" tIns="121900" rIns="121900" bIns="121900" anchor="ctr" anchorCtr="0">
            <a:noAutofit/>
          </a:bodyPr>
          <a:lstStyle/>
          <a:p>
            <a:pPr defTabSz="1219170"/>
            <a:endParaRPr lang="fr-FR" sz="1867" dirty="0"/>
          </a:p>
        </p:txBody>
      </p:sp>
      <p:sp>
        <p:nvSpPr>
          <p:cNvPr id="11" name="TextBox 10">
            <a:extLst>
              <a:ext uri="{FF2B5EF4-FFF2-40B4-BE49-F238E27FC236}">
                <a16:creationId xmlns:a16="http://schemas.microsoft.com/office/drawing/2014/main" id="{CC83C94B-F44D-1C40-8301-1AAF64BDFABC}"/>
              </a:ext>
            </a:extLst>
          </p:cNvPr>
          <p:cNvSpPr txBox="1"/>
          <p:nvPr>
            <p:custDataLst>
              <p:tags r:id="rId2"/>
            </p:custDataLst>
          </p:nvPr>
        </p:nvSpPr>
        <p:spPr>
          <a:xfrm>
            <a:off x="1371600" y="2444115"/>
            <a:ext cx="5842000" cy="3118803"/>
          </a:xfrm>
          <a:prstGeom prst="rect">
            <a:avLst/>
          </a:prstGeom>
          <a:noFill/>
        </p:spPr>
        <p:txBody>
          <a:bodyPr wrap="square">
            <a:spAutoFit/>
          </a:bodyPr>
          <a:lstStyle/>
          <a:p>
            <a:pPr marL="380990" indent="-380990" defTabSz="1219170">
              <a:lnSpc>
                <a:spcPct val="110000"/>
              </a:lnSpc>
              <a:buFont typeface="Arial" panose="020B0604020202020204" pitchFamily="34" charset="0"/>
              <a:buChar char="•"/>
            </a:pPr>
            <a:r>
              <a:rPr lang="fr-FR" sz="2000" dirty="0" smtClean="0">
                <a:latin typeface="Roboto" panose="02000000000000000000" pitchFamily="2" charset="0"/>
                <a:ea typeface="Roboto" panose="02000000000000000000" pitchFamily="2" charset="0"/>
              </a:rPr>
              <a:t>familiarité précoce / familiarité tardive avec les nouvelles technologies</a:t>
            </a:r>
          </a:p>
          <a:p>
            <a:pPr marL="380990" indent="-380990" defTabSz="1219170">
              <a:lnSpc>
                <a:spcPct val="110000"/>
              </a:lnSpc>
              <a:buFont typeface="Arial" panose="020B0604020202020204" pitchFamily="34" charset="0"/>
              <a:buChar char="•"/>
            </a:pPr>
            <a:r>
              <a:rPr lang="fr-FR" sz="2000" dirty="0" smtClean="0">
                <a:latin typeface="Roboto" panose="02000000000000000000" pitchFamily="2" charset="0"/>
                <a:ea typeface="Roboto" panose="02000000000000000000" pitchFamily="2" charset="0"/>
              </a:rPr>
              <a:t>flux élevé d’informations / flux d’informations faible et modéré</a:t>
            </a:r>
          </a:p>
          <a:p>
            <a:pPr marL="380990" indent="-380990" defTabSz="1219170">
              <a:lnSpc>
                <a:spcPct val="110000"/>
              </a:lnSpc>
              <a:buFont typeface="Arial" panose="020B0604020202020204" pitchFamily="34" charset="0"/>
              <a:buChar char="•"/>
            </a:pPr>
            <a:r>
              <a:rPr lang="fr-FR" sz="2000" dirty="0" smtClean="0">
                <a:latin typeface="Roboto" panose="02000000000000000000" pitchFamily="2" charset="0"/>
                <a:ea typeface="Roboto" panose="02000000000000000000" pitchFamily="2" charset="0"/>
              </a:rPr>
              <a:t>immersion dans le monde virtuel / jeux en extérieur, dans la vraie vie</a:t>
            </a:r>
          </a:p>
          <a:p>
            <a:pPr marL="380990" indent="-380990" defTabSz="1219170">
              <a:lnSpc>
                <a:spcPct val="110000"/>
              </a:lnSpc>
              <a:buFont typeface="Arial" panose="020B0604020202020204" pitchFamily="34" charset="0"/>
              <a:buChar char="•"/>
            </a:pPr>
            <a:r>
              <a:rPr lang="fr-FR" sz="2000" dirty="0" smtClean="0">
                <a:latin typeface="Roboto" panose="02000000000000000000" pitchFamily="2" charset="0"/>
                <a:ea typeface="Roboto" panose="02000000000000000000" pitchFamily="2" charset="0"/>
              </a:rPr>
              <a:t>facilité à satisfaire les besoins / efforts pour satisfaire les besoins</a:t>
            </a:r>
          </a:p>
          <a:p>
            <a:pPr marL="380990" indent="-380990" defTabSz="1219170">
              <a:lnSpc>
                <a:spcPct val="110000"/>
              </a:lnSpc>
              <a:buFont typeface="Arial" panose="020B0604020202020204" pitchFamily="34" charset="0"/>
              <a:buChar char="•"/>
            </a:pPr>
            <a:r>
              <a:rPr lang="fr-FR" sz="2000" dirty="0" smtClean="0">
                <a:latin typeface="Roboto" panose="02000000000000000000" pitchFamily="2" charset="0"/>
                <a:ea typeface="Roboto" panose="02000000000000000000" pitchFamily="2" charset="0"/>
              </a:rPr>
              <a:t>créativité réduite / créativité élevée</a:t>
            </a:r>
            <a:endParaRPr lang="fr-FR" sz="2000" dirty="0">
              <a:latin typeface="Roboto" panose="02000000000000000000" pitchFamily="2" charset="0"/>
              <a:ea typeface="Roboto" panose="02000000000000000000" pitchFamily="2" charset="0"/>
            </a:endParaRPr>
          </a:p>
        </p:txBody>
      </p:sp>
      <p:pic>
        <p:nvPicPr>
          <p:cNvPr id="7" name="Google Shape;151;p17"/>
          <p:cNvPicPr preferRelativeResize="0"/>
          <p:nvPr>
            <p:custDataLst>
              <p:tags r:id="rId3"/>
            </p:custDataLst>
          </p:nvPr>
        </p:nvPicPr>
        <p:blipFill rotWithShape="1">
          <a:blip r:embed="rId10">
            <a:alphaModFix/>
          </a:blip>
          <a:srcRect r="16422"/>
          <a:stretch/>
        </p:blipFill>
        <p:spPr>
          <a:xfrm>
            <a:off x="1229360" y="50800"/>
            <a:ext cx="10109200" cy="1584960"/>
          </a:xfrm>
          <a:prstGeom prst="rect">
            <a:avLst/>
          </a:prstGeom>
          <a:noFill/>
          <a:ln>
            <a:noFill/>
          </a:ln>
        </p:spPr>
      </p:pic>
      <p:sp>
        <p:nvSpPr>
          <p:cNvPr id="10" name="Google Shape;139;p16"/>
          <p:cNvSpPr txBox="1"/>
          <p:nvPr>
            <p:custDataLst>
              <p:tags r:id="rId4"/>
            </p:custDataLst>
          </p:nvPr>
        </p:nvSpPr>
        <p:spPr>
          <a:xfrm>
            <a:off x="1849120" y="453080"/>
            <a:ext cx="8199120" cy="11912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defTabSz="1219170">
              <a:lnSpc>
                <a:spcPct val="80000"/>
              </a:lnSpc>
            </a:pPr>
            <a:r>
              <a:rPr lang="fr-FR" sz="2933" b="1" dirty="0" smtClean="0">
                <a:solidFill>
                  <a:srgbClr val="FFFFFF"/>
                </a:solidFill>
                <a:latin typeface="Times New Roman" panose="02020603050405020304" pitchFamily="18" charset="0"/>
                <a:cs typeface="Times New Roman" panose="02020603050405020304" pitchFamily="18" charset="0"/>
              </a:rPr>
              <a:t>Les nouvelles générations d’enfants sont très différentes des précédentes</a:t>
            </a:r>
            <a:endParaRPr lang="fr-FR" sz="2933" b="1"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pic>
        <p:nvPicPr>
          <p:cNvPr id="8" name="Рисунок 7" descr="Изображение выглядит как кровать&#10;&#10;Автоматически созданное описание">
            <a:extLst>
              <a:ext uri="{FF2B5EF4-FFF2-40B4-BE49-F238E27FC236}">
                <a16:creationId xmlns:a16="http://schemas.microsoft.com/office/drawing/2014/main" id="{E81449CF-62E3-E54B-8F54-7AA5E46A1882}"/>
              </a:ext>
            </a:extLst>
          </p:cNvPr>
          <p:cNvPicPr>
            <a:picLocks noChangeAspect="1"/>
          </p:cNvPicPr>
          <p:nvPr>
            <p:custDataLst>
              <p:tags r:id="rId5"/>
            </p:custDataLst>
          </p:nvPr>
        </p:nvPicPr>
        <p:blipFill rotWithShape="1">
          <a:blip r:embed="rId11"/>
          <a:srcRect l="9955" r="6184" b="-1"/>
          <a:stretch/>
        </p:blipFill>
        <p:spPr>
          <a:xfrm>
            <a:off x="7804641" y="1950901"/>
            <a:ext cx="3127519" cy="2134688"/>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12" name="Рисунок 11">
            <a:extLst>
              <a:ext uri="{FF2B5EF4-FFF2-40B4-BE49-F238E27FC236}">
                <a16:creationId xmlns:a16="http://schemas.microsoft.com/office/drawing/2014/main" id="{244E0C0A-1C3B-1447-962E-8E863F0A027D}"/>
              </a:ext>
            </a:extLst>
          </p:cNvPr>
          <p:cNvPicPr>
            <a:picLocks noChangeAspect="1"/>
          </p:cNvPicPr>
          <p:nvPr>
            <p:custDataLst>
              <p:tags r:id="rId6"/>
            </p:custDataLst>
          </p:nvPr>
        </p:nvPicPr>
        <p:blipFill rotWithShape="1">
          <a:blip r:embed="rId12"/>
          <a:srcRect t="18745" r="-3" b="-3"/>
          <a:stretch/>
        </p:blipFill>
        <p:spPr>
          <a:xfrm>
            <a:off x="7804640" y="4205064"/>
            <a:ext cx="3127520" cy="2134689"/>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76242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62"/>
        <p:cNvGrpSpPr/>
        <p:nvPr/>
      </p:nvGrpSpPr>
      <p:grpSpPr>
        <a:xfrm>
          <a:off x="0" y="0"/>
          <a:ext cx="0" cy="0"/>
          <a:chOff x="0" y="0"/>
          <a:chExt cx="0" cy="0"/>
        </a:xfrm>
      </p:grpSpPr>
      <p:sp>
        <p:nvSpPr>
          <p:cNvPr id="7" name="Google Shape;220;p21"/>
          <p:cNvSpPr/>
          <p:nvPr>
            <p:custDataLst>
              <p:tags r:id="rId1"/>
            </p:custDataLst>
          </p:nvPr>
        </p:nvSpPr>
        <p:spPr>
          <a:xfrm>
            <a:off x="1101833" y="1899918"/>
            <a:ext cx="10328168" cy="4693920"/>
          </a:xfrm>
          <a:prstGeom prst="rect">
            <a:avLst/>
          </a:prstGeom>
          <a:solidFill>
            <a:schemeClr val="lt1"/>
          </a:solidFill>
          <a:ln>
            <a:noFill/>
          </a:ln>
          <a:effectLst>
            <a:outerShdw blurRad="85725" dist="28575" dir="1800000" algn="bl" rotWithShape="0">
              <a:srgbClr val="000000">
                <a:alpha val="35000"/>
              </a:srgbClr>
            </a:outerShdw>
          </a:effectLst>
        </p:spPr>
        <p:txBody>
          <a:bodyPr spcFirstLastPara="1" wrap="square" lIns="121900" tIns="121900" rIns="121900" bIns="121900" anchor="ctr" anchorCtr="0">
            <a:noAutofit/>
          </a:bodyPr>
          <a:lstStyle/>
          <a:p>
            <a:pPr defTabSz="1219170"/>
            <a:endParaRPr lang="fr-FR" sz="1867" dirty="0"/>
          </a:p>
        </p:txBody>
      </p:sp>
      <p:pic>
        <p:nvPicPr>
          <p:cNvPr id="65" name="Google Shape;65;p14"/>
          <p:cNvPicPr preferRelativeResize="0"/>
          <p:nvPr>
            <p:custDataLst>
              <p:tags r:id="rId2"/>
            </p:custDataLst>
          </p:nvPr>
        </p:nvPicPr>
        <p:blipFill rotWithShape="1">
          <a:blip r:embed="rId11">
            <a:alphaModFix/>
          </a:blip>
          <a:srcRect/>
          <a:stretch/>
        </p:blipFill>
        <p:spPr>
          <a:xfrm>
            <a:off x="8978177" y="2745262"/>
            <a:ext cx="884473" cy="884473"/>
          </a:xfrm>
          <a:prstGeom prst="rect">
            <a:avLst/>
          </a:prstGeom>
          <a:noFill/>
          <a:ln>
            <a:noFill/>
          </a:ln>
        </p:spPr>
      </p:pic>
      <p:pic>
        <p:nvPicPr>
          <p:cNvPr id="66" name="Google Shape;66;p14"/>
          <p:cNvPicPr preferRelativeResize="0"/>
          <p:nvPr>
            <p:custDataLst>
              <p:tags r:id="rId3"/>
            </p:custDataLst>
          </p:nvPr>
        </p:nvPicPr>
        <p:blipFill rotWithShape="1">
          <a:blip r:embed="rId11">
            <a:alphaModFix/>
          </a:blip>
          <a:srcRect/>
          <a:stretch/>
        </p:blipFill>
        <p:spPr>
          <a:xfrm>
            <a:off x="9410253" y="2346960"/>
            <a:ext cx="502472" cy="502472"/>
          </a:xfrm>
          <a:prstGeom prst="rect">
            <a:avLst/>
          </a:prstGeom>
          <a:noFill/>
          <a:ln>
            <a:noFill/>
          </a:ln>
        </p:spPr>
      </p:pic>
      <p:pic>
        <p:nvPicPr>
          <p:cNvPr id="67" name="Google Shape;67;p14"/>
          <p:cNvPicPr preferRelativeResize="0"/>
          <p:nvPr>
            <p:custDataLst>
              <p:tags r:id="rId4"/>
            </p:custDataLst>
          </p:nvPr>
        </p:nvPicPr>
        <p:blipFill rotWithShape="1">
          <a:blip r:embed="rId12">
            <a:alphaModFix/>
          </a:blip>
          <a:srcRect/>
          <a:stretch/>
        </p:blipFill>
        <p:spPr>
          <a:xfrm flipH="1">
            <a:off x="8706687" y="3069531"/>
            <a:ext cx="1909603" cy="2354695"/>
          </a:xfrm>
          <a:prstGeom prst="rect">
            <a:avLst/>
          </a:prstGeom>
          <a:noFill/>
          <a:ln>
            <a:noFill/>
          </a:ln>
        </p:spPr>
      </p:pic>
      <p:pic>
        <p:nvPicPr>
          <p:cNvPr id="8" name="Google Shape;151;p17"/>
          <p:cNvPicPr preferRelativeResize="0"/>
          <p:nvPr>
            <p:custDataLst>
              <p:tags r:id="rId5"/>
            </p:custDataLst>
          </p:nvPr>
        </p:nvPicPr>
        <p:blipFill rotWithShape="1">
          <a:blip r:embed="rId13">
            <a:alphaModFix/>
          </a:blip>
          <a:srcRect r="16422"/>
          <a:stretch/>
        </p:blipFill>
        <p:spPr>
          <a:xfrm>
            <a:off x="812800" y="-172720"/>
            <a:ext cx="10721537" cy="1991360"/>
          </a:xfrm>
          <a:prstGeom prst="rect">
            <a:avLst/>
          </a:prstGeom>
          <a:noFill/>
          <a:ln>
            <a:noFill/>
          </a:ln>
        </p:spPr>
      </p:pic>
      <p:sp>
        <p:nvSpPr>
          <p:cNvPr id="9" name="Google Shape;139;p16"/>
          <p:cNvSpPr txBox="1"/>
          <p:nvPr>
            <p:custDataLst>
              <p:tags r:id="rId6"/>
            </p:custDataLst>
          </p:nvPr>
        </p:nvSpPr>
        <p:spPr>
          <a:xfrm>
            <a:off x="1524001" y="403920"/>
            <a:ext cx="8641080" cy="11912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defTabSz="1219170">
              <a:lnSpc>
                <a:spcPct val="80000"/>
              </a:lnSpc>
            </a:pPr>
            <a:r>
              <a:rPr lang="fr-FR" sz="2933" b="1" dirty="0" smtClean="0">
                <a:solidFill>
                  <a:srgbClr val="FFFFFF"/>
                </a:solidFill>
                <a:latin typeface="Times New Roman" panose="02020603050405020304" pitchFamily="18" charset="0"/>
                <a:ea typeface="Merriweather" panose="02060503050406030704" pitchFamily="18" charset="-52"/>
                <a:cs typeface="Times New Roman" panose="02020603050405020304" pitchFamily="18" charset="0"/>
              </a:rPr>
              <a:t>Dans les cursus d’enseignement modernes, de nouvelles formes de communication de l’information arrivent en tête</a:t>
            </a:r>
            <a:endParaRPr lang="fr-FR" sz="2933" b="1" dirty="0">
              <a:solidFill>
                <a:srgbClr val="FFFFFF"/>
              </a:solidFill>
              <a:latin typeface="Times New Roman" panose="02020603050405020304" pitchFamily="18" charset="0"/>
              <a:ea typeface="Merriweather" panose="02060503050406030704" pitchFamily="18" charset="-52"/>
              <a:cs typeface="Times New Roman" panose="02020603050405020304" pitchFamily="18" charset="0"/>
              <a:sym typeface="Times New Roman"/>
            </a:endParaRPr>
          </a:p>
        </p:txBody>
      </p:sp>
      <p:sp>
        <p:nvSpPr>
          <p:cNvPr id="12" name="TextBox 11">
            <a:extLst>
              <a:ext uri="{FF2B5EF4-FFF2-40B4-BE49-F238E27FC236}">
                <a16:creationId xmlns:a16="http://schemas.microsoft.com/office/drawing/2014/main" id="{CC83C94B-F44D-1C40-8301-1AAF64BDFABC}"/>
              </a:ext>
            </a:extLst>
          </p:cNvPr>
          <p:cNvSpPr txBox="1"/>
          <p:nvPr>
            <p:custDataLst>
              <p:tags r:id="rId7"/>
            </p:custDataLst>
          </p:nvPr>
        </p:nvSpPr>
        <p:spPr>
          <a:xfrm>
            <a:off x="1523011" y="3109677"/>
            <a:ext cx="6469910" cy="3046988"/>
          </a:xfrm>
          <a:prstGeom prst="rect">
            <a:avLst/>
          </a:prstGeom>
          <a:noFill/>
        </p:spPr>
        <p:txBody>
          <a:bodyPr wrap="square">
            <a:spAutoFit/>
          </a:bodyPr>
          <a:lstStyle/>
          <a:p>
            <a:pPr lvl="3" algn="just" defTabSz="1219170">
              <a:lnSpc>
                <a:spcPct val="120000"/>
              </a:lnSpc>
            </a:pPr>
            <a:r>
              <a:rPr lang="fr-FR" sz="2000" dirty="0" smtClean="0"/>
              <a:t>Comme, lorsqu’ils quittent le secondaire en Ukraine, les élèves n’ont reçu aucun enseignement spécifique sur la propriété intellectuelle, et que les seules connaissances qu’ils acquièrent sont celles qu’ils tirent de l’étude du droit et de leur expérience pratique, nous avons eu recours, pour préparer le matériel didactique, à la ludification, qui est le principal outil de transmission de l’information.</a:t>
            </a:r>
            <a:endParaRPr lang="fr-F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163"/>
        <p:cNvGrpSpPr/>
        <p:nvPr/>
      </p:nvGrpSpPr>
      <p:grpSpPr>
        <a:xfrm>
          <a:off x="0" y="0"/>
          <a:ext cx="0" cy="0"/>
          <a:chOff x="0" y="0"/>
          <a:chExt cx="0" cy="0"/>
        </a:xfrm>
      </p:grpSpPr>
      <p:sp>
        <p:nvSpPr>
          <p:cNvPr id="164" name="Google Shape;164;g109469e42c9_0_33"/>
          <p:cNvSpPr txBox="1"/>
          <p:nvPr>
            <p:custDataLst>
              <p:tags r:id="rId1"/>
            </p:custDataLst>
          </p:nvPr>
        </p:nvSpPr>
        <p:spPr>
          <a:xfrm>
            <a:off x="921325" y="147075"/>
            <a:ext cx="4518000" cy="661800"/>
          </a:xfrm>
          <a:prstGeom prst="rect">
            <a:avLst/>
          </a:prstGeom>
          <a:noFill/>
          <a:ln>
            <a:noFill/>
          </a:ln>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Clr>
                <a:schemeClr val="dk1"/>
              </a:buClr>
              <a:buSzPts val="1100"/>
              <a:buFont typeface="Arial"/>
              <a:buNone/>
            </a:pPr>
            <a:r>
              <a:rPr lang="fr-FR" sz="2500" b="1" dirty="0" smtClean="0">
                <a:solidFill>
                  <a:srgbClr val="009999"/>
                </a:solidFill>
                <a:highlight>
                  <a:srgbClr val="F8F9FA"/>
                </a:highlight>
                <a:latin typeface="Montserrat"/>
                <a:ea typeface="Montserrat"/>
                <a:cs typeface="Montserrat"/>
                <a:sym typeface="Montserrat"/>
              </a:rPr>
              <a:t>Événements </a:t>
            </a:r>
            <a:endParaRPr lang="fr-FR" sz="2500" b="1" dirty="0">
              <a:solidFill>
                <a:srgbClr val="009999"/>
              </a:solidFill>
              <a:latin typeface="Montserrat"/>
              <a:ea typeface="Montserrat"/>
              <a:cs typeface="Montserrat"/>
              <a:sym typeface="Montserrat"/>
            </a:endParaRPr>
          </a:p>
        </p:txBody>
      </p:sp>
      <p:sp>
        <p:nvSpPr>
          <p:cNvPr id="165" name="Google Shape;165;g109469e42c9_0_33"/>
          <p:cNvSpPr txBox="1"/>
          <p:nvPr>
            <p:custDataLst>
              <p:tags r:id="rId2"/>
            </p:custDataLst>
          </p:nvPr>
        </p:nvSpPr>
        <p:spPr>
          <a:xfrm>
            <a:off x="793100" y="856456"/>
            <a:ext cx="7133700" cy="485487"/>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700"/>
              <a:buFont typeface="Arial"/>
              <a:buNone/>
            </a:pPr>
            <a:r>
              <a:rPr lang="fr-FR" sz="1700" b="1" dirty="0" smtClean="0">
                <a:solidFill>
                  <a:srgbClr val="202124"/>
                </a:solidFill>
                <a:highlight>
                  <a:srgbClr val="F8F9FA"/>
                </a:highlight>
                <a:latin typeface="Roboto"/>
                <a:ea typeface="Roboto"/>
                <a:cs typeface="Roboto"/>
                <a:sym typeface="Roboto"/>
              </a:rPr>
              <a:t>En ligne et hors ligne </a:t>
            </a:r>
            <a:endParaRPr lang="fr-FR" sz="1700" b="1" dirty="0">
              <a:solidFill>
                <a:srgbClr val="202124"/>
              </a:solidFill>
              <a:highlight>
                <a:srgbClr val="F8F9FA"/>
              </a:highlight>
              <a:latin typeface="Roboto"/>
              <a:ea typeface="Roboto"/>
              <a:cs typeface="Roboto"/>
              <a:sym typeface="Roboto"/>
            </a:endParaRPr>
          </a:p>
        </p:txBody>
      </p:sp>
      <p:sp>
        <p:nvSpPr>
          <p:cNvPr id="166" name="Google Shape;166;g109469e42c9_0_33"/>
          <p:cNvSpPr txBox="1"/>
          <p:nvPr>
            <p:custDataLst>
              <p:tags r:id="rId3"/>
            </p:custDataLst>
          </p:nvPr>
        </p:nvSpPr>
        <p:spPr>
          <a:xfrm>
            <a:off x="793100" y="1585725"/>
            <a:ext cx="7133700" cy="4530300"/>
          </a:xfrm>
          <a:prstGeom prst="rect">
            <a:avLst/>
          </a:prstGeom>
          <a:noFill/>
          <a:ln>
            <a:noFill/>
          </a:ln>
        </p:spPr>
        <p:txBody>
          <a:bodyPr spcFirstLastPara="1" wrap="square" lIns="91425" tIns="91425" rIns="91425" bIns="91425" anchor="t" anchorCtr="0">
            <a:noAutofit/>
          </a:bodyPr>
          <a:lstStyle/>
          <a:p>
            <a:pPr marL="152400" marR="190500" lvl="0" indent="0" algn="just" rtl="0">
              <a:lnSpc>
                <a:spcPct val="115000"/>
              </a:lnSpc>
              <a:spcBef>
                <a:spcPts val="0"/>
              </a:spcBef>
              <a:spcAft>
                <a:spcPts val="0"/>
              </a:spcAft>
              <a:buClr>
                <a:schemeClr val="dk1"/>
              </a:buClr>
              <a:buSzPts val="1100"/>
              <a:buFont typeface="Arial"/>
              <a:buNone/>
            </a:pPr>
            <a:r>
              <a:rPr lang="fr-FR" sz="2000" dirty="0" smtClean="0">
                <a:solidFill>
                  <a:srgbClr val="202124"/>
                </a:solidFill>
                <a:latin typeface="Roboto"/>
                <a:ea typeface="Roboto"/>
                <a:cs typeface="Roboto"/>
                <a:sym typeface="Roboto"/>
              </a:rPr>
              <a:t>    </a:t>
            </a:r>
          </a:p>
          <a:p>
            <a:pPr marL="152400" marR="190500" lvl="0" indent="0" algn="just" rtl="0">
              <a:lnSpc>
                <a:spcPct val="115000"/>
              </a:lnSpc>
              <a:spcBef>
                <a:spcPts val="0"/>
              </a:spcBef>
              <a:spcAft>
                <a:spcPts val="0"/>
              </a:spcAft>
              <a:buClr>
                <a:schemeClr val="dk1"/>
              </a:buClr>
              <a:buSzPts val="1100"/>
              <a:buFont typeface="Arial"/>
              <a:buNone/>
            </a:pPr>
            <a:endParaRPr lang="fr-FR" sz="2000" b="1" dirty="0" smtClean="0">
              <a:solidFill>
                <a:srgbClr val="202124"/>
              </a:solidFill>
              <a:latin typeface="Roboto"/>
              <a:ea typeface="Roboto"/>
              <a:cs typeface="Roboto"/>
              <a:sym typeface="Roboto"/>
            </a:endParaRPr>
          </a:p>
          <a:p>
            <a:pPr marL="152400" marR="190500" lvl="0" indent="0" algn="just" rtl="0">
              <a:lnSpc>
                <a:spcPct val="115000"/>
              </a:lnSpc>
              <a:spcBef>
                <a:spcPts val="0"/>
              </a:spcBef>
              <a:spcAft>
                <a:spcPts val="0"/>
              </a:spcAft>
              <a:buClr>
                <a:schemeClr val="dk1"/>
              </a:buClr>
              <a:buSzPts val="1100"/>
              <a:buFont typeface="Arial"/>
              <a:buNone/>
            </a:pPr>
            <a:r>
              <a:rPr lang="fr-FR" sz="2000" b="1" dirty="0" smtClean="0">
                <a:solidFill>
                  <a:srgbClr val="202124"/>
                </a:solidFill>
                <a:latin typeface="Roboto"/>
                <a:ea typeface="Roboto"/>
                <a:cs typeface="Roboto"/>
                <a:sym typeface="Roboto"/>
              </a:rPr>
              <a:t>Plus de 80 </a:t>
            </a:r>
            <a:r>
              <a:rPr lang="fr-FR" sz="2000" dirty="0" smtClean="0">
                <a:solidFill>
                  <a:srgbClr val="202124"/>
                </a:solidFill>
                <a:latin typeface="Roboto"/>
                <a:ea typeface="Roboto"/>
                <a:cs typeface="Roboto"/>
                <a:sym typeface="Roboto"/>
              </a:rPr>
              <a:t>événements pédagogiques en ligne et hors ligne, notamment des jeux interactifs, des concours d’affiches, des classes hors ligne, des conférences en ligne avec à la fois des contributions d’auteurs et du matériel proposé.</a:t>
            </a:r>
          </a:p>
          <a:p>
            <a:pPr marL="152400" marR="190500" lvl="0" indent="0" algn="just" rtl="0">
              <a:lnSpc>
                <a:spcPct val="115000"/>
              </a:lnSpc>
              <a:spcBef>
                <a:spcPts val="0"/>
              </a:spcBef>
              <a:spcAft>
                <a:spcPts val="0"/>
              </a:spcAft>
              <a:buClr>
                <a:schemeClr val="dk1"/>
              </a:buClr>
              <a:buSzPts val="1100"/>
              <a:buFont typeface="Arial"/>
              <a:buNone/>
            </a:pPr>
            <a:r>
              <a:rPr lang="fr-FR" sz="2000" dirty="0" smtClean="0">
                <a:solidFill>
                  <a:schemeClr val="dk1"/>
                </a:solidFill>
                <a:latin typeface="Roboto"/>
                <a:ea typeface="Roboto"/>
                <a:cs typeface="Roboto"/>
                <a:sym typeface="Roboto"/>
              </a:rPr>
              <a:t>   </a:t>
            </a:r>
            <a:r>
              <a:rPr lang="fr-FR" sz="2000" i="0" u="none" strike="noStrike" cap="none" dirty="0" smtClean="0">
                <a:solidFill>
                  <a:schemeClr val="dk1"/>
                </a:solidFill>
                <a:latin typeface="Roboto"/>
                <a:ea typeface="Roboto"/>
                <a:cs typeface="Roboto"/>
                <a:sym typeface="Roboto"/>
              </a:rPr>
              <a:t> </a:t>
            </a:r>
          </a:p>
          <a:p>
            <a:pPr marL="152400" marR="190500" lvl="0" indent="0" algn="just" rtl="0">
              <a:lnSpc>
                <a:spcPct val="115000"/>
              </a:lnSpc>
              <a:spcBef>
                <a:spcPts val="0"/>
              </a:spcBef>
              <a:spcAft>
                <a:spcPts val="0"/>
              </a:spcAft>
              <a:buClr>
                <a:schemeClr val="dk1"/>
              </a:buClr>
              <a:buSzPts val="1100"/>
              <a:buFont typeface="Arial"/>
              <a:buNone/>
            </a:pPr>
            <a:r>
              <a:rPr lang="fr-FR" sz="2000" dirty="0" smtClean="0">
                <a:solidFill>
                  <a:srgbClr val="202124"/>
                </a:solidFill>
                <a:latin typeface="Roboto"/>
                <a:ea typeface="Roboto"/>
                <a:cs typeface="Roboto"/>
                <a:sym typeface="Roboto"/>
              </a:rPr>
              <a:t>Plus de </a:t>
            </a:r>
            <a:r>
              <a:rPr lang="fr-FR" sz="2000" b="1" dirty="0" smtClean="0">
                <a:solidFill>
                  <a:srgbClr val="202124"/>
                </a:solidFill>
                <a:latin typeface="Roboto"/>
                <a:ea typeface="Roboto"/>
                <a:cs typeface="Roboto"/>
                <a:sym typeface="Roboto"/>
              </a:rPr>
              <a:t>4000 personnes</a:t>
            </a:r>
            <a:r>
              <a:rPr lang="fr-FR" sz="2000" dirty="0" smtClean="0">
                <a:solidFill>
                  <a:srgbClr val="202124"/>
                </a:solidFill>
                <a:latin typeface="Roboto"/>
                <a:ea typeface="Roboto"/>
                <a:cs typeface="Roboto"/>
                <a:sym typeface="Roboto"/>
              </a:rPr>
              <a:t>, dont des étudiants et des écoliers, ont participé. </a:t>
            </a:r>
            <a:endParaRPr lang="fr-FR" sz="2000" dirty="0">
              <a:solidFill>
                <a:schemeClr val="dk1"/>
              </a:solidFill>
              <a:latin typeface="Roboto"/>
              <a:ea typeface="Roboto"/>
              <a:cs typeface="Roboto"/>
              <a:sym typeface="Roboto"/>
            </a:endParaRPr>
          </a:p>
        </p:txBody>
      </p:sp>
      <p:grpSp>
        <p:nvGrpSpPr>
          <p:cNvPr id="167" name="Google Shape;167;g109469e42c9_0_33"/>
          <p:cNvGrpSpPr/>
          <p:nvPr>
            <p:custDataLst>
              <p:tags r:id="rId4"/>
            </p:custDataLst>
          </p:nvPr>
        </p:nvGrpSpPr>
        <p:grpSpPr>
          <a:xfrm>
            <a:off x="7492700" y="1295400"/>
            <a:ext cx="4952651" cy="5110951"/>
            <a:chOff x="7492700" y="1066800"/>
            <a:chExt cx="4952651" cy="5110951"/>
          </a:xfrm>
        </p:grpSpPr>
        <p:pic>
          <p:nvPicPr>
            <p:cNvPr id="168" name="Google Shape;168;g109469e42c9_0_33"/>
            <p:cNvPicPr preferRelativeResize="0"/>
            <p:nvPr/>
          </p:nvPicPr>
          <p:blipFill rotWithShape="1">
            <a:blip r:embed="rId8">
              <a:alphaModFix/>
            </a:blip>
            <a:srcRect/>
            <a:stretch/>
          </p:blipFill>
          <p:spPr>
            <a:xfrm>
              <a:off x="7492700" y="1066800"/>
              <a:ext cx="4952651" cy="5110951"/>
            </a:xfrm>
            <a:prstGeom prst="rect">
              <a:avLst/>
            </a:prstGeom>
            <a:noFill/>
            <a:ln>
              <a:noFill/>
            </a:ln>
          </p:spPr>
        </p:pic>
        <p:pic>
          <p:nvPicPr>
            <p:cNvPr id="169" name="Google Shape;169;g109469e42c9_0_33"/>
            <p:cNvPicPr preferRelativeResize="0"/>
            <p:nvPr/>
          </p:nvPicPr>
          <p:blipFill rotWithShape="1">
            <a:blip r:embed="rId9">
              <a:alphaModFix/>
            </a:blip>
            <a:srcRect/>
            <a:stretch/>
          </p:blipFill>
          <p:spPr>
            <a:xfrm>
              <a:off x="8372476" y="1796588"/>
              <a:ext cx="3193076" cy="1676390"/>
            </a:xfrm>
            <a:prstGeom prst="rect">
              <a:avLst/>
            </a:prstGeom>
            <a:noFill/>
            <a:ln w="19050" cap="flat" cmpd="sng">
              <a:solidFill>
                <a:schemeClr val="lt1"/>
              </a:solidFill>
              <a:prstDash val="solid"/>
              <a:round/>
              <a:headEnd type="none" w="sm" len="sm"/>
              <a:tailEnd type="none" w="sm" len="sm"/>
            </a:ln>
          </p:spPr>
        </p:pic>
        <p:pic>
          <p:nvPicPr>
            <p:cNvPr id="170" name="Google Shape;170;g109469e42c9_0_33"/>
            <p:cNvPicPr preferRelativeResize="0"/>
            <p:nvPr/>
          </p:nvPicPr>
          <p:blipFill rotWithShape="1">
            <a:blip r:embed="rId10">
              <a:alphaModFix/>
            </a:blip>
            <a:srcRect/>
            <a:stretch/>
          </p:blipFill>
          <p:spPr>
            <a:xfrm>
              <a:off x="8372488" y="3651862"/>
              <a:ext cx="3193075" cy="1796099"/>
            </a:xfrm>
            <a:prstGeom prst="rect">
              <a:avLst/>
            </a:prstGeom>
            <a:noFill/>
            <a:ln w="19050" cap="flat" cmpd="sng">
              <a:solidFill>
                <a:schemeClr val="lt1"/>
              </a:solidFill>
              <a:prstDash val="solid"/>
              <a:round/>
              <a:headEnd type="none" w="sm" len="sm"/>
              <a:tailEnd type="none" w="sm" len="sm"/>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174"/>
        <p:cNvGrpSpPr/>
        <p:nvPr/>
      </p:nvGrpSpPr>
      <p:grpSpPr>
        <a:xfrm>
          <a:off x="0" y="0"/>
          <a:ext cx="0" cy="0"/>
          <a:chOff x="0" y="0"/>
          <a:chExt cx="0" cy="0"/>
        </a:xfrm>
      </p:grpSpPr>
      <p:sp>
        <p:nvSpPr>
          <p:cNvPr id="175" name="Google Shape;175;gcd7ef68636_0_11"/>
          <p:cNvSpPr txBox="1"/>
          <p:nvPr>
            <p:custDataLst>
              <p:tags r:id="rId1"/>
            </p:custDataLst>
          </p:nvPr>
        </p:nvSpPr>
        <p:spPr>
          <a:xfrm>
            <a:off x="921325" y="1239300"/>
            <a:ext cx="10558800" cy="5618700"/>
          </a:xfrm>
          <a:prstGeom prst="rect">
            <a:avLst/>
          </a:prstGeom>
          <a:noFill/>
          <a:ln>
            <a:noFill/>
          </a:ln>
        </p:spPr>
        <p:txBody>
          <a:bodyPr spcFirstLastPara="1" wrap="square" lIns="91425" tIns="91425" rIns="91425" bIns="91425" anchor="t" anchorCtr="0">
            <a:noAutofit/>
          </a:bodyPr>
          <a:lstStyle/>
          <a:p>
            <a:pPr marL="152400" marR="190500" lvl="0" indent="0" algn="just" rtl="0">
              <a:lnSpc>
                <a:spcPct val="128571"/>
              </a:lnSpc>
              <a:spcBef>
                <a:spcPts val="0"/>
              </a:spcBef>
              <a:spcAft>
                <a:spcPts val="0"/>
              </a:spcAft>
              <a:buNone/>
            </a:pPr>
            <a:r>
              <a:rPr lang="fr-FR" sz="2000" b="1" dirty="0" smtClean="0">
                <a:solidFill>
                  <a:schemeClr val="tx1"/>
                </a:solidFill>
                <a:latin typeface="Roboto"/>
                <a:ea typeface="Roboto"/>
                <a:cs typeface="Roboto"/>
                <a:sym typeface="Roboto"/>
              </a:rPr>
              <a:t>Quelques exemples d’événements en ligne :</a:t>
            </a:r>
          </a:p>
          <a:p>
            <a:pPr marL="457200" marR="190500" lvl="0" indent="-330200" algn="just" rtl="0">
              <a:lnSpc>
                <a:spcPct val="128571"/>
              </a:lnSpc>
              <a:spcBef>
                <a:spcPts val="0"/>
              </a:spcBef>
              <a:spcAft>
                <a:spcPts val="0"/>
              </a:spcAft>
              <a:buClr>
                <a:schemeClr val="dk1"/>
              </a:buClr>
              <a:buSzPts val="1600"/>
              <a:buFont typeface="Roboto"/>
              <a:buChar char="●"/>
            </a:pPr>
            <a:r>
              <a:rPr lang="fr-FR" sz="2000" b="1" dirty="0" smtClean="0">
                <a:solidFill>
                  <a:schemeClr val="tx1"/>
                </a:solidFill>
                <a:latin typeface="Roboto"/>
                <a:ea typeface="Roboto"/>
                <a:cs typeface="Roboto"/>
                <a:sym typeface="Roboto"/>
              </a:rPr>
              <a:t>Développement de jeux et propriété intellectuelle</a:t>
            </a:r>
            <a:r>
              <a:rPr lang="fr-FR" sz="2000" dirty="0" smtClean="0">
                <a:solidFill>
                  <a:schemeClr val="tx1"/>
                </a:solidFill>
                <a:latin typeface="Roboto"/>
                <a:ea typeface="Roboto"/>
                <a:cs typeface="Roboto"/>
                <a:sym typeface="Roboto"/>
              </a:rPr>
              <a:t>,</a:t>
            </a:r>
            <a:r>
              <a:rPr lang="fr-FR" sz="2000" b="1" dirty="0" smtClean="0">
                <a:solidFill>
                  <a:schemeClr val="tx1"/>
                </a:solidFill>
                <a:latin typeface="Roboto"/>
                <a:ea typeface="Roboto"/>
                <a:cs typeface="Roboto"/>
                <a:sym typeface="Roboto"/>
              </a:rPr>
              <a:t> </a:t>
            </a:r>
            <a:r>
              <a:rPr lang="fr-FR" sz="2000" dirty="0" smtClean="0">
                <a:solidFill>
                  <a:schemeClr val="tx1"/>
                </a:solidFill>
                <a:latin typeface="Roboto"/>
                <a:ea typeface="Roboto"/>
                <a:cs typeface="Roboto"/>
                <a:sym typeface="Roboto"/>
              </a:rPr>
              <a:t>en coopération avec l’Office des brevets de la République de Pologne;</a:t>
            </a:r>
            <a:endParaRPr lang="fr-FR" sz="2000" b="1" dirty="0" smtClean="0">
              <a:solidFill>
                <a:schemeClr val="tx1"/>
              </a:solidFill>
              <a:latin typeface="Roboto"/>
              <a:ea typeface="Roboto"/>
              <a:cs typeface="Roboto"/>
              <a:sym typeface="Roboto"/>
            </a:endParaRPr>
          </a:p>
          <a:p>
            <a:pPr marL="457200" marR="190500" lvl="0" indent="-330200" algn="just" rtl="0">
              <a:lnSpc>
                <a:spcPct val="115000"/>
              </a:lnSpc>
              <a:spcAft>
                <a:spcPts val="0"/>
              </a:spcAft>
              <a:buClr>
                <a:srgbClr val="222222"/>
              </a:buClr>
              <a:buSzPts val="1600"/>
              <a:buFont typeface="Roboto"/>
              <a:buChar char="●"/>
            </a:pPr>
            <a:r>
              <a:rPr lang="fr-FR" sz="2000" b="1" dirty="0" smtClean="0">
                <a:solidFill>
                  <a:schemeClr val="tx1"/>
                </a:solidFill>
                <a:latin typeface="Roboto"/>
                <a:ea typeface="Roboto"/>
                <a:cs typeface="Roboto"/>
                <a:sym typeface="Roboto"/>
              </a:rPr>
              <a:t>Commercialisation de la propriété intellectuelle</a:t>
            </a:r>
            <a:r>
              <a:rPr lang="fr-FR" sz="2000" dirty="0" smtClean="0">
                <a:solidFill>
                  <a:schemeClr val="tx1"/>
                </a:solidFill>
                <a:latin typeface="Roboto"/>
                <a:ea typeface="Roboto"/>
                <a:cs typeface="Roboto"/>
                <a:sym typeface="Roboto"/>
              </a:rPr>
              <a:t>, à l’intention d’étudiants d’établissements d’enseignement supérieur, notamment :</a:t>
            </a:r>
            <a:endParaRPr lang="fr-FR" sz="2000" b="1" dirty="0" smtClean="0">
              <a:solidFill>
                <a:schemeClr val="tx1"/>
              </a:solidFill>
              <a:latin typeface="Roboto"/>
              <a:ea typeface="Roboto"/>
              <a:cs typeface="Roboto"/>
              <a:sym typeface="Roboto"/>
            </a:endParaRPr>
          </a:p>
          <a:p>
            <a:pPr marL="914400" marR="190500" lvl="1" indent="-330200" algn="just" rtl="0">
              <a:lnSpc>
                <a:spcPct val="115000"/>
              </a:lnSpc>
              <a:spcAft>
                <a:spcPts val="0"/>
              </a:spcAft>
              <a:buSzPts val="1600"/>
              <a:buFont typeface="Roboto"/>
              <a:buChar char="-"/>
            </a:pPr>
            <a:r>
              <a:rPr lang="fr-FR" sz="2000" dirty="0" smtClean="0">
                <a:solidFill>
                  <a:schemeClr val="tx1"/>
                </a:solidFill>
                <a:latin typeface="Roboto"/>
                <a:ea typeface="Roboto"/>
                <a:cs typeface="Roboto"/>
                <a:sym typeface="Roboto"/>
              </a:rPr>
              <a:t>Département de droit de l’Université nationale “Académie de Droit d’Odessa”;</a:t>
            </a:r>
          </a:p>
          <a:p>
            <a:pPr marL="914400" marR="190500" lvl="1" indent="-330200" algn="just" rtl="0">
              <a:lnSpc>
                <a:spcPct val="115000"/>
              </a:lnSpc>
              <a:spcAft>
                <a:spcPts val="0"/>
              </a:spcAft>
              <a:buSzPts val="1600"/>
              <a:buFont typeface="Roboto"/>
              <a:buChar char="-"/>
            </a:pPr>
            <a:r>
              <a:rPr lang="fr-FR" sz="2000" dirty="0" smtClean="0">
                <a:solidFill>
                  <a:schemeClr val="tx1"/>
                </a:solidFill>
                <a:latin typeface="Roboto"/>
                <a:ea typeface="Roboto"/>
                <a:cs typeface="Roboto"/>
                <a:sym typeface="Roboto"/>
              </a:rPr>
              <a:t>Université nationale Taras-Chevtchenko et Université nationale Bohdan </a:t>
            </a:r>
            <a:r>
              <a:rPr lang="fr-FR" sz="2000" dirty="0" err="1" smtClean="0">
                <a:solidFill>
                  <a:schemeClr val="tx1"/>
                </a:solidFill>
                <a:latin typeface="Roboto"/>
                <a:ea typeface="Roboto"/>
                <a:cs typeface="Roboto"/>
                <a:sym typeface="Roboto"/>
              </a:rPr>
              <a:t>Khmelnytsky</a:t>
            </a:r>
            <a:r>
              <a:rPr lang="fr-FR" sz="2000" dirty="0" smtClean="0">
                <a:solidFill>
                  <a:schemeClr val="tx1"/>
                </a:solidFill>
                <a:latin typeface="Roboto"/>
                <a:ea typeface="Roboto"/>
                <a:cs typeface="Roboto"/>
                <a:sym typeface="Roboto"/>
              </a:rPr>
              <a:t>;</a:t>
            </a:r>
          </a:p>
          <a:p>
            <a:pPr marL="914400" marR="0" lvl="1" indent="-330200" algn="just" rtl="0">
              <a:lnSpc>
                <a:spcPct val="115000"/>
              </a:lnSpc>
              <a:spcAft>
                <a:spcPts val="0"/>
              </a:spcAft>
              <a:buClr>
                <a:srgbClr val="000000"/>
              </a:buClr>
              <a:buSzPts val="1600"/>
              <a:buFont typeface="Roboto"/>
              <a:buChar char="-"/>
            </a:pPr>
            <a:r>
              <a:rPr lang="fr-FR" sz="2000" dirty="0" smtClean="0">
                <a:solidFill>
                  <a:schemeClr val="tx1"/>
                </a:solidFill>
                <a:latin typeface="Roboto"/>
                <a:ea typeface="Roboto"/>
                <a:cs typeface="Roboto"/>
                <a:sym typeface="Roboto"/>
              </a:rPr>
              <a:t>Université nationale </a:t>
            </a:r>
            <a:r>
              <a:rPr lang="fr-FR" sz="2000" dirty="0" err="1" smtClean="0">
                <a:solidFill>
                  <a:schemeClr val="tx1"/>
                </a:solidFill>
                <a:latin typeface="Roboto"/>
                <a:ea typeface="Roboto"/>
                <a:cs typeface="Roboto"/>
                <a:sym typeface="Roboto"/>
              </a:rPr>
              <a:t>Vasyl</a:t>
            </a:r>
            <a:r>
              <a:rPr lang="fr-FR" sz="2000" dirty="0" smtClean="0">
                <a:solidFill>
                  <a:schemeClr val="tx1"/>
                </a:solidFill>
                <a:latin typeface="Roboto"/>
                <a:ea typeface="Roboto"/>
                <a:cs typeface="Roboto"/>
                <a:sym typeface="Roboto"/>
              </a:rPr>
              <a:t> </a:t>
            </a:r>
            <a:r>
              <a:rPr lang="fr-FR" sz="2000" dirty="0" err="1" smtClean="0">
                <a:solidFill>
                  <a:schemeClr val="tx1"/>
                </a:solidFill>
                <a:latin typeface="Roboto"/>
                <a:ea typeface="Roboto"/>
                <a:cs typeface="Roboto"/>
                <a:sym typeface="Roboto"/>
              </a:rPr>
              <a:t>Stus</a:t>
            </a:r>
            <a:r>
              <a:rPr lang="fr-FR" sz="2000" dirty="0" smtClean="0">
                <a:solidFill>
                  <a:schemeClr val="tx1"/>
                </a:solidFill>
                <a:latin typeface="Roboto"/>
                <a:ea typeface="Roboto"/>
                <a:cs typeface="Roboto"/>
                <a:sym typeface="Roboto"/>
              </a:rPr>
              <a:t> Donetsk, Vinnytsia;</a:t>
            </a:r>
          </a:p>
          <a:p>
            <a:pPr marL="914400" marR="190500" lvl="1" indent="-330200" algn="just" rtl="0">
              <a:lnSpc>
                <a:spcPct val="115000"/>
              </a:lnSpc>
              <a:spcAft>
                <a:spcPts val="0"/>
              </a:spcAft>
              <a:buSzPts val="1600"/>
              <a:buFont typeface="Roboto"/>
              <a:buChar char="-"/>
            </a:pPr>
            <a:r>
              <a:rPr lang="fr-FR" sz="2000" dirty="0" smtClean="0">
                <a:solidFill>
                  <a:schemeClr val="tx1"/>
                </a:solidFill>
                <a:latin typeface="Roboto"/>
                <a:ea typeface="Roboto"/>
                <a:cs typeface="Roboto"/>
                <a:sym typeface="Roboto"/>
              </a:rPr>
              <a:t>Académie d’ingénierie et de pédagogie, Kharkiv, entre autres.</a:t>
            </a:r>
            <a:endParaRPr lang="fr-FR" sz="2000" b="1" dirty="0" smtClean="0">
              <a:solidFill>
                <a:schemeClr val="tx1"/>
              </a:solidFill>
              <a:latin typeface="Roboto"/>
              <a:ea typeface="Roboto"/>
              <a:cs typeface="Roboto"/>
              <a:sym typeface="Roboto"/>
            </a:endParaRPr>
          </a:p>
          <a:p>
            <a:pPr marL="152400" marR="190500" lvl="0" indent="0" algn="l" rtl="0">
              <a:lnSpc>
                <a:spcPct val="128571"/>
              </a:lnSpc>
              <a:spcBef>
                <a:spcPts val="0"/>
              </a:spcBef>
              <a:spcAft>
                <a:spcPts val="0"/>
              </a:spcAft>
              <a:buNone/>
            </a:pPr>
            <a:r>
              <a:rPr lang="fr-FR" sz="2000" b="1" dirty="0" smtClean="0">
                <a:solidFill>
                  <a:schemeClr val="tx1"/>
                </a:solidFill>
                <a:latin typeface="Roboto"/>
                <a:ea typeface="Roboto"/>
                <a:cs typeface="Roboto"/>
                <a:sym typeface="Roboto"/>
              </a:rPr>
              <a:t>Webinaires en ligne :</a:t>
            </a:r>
          </a:p>
          <a:p>
            <a:pPr marL="457200" marR="0" lvl="0" indent="-330200" algn="just" rtl="0">
              <a:lnSpc>
                <a:spcPct val="115000"/>
              </a:lnSpc>
              <a:spcBef>
                <a:spcPts val="0"/>
              </a:spcBef>
              <a:spcAft>
                <a:spcPts val="0"/>
              </a:spcAft>
              <a:buClr>
                <a:schemeClr val="dk1"/>
              </a:buClr>
              <a:buSzPts val="1600"/>
              <a:buFont typeface="Roboto"/>
              <a:buChar char="●"/>
            </a:pPr>
            <a:r>
              <a:rPr lang="fr-FR" sz="2000" dirty="0" smtClean="0">
                <a:solidFill>
                  <a:schemeClr val="tx1"/>
                </a:solidFill>
                <a:highlight>
                  <a:srgbClr val="FFFFFF"/>
                </a:highlight>
                <a:latin typeface="Roboto"/>
                <a:ea typeface="Roboto"/>
                <a:cs typeface="Roboto"/>
                <a:sym typeface="Roboto"/>
              </a:rPr>
              <a:t>L’intégrité académique dans les établissements d’enseignement supérieur comme norme ou nouveau défi pour les cursus pédagogiques;</a:t>
            </a:r>
            <a:endParaRPr lang="fr-FR" sz="2000" dirty="0" smtClean="0">
              <a:solidFill>
                <a:schemeClr val="tx1"/>
              </a:solidFill>
              <a:latin typeface="Roboto"/>
              <a:ea typeface="Roboto"/>
              <a:cs typeface="Roboto"/>
              <a:sym typeface="Roboto"/>
            </a:endParaRPr>
          </a:p>
          <a:p>
            <a:pPr marL="457200" marR="0" lvl="0" indent="-330200" algn="just" rtl="0">
              <a:lnSpc>
                <a:spcPct val="115000"/>
              </a:lnSpc>
              <a:spcBef>
                <a:spcPts val="0"/>
              </a:spcBef>
              <a:spcAft>
                <a:spcPts val="0"/>
              </a:spcAft>
              <a:buClr>
                <a:schemeClr val="dk1"/>
              </a:buClr>
              <a:buSzPts val="1600"/>
              <a:buFont typeface="Roboto"/>
              <a:buChar char="●"/>
            </a:pPr>
            <a:r>
              <a:rPr lang="fr-FR" sz="2000" i="0" u="none" strike="noStrike" cap="none" dirty="0" smtClean="0">
                <a:solidFill>
                  <a:schemeClr val="tx1"/>
                </a:solidFill>
                <a:latin typeface="Roboto"/>
                <a:ea typeface="Roboto"/>
                <a:cs typeface="Roboto"/>
                <a:sym typeface="Roboto"/>
              </a:rPr>
              <a:t>La médiation en matière de propriété intellectuelle</a:t>
            </a:r>
            <a:r>
              <a:rPr lang="fr-FR" sz="2000" dirty="0" smtClean="0">
                <a:solidFill>
                  <a:schemeClr val="tx1"/>
                </a:solidFill>
                <a:latin typeface="Roboto"/>
                <a:ea typeface="Roboto"/>
                <a:cs typeface="Roboto"/>
                <a:sym typeface="Roboto"/>
              </a:rPr>
              <a:t>.</a:t>
            </a:r>
            <a:endParaRPr lang="fr-FR" sz="2000" i="0" u="none" strike="noStrike" cap="none" dirty="0">
              <a:solidFill>
                <a:schemeClr val="tx1"/>
              </a:solidFill>
              <a:latin typeface="Roboto"/>
              <a:ea typeface="Roboto"/>
              <a:cs typeface="Roboto"/>
              <a:sym typeface="Roboto"/>
            </a:endParaRPr>
          </a:p>
        </p:txBody>
      </p:sp>
      <p:sp>
        <p:nvSpPr>
          <p:cNvPr id="176" name="Google Shape;176;gcd7ef68636_0_11"/>
          <p:cNvSpPr txBox="1"/>
          <p:nvPr>
            <p:custDataLst>
              <p:tags r:id="rId2"/>
            </p:custDataLst>
          </p:nvPr>
        </p:nvSpPr>
        <p:spPr>
          <a:xfrm>
            <a:off x="921325" y="0"/>
            <a:ext cx="10558800" cy="66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fr-FR" sz="2500" b="1" dirty="0" smtClean="0">
                <a:solidFill>
                  <a:srgbClr val="009999"/>
                </a:solidFill>
                <a:latin typeface="Montserrat"/>
                <a:ea typeface="Montserrat"/>
                <a:cs typeface="Montserrat"/>
                <a:sym typeface="Montserrat"/>
              </a:rPr>
              <a:t>Conférences et séminaires en ligne sur des questions d’actualité en matière de propriété intellectuelle,</a:t>
            </a:r>
          </a:p>
          <a:p>
            <a:pPr marL="0" marR="38100" lvl="0" indent="0" algn="ctr" rtl="0">
              <a:lnSpc>
                <a:spcPct val="128571"/>
              </a:lnSpc>
              <a:spcBef>
                <a:spcPts val="0"/>
              </a:spcBef>
              <a:spcAft>
                <a:spcPts val="0"/>
              </a:spcAft>
              <a:buClr>
                <a:schemeClr val="dk1"/>
              </a:buClr>
              <a:buSzPts val="1100"/>
              <a:buFont typeface="Arial"/>
              <a:buNone/>
            </a:pPr>
            <a:r>
              <a:rPr lang="fr-FR" sz="2500" b="1" dirty="0" smtClean="0">
                <a:solidFill>
                  <a:srgbClr val="009999"/>
                </a:solidFill>
                <a:latin typeface="Montserrat"/>
                <a:ea typeface="Montserrat"/>
                <a:cs typeface="Montserrat"/>
                <a:sym typeface="Montserrat"/>
              </a:rPr>
              <a:t>à l’intention des étudiants</a:t>
            </a:r>
            <a:endParaRPr lang="fr-FR" sz="2500" b="1" dirty="0">
              <a:solidFill>
                <a:srgbClr val="009999"/>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180"/>
        <p:cNvGrpSpPr/>
        <p:nvPr/>
      </p:nvGrpSpPr>
      <p:grpSpPr>
        <a:xfrm>
          <a:off x="0" y="0"/>
          <a:ext cx="0" cy="0"/>
          <a:chOff x="0" y="0"/>
          <a:chExt cx="0" cy="0"/>
        </a:xfrm>
      </p:grpSpPr>
      <p:sp>
        <p:nvSpPr>
          <p:cNvPr id="181" name="Google Shape;181;g109469e42c9_0_52"/>
          <p:cNvSpPr txBox="1"/>
          <p:nvPr>
            <p:custDataLst>
              <p:tags r:id="rId1"/>
            </p:custDataLst>
          </p:nvPr>
        </p:nvSpPr>
        <p:spPr>
          <a:xfrm>
            <a:off x="921325" y="900752"/>
            <a:ext cx="6904800" cy="4518000"/>
          </a:xfrm>
          <a:prstGeom prst="rect">
            <a:avLst/>
          </a:prstGeom>
          <a:noFill/>
          <a:ln>
            <a:noFill/>
          </a:ln>
        </p:spPr>
        <p:txBody>
          <a:bodyPr spcFirstLastPara="1" wrap="square" lIns="91425" tIns="91425" rIns="91425" bIns="91425" anchor="t" anchorCtr="0">
            <a:noAutofit/>
          </a:bodyPr>
          <a:lstStyle/>
          <a:p>
            <a:pPr marL="457200" marR="190500" lvl="0" indent="-336550" algn="l" rtl="0">
              <a:lnSpc>
                <a:spcPct val="115000"/>
              </a:lnSpc>
              <a:spcBef>
                <a:spcPts val="0"/>
              </a:spcBef>
              <a:spcAft>
                <a:spcPts val="0"/>
              </a:spcAft>
              <a:buClr>
                <a:schemeClr val="dk1"/>
              </a:buClr>
              <a:buSzPts val="1700"/>
              <a:buFont typeface="Roboto"/>
              <a:buChar char="●"/>
            </a:pPr>
            <a:r>
              <a:rPr lang="fr-FR" sz="2000" dirty="0" smtClean="0">
                <a:solidFill>
                  <a:srgbClr val="202124"/>
                </a:solidFill>
                <a:latin typeface="Roboto"/>
                <a:ea typeface="Roboto"/>
                <a:cs typeface="Roboto"/>
                <a:sym typeface="Roboto"/>
              </a:rPr>
              <a:t>Séminaire en ligne </a:t>
            </a:r>
            <a:r>
              <a:rPr lang="fr-FR" sz="2000" b="1" dirty="0" smtClean="0">
                <a:solidFill>
                  <a:srgbClr val="202124"/>
                </a:solidFill>
                <a:latin typeface="Roboto"/>
                <a:ea typeface="Roboto"/>
                <a:cs typeface="Roboto"/>
                <a:sym typeface="Roboto"/>
              </a:rPr>
              <a:t>“Principes essentiels de la propriété intellectuelle”</a:t>
            </a:r>
            <a:r>
              <a:rPr lang="fr-FR" sz="2000" dirty="0" smtClean="0">
                <a:solidFill>
                  <a:srgbClr val="888888"/>
                </a:solidFill>
                <a:latin typeface="Roboto"/>
                <a:ea typeface="Roboto"/>
                <a:cs typeface="Roboto"/>
                <a:sym typeface="Roboto"/>
              </a:rPr>
              <a:t>.</a:t>
            </a:r>
          </a:p>
          <a:p>
            <a:pPr marL="457200" marR="0" lvl="0" indent="-336550" algn="just" rtl="0">
              <a:lnSpc>
                <a:spcPct val="115000"/>
              </a:lnSpc>
              <a:spcBef>
                <a:spcPts val="1000"/>
              </a:spcBef>
              <a:spcAft>
                <a:spcPts val="0"/>
              </a:spcAft>
              <a:buClr>
                <a:schemeClr val="dk1"/>
              </a:buClr>
              <a:buSzPts val="1700"/>
              <a:buFont typeface="Roboto"/>
              <a:buChar char="●"/>
            </a:pPr>
            <a:r>
              <a:rPr lang="fr-FR" sz="2000" dirty="0" smtClean="0">
                <a:solidFill>
                  <a:srgbClr val="202124"/>
                </a:solidFill>
                <a:latin typeface="Roboto"/>
                <a:ea typeface="Roboto"/>
                <a:cs typeface="Roboto"/>
                <a:sym typeface="Roboto"/>
              </a:rPr>
              <a:t>Dans le cadre des célébrations de la </a:t>
            </a:r>
            <a:r>
              <a:rPr lang="fr-FR" sz="2000" b="1" dirty="0" smtClean="0">
                <a:solidFill>
                  <a:srgbClr val="202124"/>
                </a:solidFill>
                <a:latin typeface="Roboto"/>
                <a:ea typeface="Roboto"/>
                <a:cs typeface="Roboto"/>
                <a:sym typeface="Roboto"/>
              </a:rPr>
              <a:t>Journée de la créativité et de l’innovation </a:t>
            </a:r>
            <a:r>
              <a:rPr lang="fr-FR" sz="2000" dirty="0" smtClean="0">
                <a:solidFill>
                  <a:srgbClr val="202124"/>
                </a:solidFill>
                <a:latin typeface="Roboto"/>
                <a:ea typeface="Roboto"/>
                <a:cs typeface="Roboto"/>
                <a:sym typeface="Roboto"/>
              </a:rPr>
              <a:t>à l’intention des jeunes, cours sur les principes essentiels de la propriété intellectuelle dispensé par le Centre national d’écologie et de nature pour jeunes étudiants</a:t>
            </a:r>
            <a:r>
              <a:rPr lang="fr-FR" sz="2000" dirty="0" smtClean="0">
                <a:solidFill>
                  <a:srgbClr val="888888"/>
                </a:solidFill>
                <a:latin typeface="Roboto"/>
                <a:ea typeface="Roboto"/>
                <a:cs typeface="Roboto"/>
                <a:sym typeface="Roboto"/>
              </a:rPr>
              <a:t>.</a:t>
            </a:r>
          </a:p>
          <a:p>
            <a:pPr marL="457200" marR="190500" lvl="0" indent="-336550" algn="just" rtl="0">
              <a:lnSpc>
                <a:spcPct val="115000"/>
              </a:lnSpc>
              <a:spcBef>
                <a:spcPts val="1000"/>
              </a:spcBef>
              <a:spcAft>
                <a:spcPts val="0"/>
              </a:spcAft>
              <a:buClr>
                <a:schemeClr val="dk1"/>
              </a:buClr>
              <a:buSzPts val="1700"/>
              <a:buFont typeface="Roboto"/>
              <a:buChar char="●"/>
            </a:pPr>
            <a:r>
              <a:rPr lang="fr-FR" sz="2000" dirty="0" smtClean="0">
                <a:solidFill>
                  <a:srgbClr val="202124"/>
                </a:solidFill>
                <a:latin typeface="Roboto"/>
                <a:ea typeface="Roboto"/>
                <a:cs typeface="Roboto"/>
                <a:sym typeface="Roboto"/>
              </a:rPr>
              <a:t>Webinaire en ligne sur le sujet de l’intégrité académique, à l’intention des élèves du secondaire</a:t>
            </a:r>
            <a:r>
              <a:rPr lang="fr-FR" sz="2000" dirty="0" smtClean="0">
                <a:solidFill>
                  <a:srgbClr val="888888"/>
                </a:solidFill>
                <a:latin typeface="Roboto"/>
                <a:ea typeface="Roboto"/>
                <a:cs typeface="Roboto"/>
                <a:sym typeface="Roboto"/>
              </a:rPr>
              <a:t>.</a:t>
            </a:r>
          </a:p>
          <a:p>
            <a:pPr marL="457200" marR="190500" lvl="0" indent="-336550" algn="just" rtl="0">
              <a:lnSpc>
                <a:spcPct val="115000"/>
              </a:lnSpc>
              <a:spcBef>
                <a:spcPts val="1000"/>
              </a:spcBef>
              <a:spcAft>
                <a:spcPts val="0"/>
              </a:spcAft>
              <a:buClr>
                <a:schemeClr val="dk1"/>
              </a:buClr>
              <a:buSzPts val="1700"/>
              <a:buFont typeface="Roboto"/>
              <a:buChar char="●"/>
            </a:pPr>
            <a:r>
              <a:rPr lang="fr-FR" sz="2000" dirty="0" smtClean="0">
                <a:solidFill>
                  <a:srgbClr val="202124"/>
                </a:solidFill>
                <a:latin typeface="Roboto"/>
                <a:ea typeface="Roboto"/>
                <a:cs typeface="Roboto"/>
                <a:sym typeface="Roboto"/>
              </a:rPr>
              <a:t>Série de leçons-séminaires pour collégiens et lycéens.  Les rencontres se sont déroulées dans des établissements de Kiev.</a:t>
            </a:r>
          </a:p>
          <a:p>
            <a:pPr marL="457200" marR="190500" lvl="0" indent="-336550" algn="just" rtl="0">
              <a:lnSpc>
                <a:spcPct val="115000"/>
              </a:lnSpc>
              <a:spcBef>
                <a:spcPts val="1000"/>
              </a:spcBef>
              <a:spcAft>
                <a:spcPts val="0"/>
              </a:spcAft>
              <a:buClr>
                <a:schemeClr val="dk1"/>
              </a:buClr>
              <a:buSzPts val="1700"/>
              <a:buFont typeface="Roboto"/>
              <a:buChar char="●"/>
            </a:pPr>
            <a:r>
              <a:rPr lang="fr-FR" sz="2000" i="0" u="none" strike="noStrike" cap="none" dirty="0" smtClean="0">
                <a:solidFill>
                  <a:srgbClr val="202124"/>
                </a:solidFill>
                <a:latin typeface="Roboto"/>
                <a:ea typeface="Roboto"/>
                <a:cs typeface="Roboto"/>
                <a:sym typeface="Roboto"/>
              </a:rPr>
              <a:t>Cours pour les enfants du personnel de l’Institut ukrainien de la propriété intellectuelle (</a:t>
            </a:r>
            <a:r>
              <a:rPr lang="fr-FR" sz="2000" dirty="0" err="1" smtClean="0">
                <a:solidFill>
                  <a:srgbClr val="202124"/>
                </a:solidFill>
                <a:latin typeface="Roboto"/>
                <a:ea typeface="Roboto"/>
                <a:cs typeface="Roboto"/>
                <a:sym typeface="Roboto"/>
              </a:rPr>
              <a:t>Ukrpatent</a:t>
            </a:r>
            <a:r>
              <a:rPr lang="fr-FR" sz="2000" dirty="0" smtClean="0">
                <a:solidFill>
                  <a:srgbClr val="202124"/>
                </a:solidFill>
                <a:latin typeface="Roboto"/>
                <a:ea typeface="Roboto"/>
                <a:cs typeface="Roboto"/>
                <a:sym typeface="Roboto"/>
              </a:rPr>
              <a:t>)</a:t>
            </a:r>
            <a:r>
              <a:rPr lang="fr-FR" sz="2000" i="0" u="none" strike="noStrike" cap="none" dirty="0" smtClean="0">
                <a:solidFill>
                  <a:srgbClr val="202124"/>
                </a:solidFill>
                <a:latin typeface="Roboto"/>
                <a:ea typeface="Roboto"/>
                <a:cs typeface="Roboto"/>
                <a:sym typeface="Roboto"/>
              </a:rPr>
              <a:t>.</a:t>
            </a:r>
            <a:endParaRPr lang="fr-FR" sz="2000" i="0" u="none" strike="noStrike" cap="none" dirty="0">
              <a:solidFill>
                <a:srgbClr val="888888"/>
              </a:solidFill>
              <a:latin typeface="Roboto"/>
              <a:ea typeface="Roboto"/>
              <a:cs typeface="Roboto"/>
              <a:sym typeface="Roboto"/>
            </a:endParaRPr>
          </a:p>
        </p:txBody>
      </p:sp>
      <p:sp>
        <p:nvSpPr>
          <p:cNvPr id="182" name="Google Shape;182;g109469e42c9_0_52"/>
          <p:cNvSpPr txBox="1"/>
          <p:nvPr>
            <p:custDataLst>
              <p:tags r:id="rId2"/>
            </p:custDataLst>
          </p:nvPr>
        </p:nvSpPr>
        <p:spPr>
          <a:xfrm>
            <a:off x="921325" y="233082"/>
            <a:ext cx="6361500" cy="661800"/>
          </a:xfrm>
          <a:prstGeom prst="rect">
            <a:avLst/>
          </a:prstGeom>
          <a:noFill/>
          <a:ln>
            <a:noFill/>
          </a:ln>
        </p:spPr>
        <p:txBody>
          <a:bodyPr spcFirstLastPara="1" wrap="square" lIns="91425" tIns="91425" rIns="91425" bIns="91425" anchor="t" anchorCtr="0">
            <a:noAutofit/>
          </a:bodyPr>
          <a:lstStyle/>
          <a:p>
            <a:pPr marL="152400" marR="190500" lvl="0" indent="0" algn="l" rtl="0">
              <a:lnSpc>
                <a:spcPct val="128571"/>
              </a:lnSpc>
              <a:spcBef>
                <a:spcPts val="0"/>
              </a:spcBef>
              <a:spcAft>
                <a:spcPts val="0"/>
              </a:spcAft>
              <a:buClr>
                <a:schemeClr val="dk1"/>
              </a:buClr>
              <a:buSzPts val="1100"/>
              <a:buFont typeface="Arial"/>
              <a:buNone/>
            </a:pPr>
            <a:r>
              <a:rPr lang="fr-FR" sz="3000" b="1" dirty="0" smtClean="0">
                <a:solidFill>
                  <a:srgbClr val="009999"/>
                </a:solidFill>
                <a:latin typeface="Montserrat"/>
                <a:ea typeface="Montserrat"/>
                <a:cs typeface="Montserrat"/>
                <a:sym typeface="Montserrat"/>
              </a:rPr>
              <a:t>Formations pour écoliers :</a:t>
            </a:r>
          </a:p>
          <a:p>
            <a:pPr marL="0" marR="0" lvl="0" indent="0" algn="l" rtl="0">
              <a:lnSpc>
                <a:spcPct val="115000"/>
              </a:lnSpc>
              <a:spcBef>
                <a:spcPts val="0"/>
              </a:spcBef>
              <a:spcAft>
                <a:spcPts val="0"/>
              </a:spcAft>
              <a:buClr>
                <a:schemeClr val="dk1"/>
              </a:buClr>
              <a:buSzPts val="1600"/>
              <a:buFont typeface="Arial"/>
              <a:buNone/>
            </a:pPr>
            <a:endParaRPr lang="fr-FR" sz="3000" b="1" dirty="0">
              <a:solidFill>
                <a:srgbClr val="009999"/>
              </a:solidFill>
              <a:latin typeface="Montserrat"/>
              <a:ea typeface="Montserrat"/>
              <a:cs typeface="Montserrat"/>
              <a:sym typeface="Montserrat"/>
            </a:endParaRPr>
          </a:p>
        </p:txBody>
      </p:sp>
      <p:pic>
        <p:nvPicPr>
          <p:cNvPr id="183" name="Google Shape;183;g109469e42c9_0_52"/>
          <p:cNvPicPr preferRelativeResize="0"/>
          <p:nvPr>
            <p:custDataLst>
              <p:tags r:id="rId3"/>
            </p:custDataLst>
          </p:nvPr>
        </p:nvPicPr>
        <p:blipFill rotWithShape="1">
          <a:blip r:embed="rId9">
            <a:alphaModFix/>
          </a:blip>
          <a:srcRect/>
          <a:stretch/>
        </p:blipFill>
        <p:spPr>
          <a:xfrm>
            <a:off x="7754575" y="1103150"/>
            <a:ext cx="4437425" cy="4817775"/>
          </a:xfrm>
          <a:prstGeom prst="rect">
            <a:avLst/>
          </a:prstGeom>
          <a:noFill/>
          <a:ln>
            <a:noFill/>
          </a:ln>
        </p:spPr>
      </p:pic>
      <p:pic>
        <p:nvPicPr>
          <p:cNvPr id="184" name="Google Shape;184;g109469e42c9_0_52"/>
          <p:cNvPicPr preferRelativeResize="0"/>
          <p:nvPr>
            <p:custDataLst>
              <p:tags r:id="rId4"/>
            </p:custDataLst>
          </p:nvPr>
        </p:nvPicPr>
        <p:blipFill rotWithShape="1">
          <a:blip r:embed="rId10">
            <a:alphaModFix/>
          </a:blip>
          <a:srcRect/>
          <a:stretch/>
        </p:blipFill>
        <p:spPr>
          <a:xfrm>
            <a:off x="8561400" y="3598974"/>
            <a:ext cx="2823775" cy="1588372"/>
          </a:xfrm>
          <a:prstGeom prst="rect">
            <a:avLst/>
          </a:prstGeom>
          <a:noFill/>
          <a:ln w="19050" cap="flat" cmpd="sng">
            <a:solidFill>
              <a:schemeClr val="lt1"/>
            </a:solidFill>
            <a:prstDash val="solid"/>
            <a:round/>
            <a:headEnd type="none" w="sm" len="sm"/>
            <a:tailEnd type="none" w="sm" len="sm"/>
          </a:ln>
        </p:spPr>
      </p:pic>
      <p:pic>
        <p:nvPicPr>
          <p:cNvPr id="185" name="Google Shape;185;g109469e42c9_0_52"/>
          <p:cNvPicPr preferRelativeResize="0"/>
          <p:nvPr>
            <p:custDataLst>
              <p:tags r:id="rId5"/>
            </p:custDataLst>
          </p:nvPr>
        </p:nvPicPr>
        <p:blipFill>
          <a:blip r:embed="rId11">
            <a:alphaModFix/>
          </a:blip>
          <a:stretch>
            <a:fillRect/>
          </a:stretch>
        </p:blipFill>
        <p:spPr>
          <a:xfrm>
            <a:off x="8561400" y="1760954"/>
            <a:ext cx="2823776" cy="1602496"/>
          </a:xfrm>
          <a:prstGeom prst="rect">
            <a:avLst/>
          </a:prstGeom>
          <a:noFill/>
          <a:ln w="19050" cap="flat" cmpd="sng">
            <a:solidFill>
              <a:schemeClr val="l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189"/>
        <p:cNvGrpSpPr/>
        <p:nvPr/>
      </p:nvGrpSpPr>
      <p:grpSpPr>
        <a:xfrm>
          <a:off x="0" y="0"/>
          <a:ext cx="0" cy="0"/>
          <a:chOff x="0" y="0"/>
          <a:chExt cx="0" cy="0"/>
        </a:xfrm>
      </p:grpSpPr>
      <p:sp>
        <p:nvSpPr>
          <p:cNvPr id="190" name="Google Shape;190;g109469e42c9_0_63"/>
          <p:cNvSpPr txBox="1"/>
          <p:nvPr>
            <p:custDataLst>
              <p:tags r:id="rId1"/>
            </p:custDataLst>
          </p:nvPr>
        </p:nvSpPr>
        <p:spPr>
          <a:xfrm>
            <a:off x="931800" y="404166"/>
            <a:ext cx="11260200" cy="661800"/>
          </a:xfrm>
          <a:prstGeom prst="rect">
            <a:avLst/>
          </a:prstGeom>
          <a:noFill/>
          <a:ln>
            <a:noFill/>
          </a:ln>
        </p:spPr>
        <p:txBody>
          <a:bodyPr spcFirstLastPara="1" wrap="square" lIns="91425" tIns="91425" rIns="91425" bIns="91425" anchor="t" anchorCtr="0">
            <a:noAutofit/>
          </a:bodyPr>
          <a:lstStyle/>
          <a:p>
            <a:pPr marL="0" marR="190500" lvl="0" indent="0" algn="l" rtl="0">
              <a:lnSpc>
                <a:spcPct val="128571"/>
              </a:lnSpc>
              <a:spcBef>
                <a:spcPts val="0"/>
              </a:spcBef>
              <a:spcAft>
                <a:spcPts val="0"/>
              </a:spcAft>
              <a:buClr>
                <a:schemeClr val="dk1"/>
              </a:buClr>
              <a:buSzPts val="1100"/>
              <a:buFont typeface="Arial"/>
              <a:buNone/>
            </a:pPr>
            <a:r>
              <a:rPr lang="fr-FR" sz="2800" b="1" dirty="0" smtClean="0">
                <a:solidFill>
                  <a:srgbClr val="009999"/>
                </a:solidFill>
                <a:latin typeface="Montserrat"/>
                <a:ea typeface="Montserrat"/>
                <a:cs typeface="Montserrat"/>
                <a:sym typeface="Montserrat"/>
              </a:rPr>
              <a:t>Bandes dessinées manga pour enfants sur les principes essentiels du droit de la propriété intellectuelle</a:t>
            </a:r>
            <a:endParaRPr lang="fr-FR" sz="2800" b="1" dirty="0">
              <a:solidFill>
                <a:srgbClr val="009999"/>
              </a:solidFill>
              <a:latin typeface="Montserrat"/>
              <a:ea typeface="Montserrat"/>
              <a:cs typeface="Montserrat"/>
              <a:sym typeface="Montserrat"/>
            </a:endParaRPr>
          </a:p>
        </p:txBody>
      </p:sp>
      <p:sp>
        <p:nvSpPr>
          <p:cNvPr id="191" name="Google Shape;191;g109469e42c9_0_63"/>
          <p:cNvSpPr txBox="1"/>
          <p:nvPr>
            <p:custDataLst>
              <p:tags r:id="rId2"/>
            </p:custDataLst>
          </p:nvPr>
        </p:nvSpPr>
        <p:spPr>
          <a:xfrm>
            <a:off x="1011151" y="1534387"/>
            <a:ext cx="6636000" cy="30852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Aft>
                <a:spcPts val="0"/>
              </a:spcAft>
              <a:buClr>
                <a:srgbClr val="000000"/>
              </a:buClr>
              <a:buSzPts val="1600"/>
              <a:buFont typeface="Arial"/>
              <a:buNone/>
            </a:pPr>
            <a:r>
              <a:rPr lang="fr-FR" sz="1600" i="0" u="none" strike="noStrike" cap="none" dirty="0" smtClean="0">
                <a:solidFill>
                  <a:schemeClr val="dk1"/>
                </a:solidFill>
                <a:latin typeface="Roboto"/>
                <a:ea typeface="Roboto"/>
                <a:cs typeface="Roboto"/>
                <a:sym typeface="Roboto"/>
              </a:rPr>
              <a:t>Une sé</a:t>
            </a:r>
            <a:r>
              <a:rPr lang="fr-FR" sz="1600" dirty="0" smtClean="0">
                <a:solidFill>
                  <a:srgbClr val="202124"/>
                </a:solidFill>
                <a:latin typeface="Roboto"/>
                <a:ea typeface="Roboto"/>
                <a:cs typeface="Roboto"/>
                <a:sym typeface="Roboto"/>
              </a:rPr>
              <a:t>rie de bandes dessinées sur le droit d’auteur, les marques et les technologies a été préparée à l’intention des enfants et des adolescents, dans une langue moderne et accessible.</a:t>
            </a:r>
          </a:p>
          <a:p>
            <a:pPr marL="0" marR="0" lvl="0" indent="0" algn="just" rtl="0">
              <a:lnSpc>
                <a:spcPct val="115000"/>
              </a:lnSpc>
              <a:spcAft>
                <a:spcPts val="0"/>
              </a:spcAft>
              <a:buClr>
                <a:srgbClr val="000000"/>
              </a:buClr>
              <a:buSzPts val="1600"/>
              <a:buFont typeface="Arial"/>
              <a:buNone/>
            </a:pPr>
            <a:r>
              <a:rPr lang="fr-FR" sz="1600" dirty="0" smtClean="0">
                <a:solidFill>
                  <a:srgbClr val="202124"/>
                </a:solidFill>
                <a:latin typeface="Roboto"/>
                <a:ea typeface="Roboto"/>
                <a:cs typeface="Roboto"/>
                <a:sym typeface="Roboto"/>
              </a:rPr>
              <a:t>La publication a été assurée par l’</a:t>
            </a:r>
            <a:r>
              <a:rPr lang="fr-FR" sz="1600" dirty="0" err="1" smtClean="0">
                <a:solidFill>
                  <a:srgbClr val="202124"/>
                </a:solidFill>
                <a:latin typeface="Roboto"/>
                <a:ea typeface="Roboto"/>
                <a:cs typeface="Roboto"/>
                <a:sym typeface="Roboto"/>
              </a:rPr>
              <a:t>Ukrpatent</a:t>
            </a:r>
            <a:r>
              <a:rPr lang="fr-FR" sz="1600" dirty="0" smtClean="0">
                <a:solidFill>
                  <a:srgbClr val="202124"/>
                </a:solidFill>
                <a:latin typeface="Roboto"/>
                <a:ea typeface="Roboto"/>
                <a:cs typeface="Roboto"/>
                <a:sym typeface="Roboto"/>
              </a:rPr>
              <a:t> et le Ministère ukrainien de l’économie dans le cadre de la mise en place du projet “Application et mise en œuvre de l’Accord d’association UE-Ukraine dans le domaine commercial”, exécuté par l’entreprise fédérale allemande Deutsche Gesellschaft </a:t>
            </a:r>
            <a:r>
              <a:rPr lang="fr-FR" sz="1600" dirty="0" err="1" smtClean="0">
                <a:solidFill>
                  <a:srgbClr val="202124"/>
                </a:solidFill>
                <a:latin typeface="Roboto"/>
                <a:ea typeface="Roboto"/>
                <a:cs typeface="Roboto"/>
                <a:sym typeface="Roboto"/>
              </a:rPr>
              <a:t>für</a:t>
            </a:r>
            <a:r>
              <a:rPr lang="fr-FR" sz="1600" dirty="0" smtClean="0">
                <a:solidFill>
                  <a:srgbClr val="202124"/>
                </a:solidFill>
                <a:latin typeface="Roboto"/>
                <a:ea typeface="Roboto"/>
                <a:cs typeface="Roboto"/>
                <a:sym typeface="Roboto"/>
              </a:rPr>
              <a:t> Internationale </a:t>
            </a:r>
            <a:r>
              <a:rPr lang="fr-FR" sz="1600" dirty="0" err="1" smtClean="0">
                <a:solidFill>
                  <a:srgbClr val="202124"/>
                </a:solidFill>
                <a:latin typeface="Roboto"/>
                <a:ea typeface="Roboto"/>
                <a:cs typeface="Roboto"/>
                <a:sym typeface="Roboto"/>
              </a:rPr>
              <a:t>Zusammenbereit</a:t>
            </a:r>
            <a:r>
              <a:rPr lang="fr-FR" sz="1600" dirty="0" smtClean="0">
                <a:solidFill>
                  <a:srgbClr val="202124"/>
                </a:solidFill>
                <a:latin typeface="Roboto"/>
                <a:ea typeface="Roboto"/>
                <a:cs typeface="Roboto"/>
                <a:sym typeface="Roboto"/>
              </a:rPr>
              <a:t> (GIZ) </a:t>
            </a:r>
            <a:r>
              <a:rPr lang="fr-FR" sz="1600" dirty="0" err="1" smtClean="0">
                <a:solidFill>
                  <a:srgbClr val="202124"/>
                </a:solidFill>
                <a:latin typeface="Roboto"/>
                <a:ea typeface="Roboto"/>
                <a:cs typeface="Roboto"/>
                <a:sym typeface="Roboto"/>
              </a:rPr>
              <a:t>GmbH</a:t>
            </a:r>
            <a:r>
              <a:rPr lang="fr-FR" sz="1600" dirty="0" smtClean="0">
                <a:solidFill>
                  <a:srgbClr val="202124"/>
                </a:solidFill>
                <a:latin typeface="Roboto"/>
                <a:ea typeface="Roboto"/>
                <a:cs typeface="Roboto"/>
                <a:sym typeface="Roboto"/>
              </a:rPr>
              <a:t> au nom du Gouvernement allemand.  Le bénéficiaire du projet est le Ministère ukrainien de l’économie</a:t>
            </a:r>
            <a:r>
              <a:rPr lang="fr-FR" sz="1600" dirty="0" smtClean="0">
                <a:solidFill>
                  <a:srgbClr val="888888"/>
                </a:solidFill>
                <a:latin typeface="Roboto"/>
                <a:ea typeface="Roboto"/>
                <a:cs typeface="Roboto"/>
                <a:sym typeface="Roboto"/>
              </a:rPr>
              <a:t>.</a:t>
            </a:r>
          </a:p>
          <a:p>
            <a:pPr marL="0" marR="0" lvl="0" indent="0" algn="just" rtl="0">
              <a:lnSpc>
                <a:spcPct val="115000"/>
              </a:lnSpc>
              <a:spcBef>
                <a:spcPts val="1000"/>
              </a:spcBef>
              <a:spcAft>
                <a:spcPts val="0"/>
              </a:spcAft>
              <a:buClr>
                <a:srgbClr val="000000"/>
              </a:buClr>
              <a:buSzPts val="1600"/>
              <a:buFont typeface="Arial"/>
              <a:buNone/>
            </a:pPr>
            <a:endParaRPr lang="fr-FR" sz="1600" dirty="0" smtClean="0">
              <a:solidFill>
                <a:srgbClr val="888888"/>
              </a:solidFill>
              <a:latin typeface="Roboto"/>
              <a:ea typeface="Roboto"/>
              <a:cs typeface="Roboto"/>
              <a:sym typeface="Roboto"/>
            </a:endParaRPr>
          </a:p>
          <a:p>
            <a:pPr marL="0" marR="0" lvl="0" indent="0" algn="just" rtl="0">
              <a:lnSpc>
                <a:spcPct val="115000"/>
              </a:lnSpc>
              <a:spcBef>
                <a:spcPts val="1000"/>
              </a:spcBef>
              <a:spcAft>
                <a:spcPts val="0"/>
              </a:spcAft>
              <a:buClr>
                <a:srgbClr val="000000"/>
              </a:buClr>
              <a:buSzPts val="1600"/>
              <a:buFont typeface="Arial"/>
              <a:buNone/>
            </a:pPr>
            <a:endParaRPr lang="fr-FR" sz="1600" dirty="0" smtClean="0">
              <a:solidFill>
                <a:srgbClr val="1C1E21"/>
              </a:solidFill>
              <a:latin typeface="Roboto"/>
              <a:ea typeface="Roboto"/>
              <a:cs typeface="Roboto"/>
              <a:sym typeface="Roboto"/>
            </a:endParaRPr>
          </a:p>
          <a:p>
            <a:pPr marL="0" marR="0" lvl="0" indent="0" algn="just" rtl="0">
              <a:lnSpc>
                <a:spcPct val="115000"/>
              </a:lnSpc>
              <a:spcBef>
                <a:spcPts val="1000"/>
              </a:spcBef>
              <a:spcAft>
                <a:spcPts val="0"/>
              </a:spcAft>
              <a:buClr>
                <a:srgbClr val="000000"/>
              </a:buClr>
              <a:buSzPts val="1600"/>
              <a:buFont typeface="Arial"/>
              <a:buNone/>
            </a:pPr>
            <a:r>
              <a:rPr lang="fr-FR" sz="1600" i="0" u="none" strike="noStrike" cap="none" dirty="0" smtClean="0">
                <a:solidFill>
                  <a:srgbClr val="1C1E21"/>
                </a:solidFill>
                <a:latin typeface="Roboto"/>
                <a:ea typeface="Roboto"/>
                <a:cs typeface="Roboto"/>
                <a:sym typeface="Roboto"/>
              </a:rPr>
              <a:t/>
            </a:r>
            <a:br>
              <a:rPr lang="fr-FR" sz="1600" i="0" u="none" strike="noStrike" cap="none" dirty="0" smtClean="0">
                <a:solidFill>
                  <a:srgbClr val="1C1E21"/>
                </a:solidFill>
                <a:latin typeface="Roboto"/>
                <a:ea typeface="Roboto"/>
                <a:cs typeface="Roboto"/>
                <a:sym typeface="Roboto"/>
              </a:rPr>
            </a:br>
            <a:endParaRPr lang="fr-FR" sz="1600" i="0" u="none" strike="noStrike" cap="none" dirty="0" smtClean="0">
              <a:solidFill>
                <a:schemeClr val="dk1"/>
              </a:solidFill>
              <a:latin typeface="Roboto"/>
              <a:ea typeface="Roboto"/>
              <a:cs typeface="Roboto"/>
              <a:sym typeface="Roboto"/>
            </a:endParaRPr>
          </a:p>
          <a:p>
            <a:pPr marL="0" marR="0" lvl="0" indent="0" algn="just" rtl="0">
              <a:lnSpc>
                <a:spcPct val="115000"/>
              </a:lnSpc>
              <a:spcBef>
                <a:spcPts val="1000"/>
              </a:spcBef>
              <a:spcAft>
                <a:spcPts val="0"/>
              </a:spcAft>
              <a:buClr>
                <a:srgbClr val="000000"/>
              </a:buClr>
              <a:buSzPts val="1600"/>
              <a:buFont typeface="Arial"/>
              <a:buNone/>
            </a:pPr>
            <a:endParaRPr lang="fr-FR" sz="1600" i="0" u="none" strike="noStrike" cap="none" dirty="0">
              <a:solidFill>
                <a:srgbClr val="1C1E21"/>
              </a:solidFill>
              <a:latin typeface="Roboto"/>
              <a:ea typeface="Roboto"/>
              <a:cs typeface="Roboto"/>
              <a:sym typeface="Roboto"/>
            </a:endParaRPr>
          </a:p>
        </p:txBody>
      </p:sp>
      <p:pic>
        <p:nvPicPr>
          <p:cNvPr id="192" name="Google Shape;192;g109469e42c9_0_63"/>
          <p:cNvPicPr preferRelativeResize="0"/>
          <p:nvPr>
            <p:custDataLst>
              <p:tags r:id="rId3"/>
            </p:custDataLst>
          </p:nvPr>
        </p:nvPicPr>
        <p:blipFill rotWithShape="1">
          <a:blip r:embed="rId9">
            <a:alphaModFix/>
          </a:blip>
          <a:srcRect/>
          <a:stretch/>
        </p:blipFill>
        <p:spPr>
          <a:xfrm>
            <a:off x="7940749" y="1652374"/>
            <a:ext cx="3529026" cy="4991345"/>
          </a:xfrm>
          <a:prstGeom prst="rect">
            <a:avLst/>
          </a:prstGeom>
          <a:noFill/>
          <a:ln w="19050" cap="flat" cmpd="sng">
            <a:solidFill>
              <a:schemeClr val="lt1"/>
            </a:solidFill>
            <a:prstDash val="solid"/>
            <a:round/>
            <a:headEnd type="none" w="sm" len="sm"/>
            <a:tailEnd type="none" w="sm" len="sm"/>
          </a:ln>
          <a:effectLst>
            <a:outerShdw blurRad="171450" dist="66675" dir="5400000" algn="bl" rotWithShape="0">
              <a:srgbClr val="000000">
                <a:alpha val="33725"/>
              </a:srgbClr>
            </a:outerShdw>
          </a:effectLst>
        </p:spPr>
      </p:pic>
      <p:pic>
        <p:nvPicPr>
          <p:cNvPr id="193" name="Google Shape;193;g109469e42c9_0_63"/>
          <p:cNvPicPr preferRelativeResize="0"/>
          <p:nvPr>
            <p:custDataLst>
              <p:tags r:id="rId4"/>
            </p:custDataLst>
          </p:nvPr>
        </p:nvPicPr>
        <p:blipFill rotWithShape="1">
          <a:blip r:embed="rId10">
            <a:alphaModFix/>
          </a:blip>
          <a:srcRect/>
          <a:stretch/>
        </p:blipFill>
        <p:spPr>
          <a:xfrm>
            <a:off x="722225" y="4338125"/>
            <a:ext cx="3606926" cy="2404600"/>
          </a:xfrm>
          <a:prstGeom prst="rect">
            <a:avLst/>
          </a:prstGeom>
          <a:noFill/>
          <a:ln>
            <a:noFill/>
          </a:ln>
          <a:effectLst>
            <a:outerShdw blurRad="57150" dist="19050" dir="5400000" algn="bl" rotWithShape="0">
              <a:srgbClr val="000000">
                <a:alpha val="49803"/>
              </a:srgbClr>
            </a:outerShdw>
          </a:effectLst>
        </p:spPr>
      </p:pic>
      <p:pic>
        <p:nvPicPr>
          <p:cNvPr id="194" name="Google Shape;194;g109469e42c9_0_63"/>
          <p:cNvPicPr preferRelativeResize="0"/>
          <p:nvPr>
            <p:custDataLst>
              <p:tags r:id="rId5"/>
            </p:custDataLst>
          </p:nvPr>
        </p:nvPicPr>
        <p:blipFill rotWithShape="1">
          <a:blip r:embed="rId11">
            <a:alphaModFix/>
          </a:blip>
          <a:srcRect/>
          <a:stretch/>
        </p:blipFill>
        <p:spPr>
          <a:xfrm>
            <a:off x="4229900" y="4299057"/>
            <a:ext cx="3606926" cy="2482743"/>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3.xml><?xml version="1.0" encoding="utf-8"?>
<p:tagLst xmlns:a="http://schemas.openxmlformats.org/drawingml/2006/main" xmlns:r="http://schemas.openxmlformats.org/officeDocument/2006/relationships" xmlns:p="http://schemas.openxmlformats.org/presentationml/2006/main">
  <p:tag name="NUM" val="12"/>
</p:tagLst>
</file>

<file path=ppt/tags/tag24.xml><?xml version="1.0" encoding="utf-8"?>
<p:tagLst xmlns:a="http://schemas.openxmlformats.org/drawingml/2006/main" xmlns:r="http://schemas.openxmlformats.org/officeDocument/2006/relationships" xmlns:p="http://schemas.openxmlformats.org/presentationml/2006/main">
  <p:tag name="NUM" val="13"/>
</p:tagLst>
</file>

<file path=ppt/tags/tag25.xml><?xml version="1.0" encoding="utf-8"?>
<p:tagLst xmlns:a="http://schemas.openxmlformats.org/drawingml/2006/main" xmlns:r="http://schemas.openxmlformats.org/officeDocument/2006/relationships" xmlns:p="http://schemas.openxmlformats.org/presentationml/2006/main">
  <p:tag name="NUM" val="1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Тема Office">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2E707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1094</Words>
  <Application>Microsoft Office PowerPoint</Application>
  <PresentationFormat>Widescreen</PresentationFormat>
  <Paragraphs>77</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Wingdings</vt:lpstr>
      <vt:lpstr>Microsoft Sans Serif</vt:lpstr>
      <vt:lpstr>Times New Roman</vt:lpstr>
      <vt:lpstr>Merriweather</vt:lpstr>
      <vt:lpstr>Montserrat</vt:lpstr>
      <vt:lpstr>Roboto</vt:lpstr>
      <vt:lpstr>Тема Office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Press NIPO</dc:creator>
  <cp:keywords>FOR OFFICIAL USE ONLY</cp:keywords>
  <cp:lastModifiedBy>BERNARD Nadège</cp:lastModifiedBy>
  <cp:revision>22</cp:revision>
  <cp:lastPrinted>2022-05-23T08:43:28Z</cp:lastPrinted>
  <dcterms:created xsi:type="dcterms:W3CDTF">2020-08-25T07:24:50Z</dcterms:created>
  <dcterms:modified xsi:type="dcterms:W3CDTF">2022-06-13T14:29:11Z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b8b408b5-d385-4dec-a768-be73898d794f</vt:lpwstr>
  </property>
  <property fmtid="{D5CDD505-2E9C-101B-9397-08002B2CF9AE}" pid="3" name="TCSClassification">
    <vt:lpwstr>FOR OFFICIAL USE ONLY</vt:lpwstr>
  </property>
  <property fmtid="{D5CDD505-2E9C-101B-9397-08002B2CF9AE}" pid="4" name="Classification">
    <vt:lpwstr>For Official Use Only</vt:lpwstr>
  </property>
  <property fmtid="{D5CDD505-2E9C-101B-9397-08002B2CF9AE}" pid="5" name="VisualMarkings">
    <vt:lpwstr>Footer</vt:lpwstr>
  </property>
  <property fmtid="{D5CDD505-2E9C-101B-9397-08002B2CF9AE}" pid="6" name="Alignment">
    <vt:lpwstr>Centre</vt:lpwstr>
  </property>
  <property fmtid="{D5CDD505-2E9C-101B-9397-08002B2CF9AE}" pid="7" name="Language">
    <vt:lpwstr>English</vt:lpwstr>
  </property>
</Properties>
</file>