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8" r:id="rId2"/>
    <p:sldId id="259" r:id="rId3"/>
    <p:sldId id="260" r:id="rId4"/>
    <p:sldId id="261" r:id="rId5"/>
    <p:sldId id="262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273" r:id="rId19"/>
    <p:sldId id="274" r:id="rId20"/>
    <p:sldId id="275" r:id="rId21"/>
    <p:sldId id="276" r:id="rId22"/>
    <p:sldId id="278" r:id="rId23"/>
    <p:sldId id="279" r:id="rId24"/>
    <p:sldId id="307" r:id="rId25"/>
    <p:sldId id="343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44" r:id="rId34"/>
    <p:sldId id="345" r:id="rId35"/>
    <p:sldId id="346" r:id="rId36"/>
    <p:sldId id="348" r:id="rId37"/>
    <p:sldId id="288" r:id="rId38"/>
    <p:sldId id="347" r:id="rId39"/>
    <p:sldId id="302" r:id="rId40"/>
    <p:sldId id="303" r:id="rId41"/>
    <p:sldId id="304" r:id="rId42"/>
    <p:sldId id="305" r:id="rId43"/>
    <p:sldId id="306" r:id="rId44"/>
    <p:sldId id="309" r:id="rId45"/>
    <p:sldId id="310" r:id="rId46"/>
    <p:sldId id="311" r:id="rId47"/>
    <p:sldId id="312" r:id="rId48"/>
    <p:sldId id="324" r:id="rId49"/>
    <p:sldId id="323" r:id="rId50"/>
    <p:sldId id="325" r:id="rId51"/>
    <p:sldId id="326" r:id="rId52"/>
    <p:sldId id="352" r:id="rId53"/>
    <p:sldId id="327" r:id="rId54"/>
    <p:sldId id="328" r:id="rId55"/>
    <p:sldId id="329" r:id="rId56"/>
    <p:sldId id="349" r:id="rId57"/>
    <p:sldId id="350" r:id="rId58"/>
    <p:sldId id="351" r:id="rId59"/>
    <p:sldId id="330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>
      <p:cViewPr varScale="1">
        <p:scale>
          <a:sx n="128" d="100"/>
          <a:sy n="128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AE2F4C-DBAA-46E5-A972-FDC5830A1A3D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7669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19258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55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9635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59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874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21617C-881D-40B4-B05E-F44D74587E84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756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A3735B-A827-48EA-B316-D33960D8D4C7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8196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6809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2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2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Simple formulae like H2O are not captured to avoid information overload (and they can be searched by keywords).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1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body"/>
          </p:nvPr>
        </p:nvSpPr>
        <p:spPr>
          <a:xfrm>
            <a:off x="673496" y="5118634"/>
            <a:ext cx="5388611" cy="484686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now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show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how to use the system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theobromine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endParaRPr lang="fr-CH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IUPAC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theobromine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3,7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dimethyl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1H purine 2,6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dione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It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found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dark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chocolate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responsible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it’s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bitter taste.</a:t>
            </a: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CustomShape 2"/>
          <p:cNvSpPr/>
          <p:nvPr/>
        </p:nvSpPr>
        <p:spPr>
          <a:xfrm>
            <a:off x="3813163" y="10236904"/>
            <a:ext cx="2922120" cy="536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29EBF57D-A1A6-4E2D-9254-AE12E6EA4CA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37</a:t>
            </a:fld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7473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Back in October</a:t>
            </a: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 2016, we added the chemical search tool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de-DE" sz="1600" baseline="0" dirty="0" smtClean="0">
              <a:solidFill>
                <a:srgbClr val="5F5F5F"/>
              </a:solidFill>
              <a:latin typeface="Arial 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It’s was developed on by </a:t>
            </a:r>
            <a:r>
              <a:rPr lang="en-US" altLang="de-DE" sz="1600" dirty="0" err="1" smtClean="0">
                <a:solidFill>
                  <a:srgbClr val="5F5F5F"/>
                </a:solidFill>
                <a:latin typeface="Arial "/>
              </a:rPr>
              <a:t>InfoChem</a:t>
            </a:r>
            <a:endParaRPr lang="en-US" altLang="de-DE" sz="1600" dirty="0" smtClean="0">
              <a:solidFill>
                <a:srgbClr val="5F5F5F"/>
              </a:solidFill>
              <a:latin typeface="Arial 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de-DE" sz="1600" dirty="0" smtClean="0">
              <a:solidFill>
                <a:srgbClr val="5F5F5F"/>
              </a:solidFill>
              <a:latin typeface="Arial 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You can draw the</a:t>
            </a: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 molecule or c</a:t>
            </a: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an search by compound name,</a:t>
            </a: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 INN, </a:t>
            </a:r>
            <a:r>
              <a:rPr lang="en-US" altLang="de-DE" sz="1600" baseline="0" dirty="0" err="1" smtClean="0">
                <a:solidFill>
                  <a:srgbClr val="5F5F5F"/>
                </a:solidFill>
                <a:latin typeface="Arial "/>
              </a:rPr>
              <a:t>Inchi</a:t>
            </a: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, SMILES o</a:t>
            </a: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r upload a MOL of images file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de-DE" sz="1600" dirty="0" smtClean="0">
              <a:solidFill>
                <a:srgbClr val="5F5F5F"/>
              </a:solidFill>
              <a:latin typeface="Arial 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Chemical annotation of PATENTSCOPE full-text documents using </a:t>
            </a:r>
            <a:r>
              <a:rPr lang="en-US" altLang="de-DE" sz="1600" dirty="0" err="1" smtClean="0">
                <a:solidFill>
                  <a:srgbClr val="5F5F5F"/>
                </a:solidFill>
                <a:latin typeface="Arial "/>
              </a:rPr>
              <a:t>InfoChem’s</a:t>
            </a: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 IC</a:t>
            </a:r>
            <a:r>
              <a:rPr lang="en-US" altLang="de-DE" sz="1400" i="1" dirty="0" smtClean="0">
                <a:solidFill>
                  <a:srgbClr val="5F5F5F"/>
                </a:solidFill>
                <a:latin typeface="Arial "/>
              </a:rPr>
              <a:t>ANNOTATOR</a:t>
            </a:r>
            <a:endParaRPr lang="en-US" altLang="de-DE" sz="1600" dirty="0" smtClean="0">
              <a:solidFill>
                <a:srgbClr val="5F5F5F"/>
              </a:solidFill>
              <a:latin typeface="Arial 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6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6FDB-E9FB-4CF9-BA50-90229D34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8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49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s-CO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s-CO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3849374112211650563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8341279340858653197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5334242575331711234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569514433922545666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atentscope.wipo.in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upac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61"/>
            <a:ext cx="9144000" cy="60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InchI</a:t>
            </a:r>
            <a:r>
              <a:rPr lang="fr-CH" dirty="0" smtClean="0"/>
              <a:t> – </a:t>
            </a:r>
            <a:r>
              <a:rPr lang="fr-CH" dirty="0" err="1" smtClean="0"/>
              <a:t>InchIKey</a:t>
            </a:r>
            <a:r>
              <a:rPr lang="fr-CH" dirty="0" smtClean="0"/>
              <a:t> for </a:t>
            </a:r>
            <a:r>
              <a:rPr lang="fr-CH" dirty="0" err="1" smtClean="0"/>
              <a:t>aspirin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8" y="3725250"/>
            <a:ext cx="7924800" cy="71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2886075" cy="24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068" y="4724400"/>
            <a:ext cx="8214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InChIKey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a fixed-length (27-character) </a:t>
            </a:r>
            <a:r>
              <a:rPr lang="en-US" u="sng" dirty="0"/>
              <a:t>condensed digital representation</a:t>
            </a:r>
            <a:r>
              <a:rPr lang="en-US" dirty="0"/>
              <a:t> of an </a:t>
            </a:r>
            <a:r>
              <a:rPr lang="en-US" b="1" dirty="0" err="1" smtClean="0"/>
              <a:t>InChI</a:t>
            </a:r>
            <a:endParaRPr lang="en-US" b="1" dirty="0" smtClean="0"/>
          </a:p>
          <a:p>
            <a:r>
              <a:rPr lang="en-US" b="1" dirty="0" err="1" smtClean="0"/>
              <a:t>InChI</a:t>
            </a:r>
            <a:r>
              <a:rPr lang="en-US" b="1" dirty="0" smtClean="0"/>
              <a:t> = 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u="sng" dirty="0"/>
              <a:t>textual identifier</a:t>
            </a:r>
            <a:r>
              <a:rPr lang="en-US" dirty="0"/>
              <a:t> developed to make it easy to perform web searches for chemical structures </a:t>
            </a:r>
          </a:p>
        </p:txBody>
      </p:sp>
    </p:spTree>
    <p:extLst>
      <p:ext uri="{BB962C8B-B14F-4D97-AF65-F5344CB8AC3E}">
        <p14:creationId xmlns:p14="http://schemas.microsoft.com/office/powerpoint/2010/main" val="14974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Works on </a:t>
            </a:r>
            <a:r>
              <a:rPr lang="fr-CH" b="1" dirty="0" err="1" smtClean="0"/>
              <a:t>developed</a:t>
            </a:r>
            <a:r>
              <a:rPr lang="fr-CH" b="1" dirty="0" smtClean="0"/>
              <a:t> exact formulas </a:t>
            </a:r>
            <a:r>
              <a:rPr lang="fr-CH" dirty="0" smtClean="0"/>
              <a:t>≠ </a:t>
            </a:r>
            <a:r>
              <a:rPr lang="en-US" dirty="0" err="1" smtClean="0"/>
              <a:t>Markush</a:t>
            </a:r>
            <a:r>
              <a:rPr lang="en-US" dirty="0" smtClean="0"/>
              <a:t> </a:t>
            </a:r>
            <a:r>
              <a:rPr lang="en-US" dirty="0"/>
              <a:t>structures (-R) </a:t>
            </a:r>
            <a:r>
              <a:rPr lang="en-US" dirty="0" smtClean="0"/>
              <a:t>that are </a:t>
            </a:r>
            <a:r>
              <a:rPr lang="en-US" dirty="0"/>
              <a:t>chemical symbols used to indicate a collection of chemicals with similar structures. </a:t>
            </a:r>
            <a:endParaRPr lang="en-US" dirty="0" smtClean="0"/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786062" cy="174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6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Collections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China [1996 -2019]</a:t>
            </a:r>
          </a:p>
          <a:p>
            <a:pPr marL="0" indent="0">
              <a:buNone/>
            </a:pPr>
            <a:r>
              <a:rPr lang="en-US" dirty="0"/>
              <a:t>- European Patent Office [1978 -2019]</a:t>
            </a:r>
          </a:p>
          <a:p>
            <a:pPr marL="0" indent="0">
              <a:buNone/>
            </a:pPr>
            <a:r>
              <a:rPr lang="en-US" dirty="0"/>
              <a:t>- Eurasian Patent Office [1998 -2018]</a:t>
            </a:r>
          </a:p>
          <a:p>
            <a:pPr marL="0" indent="0">
              <a:buNone/>
            </a:pPr>
            <a:r>
              <a:rPr lang="en-US" dirty="0"/>
              <a:t>- Japan [1993 -2019]</a:t>
            </a:r>
          </a:p>
          <a:p>
            <a:pPr marL="0" indent="0">
              <a:buNone/>
            </a:pPr>
            <a:r>
              <a:rPr lang="en-US" dirty="0"/>
              <a:t>- Republic of Korea [1980 -2019]</a:t>
            </a:r>
          </a:p>
          <a:p>
            <a:pPr marL="0" indent="0">
              <a:buNone/>
            </a:pPr>
            <a:r>
              <a:rPr lang="en-US" dirty="0"/>
              <a:t>- PCT [1979 -2019]</a:t>
            </a:r>
          </a:p>
          <a:p>
            <a:pPr marL="0" indent="0">
              <a:buNone/>
            </a:pPr>
            <a:r>
              <a:rPr lang="en-US" dirty="0"/>
              <a:t>- Russia [1995 -2019]</a:t>
            </a:r>
          </a:p>
          <a:p>
            <a:pPr marL="0" indent="0">
              <a:buNone/>
            </a:pPr>
            <a:r>
              <a:rPr lang="en-US" dirty="0"/>
              <a:t>- United States [1979 -2019]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60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codes</a:t>
            </a:r>
            <a:endParaRPr lang="es-C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100" dirty="0"/>
              <a:t>A01N</a:t>
            </a:r>
            <a:br>
              <a:rPr lang="en-US" sz="1100" dirty="0"/>
            </a:br>
            <a:r>
              <a:rPr lang="en-US" sz="1100" dirty="0"/>
              <a:t>A01P</a:t>
            </a:r>
            <a:br>
              <a:rPr lang="en-US" sz="1100" dirty="0"/>
            </a:br>
            <a:r>
              <a:rPr lang="en-US" sz="1100" dirty="0"/>
              <a:t>A23J</a:t>
            </a:r>
            <a:br>
              <a:rPr lang="en-US" sz="1100" dirty="0"/>
            </a:br>
            <a:r>
              <a:rPr lang="en-US" sz="1100" dirty="0"/>
              <a:t>A61K</a:t>
            </a:r>
            <a:br>
              <a:rPr lang="en-US" sz="1100" dirty="0"/>
            </a:br>
            <a:r>
              <a:rPr lang="en-US" sz="1100" dirty="0"/>
              <a:t>A61L</a:t>
            </a:r>
            <a:br>
              <a:rPr lang="en-US" sz="1100" dirty="0"/>
            </a:br>
            <a:r>
              <a:rPr lang="en-US" sz="1100" dirty="0"/>
              <a:t>A61P</a:t>
            </a:r>
            <a:br>
              <a:rPr lang="en-US" sz="1100" dirty="0"/>
            </a:br>
            <a:r>
              <a:rPr lang="en-US" sz="1100" dirty="0"/>
              <a:t>A61Q</a:t>
            </a:r>
            <a:br>
              <a:rPr lang="en-US" sz="1100" dirty="0"/>
            </a:br>
            <a:r>
              <a:rPr lang="en-US" sz="1100" dirty="0"/>
              <a:t>B01J</a:t>
            </a:r>
            <a:br>
              <a:rPr lang="en-US" sz="1100" dirty="0"/>
            </a:br>
            <a:r>
              <a:rPr lang="en-US" sz="1100" dirty="0"/>
              <a:t>B01S</a:t>
            </a:r>
            <a:br>
              <a:rPr lang="en-US" sz="1100" dirty="0"/>
            </a:br>
            <a:r>
              <a:rPr lang="en-US" sz="1100" dirty="0"/>
              <a:t>C01B</a:t>
            </a:r>
            <a:br>
              <a:rPr lang="en-US" sz="1100" dirty="0"/>
            </a:br>
            <a:r>
              <a:rPr lang="en-US" sz="1100" dirty="0"/>
              <a:t>C01C</a:t>
            </a:r>
            <a:br>
              <a:rPr lang="en-US" sz="1100" dirty="0"/>
            </a:br>
            <a:r>
              <a:rPr lang="en-US" sz="1100" dirty="0"/>
              <a:t>C01D</a:t>
            </a:r>
            <a:br>
              <a:rPr lang="en-US" sz="1100" dirty="0"/>
            </a:br>
            <a:r>
              <a:rPr lang="en-US" sz="1100" dirty="0"/>
              <a:t>C01F</a:t>
            </a:r>
            <a:br>
              <a:rPr lang="en-US" sz="1100" dirty="0"/>
            </a:br>
            <a:r>
              <a:rPr lang="en-US" sz="1100" dirty="0"/>
              <a:t>C01G</a:t>
            </a:r>
            <a:br>
              <a:rPr lang="en-US" sz="1100" dirty="0"/>
            </a:br>
            <a:r>
              <a:rPr lang="en-US" sz="1100" dirty="0"/>
              <a:t>C06B</a:t>
            </a:r>
            <a:br>
              <a:rPr lang="en-US" sz="1100" dirty="0"/>
            </a:br>
            <a:r>
              <a:rPr lang="en-US" sz="1100" dirty="0"/>
              <a:t>C07B</a:t>
            </a:r>
            <a:br>
              <a:rPr lang="en-US" sz="1100" dirty="0"/>
            </a:br>
            <a:r>
              <a:rPr lang="en-US" sz="1100" dirty="0"/>
              <a:t>C07C</a:t>
            </a:r>
            <a:br>
              <a:rPr lang="en-US" sz="1100" dirty="0"/>
            </a:br>
            <a:r>
              <a:rPr lang="en-US" sz="1100" dirty="0"/>
              <a:t>C07D</a:t>
            </a:r>
            <a:br>
              <a:rPr lang="en-US" sz="1100" dirty="0"/>
            </a:br>
            <a:r>
              <a:rPr lang="en-US" sz="1100" dirty="0"/>
              <a:t>C07F</a:t>
            </a:r>
            <a:br>
              <a:rPr lang="en-US" sz="1100" dirty="0"/>
            </a:br>
            <a:r>
              <a:rPr lang="en-US" sz="1100" dirty="0"/>
              <a:t>C07H</a:t>
            </a:r>
            <a:br>
              <a:rPr lang="en-US" sz="1100" dirty="0"/>
            </a:br>
            <a:r>
              <a:rPr lang="en-US" sz="1100" dirty="0"/>
              <a:t>C07J</a:t>
            </a:r>
            <a:br>
              <a:rPr lang="en-US" sz="1100" dirty="0"/>
            </a:br>
            <a:r>
              <a:rPr lang="en-US" sz="1100" dirty="0"/>
              <a:t>C07K</a:t>
            </a:r>
            <a:br>
              <a:rPr lang="en-US" sz="1100" dirty="0"/>
            </a:br>
            <a:r>
              <a:rPr lang="en-US" sz="1100" dirty="0"/>
              <a:t>C08F</a:t>
            </a:r>
            <a:br>
              <a:rPr lang="en-US" sz="1100" dirty="0"/>
            </a:br>
            <a:r>
              <a:rPr lang="en-US" sz="1100" dirty="0"/>
              <a:t>C08G</a:t>
            </a:r>
            <a:br>
              <a:rPr lang="en-US" sz="1100" dirty="0"/>
            </a:br>
            <a:r>
              <a:rPr lang="en-US" sz="1100" dirty="0"/>
              <a:t>C08J</a:t>
            </a:r>
            <a:br>
              <a:rPr lang="en-US" sz="1100" dirty="0"/>
            </a:br>
            <a:r>
              <a:rPr lang="en-US" sz="1100" dirty="0"/>
              <a:t>C08K</a:t>
            </a:r>
            <a:endParaRPr lang="es-CO" sz="11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905000" y="1773237"/>
            <a:ext cx="4038600" cy="4352925"/>
          </a:xfrm>
        </p:spPr>
        <p:txBody>
          <a:bodyPr/>
          <a:lstStyle/>
          <a:p>
            <a:r>
              <a:rPr lang="en-US" sz="1100" dirty="0"/>
              <a:t>C08L</a:t>
            </a:r>
            <a:br>
              <a:rPr lang="en-US" sz="1100" dirty="0"/>
            </a:br>
            <a:r>
              <a:rPr lang="en-US" sz="1100" dirty="0"/>
              <a:t>C09B</a:t>
            </a:r>
            <a:br>
              <a:rPr lang="en-US" sz="1100" dirty="0"/>
            </a:br>
            <a:r>
              <a:rPr lang="en-US" sz="1100" dirty="0"/>
              <a:t>C09C</a:t>
            </a:r>
            <a:br>
              <a:rPr lang="en-US" sz="1100" dirty="0"/>
            </a:br>
            <a:r>
              <a:rPr lang="en-US" sz="1100" dirty="0"/>
              <a:t>C09D</a:t>
            </a:r>
            <a:br>
              <a:rPr lang="en-US" sz="1100" dirty="0"/>
            </a:br>
            <a:r>
              <a:rPr lang="en-US" sz="1100" dirty="0"/>
              <a:t>C09J</a:t>
            </a:r>
            <a:br>
              <a:rPr lang="en-US" sz="1100" dirty="0"/>
            </a:br>
            <a:r>
              <a:rPr lang="en-US" sz="1100" dirty="0"/>
              <a:t>C09K</a:t>
            </a:r>
            <a:br>
              <a:rPr lang="en-US" sz="1100" dirty="0"/>
            </a:br>
            <a:r>
              <a:rPr lang="en-US" sz="1100" dirty="0"/>
              <a:t>C10H</a:t>
            </a:r>
            <a:br>
              <a:rPr lang="en-US" sz="1100" dirty="0"/>
            </a:br>
            <a:r>
              <a:rPr lang="en-US" sz="1100" dirty="0"/>
              <a:t>C10L</a:t>
            </a:r>
            <a:br>
              <a:rPr lang="en-US" sz="1100" dirty="0"/>
            </a:br>
            <a:r>
              <a:rPr lang="en-US" sz="1100" dirty="0"/>
              <a:t>C10M</a:t>
            </a:r>
            <a:br>
              <a:rPr lang="en-US" sz="1100" dirty="0"/>
            </a:br>
            <a:r>
              <a:rPr lang="en-US" sz="1100" dirty="0"/>
              <a:t>C10N</a:t>
            </a:r>
            <a:br>
              <a:rPr lang="en-US" sz="1100" dirty="0"/>
            </a:br>
            <a:r>
              <a:rPr lang="en-US" sz="1100" dirty="0"/>
              <a:t>C11D</a:t>
            </a:r>
            <a:br>
              <a:rPr lang="en-US" sz="1100" dirty="0"/>
            </a:br>
            <a:r>
              <a:rPr lang="en-US" sz="1100" dirty="0"/>
              <a:t>C12C</a:t>
            </a:r>
            <a:br>
              <a:rPr lang="en-US" sz="1100" dirty="0"/>
            </a:br>
            <a:r>
              <a:rPr lang="en-US" sz="1100" dirty="0"/>
              <a:t>C12H</a:t>
            </a:r>
            <a:br>
              <a:rPr lang="en-US" sz="1100" dirty="0"/>
            </a:br>
            <a:r>
              <a:rPr lang="en-US" sz="1100" dirty="0"/>
              <a:t>C12M</a:t>
            </a:r>
            <a:br>
              <a:rPr lang="en-US" sz="1100" dirty="0"/>
            </a:br>
            <a:r>
              <a:rPr lang="en-US" sz="1100" dirty="0"/>
              <a:t>C12N</a:t>
            </a:r>
            <a:br>
              <a:rPr lang="en-US" sz="1100" dirty="0"/>
            </a:br>
            <a:r>
              <a:rPr lang="en-US" sz="1100" dirty="0"/>
              <a:t>C12P</a:t>
            </a:r>
            <a:br>
              <a:rPr lang="en-US" sz="1100" dirty="0"/>
            </a:br>
            <a:r>
              <a:rPr lang="en-US" sz="1100" dirty="0"/>
              <a:t>C12Q</a:t>
            </a:r>
            <a:br>
              <a:rPr lang="en-US" sz="1100" dirty="0"/>
            </a:br>
            <a:r>
              <a:rPr lang="en-US" sz="1100" dirty="0"/>
              <a:t>C13B</a:t>
            </a:r>
            <a:br>
              <a:rPr lang="en-US" sz="1100" dirty="0"/>
            </a:br>
            <a:r>
              <a:rPr lang="en-US" sz="1100" dirty="0"/>
              <a:t>C13K</a:t>
            </a:r>
            <a:br>
              <a:rPr lang="en-US" sz="1100" dirty="0"/>
            </a:br>
            <a:r>
              <a:rPr lang="en-US" sz="1100" dirty="0"/>
              <a:t>C14C</a:t>
            </a:r>
            <a:br>
              <a:rPr lang="en-US" sz="1100" dirty="0"/>
            </a:br>
            <a:r>
              <a:rPr lang="en-US" sz="1100" dirty="0"/>
              <a:t>C23C</a:t>
            </a:r>
            <a:br>
              <a:rPr lang="en-US" sz="1100" dirty="0"/>
            </a:br>
            <a:r>
              <a:rPr lang="en-US" sz="1100" dirty="0"/>
              <a:t>C25B</a:t>
            </a:r>
            <a:br>
              <a:rPr lang="en-US" sz="1100" dirty="0"/>
            </a:br>
            <a:r>
              <a:rPr lang="en-US" sz="1100" dirty="0"/>
              <a:t>C40B</a:t>
            </a:r>
            <a:br>
              <a:rPr lang="en-US" sz="1100" dirty="0"/>
            </a:br>
            <a:r>
              <a:rPr lang="en-US" sz="1100" dirty="0"/>
              <a:t>H05B</a:t>
            </a:r>
            <a:br>
              <a:rPr lang="en-US" sz="1100" dirty="0"/>
            </a:br>
            <a:r>
              <a:rPr lang="en-US" sz="1100" dirty="0"/>
              <a:t>G01N</a:t>
            </a:r>
            <a:br>
              <a:rPr lang="en-US" sz="1100" dirty="0"/>
            </a:br>
            <a:r>
              <a:rPr lang="en-US" sz="1100" dirty="0"/>
              <a:t>G03C</a:t>
            </a:r>
            <a:endParaRPr lang="es-CO" sz="11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5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Fields</a:t>
            </a:r>
            <a:endParaRPr lang="es-C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284163">
              <a:tabLst>
                <a:tab pos="284163" algn="l"/>
              </a:tabLst>
            </a:pPr>
            <a:r>
              <a:rPr lang="fr-CH" dirty="0" err="1"/>
              <a:t>Title</a:t>
            </a:r>
            <a:endParaRPr lang="fr-CH" dirty="0"/>
          </a:p>
          <a:p>
            <a:pPr marL="285750" lvl="1"/>
            <a:r>
              <a:rPr lang="fr-CH" dirty="0"/>
              <a:t>Abstract</a:t>
            </a:r>
          </a:p>
          <a:p>
            <a:pPr marL="285750" lvl="1"/>
            <a:r>
              <a:rPr lang="fr-CH" dirty="0"/>
              <a:t>Description</a:t>
            </a:r>
          </a:p>
          <a:p>
            <a:pPr marL="285750" lvl="1"/>
            <a:r>
              <a:rPr lang="fr-CH" dirty="0"/>
              <a:t>Claim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228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Long </a:t>
            </a:r>
            <a:r>
              <a:rPr lang="fr-CH" dirty="0" err="1" smtClean="0"/>
              <a:t>automated</a:t>
            </a:r>
            <a:r>
              <a:rPr lang="fr-CH" dirty="0" smtClean="0"/>
              <a:t> </a:t>
            </a:r>
            <a:r>
              <a:rPr lang="fr-CH" dirty="0" err="1" smtClean="0"/>
              <a:t>procedures</a:t>
            </a:r>
            <a:r>
              <a:rPr lang="fr-CH" dirty="0" smtClean="0"/>
              <a:t>, no supervision</a:t>
            </a:r>
          </a:p>
          <a:p>
            <a:endParaRPr lang="fr-CH" dirty="0"/>
          </a:p>
          <a:p>
            <a:r>
              <a:rPr lang="fr-CH" dirty="0" smtClean="0"/>
              <a:t>Will not </a:t>
            </a:r>
            <a:r>
              <a:rPr lang="fr-CH" dirty="0" err="1" smtClean="0"/>
              <a:t>recognize</a:t>
            </a:r>
            <a:r>
              <a:rPr lang="fr-CH" dirty="0" smtClean="0"/>
              <a:t> 100%! </a:t>
            </a:r>
            <a:r>
              <a:rPr lang="fr-CH" dirty="0" err="1" smtClean="0"/>
              <a:t>Same</a:t>
            </a:r>
            <a:r>
              <a:rPr lang="fr-CH" dirty="0" smtClean="0"/>
              <a:t> drawbacks as the OCR</a:t>
            </a:r>
          </a:p>
          <a:p>
            <a:endParaRPr lang="fr-CH" dirty="0"/>
          </a:p>
          <a:p>
            <a:r>
              <a:rPr lang="fr-CH" dirty="0" err="1" smtClean="0"/>
              <a:t>Depends</a:t>
            </a:r>
            <a:r>
              <a:rPr lang="fr-CH" dirty="0" smtClean="0"/>
              <a:t> on OCR </a:t>
            </a:r>
            <a:r>
              <a:rPr lang="fr-CH" dirty="0" err="1" smtClean="0"/>
              <a:t>quality</a:t>
            </a:r>
            <a:r>
              <a:rPr lang="fr-CH" dirty="0" smtClean="0"/>
              <a:t> for PCT applications</a:t>
            </a:r>
          </a:p>
          <a:p>
            <a:endParaRPr lang="fr-CH" dirty="0"/>
          </a:p>
          <a:p>
            <a:r>
              <a:rPr lang="fr-CH" dirty="0" err="1" smtClean="0"/>
              <a:t>Does</a:t>
            </a:r>
            <a:r>
              <a:rPr lang="fr-CH" dirty="0" smtClean="0"/>
              <a:t> not </a:t>
            </a:r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simple formulas </a:t>
            </a:r>
            <a:r>
              <a:rPr lang="fr-CH" dirty="0" err="1" smtClean="0"/>
              <a:t>such</a:t>
            </a:r>
            <a:r>
              <a:rPr lang="fr-CH" dirty="0" smtClean="0"/>
              <a:t> H2O</a:t>
            </a:r>
          </a:p>
          <a:p>
            <a:endParaRPr lang="fr-CH" dirty="0"/>
          </a:p>
          <a:p>
            <a:r>
              <a:rPr lang="fr-CH" dirty="0" smtClean="0"/>
              <a:t>Not all collections and </a:t>
            </a:r>
            <a:r>
              <a:rPr lang="fr-CH" dirty="0" err="1" smtClean="0"/>
              <a:t>related</a:t>
            </a:r>
            <a:r>
              <a:rPr lang="fr-CH" dirty="0" smtClean="0"/>
              <a:t> </a:t>
            </a:r>
            <a:r>
              <a:rPr lang="fr-CH" dirty="0" err="1" smtClean="0"/>
              <a:t>languages</a:t>
            </a:r>
            <a:r>
              <a:rPr lang="fr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Terms such as “aspirin”, “paracetamol” not always used in patent documents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ways of representing </a:t>
            </a:r>
            <a:r>
              <a:rPr lang="en-US" dirty="0" smtClean="0"/>
              <a:t>formulas </a:t>
            </a:r>
          </a:p>
          <a:p>
            <a:endParaRPr lang="fr-CH" dirty="0"/>
          </a:p>
          <a:p>
            <a:r>
              <a:rPr lang="fr-CH" dirty="0" smtClean="0"/>
              <a:t>Expansion of </a:t>
            </a:r>
            <a:r>
              <a:rPr lang="fr-CH" dirty="0" err="1" smtClean="0"/>
              <a:t>searches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How </a:t>
            </a:r>
            <a:r>
              <a:rPr lang="fr-CH" dirty="0" err="1"/>
              <a:t>does</a:t>
            </a:r>
            <a:r>
              <a:rPr lang="fr-CH" dirty="0"/>
              <a:t> </a:t>
            </a:r>
            <a:r>
              <a:rPr lang="fr-CH" dirty="0" err="1"/>
              <a:t>it</a:t>
            </a:r>
            <a:r>
              <a:rPr lang="fr-CH" dirty="0"/>
              <a:t> </a:t>
            </a:r>
            <a:r>
              <a:rPr lang="fr-CH" dirty="0" err="1"/>
              <a:t>work</a:t>
            </a:r>
            <a:r>
              <a:rPr lang="fr-CH" dirty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32277" cy="32004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6858000" y="1905000"/>
            <a:ext cx="8382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751195" y="3092275"/>
            <a:ext cx="1371600" cy="45653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322695" y="1644144"/>
            <a:ext cx="16002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4 </a:t>
            </a:r>
            <a:r>
              <a:rPr lang="fr-CH" dirty="0"/>
              <a:t>options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048750" cy="31180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6200" y="2209800"/>
            <a:ext cx="39624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9941" y="3276600"/>
            <a:ext cx="1371600" cy="304800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Scaffold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skeleton of a molecule to which further groups and moieties are </a:t>
            </a:r>
            <a:r>
              <a:rPr lang="en-US" dirty="0" smtClean="0"/>
              <a:t>attached</a:t>
            </a:r>
          </a:p>
          <a:p>
            <a:endParaRPr lang="fr-CH" dirty="0"/>
          </a:p>
          <a:p>
            <a:r>
              <a:rPr lang="fr-CH" dirty="0" err="1" smtClean="0"/>
              <a:t>Secondary</a:t>
            </a:r>
            <a:r>
              <a:rPr lang="fr-CH" dirty="0" smtClean="0"/>
              <a:t> information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ignored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30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1194335" y="2438400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this button if you can hear my voice and see my screen</a:t>
            </a:r>
            <a:endParaRPr lang="en-US" dirty="0"/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973388" y="1773238"/>
          <a:ext cx="3732212" cy="507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4" imgW="3834921" imgH="5219048" progId="">
                  <p:embed/>
                </p:oleObj>
              </mc:Choice>
              <mc:Fallback>
                <p:oleObj r:id="rId4" imgW="3834921" imgH="5219048" progId="">
                  <p:embed/>
                  <p:pic>
                    <p:nvPicPr>
                      <p:cNvPr id="410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1773238"/>
                        <a:ext cx="3732212" cy="5079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0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Upload</a:t>
            </a:r>
            <a:r>
              <a:rPr lang="fr-CH" dirty="0"/>
              <a:t> a structure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8997191" cy="2743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2971800" y="1752600"/>
            <a:ext cx="1219200" cy="457200"/>
          </a:xfrm>
          <a:prstGeom prst="ellipse">
            <a:avLst/>
          </a:prstGeom>
          <a:noFill/>
          <a:ln w="38100" cap="flat" cmpd="sng" algn="ctr">
            <a:solidFill>
              <a:srgbClr val="FC874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410700" cy="589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Structure editor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410700" cy="589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Convert</a:t>
            </a:r>
            <a:r>
              <a:rPr lang="fr-CH" dirty="0" smtClean="0"/>
              <a:t> a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2082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CAS </a:t>
            </a:r>
            <a:r>
              <a:rPr lang="fr-CH" dirty="0" err="1" smtClean="0"/>
              <a:t>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CAS83-88-5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2209800" y="1852638"/>
            <a:ext cx="304800" cy="2841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28800" y="1852638"/>
            <a:ext cx="152400" cy="284162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0" y="1868488"/>
            <a:ext cx="152400" cy="284162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950211" y="2821818"/>
            <a:ext cx="838200" cy="99988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420962"/>
            <a:ext cx="9395501" cy="179581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1093573" y="2136800"/>
            <a:ext cx="788773" cy="106916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1295400" y="2168500"/>
            <a:ext cx="1044146" cy="103746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69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763000" cy="769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477000" y="2667000"/>
            <a:ext cx="14478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Convert</a:t>
            </a:r>
            <a:r>
              <a:rPr lang="fr-CH" dirty="0"/>
              <a:t> structure: ex.: </a:t>
            </a:r>
            <a:r>
              <a:rPr lang="fr-CH" dirty="0" err="1" smtClean="0"/>
              <a:t>aspirin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1524000"/>
            <a:ext cx="8993065" cy="2590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248400" y="36576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8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05" y="1066800"/>
            <a:ext cx="8437235" cy="4810125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 bwMode="auto">
          <a:xfrm>
            <a:off x="226705" y="3581400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0800000">
            <a:off x="8523657" y="3605134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6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" y="533400"/>
            <a:ext cx="11353800" cy="56528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28600" y="859632"/>
            <a:ext cx="3124200" cy="2833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3962400"/>
            <a:ext cx="9067800" cy="14478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5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1744325" cy="83915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4876800" y="152400"/>
            <a:ext cx="10668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" y="1447800"/>
            <a:ext cx="38100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8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8916904" cy="56007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925787"/>
              </p:ext>
            </p:extLst>
          </p:nvPr>
        </p:nvGraphicFramePr>
        <p:xfrm>
          <a:off x="2362200" y="2819400"/>
          <a:ext cx="18415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Image" r:id="rId4" imgW="1841040" imgH="1879200" progId="Photoshop.Image.13">
                  <p:embed/>
                </p:oleObj>
              </mc:Choice>
              <mc:Fallback>
                <p:oleObj name="Image" r:id="rId4" imgW="1841040" imgH="18792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200" y="2819400"/>
                        <a:ext cx="1841500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1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58710" cy="5029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76200" y="1143000"/>
            <a:ext cx="762000" cy="4191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Combine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applicant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094659"/>
            <a:ext cx="7077075" cy="5867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609600" y="1118393"/>
            <a:ext cx="4495800" cy="71040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0" y="2237658"/>
            <a:ext cx="3429000" cy="3531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76673" y="4336333"/>
            <a:ext cx="2714368" cy="292443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8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1" y="1371600"/>
            <a:ext cx="8808720" cy="17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3506450" cy="7839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33400" y="6629400"/>
            <a:ext cx="2895600" cy="381000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12611100" cy="603885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721451"/>
              </p:ext>
            </p:extLst>
          </p:nvPr>
        </p:nvGraphicFramePr>
        <p:xfrm>
          <a:off x="2743200" y="1447800"/>
          <a:ext cx="18415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Image" r:id="rId4" imgW="1841040" imgH="1879200" progId="Photoshop.Image.13">
                  <p:embed/>
                </p:oleObj>
              </mc:Choice>
              <mc:Fallback>
                <p:oleObj name="Image" r:id="rId4" imgW="1841040" imgH="187920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200" y="1447800"/>
                        <a:ext cx="1841500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8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Combine </a:t>
            </a:r>
            <a:r>
              <a:rPr lang="fr-CH" dirty="0" err="1" smtClean="0"/>
              <a:t>with</a:t>
            </a:r>
            <a:r>
              <a:rPr lang="fr-CH" dirty="0" smtClean="0"/>
              <a:t> a country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24000"/>
            <a:ext cx="8991600" cy="3291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2133600"/>
            <a:ext cx="533400" cy="152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54480"/>
            <a:ext cx="8486775" cy="317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6964200" y="5950080"/>
            <a:ext cx="1854720" cy="58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3"/>
          <p:cNvSpPr/>
          <p:nvPr/>
        </p:nvSpPr>
        <p:spPr>
          <a:xfrm>
            <a:off x="467640" y="476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 dirty="0" smtClean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Combine 2 compounds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085966"/>
            <a:ext cx="11372850" cy="1427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" y="2498280"/>
            <a:ext cx="4676775" cy="43732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304800" y="5334000"/>
            <a:ext cx="2895600" cy="381000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793141"/>
            <a:ext cx="54102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287678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381000"/>
            <a:ext cx="9369319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 formula </a:t>
            </a:r>
            <a:r>
              <a:rPr lang="fr-CH" dirty="0" err="1" smtClean="0"/>
              <a:t>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4-(3-chloro-2-fluoroanilino)-7-methoxy-6-((1-(N-</a:t>
            </a:r>
            <a:r>
              <a:rPr lang="en-US" dirty="0" err="1"/>
              <a:t>methylcarbamoylmethyl</a:t>
            </a:r>
            <a:r>
              <a:rPr lang="en-US" dirty="0"/>
              <a:t>)piperidin-4-yl)oxy)</a:t>
            </a:r>
            <a:r>
              <a:rPr lang="en-US" dirty="0" err="1"/>
              <a:t>quinazoline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0763250" cy="7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8957310" cy="459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Ritonavir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1524000"/>
            <a:ext cx="133064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97409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543800" y="2705100"/>
            <a:ext cx="1295400" cy="571500"/>
          </a:xfrm>
          <a:prstGeom prst="rect">
            <a:avLst/>
          </a:prstGeom>
          <a:solidFill>
            <a:srgbClr val="00FF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95" y="304800"/>
            <a:ext cx="8229600" cy="1143000"/>
          </a:xfrm>
        </p:spPr>
        <p:txBody>
          <a:bodyPr/>
          <a:lstStyle/>
          <a:p>
            <a:r>
              <a:rPr lang="fr-CH" dirty="0" smtClean="0"/>
              <a:t>Patent </a:t>
            </a:r>
            <a:r>
              <a:rPr lang="fr-CH" dirty="0" err="1" smtClean="0"/>
              <a:t>landscape</a:t>
            </a:r>
            <a:r>
              <a:rPr lang="fr-CH" dirty="0" smtClean="0"/>
              <a:t> Report on </a:t>
            </a:r>
            <a:r>
              <a:rPr lang="fr-CH" dirty="0" err="1" smtClean="0"/>
              <a:t>Ritonavir</a:t>
            </a:r>
            <a:r>
              <a:rPr lang="fr-CH" dirty="0" smtClean="0"/>
              <a:t>-</a:t>
            </a:r>
            <a:endParaRPr lang="en-US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Ritonavir is an antiretroviral drug from </a:t>
            </a:r>
            <a:r>
              <a:rPr lang="en-US" sz="1600" dirty="0" smtClean="0"/>
              <a:t>the protease </a:t>
            </a:r>
            <a:r>
              <a:rPr lang="en-US" sz="1600" dirty="0"/>
              <a:t>inhibitor class used to treat HIV infection and AIDS. Ritonavir is included in </a:t>
            </a:r>
            <a:r>
              <a:rPr lang="en-US" sz="1600" dirty="0" smtClean="0"/>
              <a:t>the WHO </a:t>
            </a:r>
            <a:r>
              <a:rPr lang="en-US" sz="1600" dirty="0"/>
              <a:t>Model List of Essential Medicines (EML)1.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originator company is Abbott Laboratories</a:t>
            </a:r>
            <a:r>
              <a:rPr lang="en-US" sz="1600" dirty="0" smtClean="0"/>
              <a:t>, which </a:t>
            </a:r>
            <a:r>
              <a:rPr lang="en-US" sz="1600" dirty="0"/>
              <a:t>markets Ritonavir under the brand name </a:t>
            </a:r>
            <a:r>
              <a:rPr lang="en-US" sz="1600" dirty="0" err="1"/>
              <a:t>Norvir</a:t>
            </a:r>
            <a:r>
              <a:rPr lang="en-US" sz="1600" dirty="0"/>
              <a:t>, or in combination with the </a:t>
            </a:r>
            <a:r>
              <a:rPr lang="en-US" sz="1600" dirty="0" smtClean="0"/>
              <a:t>protease inhibitor </a:t>
            </a:r>
            <a:r>
              <a:rPr lang="en-US" sz="1600" dirty="0" err="1"/>
              <a:t>Lopinavir</a:t>
            </a:r>
            <a:r>
              <a:rPr lang="en-US" sz="1600" dirty="0"/>
              <a:t>, as </a:t>
            </a:r>
            <a:r>
              <a:rPr lang="en-US" sz="1600" dirty="0" err="1"/>
              <a:t>Kaletra</a:t>
            </a:r>
            <a:r>
              <a:rPr lang="en-US" sz="1600" dirty="0"/>
              <a:t> or </a:t>
            </a:r>
            <a:r>
              <a:rPr lang="en-US" sz="1600" dirty="0" err="1"/>
              <a:t>Aluvia</a:t>
            </a:r>
            <a:r>
              <a:rPr lang="en-US" sz="1600" dirty="0"/>
              <a:t>. </a:t>
            </a:r>
            <a:r>
              <a:rPr lang="en-US" dirty="0"/>
              <a:t>The U.S. Food and Drug Administration (FDA</a:t>
            </a:r>
            <a:r>
              <a:rPr lang="en-US" dirty="0" smtClean="0"/>
              <a:t>) approved </a:t>
            </a:r>
            <a:r>
              <a:rPr lang="en-US" dirty="0"/>
              <a:t>the drug </a:t>
            </a:r>
            <a:r>
              <a:rPr lang="en-US" b="1" dirty="0"/>
              <a:t>in March 1996 </a:t>
            </a:r>
            <a:r>
              <a:rPr lang="en-US" dirty="0"/>
              <a:t>for oral solution and in June 1999 for capsules. </a:t>
            </a:r>
            <a:endParaRPr lang="en-US" dirty="0" smtClean="0"/>
          </a:p>
          <a:p>
            <a:endParaRPr lang="fr-CH" dirty="0"/>
          </a:p>
          <a:p>
            <a:endParaRPr lang="fr-CH" dirty="0" smtClean="0"/>
          </a:p>
          <a:p>
            <a:pPr marL="0" indent="0">
              <a:buNone/>
            </a:pPr>
            <a:r>
              <a:rPr lang="fr-CH" sz="1200" dirty="0"/>
              <a:t>http://www.wipo.int/edocs/pubdocs/en/patents/946/wipo_pub_946.pdf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222702" y="4846134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3404746"/>
            <a:ext cx="6781800" cy="395404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3810000"/>
            <a:ext cx="7696200" cy="7620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Sub-structure search – the concept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Identification of </a:t>
            </a:r>
            <a:r>
              <a:rPr lang="fr-CH" dirty="0" err="1" smtClean="0"/>
              <a:t>elements</a:t>
            </a:r>
            <a:r>
              <a:rPr lang="fr-CH" dirty="0" smtClean="0"/>
              <a:t> in </a:t>
            </a:r>
            <a:r>
              <a:rPr lang="fr-CH" dirty="0" err="1" smtClean="0"/>
              <a:t>larger</a:t>
            </a:r>
            <a:r>
              <a:rPr lang="fr-CH" dirty="0" smtClean="0"/>
              <a:t>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0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Substructure 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1927542"/>
            <a:ext cx="9080211" cy="279685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2286000" y="2590800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553200" y="4114800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57200"/>
            <a:ext cx="9448800" cy="580596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5638800" y="5805969"/>
            <a:ext cx="1524000" cy="457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6248400" y="6553200"/>
            <a:ext cx="1371600" cy="30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00025"/>
            <a:ext cx="9384519" cy="6505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2590800"/>
            <a:ext cx="9536919" cy="17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6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Restrict to </a:t>
            </a:r>
            <a:r>
              <a:rPr lang="en-US" dirty="0" smtClean="0"/>
              <a:t>the </a:t>
            </a:r>
            <a:r>
              <a:rPr lang="en-US" i="1" dirty="0" smtClean="0"/>
              <a:t>claims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CHEM:( </a:t>
            </a:r>
            <a:r>
              <a:rPr lang="en-US" dirty="0" err="1"/>
              <a:t>Inchikey</a:t>
            </a:r>
            <a:r>
              <a:rPr lang="en-US" dirty="0"/>
              <a:t> </a:t>
            </a:r>
            <a:r>
              <a:rPr lang="en-US" dirty="0" smtClean="0"/>
              <a:t>BEFORE10000 </a:t>
            </a:r>
            <a:r>
              <a:rPr lang="en-US" dirty="0"/>
              <a:t>description)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9103"/>
            <a:ext cx="8229600" cy="4352925"/>
          </a:xfrm>
        </p:spPr>
        <p:txBody>
          <a:bodyPr/>
          <a:lstStyle/>
          <a:p>
            <a:r>
              <a:rPr lang="fr-CH" dirty="0" err="1" smtClean="0">
                <a:solidFill>
                  <a:srgbClr val="00B050"/>
                </a:solidFill>
              </a:rPr>
              <a:t>Stereoisomer</a:t>
            </a:r>
            <a:r>
              <a:rPr lang="fr-CH" dirty="0" smtClean="0">
                <a:solidFill>
                  <a:srgbClr val="00B050"/>
                </a:solidFill>
              </a:rPr>
              <a:t> </a:t>
            </a:r>
          </a:p>
          <a:p>
            <a:r>
              <a:rPr lang="fr-CH" dirty="0" err="1" smtClean="0">
                <a:solidFill>
                  <a:srgbClr val="00B050"/>
                </a:solidFill>
              </a:rPr>
              <a:t>Monomer</a:t>
            </a:r>
            <a:endParaRPr lang="fr-CH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Enantiomer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CAS name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fr-CH" dirty="0" err="1" smtClean="0">
                <a:solidFill>
                  <a:srgbClr val="FF0000"/>
                </a:solidFill>
              </a:rPr>
              <a:t>Polymer</a:t>
            </a:r>
            <a:r>
              <a:rPr lang="fr-CH" dirty="0" smtClean="0">
                <a:solidFill>
                  <a:srgbClr val="FF0000"/>
                </a:solidFill>
              </a:rPr>
              <a:t>, </a:t>
            </a:r>
            <a:r>
              <a:rPr lang="fr-CH" dirty="0">
                <a:solidFill>
                  <a:srgbClr val="FF0000"/>
                </a:solidFill>
              </a:rPr>
              <a:t>Poly(</a:t>
            </a:r>
            <a:r>
              <a:rPr lang="fr-CH" dirty="0" err="1">
                <a:solidFill>
                  <a:srgbClr val="FF0000"/>
                </a:solidFill>
              </a:rPr>
              <a:t>vinyl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alcohol</a:t>
            </a:r>
            <a:r>
              <a:rPr lang="fr-CH" dirty="0">
                <a:solidFill>
                  <a:srgbClr val="FF0000"/>
                </a:solidFill>
              </a:rPr>
              <a:t>) 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err="1" smtClean="0">
                <a:solidFill>
                  <a:srgbClr val="FF0000"/>
                </a:solidFill>
              </a:rPr>
              <a:t>Inorganic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>
                <a:solidFill>
                  <a:srgbClr val="FF0000"/>
                </a:solidFill>
              </a:rPr>
              <a:t>cluster 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err="1" smtClean="0">
                <a:solidFill>
                  <a:srgbClr val="FF0000"/>
                </a:solidFill>
              </a:rPr>
              <a:t>Metal-organic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framework</a:t>
            </a:r>
            <a:r>
              <a:rPr lang="fr-CH" dirty="0">
                <a:solidFill>
                  <a:srgbClr val="FF0000"/>
                </a:solidFill>
              </a:rPr>
              <a:t> 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smtClean="0">
                <a:solidFill>
                  <a:srgbClr val="FF0000"/>
                </a:solidFill>
              </a:rPr>
              <a:t>Transformable </a:t>
            </a:r>
            <a:r>
              <a:rPr lang="fr-CH" dirty="0" err="1" smtClean="0">
                <a:solidFill>
                  <a:srgbClr val="FF0000"/>
                </a:solidFill>
              </a:rPr>
              <a:t>into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InchI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reactions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CH" dirty="0" err="1" smtClean="0">
                <a:solidFill>
                  <a:srgbClr val="FF0000"/>
                </a:solidFill>
              </a:rPr>
              <a:t>Reaction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search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smtClean="0">
                <a:solidFill>
                  <a:srgbClr val="FF0000"/>
                </a:solidFill>
              </a:rPr>
              <a:t>DNA </a:t>
            </a:r>
            <a:r>
              <a:rPr lang="fr-CH" dirty="0" err="1" smtClean="0">
                <a:solidFill>
                  <a:srgbClr val="FF0000"/>
                </a:solidFill>
              </a:rPr>
              <a:t>sequence</a:t>
            </a:r>
            <a:r>
              <a:rPr lang="fr-CH" dirty="0" smtClean="0">
                <a:solidFill>
                  <a:srgbClr val="FF0000"/>
                </a:solidFill>
              </a:rPr>
              <a:t> listing</a:t>
            </a:r>
          </a:p>
          <a:p>
            <a:r>
              <a:rPr lang="fr-CH" dirty="0" err="1" smtClean="0">
                <a:solidFill>
                  <a:srgbClr val="FF0000"/>
                </a:solidFill>
              </a:rPr>
              <a:t>Reaction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search</a:t>
            </a:r>
            <a:endParaRPr lang="fr-CH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Questions/concerns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5400" b="1" smtClean="0">
                <a:solidFill>
                  <a:srgbClr val="0033CC"/>
                </a:solidFill>
              </a:rPr>
              <a:t>patentscope@wipo.int</a:t>
            </a:r>
          </a:p>
        </p:txBody>
      </p:sp>
    </p:spTree>
    <p:extLst>
      <p:ext uri="{BB962C8B-B14F-4D97-AF65-F5344CB8AC3E}">
        <p14:creationId xmlns:p14="http://schemas.microsoft.com/office/powerpoint/2010/main" val="26388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/>
              <a:t>webinars</a:t>
            </a:r>
            <a:r>
              <a:rPr lang="fr-CH" dirty="0"/>
              <a:t>:</a:t>
            </a:r>
            <a:br>
              <a:rPr lang="fr-CH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6061" y="912436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" y="1434930"/>
            <a:ext cx="8586787" cy="53826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406061" y="3733800"/>
            <a:ext cx="5689939" cy="2819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657600" y="3962399"/>
            <a:ext cx="1905000" cy="762001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Retrospective of 2019 &amp; plans for 2020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December 10 5:00 pm 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attendee.gotowebinar.com/rt/3849374112211650563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December 12 at 8:30 am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attendee.gotowebinar.com/rt/3849374112211650563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04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INN </a:t>
            </a:r>
            <a:r>
              <a:rPr lang="fr-CH" dirty="0" err="1" smtClean="0"/>
              <a:t>searches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November</a:t>
            </a:r>
            <a:r>
              <a:rPr lang="fr-CH" dirty="0" smtClean="0"/>
              <a:t> 29 @ 5:30pm CET</a:t>
            </a:r>
          </a:p>
          <a:p>
            <a:endParaRPr lang="fr-CH" dirty="0"/>
          </a:p>
          <a:p>
            <a:pPr marL="0" indent="0">
              <a:buNone/>
            </a:pPr>
            <a:r>
              <a:rPr lang="es-CO">
                <a:hlinkClick r:id="rId2"/>
              </a:rPr>
              <a:t>https://attendee.gotowebinar.com/register/8341279340858653197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80140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read, save and share your results in the Global Brand Database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December 3 at 5:30 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attendee.gotowebinar.com/register/5334242575331711234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37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introduction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November 26 at 5:30 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attendee.gotowebinar.com/register/569514433922545666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71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5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352925"/>
          </a:xfrm>
        </p:spPr>
        <p:txBody>
          <a:bodyPr/>
          <a:lstStyle/>
          <a:p>
            <a:r>
              <a:rPr lang="en-US" dirty="0"/>
              <a:t>What are the document formats that can be uploaded to the "upload structure" search engine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MOL, PNG, GIF, TIFF and JPEG</a:t>
            </a:r>
          </a:p>
          <a:p>
            <a:endParaRPr lang="en-US" dirty="0"/>
          </a:p>
          <a:p>
            <a:r>
              <a:rPr lang="en-US" dirty="0" smtClean="0"/>
              <a:t>Is it </a:t>
            </a:r>
            <a:r>
              <a:rPr lang="en-US" dirty="0"/>
              <a:t>possible to search for short </a:t>
            </a:r>
            <a:r>
              <a:rPr lang="en-US" dirty="0" err="1"/>
              <a:t>aminoacid</a:t>
            </a:r>
            <a:r>
              <a:rPr lang="en-US" dirty="0"/>
              <a:t> sequences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No, unless you have the name such as in my example with Ritonavir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it possible to search on peptide sequences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No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Is </a:t>
            </a:r>
            <a:r>
              <a:rPr lang="en-US" dirty="0"/>
              <a:t>it possible to do a combination of more than one chemical structure apart from using </a:t>
            </a:r>
            <a:r>
              <a:rPr lang="en-US" dirty="0" err="1"/>
              <a:t>InchI</a:t>
            </a:r>
            <a:r>
              <a:rPr lang="en-US" dirty="0"/>
              <a:t> Key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All chemical structure searches are done using </a:t>
            </a:r>
            <a:r>
              <a:rPr lang="en-US" dirty="0" err="1" smtClean="0"/>
              <a:t>InchIkeys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s-CO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694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4352925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new molecules are </a:t>
            </a:r>
            <a:r>
              <a:rPr lang="en-US" dirty="0" err="1"/>
              <a:t>InchI</a:t>
            </a:r>
            <a:r>
              <a:rPr lang="en-US" dirty="0"/>
              <a:t> keys provided by the software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Following the general IPUC rules, our engine creates the </a:t>
            </a:r>
            <a:r>
              <a:rPr lang="en-US" dirty="0" err="1" smtClean="0"/>
              <a:t>InchIkeys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Are </a:t>
            </a:r>
            <a:r>
              <a:rPr lang="en-US" dirty="0"/>
              <a:t>these structure searches confidential 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Yes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it search other than </a:t>
            </a:r>
            <a:r>
              <a:rPr lang="en-US" dirty="0" smtClean="0"/>
              <a:t>PCT</a:t>
            </a:r>
          </a:p>
          <a:p>
            <a:pPr marL="0" indent="0">
              <a:buNone/>
            </a:pPr>
            <a:r>
              <a:rPr lang="en-US" dirty="0" smtClean="0"/>
              <a:t>Yes, please see the list on slide 12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bout </a:t>
            </a:r>
            <a:r>
              <a:rPr lang="en-US" dirty="0"/>
              <a:t>the collection from other countries, I saw that Mexico is not included, but it can appear as a result from the search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Not at the moment for chemical structure searches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833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352925"/>
          </a:xfrm>
        </p:spPr>
        <p:txBody>
          <a:bodyPr/>
          <a:lstStyle/>
          <a:p>
            <a:r>
              <a:rPr lang="en-US" dirty="0"/>
              <a:t>Does it search in the non-patent literature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No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to get a WIPO </a:t>
            </a:r>
            <a:r>
              <a:rPr lang="en-US" dirty="0" smtClean="0"/>
              <a:t>account?</a:t>
            </a:r>
          </a:p>
          <a:p>
            <a:pPr marL="0" indent="0">
              <a:buNone/>
            </a:pPr>
            <a:r>
              <a:rPr lang="en-US" dirty="0" smtClean="0"/>
              <a:t>Click the </a:t>
            </a:r>
            <a:r>
              <a:rPr lang="en-US" i="1" dirty="0" smtClean="0"/>
              <a:t>Login</a:t>
            </a:r>
            <a:r>
              <a:rPr lang="en-US" dirty="0" smtClean="0"/>
              <a:t> button to access the page to create the account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there an API option for the chemical search?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</a:t>
            </a:r>
            <a:endParaRPr lang="en-US" dirty="0"/>
          </a:p>
          <a:p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00400"/>
            <a:ext cx="8010525" cy="2073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0" y="3200400"/>
            <a:ext cx="6096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215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Chemical structure search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Access </a:t>
            </a:r>
          </a:p>
          <a:p>
            <a:pPr eaLnBrk="1" hangingPunct="1"/>
            <a:r>
              <a:rPr lang="fr-CH" dirty="0" smtClean="0"/>
              <a:t>How </a:t>
            </a:r>
            <a:r>
              <a:rPr lang="fr-CH" dirty="0" err="1" smtClean="0"/>
              <a:t>does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?</a:t>
            </a:r>
          </a:p>
          <a:p>
            <a:pPr eaLnBrk="1" hangingPunct="1"/>
            <a:r>
              <a:rPr lang="fr-CH" dirty="0" smtClean="0"/>
              <a:t>Q&amp;A 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6142">
            <a:off x="7778252" y="4565286"/>
            <a:ext cx="832332" cy="8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180">
            <a:off x="971679" y="5082073"/>
            <a:ext cx="1101154" cy="88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727">
            <a:off x="3769419" y="330317"/>
            <a:ext cx="1136077" cy="75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828800"/>
            <a:ext cx="2864778" cy="2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70" y="4747987"/>
            <a:ext cx="32289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70" y="386648"/>
            <a:ext cx="1526237" cy="8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3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Available</a:t>
            </a:r>
            <a:r>
              <a:rPr lang="fr-CH" dirty="0"/>
              <a:t> at </a:t>
            </a:r>
            <a:r>
              <a:rPr lang="fr-CH" dirty="0">
                <a:hlinkClick r:id="rId2"/>
              </a:rPr>
              <a:t>https://</a:t>
            </a:r>
            <a:r>
              <a:rPr lang="fr-CH" dirty="0" smtClean="0">
                <a:hlinkClick r:id="rId2"/>
              </a:rPr>
              <a:t>patentscope.wipo.int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Access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a WIPO </a:t>
            </a:r>
            <a:r>
              <a:rPr lang="fr-CH" dirty="0" err="1" smtClean="0"/>
              <a:t>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</a:t>
            </a:r>
            <a:r>
              <a:rPr lang="fr-CH" dirty="0" smtClean="0"/>
              <a:t>tructure </a:t>
            </a:r>
            <a:r>
              <a:rPr lang="fr-CH" dirty="0" err="1" smtClean="0"/>
              <a:t>search</a:t>
            </a:r>
            <a:r>
              <a:rPr lang="fr-CH" dirty="0" smtClean="0"/>
              <a:t> - the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Recognize </a:t>
            </a:r>
            <a:r>
              <a:rPr lang="en-US" altLang="en-US" dirty="0" smtClean="0"/>
              <a:t>names and structures of chemical </a:t>
            </a:r>
            <a:r>
              <a:rPr lang="en-US" altLang="en-US" dirty="0"/>
              <a:t>compounds in patent texts </a:t>
            </a:r>
            <a:r>
              <a:rPr lang="en-US" altLang="en-US" dirty="0" smtClean="0"/>
              <a:t>and embedded drawings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Standardize all the different representations of chemical structures into </a:t>
            </a:r>
            <a:r>
              <a:rPr lang="en-US" altLang="en-US" dirty="0" err="1" smtClean="0"/>
              <a:t>InchIkeys</a:t>
            </a:r>
            <a:r>
              <a:rPr lang="en-US" altLang="en-US" dirty="0" smtClean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 err="1" smtClean="0"/>
              <a:t>InchIkeys</a:t>
            </a:r>
            <a:r>
              <a:rPr lang="en-US" altLang="en-US" dirty="0" smtClean="0"/>
              <a:t> can </a:t>
            </a:r>
            <a:r>
              <a:rPr lang="en-US" altLang="en-US" dirty="0"/>
              <a:t>be used by non chemists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Inchikeys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2925"/>
          </a:xfrm>
        </p:spPr>
        <p:txBody>
          <a:bodyPr/>
          <a:lstStyle/>
          <a:p>
            <a:r>
              <a:rPr lang="fr-CH" dirty="0" err="1" smtClean="0"/>
              <a:t>Definition</a:t>
            </a:r>
            <a:r>
              <a:rPr lang="fr-CH" dirty="0" smtClean="0"/>
              <a:t>: </a:t>
            </a:r>
            <a:r>
              <a:rPr lang="en-US" dirty="0" smtClean="0"/>
              <a:t>a short, fixed-length character signature based on a hash code of the </a:t>
            </a:r>
            <a:r>
              <a:rPr lang="en-US" dirty="0" err="1" smtClean="0"/>
              <a:t>InChI</a:t>
            </a:r>
            <a:r>
              <a:rPr lang="en-US" dirty="0" smtClean="0"/>
              <a:t> string.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396875" lvl="1" indent="-396875"/>
            <a:r>
              <a:rPr lang="en-US" dirty="0" smtClean="0"/>
              <a:t>Provide </a:t>
            </a:r>
            <a:r>
              <a:rPr lang="en-US" dirty="0"/>
              <a:t>a </a:t>
            </a:r>
            <a:r>
              <a:rPr lang="en-US" dirty="0" smtClean="0"/>
              <a:t>precise &amp; robust IUPAC* </a:t>
            </a:r>
            <a:r>
              <a:rPr lang="en-US" dirty="0"/>
              <a:t>approved structure-derived tag for a chemical substance.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sz="1000" dirty="0" smtClean="0"/>
              <a:t>*</a:t>
            </a:r>
            <a:r>
              <a:rPr lang="en-US" sz="1000" b="1" dirty="0">
                <a:hlinkClick r:id="rId3"/>
              </a:rPr>
              <a:t>International Union of Pure and Applied Chemistry</a:t>
            </a:r>
            <a:endParaRPr lang="en-US" sz="1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 rot="1815911">
            <a:off x="4674302" y="2415710"/>
            <a:ext cx="762000" cy="914400"/>
          </a:xfrm>
          <a:prstGeom prst="downArrow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template_english-3</Template>
  <TotalTime>1389</TotalTime>
  <Words>938</Words>
  <Application>Microsoft Office PowerPoint</Application>
  <PresentationFormat>On-screen Show (4:3)</PresentationFormat>
  <Paragraphs>198</Paragraphs>
  <Slides>59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 </vt:lpstr>
      <vt:lpstr>Microsoft YaHei</vt:lpstr>
      <vt:lpstr>Arial</vt:lpstr>
      <vt:lpstr>Microsoft Sans Serif</vt:lpstr>
      <vt:lpstr>Times New Roman</vt:lpstr>
      <vt:lpstr>template_english</vt:lpstr>
      <vt:lpstr>Image</vt:lpstr>
      <vt:lpstr>PowerPoint Presentation</vt:lpstr>
      <vt:lpstr>Click this button if you can hear my voice and see my screen</vt:lpstr>
      <vt:lpstr>PowerPoint Presentation</vt:lpstr>
      <vt:lpstr>PowerPoint Presentation</vt:lpstr>
      <vt:lpstr>Questions/concerns</vt:lpstr>
      <vt:lpstr>Agenda</vt:lpstr>
      <vt:lpstr>Access</vt:lpstr>
      <vt:lpstr>Structure search - the concept</vt:lpstr>
      <vt:lpstr>Inchikeys</vt:lpstr>
      <vt:lpstr>Example: InchI – InchIKey for aspirin</vt:lpstr>
      <vt:lpstr>Scope</vt:lpstr>
      <vt:lpstr>Collections</vt:lpstr>
      <vt:lpstr>IPC codes</vt:lpstr>
      <vt:lpstr>Fields</vt:lpstr>
      <vt:lpstr>Limitations</vt:lpstr>
      <vt:lpstr>Why is it useful?</vt:lpstr>
      <vt:lpstr>How does it work?</vt:lpstr>
      <vt:lpstr>4 options</vt:lpstr>
      <vt:lpstr>Scaffold</vt:lpstr>
      <vt:lpstr>Upload a structure</vt:lpstr>
      <vt:lpstr>Example</vt:lpstr>
      <vt:lpstr>Structure editor</vt:lpstr>
      <vt:lpstr>Convert a structure</vt:lpstr>
      <vt:lpstr>Search by CAS number</vt:lpstr>
      <vt:lpstr>PowerPoint Presentation</vt:lpstr>
      <vt:lpstr>Convert structure: ex.: aspirin</vt:lpstr>
      <vt:lpstr>PowerPoint Presentation</vt:lpstr>
      <vt:lpstr>Results</vt:lpstr>
      <vt:lpstr>PowerPoint Presentation</vt:lpstr>
      <vt:lpstr>PowerPoint Presentation</vt:lpstr>
      <vt:lpstr>Analysis</vt:lpstr>
      <vt:lpstr>Combine with applicant</vt:lpstr>
      <vt:lpstr>PowerPoint Presentation</vt:lpstr>
      <vt:lpstr>PowerPoint Presentation</vt:lpstr>
      <vt:lpstr>PowerPoint Presentation</vt:lpstr>
      <vt:lpstr>Combine with a country</vt:lpstr>
      <vt:lpstr>PowerPoint Presentation</vt:lpstr>
      <vt:lpstr>PowerPoint Presentation</vt:lpstr>
      <vt:lpstr>Example formula searching</vt:lpstr>
      <vt:lpstr>PowerPoint Presentation</vt:lpstr>
      <vt:lpstr>Example: Ritonavir</vt:lpstr>
      <vt:lpstr>PowerPoint Presentation</vt:lpstr>
      <vt:lpstr>Patent landscape Report on Ritonavir-</vt:lpstr>
      <vt:lpstr>Sub-structure search – the concept</vt:lpstr>
      <vt:lpstr>Substructure search</vt:lpstr>
      <vt:lpstr>PowerPoint Presentation</vt:lpstr>
      <vt:lpstr>PowerPoint Presentation</vt:lpstr>
      <vt:lpstr>Restrict to the claims field</vt:lpstr>
      <vt:lpstr>Can I search?</vt:lpstr>
      <vt:lpstr>Future/past webinars: </vt:lpstr>
      <vt:lpstr>Next webinar</vt:lpstr>
      <vt:lpstr>INN searches</vt:lpstr>
      <vt:lpstr>Global Brand Database: webinar</vt:lpstr>
      <vt:lpstr>Global Design Database: webinar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keywords>FOR OFFICIAL USE ONLY</cp:keywords>
  <cp:lastModifiedBy>AMMANN Sandrine</cp:lastModifiedBy>
  <cp:revision>26</cp:revision>
  <dcterms:created xsi:type="dcterms:W3CDTF">2019-11-19T10:46:47Z</dcterms:created>
  <dcterms:modified xsi:type="dcterms:W3CDTF">2019-11-25T10:25:52Z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46194104-f6a3-4317-8383-d5e0d6744918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