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9" r:id="rId4"/>
    <p:sldId id="258" r:id="rId5"/>
    <p:sldId id="261" r:id="rId6"/>
    <p:sldId id="265" r:id="rId7"/>
    <p:sldId id="257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969696"/>
    <a:srgbClr val="A5A5A5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Pravica na lastni podobi profesionalnih nogometašev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1D572-D14E-4341-BC39-27B6CFB9ECE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39FBD-104B-49D2-AFC0-466B77438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9004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 smtClean="0"/>
              <a:t>Pravica na lastni podobi profesionalnih nogometašev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022B0-2A2F-4130-B129-6BEC768A82CD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388DA-F20E-4AD7-A49B-3F136BC4F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43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388DA-F20E-4AD7-A49B-3F136BC4F60C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 smtClean="0"/>
              <a:t>Pravica na lastni podobi profesionalnih nogometašev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7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4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8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3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6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1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7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4830E-F544-47C5-9EBB-382960EA996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CE0C-F275-4986-BC00-D1CA1C6D43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c" descr="WIPO FOR OFFICIAL USE ONLY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4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1"/>
                </a:solidFill>
                <a:latin typeface="Tw Cen MT" panose="020B0602020104020603" pitchFamily="34" charset="-18"/>
              </a:rPr>
              <a:t>PRAVICA NA LASTNI PODOBI PROFESIONALNIH NOGOMETAŠEV</a:t>
            </a:r>
            <a:endParaRPr lang="en-US" dirty="0">
              <a:solidFill>
                <a:schemeClr val="accent1"/>
              </a:solidFill>
              <a:latin typeface="Tw Cen MT" panose="020B0602020104020603" pitchFamily="34" charset="-1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/>
          </a:bodyPr>
          <a:lstStyle/>
          <a:p>
            <a:r>
              <a:rPr lang="sl-SI" sz="22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Regionalna konferenca Intelektualna lastnina in šport</a:t>
            </a:r>
          </a:p>
          <a:p>
            <a:endParaRPr lang="sl-SI" sz="2200" dirty="0">
              <a:solidFill>
                <a:srgbClr val="737373"/>
              </a:solidFill>
              <a:latin typeface="Tw Cen MT" panose="020B0602020104020603" pitchFamily="34" charset="-18"/>
            </a:endParaRPr>
          </a:p>
          <a:p>
            <a:endParaRPr lang="sl-SI" sz="2200" dirty="0" smtClean="0">
              <a:solidFill>
                <a:srgbClr val="737373"/>
              </a:solidFill>
              <a:latin typeface="Tw Cen MT" panose="020B0602020104020603" pitchFamily="34" charset="-18"/>
            </a:endParaRPr>
          </a:p>
          <a:p>
            <a:r>
              <a:rPr lang="sl-SI" sz="22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Luka Milanović</a:t>
            </a:r>
          </a:p>
          <a:p>
            <a:r>
              <a:rPr lang="sl-SI" sz="17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28. 5. 2019</a:t>
            </a:r>
            <a:endParaRPr lang="en-US" sz="1700" dirty="0">
              <a:solidFill>
                <a:srgbClr val="737373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4512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  <a:latin typeface="Tw Cen MT" panose="020B0602020104020603" pitchFamily="34" charset="-18"/>
              </a:rPr>
              <a:t>Smisel IR </a:t>
            </a:r>
            <a:r>
              <a:rPr lang="sl-SI" dirty="0" err="1" smtClean="0">
                <a:solidFill>
                  <a:schemeClr val="accent1"/>
                </a:solidFill>
                <a:latin typeface="Tw Cen MT" panose="020B0602020104020603" pitchFamily="34" charset="-18"/>
              </a:rPr>
              <a:t>Agreements</a:t>
            </a:r>
            <a:endParaRPr lang="en-US" dirty="0">
              <a:solidFill>
                <a:schemeClr val="accent1"/>
              </a:solidFill>
              <a:latin typeface="Tw Cen MT" panose="020B0602020104020603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on/</a:t>
                </a:r>
                <a:r>
                  <a:rPr lang="sl-SI" sz="2600" dirty="0" err="1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off</a:t>
                </a:r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 </a:t>
                </a:r>
                <a:r>
                  <a:rPr lang="sl-SI" sz="2600" dirty="0" err="1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field</a:t>
                </a:r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 aktivnosti (igranje nogometa v. FIFA </a:t>
                </a:r>
                <a:r>
                  <a:rPr lang="sl-SI" sz="2600" dirty="0" err="1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Playstation</a:t>
                </a:r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, </a:t>
                </a:r>
                <a:r>
                  <a:rPr lang="sl-SI" sz="2600" dirty="0" err="1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Panini</a:t>
                </a:r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 sličice, prodaja dresov)</a:t>
                </a:r>
              </a:p>
              <a:p>
                <a:endParaRPr lang="sl-SI" sz="2600" dirty="0" smtClean="0">
                  <a:solidFill>
                    <a:srgbClr val="737373"/>
                  </a:solidFill>
                  <a:latin typeface="Tw Cen MT" panose="020B0602020104020603" pitchFamily="34" charset="-18"/>
                </a:endParaRPr>
              </a:p>
              <a:p>
                <a:r>
                  <a:rPr lang="sl-SI" sz="2600" dirty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d</a:t>
                </a:r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avčni razlogi (VB – 50% obdavčitev</a:t>
                </a:r>
                <a:r>
                  <a:rPr lang="en-US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 </a:t>
                </a:r>
                <a:r>
                  <a:rPr lang="en-US" sz="2600" dirty="0" err="1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pla</a:t>
                </a:r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če v. 19% obdavčitev IR)</a:t>
                </a:r>
              </a:p>
              <a:p>
                <a:endParaRPr lang="sl-SI" sz="2600" dirty="0">
                  <a:solidFill>
                    <a:srgbClr val="737373"/>
                  </a:solidFill>
                  <a:latin typeface="Tw Cen MT" panose="020B0602020104020603" pitchFamily="34" charset="-18"/>
                </a:endParaRPr>
              </a:p>
              <a:p>
                <a:pPr marL="0" indent="0">
                  <a:buNone/>
                </a:pPr>
                <a:r>
                  <a:rPr lang="sl-SI" sz="2400" dirty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1. Registracija podjetja (</a:t>
                </a:r>
                <a:r>
                  <a:rPr lang="sl-SI" sz="2400" dirty="0" err="1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low</a:t>
                </a:r>
                <a:r>
                  <a:rPr lang="sl-SI" sz="2400" dirty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-</a:t>
                </a:r>
                <a:r>
                  <a:rPr lang="sl-SI" sz="2400" dirty="0" err="1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tax</a:t>
                </a:r>
                <a:r>
                  <a:rPr lang="sl-SI" sz="2400" dirty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 država)</a:t>
                </a:r>
              </a:p>
              <a:p>
                <a:pPr marL="514350" indent="-514350">
                  <a:buAutoNum type="arabicPeriod"/>
                </a:pPr>
                <a:endParaRPr lang="sl-SI" sz="2400" dirty="0">
                  <a:solidFill>
                    <a:srgbClr val="737373"/>
                  </a:solidFill>
                  <a:latin typeface="Tw Cen MT" panose="020B0602020104020603" pitchFamily="34" charset="-18"/>
                </a:endParaRPr>
              </a:p>
              <a:p>
                <a:pPr marL="0" indent="0">
                  <a:buNone/>
                </a:pPr>
                <a:r>
                  <a:rPr lang="sl-SI" sz="2400" dirty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2. Lastniška struktura</a:t>
                </a:r>
              </a:p>
              <a:p>
                <a:pPr marL="0" indent="0">
                  <a:buNone/>
                </a:pPr>
                <a:endParaRPr lang="sl-SI" sz="2400" dirty="0">
                  <a:solidFill>
                    <a:srgbClr val="737373"/>
                  </a:solidFill>
                  <a:latin typeface="Tw Cen MT" panose="020B0602020104020603" pitchFamily="34" charset="-18"/>
                </a:endParaRPr>
              </a:p>
              <a:p>
                <a:pPr marL="0" indent="0">
                  <a:buNone/>
                </a:pPr>
                <a:r>
                  <a:rPr lang="sl-SI" sz="2400" dirty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3. Prenos IR na podjetje</a:t>
                </a:r>
              </a:p>
              <a:p>
                <a:pPr marL="0" indent="0">
                  <a:buNone/>
                </a:pPr>
                <a:endParaRPr lang="sl-SI" sz="2400" dirty="0">
                  <a:solidFill>
                    <a:srgbClr val="737373"/>
                  </a:solidFill>
                  <a:latin typeface="Tw Cen MT" panose="020B0602020104020603" pitchFamily="34" charset="-18"/>
                </a:endParaRPr>
              </a:p>
              <a:p>
                <a:pPr marL="0" indent="0">
                  <a:buNone/>
                </a:pPr>
                <a:r>
                  <a:rPr lang="sl-SI" sz="2400" dirty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4. Sklepanje pogodbe med podjetjem in klubom/sponzorji</a:t>
                </a:r>
              </a:p>
              <a:p>
                <a:pPr marL="0" indent="0">
                  <a:buNone/>
                </a:pPr>
                <a:endParaRPr lang="sl-SI" sz="2400" dirty="0">
                  <a:solidFill>
                    <a:srgbClr val="737373"/>
                  </a:solidFill>
                  <a:latin typeface="Tw Cen MT" panose="020B0602020104020603" pitchFamily="34" charset="-18"/>
                </a:endParaRPr>
              </a:p>
              <a:p>
                <a:pPr marL="0" indent="0">
                  <a:buNone/>
                </a:pPr>
                <a:r>
                  <a:rPr lang="sl-SI" sz="2400" dirty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5. Plačilo v podjetje, dohodek obdavčen kot dobiček pravne osebe (</a:t>
                </a:r>
                <a:r>
                  <a:rPr lang="sl-SI" sz="2400" dirty="0" err="1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low</a:t>
                </a:r>
                <a:r>
                  <a:rPr lang="sl-SI" sz="2400" dirty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-</a:t>
                </a:r>
                <a:r>
                  <a:rPr lang="sl-SI" sz="2400" dirty="0" err="1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tax</a:t>
                </a:r>
                <a:r>
                  <a:rPr lang="sl-SI" sz="2400" dirty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 </a:t>
                </a:r>
                <a:r>
                  <a:rPr lang="sl-SI" sz="2400" dirty="0" err="1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rate</a:t>
                </a:r>
                <a:r>
                  <a:rPr lang="sl-SI" sz="2400" dirty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!)</a:t>
                </a:r>
                <a:endParaRPr lang="en-US" sz="2400" dirty="0">
                  <a:solidFill>
                    <a:srgbClr val="737373"/>
                  </a:solidFill>
                  <a:latin typeface="Tw Cen MT" panose="020B0602020104020603" pitchFamily="34" charset="-18"/>
                </a:endParaRPr>
              </a:p>
              <a:p>
                <a:pPr marL="0" indent="0">
                  <a:buNone/>
                </a:pPr>
                <a:endParaRPr lang="sl-SI" sz="2600" dirty="0" smtClean="0">
                  <a:solidFill>
                    <a:srgbClr val="737373"/>
                  </a:solidFill>
                  <a:latin typeface="Tw Cen MT" panose="020B0602020104020603" pitchFamily="34" charset="-18"/>
                </a:endParaRPr>
              </a:p>
              <a:p>
                <a:r>
                  <a:rPr lang="sl-SI" sz="2600" dirty="0" err="1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t</a:t>
                </a:r>
                <a:r>
                  <a:rPr lang="sl-SI" sz="2600" dirty="0" err="1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ax</a:t>
                </a:r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 </a:t>
                </a:r>
                <a:r>
                  <a:rPr lang="sl-SI" sz="2600" dirty="0" err="1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avoidance</a:t>
                </a:r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 </a:t>
                </a:r>
                <a14:m>
                  <m:oMath xmlns:m="http://schemas.openxmlformats.org/officeDocument/2006/math">
                    <m:r>
                      <a:rPr lang="sl-SI" sz="2600" smtClean="0">
                        <a:solidFill>
                          <a:srgbClr val="737373"/>
                        </a:solidFill>
                        <a:latin typeface="Cambria Math"/>
                      </a:rPr>
                      <m:t>≠</m:t>
                    </m:r>
                  </m:oMath>
                </a14:m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 </a:t>
                </a:r>
                <a:r>
                  <a:rPr lang="sl-SI" sz="2600" dirty="0" err="1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t</a:t>
                </a:r>
                <a:r>
                  <a:rPr lang="sl-SI" sz="2600" dirty="0" err="1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ax</a:t>
                </a:r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 </a:t>
                </a:r>
                <a:r>
                  <a:rPr lang="sl-SI" sz="2600" dirty="0" err="1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evasion</a:t>
                </a:r>
                <a:r>
                  <a:rPr lang="sl-SI" sz="2600" dirty="0" smtClean="0">
                    <a:solidFill>
                      <a:srgbClr val="737373"/>
                    </a:solidFill>
                    <a:latin typeface="Tw Cen MT" panose="020B0602020104020603" pitchFamily="34" charset="-18"/>
                  </a:rPr>
                  <a:t> (!)</a:t>
                </a:r>
                <a:endParaRPr lang="en-US" sz="2600" dirty="0">
                  <a:solidFill>
                    <a:srgbClr val="737373"/>
                  </a:solidFill>
                  <a:latin typeface="Tw Cen MT" panose="020B0602020104020603" pitchFamily="34" charset="-18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 dirty="0" err="1" smtClean="0">
                <a:solidFill>
                  <a:schemeClr val="accent1"/>
                </a:solidFill>
              </a:rPr>
              <a:t>blabla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2" descr="https://files.taxfoundation.org/20190206165815/F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08" y="-1813"/>
            <a:ext cx="6012184" cy="575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  <a:latin typeface="Tw Cen MT" panose="020B0602020104020603" pitchFamily="34" charset="-18"/>
              </a:rPr>
              <a:t>Začetki izkoriščanja IR </a:t>
            </a:r>
            <a:r>
              <a:rPr lang="sl-SI" dirty="0" err="1" smtClean="0">
                <a:solidFill>
                  <a:schemeClr val="accent1"/>
                </a:solidFill>
                <a:latin typeface="Tw Cen MT" panose="020B0602020104020603" pitchFamily="34" charset="-18"/>
              </a:rPr>
              <a:t>Agreements</a:t>
            </a:r>
            <a:endParaRPr lang="en-US" dirty="0">
              <a:solidFill>
                <a:schemeClr val="accent1"/>
              </a:solidFill>
              <a:latin typeface="Tw Cen MT" panose="020B0602020104020603" pitchFamily="34" charset="-18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772816"/>
            <a:ext cx="41044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77680" y="1772816"/>
            <a:ext cx="3970784" cy="2548880"/>
          </a:xfrm>
        </p:spPr>
        <p:txBody>
          <a:bodyPr>
            <a:normAutofit/>
          </a:bodyPr>
          <a:lstStyle/>
          <a:p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Bergkamp</a:t>
            </a:r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in </a:t>
            </a:r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Platt</a:t>
            </a:r>
            <a:endParaRPr lang="sl-SI" sz="2400" dirty="0" smtClean="0">
              <a:solidFill>
                <a:srgbClr val="737373"/>
              </a:solidFill>
              <a:latin typeface="Tw Cen MT" panose="020B0602020104020603" pitchFamily="34" charset="-18"/>
            </a:endParaRPr>
          </a:p>
          <a:p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non</a:t>
            </a:r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-UK IR podjetja</a:t>
            </a:r>
          </a:p>
          <a:p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Sports</a:t>
            </a:r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</a:t>
            </a:r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Club</a:t>
            </a:r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</a:t>
            </a:r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plc</a:t>
            </a:r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v. </a:t>
            </a:r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Inspector</a:t>
            </a:r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</a:t>
            </a:r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of</a:t>
            </a:r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</a:t>
            </a:r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Taxes</a:t>
            </a:r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(2000)</a:t>
            </a:r>
          </a:p>
          <a:p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HRMC </a:t>
            </a:r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deal</a:t>
            </a:r>
            <a:endParaRPr lang="sl-SI" sz="2400" dirty="0" smtClean="0">
              <a:solidFill>
                <a:srgbClr val="737373"/>
              </a:solidFill>
              <a:latin typeface="Tw Cen MT" panose="020B0602020104020603" pitchFamily="34" charset="-18"/>
            </a:endParaRPr>
          </a:p>
          <a:p>
            <a:endParaRPr lang="sl-SI" sz="2400" dirty="0" smtClean="0">
              <a:solidFill>
                <a:srgbClr val="737373"/>
              </a:solidFill>
              <a:latin typeface="Tw Cen MT" panose="020B0602020104020603" pitchFamily="34" charset="-18"/>
            </a:endParaRPr>
          </a:p>
          <a:p>
            <a:endParaRPr lang="sl-SI" dirty="0" smtClean="0">
              <a:solidFill>
                <a:srgbClr val="737373"/>
              </a:solidFill>
              <a:latin typeface="Tw Cen MT" panose="020B0602020104020603" pitchFamily="34" charset="-1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91208" y="4873298"/>
            <a:ext cx="8280920" cy="711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“</a:t>
            </a:r>
            <a:r>
              <a:rPr lang="en-US" sz="2000" dirty="0">
                <a:solidFill>
                  <a:srgbClr val="737373"/>
                </a:solidFill>
                <a:latin typeface="Tw Cen MT" panose="020B0602020104020603" pitchFamily="34" charset="-18"/>
              </a:rPr>
              <a:t>It’s not the salary that’s the problem, it’s just the image rights that need a little perking</a:t>
            </a:r>
            <a:r>
              <a:rPr lang="en-US" sz="20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”</a:t>
            </a:r>
            <a:r>
              <a:rPr lang="sl-SI" sz="20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– Beckham na vprašanje, zakaj še ni podaljšal pogodbe z Manchester </a:t>
            </a:r>
            <a:r>
              <a:rPr lang="sl-SI" sz="20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United</a:t>
            </a:r>
            <a:r>
              <a:rPr lang="sl-SI" sz="20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(2002)</a:t>
            </a:r>
            <a:endParaRPr lang="en-US" sz="2000" dirty="0">
              <a:solidFill>
                <a:srgbClr val="737373"/>
              </a:solidFill>
              <a:latin typeface="Tw Cen MT" panose="020B0602020104020603" pitchFamily="34" charset="-18"/>
            </a:endParaRPr>
          </a:p>
          <a:p>
            <a:r>
              <a:rPr lang="sl-SI" sz="20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</a:t>
            </a:r>
            <a:endParaRPr lang="sl-SI" sz="2000" i="1" dirty="0" smtClean="0">
              <a:solidFill>
                <a:srgbClr val="737373"/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843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chemeClr val="accent1"/>
                </a:solidFill>
                <a:latin typeface="Tw Cen MT" panose="020B0602020104020603" pitchFamily="34" charset="-18"/>
              </a:rPr>
              <a:t>Ley</a:t>
            </a:r>
            <a:r>
              <a:rPr lang="sl-SI" dirty="0" smtClean="0">
                <a:solidFill>
                  <a:schemeClr val="accent1"/>
                </a:solidFill>
                <a:latin typeface="Tw Cen MT" panose="020B0602020104020603" pitchFamily="34" charset="-18"/>
              </a:rPr>
              <a:t> Beckham</a:t>
            </a:r>
            <a:endParaRPr lang="en-US" dirty="0">
              <a:solidFill>
                <a:schemeClr val="accent1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600" dirty="0" err="1">
                <a:solidFill>
                  <a:srgbClr val="737373"/>
                </a:solidFill>
                <a:latin typeface="Tw Cen MT" panose="020B0602020104020603" pitchFamily="34" charset="-18"/>
              </a:rPr>
              <a:t>Ley</a:t>
            </a:r>
            <a:r>
              <a:rPr lang="sl-SI" sz="2600" dirty="0">
                <a:solidFill>
                  <a:srgbClr val="737373"/>
                </a:solidFill>
                <a:latin typeface="Tw Cen MT" panose="020B0602020104020603" pitchFamily="34" charset="-18"/>
              </a:rPr>
              <a:t> Beckham – privilegiran položaj za </a:t>
            </a:r>
            <a:r>
              <a:rPr lang="sl-SI" sz="26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tujce (C. </a:t>
            </a:r>
            <a:r>
              <a:rPr lang="sl-SI" sz="26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Ronaldo</a:t>
            </a:r>
            <a:r>
              <a:rPr lang="sl-SI" sz="26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)</a:t>
            </a:r>
          </a:p>
          <a:p>
            <a:endParaRPr lang="sl-SI" sz="2600" dirty="0" smtClean="0">
              <a:solidFill>
                <a:srgbClr val="737373"/>
              </a:solidFill>
              <a:latin typeface="Tw Cen MT" panose="020B0602020104020603" pitchFamily="34" charset="-18"/>
            </a:endParaRPr>
          </a:p>
          <a:p>
            <a:r>
              <a:rPr lang="sl-SI" sz="26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Možnost tujcev, da niso španski davčni rezidenti</a:t>
            </a:r>
          </a:p>
          <a:p>
            <a:endParaRPr lang="sl-SI" sz="2600" dirty="0">
              <a:solidFill>
                <a:srgbClr val="737373"/>
              </a:solidFill>
              <a:latin typeface="Tw Cen MT" panose="020B0602020104020603" pitchFamily="34" charset="-18"/>
            </a:endParaRPr>
          </a:p>
          <a:p>
            <a:r>
              <a:rPr lang="sl-SI" sz="26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C. </a:t>
            </a:r>
            <a:r>
              <a:rPr lang="sl-SI" sz="26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Ronaldo</a:t>
            </a:r>
            <a:r>
              <a:rPr lang="sl-SI" sz="26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po podaljšanju pogodbe ni bil več upravičen do ugodnosti pod </a:t>
            </a:r>
            <a:r>
              <a:rPr lang="sl-SI" sz="26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Ley</a:t>
            </a:r>
            <a:r>
              <a:rPr lang="sl-SI" sz="26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Beckham</a:t>
            </a:r>
          </a:p>
          <a:p>
            <a:endParaRPr lang="sl-SI" sz="2600" dirty="0" smtClean="0">
              <a:solidFill>
                <a:srgbClr val="737373"/>
              </a:solidFill>
              <a:latin typeface="Tw Cen MT" panose="020B0602020104020603" pitchFamily="34" charset="-18"/>
            </a:endParaRPr>
          </a:p>
          <a:p>
            <a:endParaRPr lang="en-US" dirty="0">
              <a:solidFill>
                <a:srgbClr val="737373"/>
              </a:solidFill>
              <a:latin typeface="Tw Cen MT" panose="020B0602020104020603" pitchFamily="34" charset="-18"/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96" y="1600200"/>
            <a:ext cx="39642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/>
                </a:solidFill>
                <a:latin typeface="Tw Cen MT" panose="020B0602020104020603" pitchFamily="34" charset="-18"/>
              </a:rPr>
              <a:t>Konflikt interesov</a:t>
            </a:r>
            <a:endParaRPr lang="en-US" dirty="0">
              <a:solidFill>
                <a:schemeClr val="accent1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Igralec kot posameznik/član kluba/član reprezentance</a:t>
            </a:r>
          </a:p>
          <a:p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Messi</a:t>
            </a:r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</a:t>
            </a:r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Adidas</a:t>
            </a:r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v. Barcelona Nike</a:t>
            </a:r>
          </a:p>
          <a:p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C. </a:t>
            </a:r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Ronaldo</a:t>
            </a:r>
            <a:r>
              <a:rPr lang="sl-SI" sz="2400" dirty="0" smtClean="0">
                <a:solidFill>
                  <a:srgbClr val="737373"/>
                </a:solidFill>
                <a:latin typeface="Tw Cen MT" panose="020B0602020104020603" pitchFamily="34" charset="-18"/>
              </a:rPr>
              <a:t> Nike v. Juventus </a:t>
            </a:r>
            <a:r>
              <a:rPr lang="sl-SI" sz="2400" dirty="0" err="1" smtClean="0">
                <a:solidFill>
                  <a:srgbClr val="737373"/>
                </a:solidFill>
                <a:latin typeface="Tw Cen MT" panose="020B0602020104020603" pitchFamily="34" charset="-18"/>
              </a:rPr>
              <a:t>Adidas</a:t>
            </a:r>
            <a:endParaRPr lang="sl-SI" sz="2400" dirty="0" smtClean="0">
              <a:solidFill>
                <a:srgbClr val="737373"/>
              </a:solidFill>
              <a:latin typeface="Tw Cen MT" panose="020B0602020104020603" pitchFamily="34" charset="-18"/>
            </a:endParaRPr>
          </a:p>
          <a:p>
            <a:r>
              <a:rPr lang="sl-SI" sz="2400" dirty="0" err="1">
                <a:solidFill>
                  <a:srgbClr val="737373"/>
                </a:solidFill>
                <a:latin typeface="Tw Cen MT" panose="020B0602020104020603" pitchFamily="34" charset="-18"/>
              </a:rPr>
              <a:t>Salah</a:t>
            </a:r>
            <a:r>
              <a:rPr lang="sl-SI" sz="2400" dirty="0">
                <a:solidFill>
                  <a:srgbClr val="737373"/>
                </a:solidFill>
                <a:latin typeface="Tw Cen MT" panose="020B0602020104020603" pitchFamily="34" charset="-18"/>
              </a:rPr>
              <a:t> </a:t>
            </a:r>
            <a:r>
              <a:rPr lang="sl-SI" sz="2400" dirty="0" err="1">
                <a:solidFill>
                  <a:srgbClr val="737373"/>
                </a:solidFill>
                <a:latin typeface="Tw Cen MT" panose="020B0602020104020603" pitchFamily="34" charset="-18"/>
              </a:rPr>
              <a:t>Vodafone</a:t>
            </a:r>
            <a:r>
              <a:rPr lang="sl-SI" sz="2400" dirty="0">
                <a:solidFill>
                  <a:srgbClr val="737373"/>
                </a:solidFill>
                <a:latin typeface="Tw Cen MT" panose="020B0602020104020603" pitchFamily="34" charset="-18"/>
              </a:rPr>
              <a:t> v. Egipt WE</a:t>
            </a:r>
            <a:endParaRPr lang="en-US" sz="2400" dirty="0">
              <a:solidFill>
                <a:srgbClr val="737373"/>
              </a:solidFill>
              <a:latin typeface="Tw Cen MT" panose="020B0602020104020603" pitchFamily="34" charset="-18"/>
            </a:endParaRPr>
          </a:p>
          <a:p>
            <a:pPr marL="0" indent="0">
              <a:buNone/>
            </a:pPr>
            <a:endParaRPr lang="sl-SI" sz="2400" dirty="0" smtClean="0">
              <a:solidFill>
                <a:srgbClr val="737373"/>
              </a:solidFill>
              <a:latin typeface="Tw Cen MT" panose="020B0602020104020603" pitchFamily="34" charset="-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51" y="3572617"/>
            <a:ext cx="1748230" cy="204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73016"/>
            <a:ext cx="31908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87132"/>
            <a:ext cx="3590542" cy="201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9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3605342"/>
            <a:ext cx="403244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Hvala za pozornost!</a:t>
            </a:r>
            <a:br>
              <a:rPr lang="sl-SI" dirty="0" smtClean="0">
                <a:solidFill>
                  <a:srgbClr val="0070C0"/>
                </a:solidFill>
                <a:latin typeface="Tw Cen MT" panose="020B0602020104020603" pitchFamily="34" charset="-18"/>
              </a:rPr>
            </a:br>
            <a:r>
              <a:rPr lang="sl-SI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/>
            </a:r>
            <a:br>
              <a:rPr lang="sl-SI" dirty="0" smtClean="0">
                <a:solidFill>
                  <a:srgbClr val="0070C0"/>
                </a:solidFill>
                <a:latin typeface="Tw Cen MT" panose="020B0602020104020603" pitchFamily="34" charset="-18"/>
              </a:rPr>
            </a:br>
            <a:r>
              <a:rPr lang="sl-SI" sz="2700" dirty="0" err="1" smtClean="0">
                <a:solidFill>
                  <a:srgbClr val="0070C0"/>
                </a:solidFill>
                <a:latin typeface="Tw Cen MT" panose="020B0602020104020603" pitchFamily="34" charset="-18"/>
              </a:rPr>
              <a:t>Info</a:t>
            </a:r>
            <a:r>
              <a:rPr lang="sl-SI" sz="2700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: milanovic.luka@gmail.com</a:t>
            </a:r>
            <a:endParaRPr lang="en-US" sz="2700" dirty="0">
              <a:latin typeface="Tw Cen MT" panose="020B0602020104020603" pitchFamily="34" charset="-18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7077">
            <a:off x="6369381" y="56469"/>
            <a:ext cx="2304505" cy="230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25669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240</Words>
  <Application>Microsoft Office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 Math</vt:lpstr>
      <vt:lpstr>Microsoft Sans Serif</vt:lpstr>
      <vt:lpstr>Tw Cen MT</vt:lpstr>
      <vt:lpstr>Office Theme</vt:lpstr>
      <vt:lpstr>PRAVICA NA LASTNI PODOBI PROFESIONALNIH NOGOMETAŠEV</vt:lpstr>
      <vt:lpstr>Smisel IR Agreements</vt:lpstr>
      <vt:lpstr>blabla</vt:lpstr>
      <vt:lpstr>Začetki izkoriščanja IR Agreements</vt:lpstr>
      <vt:lpstr>Ley Beckham</vt:lpstr>
      <vt:lpstr>Konflikt interesov</vt:lpstr>
      <vt:lpstr>Hvala za pozornost!  Info: milanovic.luka@gmail.com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PRAVICA NA LASTNI PODOBI PROFESIONALNIH NOGOMETAŠEV</dc:title>
  <dc:creator>Luka</dc:creator>
  <cp:keywords>FOR OFFICIAL USE ONLY</cp:keywords>
  <cp:lastModifiedBy>GOUMAZ Margaux</cp:lastModifiedBy>
  <cp:revision>49</cp:revision>
  <dcterms:created xsi:type="dcterms:W3CDTF">2019-05-24T15:40:31Z</dcterms:created>
  <dcterms:modified xsi:type="dcterms:W3CDTF">2019-10-03T08:33:28Z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03dbecbc-5872-43d9-bad0-d543fa03edf3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