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9" r:id="rId3"/>
    <p:sldId id="260" r:id="rId4"/>
    <p:sldId id="258" r:id="rId5"/>
    <p:sldId id="273" r:id="rId6"/>
    <p:sldId id="274" r:id="rId7"/>
    <p:sldId id="259" r:id="rId8"/>
    <p:sldId id="275" r:id="rId9"/>
    <p:sldId id="276" r:id="rId10"/>
    <p:sldId id="261" r:id="rId11"/>
    <p:sldId id="262" r:id="rId12"/>
    <p:sldId id="277" r:id="rId13"/>
    <p:sldId id="263" r:id="rId14"/>
    <p:sldId id="271" r:id="rId15"/>
    <p:sldId id="281" r:id="rId16"/>
    <p:sldId id="282" r:id="rId17"/>
    <p:sldId id="278" r:id="rId18"/>
    <p:sldId id="279" r:id="rId19"/>
    <p:sldId id="280" r:id="rId20"/>
    <p:sldId id="272" r:id="rId21"/>
    <p:sldId id="284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 varScale="1">
        <p:scale>
          <a:sx n="128" d="100"/>
          <a:sy n="128" d="100"/>
        </p:scale>
        <p:origin x="2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48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931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66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r" descr="  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s-CO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  </a:t>
            </a:r>
            <a:endParaRPr lang="es-CO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XmMsdtiGSfo?utm_source=unsplash&amp;utm_medium=referral&amp;utm_content=creditCopyText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unsplash.com/search/photos/box-ideas?utm_source=unsplash&amp;utm_medium=referral&amp;utm_content=creditCopyText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_NWp0h-zwZc?utm_source=unsplash&amp;utm_medium=referral&amp;utm_content=creditCopyTex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unsplash.com/?utm_source=unsplash&amp;utm_medium=referral&amp;utm_content=creditCopyTex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AXqMy8MSSdk?utm_source=unsplash&amp;utm_medium=referral&amp;utm_content=creditCopyText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unsplash.com/search/photos/inspiration?utm_source=unsplash&amp;utm_medium=referral&amp;utm_content=creditCopyTex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4937125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Retrospective of 2019 and </a:t>
            </a:r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plans for 2020</a:t>
            </a:r>
            <a:endParaRPr lang="en-US" sz="2600" dirty="0" smtClean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Web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December 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2020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New user </a:t>
            </a:r>
            <a:r>
              <a:rPr lang="fr-CH" dirty="0" err="1" smtClean="0"/>
              <a:t>account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3" y="1828801"/>
            <a:ext cx="9048787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475" y="1981201"/>
            <a:ext cx="26765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9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New interface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230" y="1752600"/>
            <a:ext cx="904878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2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7" y="260517"/>
            <a:ext cx="8763000" cy="2628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543925"/>
            <a:ext cx="8668650" cy="2438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76628" y="306458"/>
            <a:ext cx="4572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08492" y="3862727"/>
            <a:ext cx="5334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20646" y="295645"/>
            <a:ext cx="533400" cy="3048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25808" y="295346"/>
            <a:ext cx="812592" cy="315912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973260" y="324161"/>
            <a:ext cx="264974" cy="287097"/>
          </a:xfrm>
          <a:prstGeom prst="rect">
            <a:avLst/>
          </a:pr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271996" y="314886"/>
            <a:ext cx="228600" cy="30480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531535" y="320037"/>
            <a:ext cx="304800" cy="30480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670311" y="3860657"/>
            <a:ext cx="533400" cy="3048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236390" y="3866152"/>
            <a:ext cx="409731" cy="315912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933859" y="3543925"/>
            <a:ext cx="409731" cy="293688"/>
          </a:xfrm>
          <a:prstGeom prst="rect">
            <a:avLst/>
          </a:pr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699600" y="3887799"/>
            <a:ext cx="519402" cy="30480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733965" y="3575844"/>
            <a:ext cx="519402" cy="30480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604531" y="624837"/>
            <a:ext cx="5556521" cy="322727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1235752" y="600445"/>
            <a:ext cx="5437264" cy="3251668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>
            <a:off x="8077200" y="621561"/>
            <a:ext cx="61525" cy="2922364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Elbow Connector 24"/>
          <p:cNvCxnSpPr>
            <a:endCxn id="16" idx="2"/>
          </p:cNvCxnSpPr>
          <p:nvPr/>
        </p:nvCxnSpPr>
        <p:spPr bwMode="auto">
          <a:xfrm rot="5400000">
            <a:off x="6402340" y="2178525"/>
            <a:ext cx="3571036" cy="457113"/>
          </a:xfrm>
          <a:prstGeom prst="bentConnector3">
            <a:avLst>
              <a:gd name="adj1" fmla="val 106402"/>
            </a:avLst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Elbow Connector 30"/>
          <p:cNvCxnSpPr/>
          <p:nvPr/>
        </p:nvCxnSpPr>
        <p:spPr bwMode="auto">
          <a:xfrm rot="5400000">
            <a:off x="6265681" y="1428583"/>
            <a:ext cx="3336133" cy="1708036"/>
          </a:xfrm>
          <a:prstGeom prst="bentConnector3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Elbow Connector 33"/>
          <p:cNvCxnSpPr>
            <a:stCxn id="12" idx="2"/>
          </p:cNvCxnSpPr>
          <p:nvPr/>
        </p:nvCxnSpPr>
        <p:spPr bwMode="auto">
          <a:xfrm rot="5400000">
            <a:off x="6296747" y="1198519"/>
            <a:ext cx="2960870" cy="1813507"/>
          </a:xfrm>
          <a:prstGeom prst="bentConnector3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Elbow Connector 44"/>
          <p:cNvCxnSpPr>
            <a:endCxn id="14" idx="0"/>
          </p:cNvCxnSpPr>
          <p:nvPr/>
        </p:nvCxnSpPr>
        <p:spPr bwMode="auto">
          <a:xfrm>
            <a:off x="2438400" y="600445"/>
            <a:ext cx="5002856" cy="3265707"/>
          </a:xfrm>
          <a:prstGeom prst="bentConnector2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Rectangle 46"/>
          <p:cNvSpPr/>
          <p:nvPr/>
        </p:nvSpPr>
        <p:spPr bwMode="auto">
          <a:xfrm>
            <a:off x="2453887" y="260517"/>
            <a:ext cx="533400" cy="304800"/>
          </a:xfrm>
          <a:prstGeom prst="rect">
            <a:avLst/>
          </a:prstGeom>
          <a:noFill/>
          <a:ln w="38100" cap="flat" cmpd="sng" algn="ctr">
            <a:solidFill>
              <a:srgbClr val="F141E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2842417" y="565317"/>
            <a:ext cx="3872316" cy="2978608"/>
          </a:xfrm>
          <a:prstGeom prst="line">
            <a:avLst/>
          </a:prstGeom>
          <a:noFill/>
          <a:ln w="38100" cap="flat" cmpd="sng" algn="ctr">
            <a:solidFill>
              <a:srgbClr val="F141E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3132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Survey 2019</a:t>
            </a:r>
            <a:endParaRPr lang="es-C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76400"/>
            <a:ext cx="46672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6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s\Ammann\AppData\Local\Temp\samuel-zeller-1589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553200"/>
            <a:ext cx="19438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Photo by </a:t>
            </a:r>
            <a:r>
              <a:rPr lang="en-US" sz="900" dirty="0">
                <a:hlinkClick r:id="rId3"/>
              </a:rPr>
              <a:t>Jon Tyson</a:t>
            </a:r>
            <a:r>
              <a:rPr lang="en-US" sz="900" dirty="0"/>
              <a:t> on </a:t>
            </a:r>
            <a:r>
              <a:rPr lang="en-US" sz="900" dirty="0" err="1">
                <a:hlinkClick r:id="rId4"/>
              </a:rPr>
              <a:t>Unsplash</a:t>
            </a:r>
            <a:endParaRPr lang="en-US" sz="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46" y="0"/>
            <a:ext cx="49379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New collections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New collections</a:t>
            </a:r>
          </a:p>
          <a:p>
            <a:r>
              <a:rPr lang="fr-CH" dirty="0" err="1" smtClean="0"/>
              <a:t>Backfile</a:t>
            </a:r>
            <a:r>
              <a:rPr lang="fr-CH" dirty="0" smtClean="0"/>
              <a:t> of </a:t>
            </a:r>
            <a:r>
              <a:rPr lang="fr-CH" dirty="0" err="1" smtClean="0"/>
              <a:t>existing</a:t>
            </a:r>
            <a:r>
              <a:rPr lang="fr-CH" dirty="0" smtClean="0"/>
              <a:t> collections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4141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Better</a:t>
            </a:r>
            <a:r>
              <a:rPr lang="fr-CH" dirty="0" smtClean="0"/>
              <a:t> </a:t>
            </a:r>
            <a:r>
              <a:rPr lang="fr-CH" dirty="0" err="1" smtClean="0"/>
              <a:t>lingustic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12-14 </a:t>
            </a:r>
            <a:r>
              <a:rPr lang="fr-CH" dirty="0" err="1" smtClean="0"/>
              <a:t>languages</a:t>
            </a:r>
            <a:r>
              <a:rPr lang="fr-CH" dirty="0" smtClean="0"/>
              <a:t> </a:t>
            </a:r>
            <a:r>
              <a:rPr lang="fr-CH" dirty="0" err="1" smtClean="0"/>
              <a:t>improved</a:t>
            </a:r>
            <a:endParaRPr lang="fr-CH" dirty="0" smtClean="0"/>
          </a:p>
          <a:p>
            <a:pPr marL="457200" lvl="1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1444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" y="838200"/>
            <a:ext cx="9102588" cy="426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28600" y="3200400"/>
            <a:ext cx="12954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44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CPC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Available</a:t>
            </a:r>
            <a:r>
              <a:rPr lang="fr-CH" dirty="0" smtClean="0"/>
              <a:t> for </a:t>
            </a:r>
            <a:r>
              <a:rPr lang="fr-CH" dirty="0" err="1" smtClean="0"/>
              <a:t>PCTs</a:t>
            </a:r>
            <a:endParaRPr lang="fr-CH" dirty="0" smtClean="0"/>
          </a:p>
          <a:p>
            <a:r>
              <a:rPr lang="fr-CH" dirty="0" err="1" smtClean="0"/>
              <a:t>Searchable</a:t>
            </a:r>
            <a:r>
              <a:rPr lang="fr-CH" dirty="0" smtClean="0"/>
              <a:t> for </a:t>
            </a:r>
            <a:r>
              <a:rPr lang="fr-CH" dirty="0" err="1" smtClean="0"/>
              <a:t>PCTs</a:t>
            </a:r>
            <a:endParaRPr lang="fr-CH" dirty="0" smtClean="0"/>
          </a:p>
          <a:p>
            <a:r>
              <a:rPr lang="fr-CH" dirty="0" err="1" smtClean="0"/>
              <a:t>Related</a:t>
            </a:r>
            <a:r>
              <a:rPr lang="fr-CH" dirty="0" smtClean="0"/>
              <a:t> information in the </a:t>
            </a:r>
            <a:r>
              <a:rPr lang="fr-CH" i="1" dirty="0" err="1" smtClean="0"/>
              <a:t>Analysis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2246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Alerts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Add</a:t>
            </a:r>
            <a:r>
              <a:rPr lang="fr-CH" dirty="0" smtClean="0"/>
              <a:t> </a:t>
            </a:r>
            <a:r>
              <a:rPr lang="fr-CH" dirty="0" err="1" smtClean="0"/>
              <a:t>family</a:t>
            </a:r>
            <a:r>
              <a:rPr lang="fr-CH" dirty="0" smtClean="0"/>
              <a:t> information</a:t>
            </a:r>
          </a:p>
          <a:p>
            <a:r>
              <a:rPr lang="fr-CH" dirty="0" smtClean="0"/>
              <a:t>Code IPC</a:t>
            </a:r>
          </a:p>
          <a:p>
            <a:r>
              <a:rPr lang="fr-CH" dirty="0" smtClean="0"/>
              <a:t>Republication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677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5000" y="6611779"/>
            <a:ext cx="2286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Photo by </a:t>
            </a:r>
            <a:r>
              <a:rPr lang="en-US" sz="1000" dirty="0">
                <a:hlinkClick r:id="rId3"/>
              </a:rPr>
              <a:t>Jake </a:t>
            </a:r>
            <a:r>
              <a:rPr lang="en-US" sz="1000" dirty="0" err="1">
                <a:hlinkClick r:id="rId3"/>
              </a:rPr>
              <a:t>weirick</a:t>
            </a:r>
            <a:r>
              <a:rPr lang="en-US" sz="1000" dirty="0"/>
              <a:t> on </a:t>
            </a:r>
            <a:r>
              <a:rPr lang="en-US" sz="1000" dirty="0" err="1">
                <a:hlinkClick r:id="rId4"/>
              </a:rPr>
              <a:t>Unsplash</a:t>
            </a:r>
            <a:endParaRPr lang="en-US" sz="1000" dirty="0"/>
          </a:p>
        </p:txBody>
      </p:sp>
      <p:pic>
        <p:nvPicPr>
          <p:cNvPr id="6146" name="Picture 2" descr="D:\Users\Ammann\AppData\Local\Temp\jake-weirick-2725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917669" cy="661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39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" y="0"/>
            <a:ext cx="913339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04" y="6400800"/>
            <a:ext cx="2209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FF6600"/>
                </a:solidFill>
              </a:rPr>
              <a:t>Photo by </a:t>
            </a:r>
            <a:r>
              <a:rPr lang="en-US" sz="900" dirty="0">
                <a:solidFill>
                  <a:srgbClr val="FF6600"/>
                </a:solidFill>
                <a:hlinkClick r:id="rId3"/>
              </a:rPr>
              <a:t>Aaron Burden</a:t>
            </a:r>
            <a:r>
              <a:rPr lang="en-US" sz="900" dirty="0">
                <a:solidFill>
                  <a:srgbClr val="FF6600"/>
                </a:solidFill>
              </a:rPr>
              <a:t> on</a:t>
            </a:r>
            <a:r>
              <a:rPr lang="en-US" sz="900" dirty="0">
                <a:solidFill>
                  <a:srgbClr val="FF0000"/>
                </a:solidFill>
              </a:rPr>
              <a:t> </a:t>
            </a:r>
            <a:r>
              <a:rPr lang="en-US" sz="900" dirty="0" err="1">
                <a:solidFill>
                  <a:srgbClr val="FF0000"/>
                </a:solidFill>
                <a:hlinkClick r:id="rId4"/>
              </a:rPr>
              <a:t>Unsplash</a:t>
            </a:r>
            <a:endParaRPr 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6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852963"/>
            <a:ext cx="9144000" cy="515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41" y="4419600"/>
            <a:ext cx="4543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>
                <a:solidFill>
                  <a:srgbClr val="FFCC66"/>
                </a:solidFill>
              </a:rPr>
              <a:t>patentscope@wipo.int</a:t>
            </a:r>
            <a:endParaRPr lang="en-US" sz="32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93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New data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Greece</a:t>
            </a:r>
            <a:endParaRPr lang="fr-CH" dirty="0" smtClean="0"/>
          </a:p>
          <a:p>
            <a:r>
              <a:rPr lang="fr-CH" dirty="0" err="1" smtClean="0"/>
              <a:t>Latvia</a:t>
            </a:r>
            <a:endParaRPr lang="fr-CH" dirty="0" smtClean="0"/>
          </a:p>
          <a:p>
            <a:r>
              <a:rPr lang="fr-CH" dirty="0" err="1" smtClean="0"/>
              <a:t>Lithuania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7408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Substructure </a:t>
            </a:r>
            <a:r>
              <a:rPr lang="fr-CH" dirty="0" err="1" smtClean="0"/>
              <a:t>search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19200"/>
            <a:ext cx="5638800" cy="554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7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95400"/>
            <a:ext cx="9177197" cy="266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2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8545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9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ISR/WOSA/Art.17(2)a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7158"/>
            <a:ext cx="9144000" cy="58553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438400" y="1417638"/>
            <a:ext cx="1219200" cy="48736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0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1869"/>
            <a:ext cx="8926597" cy="4324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2978" y="990600"/>
            <a:ext cx="2710222" cy="48736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68888" y="1905000"/>
            <a:ext cx="5317511" cy="48736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33400" y="3276600"/>
            <a:ext cx="1143000" cy="1828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29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0" y="609600"/>
            <a:ext cx="9193613" cy="472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19987" y="1066800"/>
            <a:ext cx="1219200" cy="48736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6200" y="3429000"/>
            <a:ext cx="1219200" cy="48736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495800" y="1068048"/>
            <a:ext cx="1371600" cy="4342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0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template_english-3</Template>
  <TotalTime>4372</TotalTime>
  <Words>86</Words>
  <Application>Microsoft Office PowerPoint</Application>
  <PresentationFormat>On-screen Show (4:3)</PresentationFormat>
  <Paragraphs>35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ヒラギノ角ゴ Pro W3</vt:lpstr>
      <vt:lpstr>Arial</vt:lpstr>
      <vt:lpstr>Arial Black</vt:lpstr>
      <vt:lpstr>Microsoft Sans Serif</vt:lpstr>
      <vt:lpstr>template_english</vt:lpstr>
      <vt:lpstr>PowerPoint Presentation</vt:lpstr>
      <vt:lpstr>PowerPoint Presentation</vt:lpstr>
      <vt:lpstr>New data</vt:lpstr>
      <vt:lpstr>Substructure search</vt:lpstr>
      <vt:lpstr>PowerPoint Presentation</vt:lpstr>
      <vt:lpstr>PowerPoint Presentation</vt:lpstr>
      <vt:lpstr>ISR/WOSA/Art.17(2)a</vt:lpstr>
      <vt:lpstr>PowerPoint Presentation</vt:lpstr>
      <vt:lpstr>PowerPoint Presentation</vt:lpstr>
      <vt:lpstr>New user account</vt:lpstr>
      <vt:lpstr>New interface</vt:lpstr>
      <vt:lpstr>PowerPoint Presentation</vt:lpstr>
      <vt:lpstr>Survey 2019</vt:lpstr>
      <vt:lpstr>PowerPoint Presentation</vt:lpstr>
      <vt:lpstr>New collections</vt:lpstr>
      <vt:lpstr>Better lingustic search</vt:lpstr>
      <vt:lpstr>PowerPoint Presentation</vt:lpstr>
      <vt:lpstr>CPC</vt:lpstr>
      <vt:lpstr>Alerts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keywords>FOR OFFICIAL USE ONLY</cp:keywords>
  <cp:lastModifiedBy>AMMANN Sandrine</cp:lastModifiedBy>
  <cp:revision>12</cp:revision>
  <dcterms:created xsi:type="dcterms:W3CDTF">2019-12-10T09:04:26Z</dcterms:created>
  <dcterms:modified xsi:type="dcterms:W3CDTF">2019-12-13T09:57:24Z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381abf03-daf7-4c02-a6a8-ec9d3a9fd1f4</vt:lpwstr>
  </property>
  <property fmtid="{D5CDD505-2E9C-101B-9397-08002B2CF9AE}" pid="3" name="Classification">
    <vt:lpwstr>For Official Use Only</vt:lpwstr>
  </property>
  <property fmtid="{D5CDD505-2E9C-101B-9397-08002B2CF9AE}" pid="4" name="VisualMarkings">
    <vt:lpwstr>None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</Properties>
</file>