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8" r:id="rId2"/>
    <p:sldId id="259" r:id="rId3"/>
    <p:sldId id="260" r:id="rId4"/>
    <p:sldId id="261" r:id="rId5"/>
    <p:sldId id="262" r:id="rId6"/>
    <p:sldId id="325" r:id="rId7"/>
    <p:sldId id="387" r:id="rId8"/>
    <p:sldId id="388" r:id="rId9"/>
    <p:sldId id="384" r:id="rId10"/>
    <p:sldId id="401" r:id="rId11"/>
    <p:sldId id="326" r:id="rId12"/>
    <p:sldId id="324" r:id="rId13"/>
    <p:sldId id="332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335" r:id="rId24"/>
    <p:sldId id="333" r:id="rId25"/>
    <p:sldId id="277" r:id="rId26"/>
    <p:sldId id="337" r:id="rId27"/>
    <p:sldId id="334" r:id="rId28"/>
    <p:sldId id="338" r:id="rId29"/>
    <p:sldId id="339" r:id="rId30"/>
    <p:sldId id="402" r:id="rId31"/>
    <p:sldId id="403" r:id="rId32"/>
    <p:sldId id="405" r:id="rId33"/>
    <p:sldId id="283" r:id="rId34"/>
    <p:sldId id="406" r:id="rId35"/>
    <p:sldId id="285" r:id="rId36"/>
    <p:sldId id="407" r:id="rId37"/>
    <p:sldId id="287" r:id="rId38"/>
    <p:sldId id="344" r:id="rId39"/>
    <p:sldId id="289" r:id="rId40"/>
    <p:sldId id="389" r:id="rId41"/>
    <p:sldId id="390" r:id="rId42"/>
    <p:sldId id="391" r:id="rId43"/>
    <p:sldId id="345" r:id="rId44"/>
    <p:sldId id="346" r:id="rId45"/>
    <p:sldId id="294" r:id="rId46"/>
    <p:sldId id="347" r:id="rId47"/>
    <p:sldId id="348" r:id="rId48"/>
    <p:sldId id="353" r:id="rId49"/>
    <p:sldId id="349" r:id="rId50"/>
    <p:sldId id="352" r:id="rId51"/>
    <p:sldId id="350" r:id="rId52"/>
    <p:sldId id="351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355" r:id="rId61"/>
    <p:sldId id="354" r:id="rId62"/>
    <p:sldId id="303" r:id="rId63"/>
    <p:sldId id="369" r:id="rId64"/>
    <p:sldId id="356" r:id="rId65"/>
    <p:sldId id="392" r:id="rId66"/>
    <p:sldId id="359" r:id="rId67"/>
    <p:sldId id="370" r:id="rId68"/>
    <p:sldId id="393" r:id="rId69"/>
    <p:sldId id="358" r:id="rId70"/>
    <p:sldId id="360" r:id="rId71"/>
    <p:sldId id="318" r:id="rId72"/>
    <p:sldId id="319" r:id="rId73"/>
    <p:sldId id="320" r:id="rId74"/>
    <p:sldId id="322" r:id="rId75"/>
    <p:sldId id="323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CE6"/>
    <a:srgbClr val="093053"/>
    <a:srgbClr val="1B2541"/>
    <a:srgbClr val="365FB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28" d="100"/>
          <a:sy n="128" d="100"/>
        </p:scale>
        <p:origin x="2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8938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74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78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75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775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330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s-CO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s-CO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atentscope.wipo.int/be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59.wmf"/><Relationship Id="rId3" Type="http://schemas.openxmlformats.org/officeDocument/2006/relationships/image" Target="../media/image52.png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57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3103569885139805708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reference/en/designdb/webinar/index.html" TargetMode="External"/><Relationship Id="rId2" Type="http://schemas.openxmlformats.org/officeDocument/2006/relationships/hyperlink" Target="https://www.wipo.int/reference/en/branddb/webinar/index.html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620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Overview of the 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Online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January  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2020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dirty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9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Testing</a:t>
            </a:r>
            <a:endParaRPr lang="es-C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Transcription + translation of </a:t>
            </a:r>
            <a:r>
              <a:rPr lang="fr-CH" dirty="0" err="1" smtClean="0"/>
              <a:t>webinars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27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https://</a:t>
            </a:r>
            <a:r>
              <a:rPr lang="es-CO" dirty="0" smtClean="0">
                <a:hlinkClick r:id="rId2"/>
              </a:rPr>
              <a:t>patentscope.wipo.int/beta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2732"/>
            <a:ext cx="9177337" cy="26094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001726" y="1294022"/>
            <a:ext cx="1600200" cy="609600"/>
          </a:xfrm>
          <a:prstGeom prst="ellipse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763" y="1560227"/>
            <a:ext cx="1820126" cy="48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7" y="260517"/>
            <a:ext cx="8763000" cy="2628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76628" y="306458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20646" y="295645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25808" y="295346"/>
            <a:ext cx="812592" cy="31591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973260" y="324161"/>
            <a:ext cx="264974" cy="287097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271996" y="314886"/>
            <a:ext cx="228600" cy="3048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531535" y="320037"/>
            <a:ext cx="304800" cy="304800"/>
          </a:xfrm>
          <a:prstGeom prst="rect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7749955" y="621561"/>
            <a:ext cx="327246" cy="2855289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ctangle 46"/>
          <p:cNvSpPr/>
          <p:nvPr/>
        </p:nvSpPr>
        <p:spPr bwMode="auto">
          <a:xfrm>
            <a:off x="2453887" y="260517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10100"/>
            <a:ext cx="8891110" cy="291624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6613052" y="3586509"/>
            <a:ext cx="288594" cy="292490"/>
          </a:xfrm>
          <a:prstGeom prst="rect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980678" y="3498614"/>
            <a:ext cx="818832" cy="34577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330231" y="3907137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4362" y="3885186"/>
            <a:ext cx="426777" cy="32089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1820" y="3844388"/>
            <a:ext cx="493449" cy="34373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377973" y="3913433"/>
            <a:ext cx="387013" cy="279167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" name="Elbow Connector 34"/>
          <p:cNvCxnSpPr/>
          <p:nvPr/>
        </p:nvCxnSpPr>
        <p:spPr bwMode="auto">
          <a:xfrm rot="5400000">
            <a:off x="6402340" y="2178525"/>
            <a:ext cx="3571036" cy="457113"/>
          </a:xfrm>
          <a:prstGeom prst="bentConnector3">
            <a:avLst>
              <a:gd name="adj1" fmla="val 106402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lbow Connector 35"/>
          <p:cNvCxnSpPr/>
          <p:nvPr/>
        </p:nvCxnSpPr>
        <p:spPr bwMode="auto">
          <a:xfrm rot="5400000">
            <a:off x="6288875" y="1199273"/>
            <a:ext cx="2960870" cy="1813507"/>
          </a:xfrm>
          <a:prstGeom prst="bentConnector3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Elbow Connector 36"/>
          <p:cNvCxnSpPr/>
          <p:nvPr/>
        </p:nvCxnSpPr>
        <p:spPr bwMode="auto">
          <a:xfrm>
            <a:off x="2438400" y="600445"/>
            <a:ext cx="5002856" cy="3265707"/>
          </a:xfrm>
          <a:prstGeom prst="bentConnector2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27" idx="0"/>
          </p:cNvCxnSpPr>
          <p:nvPr/>
        </p:nvCxnSpPr>
        <p:spPr bwMode="auto">
          <a:xfrm>
            <a:off x="2842417" y="565317"/>
            <a:ext cx="3914932" cy="3021192"/>
          </a:xfrm>
          <a:prstGeom prst="line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endCxn id="29" idx="1"/>
          </p:cNvCxnSpPr>
          <p:nvPr/>
        </p:nvCxnSpPr>
        <p:spPr bwMode="auto">
          <a:xfrm>
            <a:off x="604531" y="624837"/>
            <a:ext cx="5725700" cy="34347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Elbow Connector 43"/>
          <p:cNvCxnSpPr/>
          <p:nvPr/>
        </p:nvCxnSpPr>
        <p:spPr bwMode="auto">
          <a:xfrm>
            <a:off x="1143000" y="619686"/>
            <a:ext cx="6096000" cy="3586394"/>
          </a:xfrm>
          <a:prstGeom prst="bentConnector3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92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" y="1371600"/>
            <a:ext cx="9311149" cy="2743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543800" y="1600200"/>
            <a:ext cx="533400" cy="3048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976437"/>
            <a:ext cx="1219200" cy="77152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 bwMode="auto">
          <a:xfrm>
            <a:off x="7772400" y="22860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81724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n-US" sz="3000" smtClean="0"/>
              <a:t>32 Technical domains from the IPC</a:t>
            </a:r>
            <a:endParaRPr lang="en-US" altLang="en-US" sz="3000" smtClean="0"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</a:rPr>
              <a:t>[</a:t>
            </a:r>
            <a:r>
              <a:rPr lang="fr-CH" sz="1300">
                <a:latin typeface="Avenir 55 Roman" charset="0"/>
                <a:ea typeface="ＭＳ Ｐゴシック" charset="0"/>
              </a:rPr>
              <a:t>MANU]	</a:t>
            </a:r>
            <a:r>
              <a:rPr lang="en-US" sz="1300">
                <a:latin typeface="Avenir 55 Roman" charset="0"/>
                <a:ea typeface="ＭＳ Ｐゴシック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latin typeface="Avenir 55 Roman" charset="0"/>
                <a:ea typeface="ＭＳ Ｐゴシック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2619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</a:t>
            </a:r>
            <a:r>
              <a:rPr lang="fr-CH" dirty="0"/>
              <a:t> </a:t>
            </a:r>
            <a:r>
              <a:rPr lang="fr-CH" dirty="0" smtClean="0"/>
              <a:t>pairs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590800" y="1169988"/>
          <a:ext cx="3225800" cy="568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" r:id="rId3" imgW="3225240" imgH="5688720" progId="Photoshop.Image.13">
                  <p:embed/>
                </p:oleObj>
              </mc:Choice>
              <mc:Fallback>
                <p:oleObj name="Image" r:id="rId3" imgW="3225240" imgH="568872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169988"/>
                        <a:ext cx="3225800" cy="568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1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-15208"/>
            <a:ext cx="6781800" cy="6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984"/>
            <a:ext cx="8353425" cy="763905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2700"/>
            <a:ext cx="6591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4940"/>
            <a:ext cx="2895600" cy="3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1600"/>
            <a:ext cx="9205763" cy="15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533400" y="2133600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Raise your hand only if you can hear me otherwise please send me a message using the </a:t>
            </a:r>
            <a:r>
              <a:rPr lang="en-US" sz="2700" i="1" dirty="0" smtClean="0"/>
              <a:t>Questions </a:t>
            </a:r>
            <a:r>
              <a:rPr lang="en-US" sz="2700" dirty="0" smtClean="0"/>
              <a:t>box</a:t>
            </a:r>
            <a:endParaRPr lang="en-US" sz="2700" dirty="0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86000" y="1295400"/>
          <a:ext cx="3959225" cy="5388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41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5400"/>
                        <a:ext cx="3959225" cy="5388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667000" y="3505200"/>
            <a:ext cx="3581400" cy="2362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WIPO’s online terminology database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 smtClean="0"/>
              <a:t>18’000 </a:t>
            </a:r>
            <a:r>
              <a:rPr lang="en-US" altLang="en-US" dirty="0"/>
              <a:t>concepts, </a:t>
            </a:r>
            <a:r>
              <a:rPr lang="en-US" altLang="en-US" dirty="0" smtClean="0"/>
              <a:t>180’000 </a:t>
            </a:r>
            <a:r>
              <a:rPr lang="en-US" altLang="en-US" dirty="0"/>
              <a:t>terms</a:t>
            </a:r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10 languages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Contents validated by WIPO language experts and terminologists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microchip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4078"/>
            <a:ext cx="8458200" cy="56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77967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9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" y="990600"/>
            <a:ext cx="9198667" cy="3733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-4997" y="990600"/>
            <a:ext cx="9198667" cy="3810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40005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671341" y="1677649"/>
            <a:ext cx="16002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084797" cy="5105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81000" y="2590800"/>
            <a:ext cx="762000" cy="228600"/>
          </a:xfrm>
          <a:prstGeom prst="round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79160" y="2590800"/>
            <a:ext cx="702039" cy="22860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</a:t>
            </a:r>
            <a:r>
              <a:rPr lang="fr-CH" dirty="0" err="1" smtClean="0"/>
              <a:t>Statistics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1" y="1691640"/>
            <a:ext cx="9194021" cy="4328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8738" y="2286000"/>
            <a:ext cx="9049062" cy="914400"/>
          </a:xfrm>
          <a:prstGeom prst="rect">
            <a:avLst/>
          </a:prstGeom>
          <a:noFill/>
          <a:ln w="63500">
            <a:solidFill>
              <a:srgbClr val="E6821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" y="990600"/>
            <a:ext cx="9198667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40005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675089" y="2133600"/>
            <a:ext cx="16002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4997" y="990600"/>
            <a:ext cx="9225197" cy="3810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1828800"/>
            <a:ext cx="928018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" y="990600"/>
            <a:ext cx="9198667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40005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671341" y="2514600"/>
            <a:ext cx="4019550" cy="6858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4997" y="990600"/>
            <a:ext cx="9198667" cy="3810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4171950" cy="3048000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42359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" y="990600"/>
            <a:ext cx="9198667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40005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657600" y="3390900"/>
            <a:ext cx="2590800" cy="6477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4997" y="990600"/>
            <a:ext cx="9225197" cy="3810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838325"/>
            <a:ext cx="4324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" y="990600"/>
            <a:ext cx="9198667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40005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657600" y="4041411"/>
            <a:ext cx="2286000" cy="530589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4997" y="990600"/>
            <a:ext cx="9225197" cy="3810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7" y="381000"/>
            <a:ext cx="8991600" cy="70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" y="990600"/>
            <a:ext cx="9198667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40005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657600" y="4459105"/>
            <a:ext cx="2286000" cy="530589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4997" y="990600"/>
            <a:ext cx="9225197" cy="3810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1219200"/>
            <a:ext cx="10868025" cy="51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" y="990600"/>
            <a:ext cx="9198667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40005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657600" y="4815903"/>
            <a:ext cx="2286000" cy="530589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4997" y="990600"/>
            <a:ext cx="9225197" cy="3810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Portal to patent </a:t>
            </a:r>
            <a:r>
              <a:rPr lang="fr-CH" dirty="0" err="1" smtClean="0"/>
              <a:t>registers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5336"/>
            <a:ext cx="8950238" cy="43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Searches</a:t>
            </a:r>
            <a:endParaRPr lang="es-C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548"/>
            <a:ext cx="9198667" cy="3733800"/>
          </a:xfrm>
          <a:prstGeom prst="rect">
            <a:avLst/>
          </a:prstGeom>
          <a:solidFill>
            <a:srgbClr val="B9DCE6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057400"/>
            <a:ext cx="2019300" cy="2181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181600" y="3886200"/>
            <a:ext cx="16764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417638"/>
            <a:ext cx="919866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1295400"/>
            <a:ext cx="9220200" cy="6096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048750" cy="3118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362200" y="2286000"/>
            <a:ext cx="3048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86000"/>
            <a:ext cx="5429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" y="533400"/>
            <a:ext cx="11353800" cy="56528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" y="859632"/>
            <a:ext cx="3124200" cy="2833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3962400"/>
            <a:ext cx="9067800" cy="14478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1744325" cy="83915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4876800" y="152400"/>
            <a:ext cx="1066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" y="1447800"/>
            <a:ext cx="38100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8916904" cy="56007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62200" y="2819400"/>
          <a:ext cx="18415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Image" r:id="rId4" imgW="1841040" imgH="1879200" progId="Photoshop.Image.13">
                  <p:embed/>
                </p:oleObj>
              </mc:Choice>
              <mc:Fallback>
                <p:oleObj name="Image" r:id="rId4" imgW="1841040" imgH="187920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2819400"/>
                        <a:ext cx="18415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8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548"/>
            <a:ext cx="9198667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057400"/>
            <a:ext cx="2019300" cy="2181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181600" y="3429000"/>
            <a:ext cx="17526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" y="1295400"/>
            <a:ext cx="9198667" cy="6096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199"/>
            <a:ext cx="9144000" cy="3842763"/>
          </a:xfrm>
          <a:prstGeom prst="rect">
            <a:avLst/>
          </a:prstGeom>
          <a:solidFill>
            <a:srgbClr val="B9DCE6"/>
          </a:solidFill>
        </p:spPr>
      </p:pic>
    </p:spTree>
    <p:extLst>
      <p:ext uri="{BB962C8B-B14F-4D97-AF65-F5344CB8AC3E}">
        <p14:creationId xmlns:p14="http://schemas.microsoft.com/office/powerpoint/2010/main" val="34899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52925"/>
          </a:xfrm>
        </p:spPr>
        <p:txBody>
          <a:bodyPr/>
          <a:lstStyle/>
          <a:p>
            <a:r>
              <a:rPr lang="fr-CH" sz="2000" dirty="0" err="1" smtClean="0"/>
              <a:t>Chinese</a:t>
            </a:r>
            <a:endParaRPr lang="fr-CH" sz="2000" dirty="0" smtClean="0"/>
          </a:p>
          <a:p>
            <a:r>
              <a:rPr lang="fr-CH" sz="2000" dirty="0" err="1" smtClean="0"/>
              <a:t>Danish</a:t>
            </a:r>
            <a:endParaRPr lang="fr-CH" sz="2000" dirty="0" smtClean="0"/>
          </a:p>
          <a:p>
            <a:r>
              <a:rPr lang="fr-CH" sz="2000" dirty="0"/>
              <a:t>Dutch</a:t>
            </a:r>
          </a:p>
          <a:p>
            <a:r>
              <a:rPr lang="fr-CH" sz="2000" dirty="0" smtClean="0"/>
              <a:t>English</a:t>
            </a:r>
          </a:p>
          <a:p>
            <a:r>
              <a:rPr lang="fr-CH" sz="2000" dirty="0"/>
              <a:t>French </a:t>
            </a:r>
            <a:r>
              <a:rPr lang="fr-CH" sz="2000" dirty="0" smtClean="0"/>
              <a:t>	</a:t>
            </a:r>
            <a:r>
              <a:rPr lang="fr-CH" sz="2000" dirty="0"/>
              <a:t> </a:t>
            </a:r>
            <a:r>
              <a:rPr lang="fr-CH" sz="2000" dirty="0" smtClean="0"/>
              <a:t> 			</a:t>
            </a:r>
          </a:p>
          <a:p>
            <a:r>
              <a:rPr lang="fr-CH" sz="2000" dirty="0" err="1" smtClean="0"/>
              <a:t>German</a:t>
            </a:r>
            <a:endParaRPr lang="fr-CH" sz="2000" dirty="0" smtClean="0"/>
          </a:p>
          <a:p>
            <a:r>
              <a:rPr lang="fr-CH" sz="2000" dirty="0" err="1"/>
              <a:t>Italian</a:t>
            </a:r>
            <a:endParaRPr lang="fr-CH" sz="2000" dirty="0"/>
          </a:p>
          <a:p>
            <a:r>
              <a:rPr lang="fr-CH" sz="2000" dirty="0" err="1"/>
              <a:t>Japanese</a:t>
            </a:r>
            <a:endParaRPr lang="fr-CH" sz="2000" dirty="0"/>
          </a:p>
          <a:p>
            <a:r>
              <a:rPr lang="fr-CH" sz="2000" dirty="0" err="1" smtClean="0"/>
              <a:t>Korean</a:t>
            </a:r>
            <a:endParaRPr lang="fr-CH" sz="2000" dirty="0" smtClean="0"/>
          </a:p>
          <a:p>
            <a:r>
              <a:rPr lang="fr-CH" sz="2000" dirty="0" err="1"/>
              <a:t>Polish</a:t>
            </a:r>
            <a:endParaRPr lang="en-US" sz="2000" dirty="0"/>
          </a:p>
          <a:p>
            <a:r>
              <a:rPr lang="fr-CH" sz="2000" dirty="0" err="1"/>
              <a:t>Portuguese</a:t>
            </a:r>
            <a:r>
              <a:rPr lang="fr-CH" sz="2000" dirty="0"/>
              <a:t> </a:t>
            </a:r>
            <a:r>
              <a:rPr lang="fr-CH" sz="2000" dirty="0" smtClean="0"/>
              <a:t>				</a:t>
            </a:r>
          </a:p>
          <a:p>
            <a:r>
              <a:rPr lang="fr-CH" sz="2000" dirty="0" err="1" smtClean="0"/>
              <a:t>Russian</a:t>
            </a:r>
            <a:endParaRPr lang="fr-CH" sz="2000" dirty="0" smtClean="0"/>
          </a:p>
          <a:p>
            <a:r>
              <a:rPr lang="fr-CH" sz="2000" dirty="0" err="1" smtClean="0"/>
              <a:t>Spanish</a:t>
            </a:r>
            <a:endParaRPr lang="fr-CH" sz="2000" dirty="0" smtClean="0"/>
          </a:p>
          <a:p>
            <a:r>
              <a:rPr lang="fr-CH" sz="2000" dirty="0" err="1"/>
              <a:t>Swedish</a:t>
            </a:r>
            <a:endParaRPr lang="fr-CH" sz="2000" dirty="0" smtClean="0"/>
          </a:p>
          <a:p>
            <a:endParaRPr lang="fr-CH" dirty="0" smtClean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8596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1" y="685800"/>
            <a:ext cx="9009714" cy="914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7543800" y="12954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2187723"/>
            <a:ext cx="8935175" cy="26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548"/>
            <a:ext cx="9198667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057400"/>
            <a:ext cx="2019300" cy="2181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238750" y="2209800"/>
            <a:ext cx="17526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" y="1295400"/>
            <a:ext cx="9198667" cy="6096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67906" cy="29718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742882"/>
              </p:ext>
            </p:extLst>
          </p:nvPr>
        </p:nvGraphicFramePr>
        <p:xfrm>
          <a:off x="-7834" y="3429000"/>
          <a:ext cx="44434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Image" r:id="rId4" imgW="4444200" imgH="3199680" progId="Photoshop.Image.13">
                  <p:embed/>
                </p:oleObj>
              </mc:Choice>
              <mc:Fallback>
                <p:oleObj name="Image" r:id="rId4" imgW="4444200" imgH="31996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834" y="3429000"/>
                        <a:ext cx="4443413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6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548"/>
            <a:ext cx="9198667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057400"/>
            <a:ext cx="2019300" cy="2181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238750" y="3033712"/>
            <a:ext cx="17526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295400"/>
            <a:ext cx="9144000" cy="6096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Questions/concerns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b="1" smtClean="0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2496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8123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6781800" y="5715000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548"/>
            <a:ext cx="9198667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057400"/>
            <a:ext cx="2019300" cy="2181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238750" y="2590800"/>
            <a:ext cx="17526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" y="1295400"/>
            <a:ext cx="9198667" cy="609600"/>
          </a:xfrm>
          <a:prstGeom prst="rect">
            <a:avLst/>
          </a:prstGeom>
          <a:solidFill>
            <a:srgbClr val="B9DC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7" y="685799"/>
            <a:ext cx="9118363" cy="53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261501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676400"/>
            <a:ext cx="685800" cy="30480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32" y="0"/>
            <a:ext cx="7912693" cy="3645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3356439"/>
            <a:ext cx="8143875" cy="35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261501" cy="40386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-12819" y="1981200"/>
          <a:ext cx="18161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Image" r:id="rId4" imgW="1815840" imgH="1968120" progId="Photoshop.Image.13">
                  <p:embed/>
                </p:oleObj>
              </mc:Choice>
              <mc:Fallback>
                <p:oleObj name="Image" r:id="rId4" imgW="1815840" imgH="1968120" progId="Photoshop.Image.1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2819" y="1981200"/>
                        <a:ext cx="1816100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05000" y="1981200"/>
          <a:ext cx="8509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Image" r:id="rId6" imgW="850680" imgH="1638000" progId="Photoshop.Image.13">
                  <p:embed/>
                </p:oleObj>
              </mc:Choice>
              <mc:Fallback>
                <p:oleObj name="Image" r:id="rId6" imgW="850680" imgH="1638000" progId="Photoshop.Image.1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5000" y="1981200"/>
                        <a:ext cx="8509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800600" y="1905000"/>
          <a:ext cx="28321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Image" r:id="rId8" imgW="2831400" imgH="2768040" progId="Photoshop.Image.13">
                  <p:embed/>
                </p:oleObj>
              </mc:Choice>
              <mc:Fallback>
                <p:oleObj name="Image" r:id="rId8" imgW="2831400" imgH="2768040" progId="Photoshop.Image.1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00600" y="1905000"/>
                        <a:ext cx="2832100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589433" y="2057400"/>
          <a:ext cx="1803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Image" r:id="rId10" imgW="1802880" imgH="2361600" progId="Photoshop.Image.13">
                  <p:embed/>
                </p:oleObj>
              </mc:Choice>
              <mc:Fallback>
                <p:oleObj name="Image" r:id="rId10" imgW="1802880" imgH="2361600" progId="Photoshop.Image.1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89433" y="2057400"/>
                        <a:ext cx="1803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551751" y="1980844"/>
          <a:ext cx="17907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Image" r:id="rId12" imgW="1790280" imgH="1434600" progId="Photoshop.Image.13">
                  <p:embed/>
                </p:oleObj>
              </mc:Choice>
              <mc:Fallback>
                <p:oleObj name="Image" r:id="rId12" imgW="1790280" imgH="1434600" progId="Photoshop.Image.1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51751" y="1980844"/>
                        <a:ext cx="17907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4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261501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001000" y="1371600"/>
            <a:ext cx="914400" cy="30480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32" y="1219200"/>
            <a:ext cx="9081331" cy="30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072548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429000"/>
            <a:ext cx="8839200" cy="26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28839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47"/>
            <a:ext cx="9144000" cy="48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34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" y="1066800"/>
            <a:ext cx="9195083" cy="3886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7353300" y="999969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15200" y="4191000"/>
            <a:ext cx="1752600" cy="41874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2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4" y="762000"/>
            <a:ext cx="9119075" cy="55282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56374" y="5067656"/>
            <a:ext cx="810426" cy="41874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4648200"/>
            <a:ext cx="1828800" cy="3810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1" y="1447800"/>
            <a:ext cx="1219200" cy="304800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1008" y="5979243"/>
            <a:ext cx="1956392" cy="311035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Coverage: what is included?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PCT </a:t>
            </a:r>
            <a:r>
              <a:rPr lang="fr-CH" dirty="0" err="1" smtClean="0"/>
              <a:t>published</a:t>
            </a:r>
            <a:r>
              <a:rPr lang="fr-CH" dirty="0" smtClean="0"/>
              <a:t> applications</a:t>
            </a:r>
          </a:p>
          <a:p>
            <a:r>
              <a:rPr lang="fr-CH" dirty="0" smtClean="0"/>
              <a:t>National/</a:t>
            </a:r>
            <a:r>
              <a:rPr lang="fr-CH" dirty="0" err="1" smtClean="0"/>
              <a:t>regional</a:t>
            </a:r>
            <a:r>
              <a:rPr lang="fr-CH" dirty="0" smtClean="0"/>
              <a:t> patent collections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07780"/>
              </p:ext>
            </p:extLst>
          </p:nvPr>
        </p:nvGraphicFramePr>
        <p:xfrm>
          <a:off x="0" y="1143000"/>
          <a:ext cx="9144000" cy="578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Image" r:id="rId3" imgW="12190320" imgH="7720560" progId="Photoshop.Image.13">
                  <p:embed/>
                </p:oleObj>
              </mc:Choice>
              <mc:Fallback>
                <p:oleObj name="Image" r:id="rId3" imgW="12190320" imgH="7720560" progId="Photoshop.Image.1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43000"/>
                        <a:ext cx="9144000" cy="578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1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86005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06360"/>
            <a:ext cx="7391891" cy="2023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9922"/>
            <a:ext cx="5562109" cy="2401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791" y="3875068"/>
            <a:ext cx="6972300" cy="29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0610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867400" y="2514600"/>
            <a:ext cx="810426" cy="41874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2133600"/>
            <a:ext cx="660992" cy="269157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0600"/>
            <a:ext cx="9144000" cy="32259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990600" y="914400"/>
            <a:ext cx="810426" cy="41874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082197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81000" y="1828800"/>
            <a:ext cx="737192" cy="269157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17203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85800" y="838200"/>
            <a:ext cx="660992" cy="269157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1" y="1107357"/>
            <a:ext cx="8686800" cy="2169244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19" y="3429000"/>
            <a:ext cx="3307081" cy="1905001"/>
          </a:xfrm>
          <a:prstGeom prst="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5823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2116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143000" y="2057400"/>
            <a:ext cx="737192" cy="269157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6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in 2020!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398"/>
            <a:ext cx="15106650" cy="53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1295401"/>
            <a:ext cx="9166860" cy="18496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676400" y="2085651"/>
            <a:ext cx="660992" cy="269157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/>
              <a:t/>
            </a:r>
            <a:br>
              <a:rPr lang="fr-CH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dirty="0" smtClean="0"/>
              <a:t>PATENTSCOPE for </a:t>
            </a:r>
            <a:r>
              <a:rPr lang="fr-CH" sz="3200" dirty="0" err="1" smtClean="0"/>
              <a:t>beginners</a:t>
            </a:r>
            <a:endParaRPr lang="fr-CH" sz="3200" dirty="0" smtClean="0"/>
          </a:p>
          <a:p>
            <a:pPr marL="457200" lvl="1" indent="0">
              <a:buNone/>
            </a:pPr>
            <a:r>
              <a:rPr lang="fr-CH" sz="3200" dirty="0" err="1" smtClean="0"/>
              <a:t>February</a:t>
            </a:r>
            <a:r>
              <a:rPr lang="fr-CH" sz="3200" dirty="0" smtClean="0"/>
              <a:t> 16 </a:t>
            </a:r>
            <a:r>
              <a:rPr lang="fr-CH" sz="3200" dirty="0" smtClean="0"/>
              <a:t>or </a:t>
            </a:r>
            <a:r>
              <a:rPr lang="fr-CH" sz="3200" dirty="0" smtClean="0"/>
              <a:t>18</a:t>
            </a:r>
            <a:endParaRPr lang="fr-CH" sz="3200" dirty="0" smtClean="0"/>
          </a:p>
          <a:p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 </a:t>
            </a:r>
            <a:r>
              <a:rPr lang="es-CO" sz="2000" dirty="0">
                <a:hlinkClick r:id="rId2"/>
              </a:rPr>
              <a:t>https://</a:t>
            </a:r>
            <a:r>
              <a:rPr lang="es-CO" sz="2000" dirty="0" smtClean="0">
                <a:hlinkClick r:id="rId2"/>
              </a:rPr>
              <a:t>attendee.gotowebinar.com/rt/3103569885139805708</a:t>
            </a:r>
            <a:endParaRPr lang="es-CO" sz="2000" dirty="0" smtClean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458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0"/>
            <a:ext cx="9534525" cy="6530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2057400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61937" y="2831893"/>
            <a:ext cx="6443663" cy="3698478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191000" y="2915719"/>
            <a:ext cx="2590800" cy="698932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smtClean="0"/>
              <a:t>Global Brand </a:t>
            </a:r>
            <a:r>
              <a:rPr lang="fr-CH" sz="2800" dirty="0" err="1" smtClean="0"/>
              <a:t>Database</a:t>
            </a:r>
            <a:r>
              <a:rPr lang="fr-CH" sz="2800" dirty="0" smtClean="0"/>
              <a:t>, Global Design </a:t>
            </a:r>
            <a:r>
              <a:rPr lang="fr-CH" sz="2800" dirty="0" err="1" smtClean="0"/>
              <a:t>Database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 smtClean="0"/>
              <a:t>Webinars</a:t>
            </a:r>
            <a:r>
              <a:rPr lang="fr-CH" dirty="0" smtClean="0"/>
              <a:t>:</a:t>
            </a:r>
          </a:p>
          <a:p>
            <a:endParaRPr lang="fr-CH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www.wipo.int/reference/en/branddb/webinar/index.html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www.wipo.int/reference/en/designdb/webinar/index.html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" y="1066800"/>
            <a:ext cx="9195083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391400" y="3886200"/>
            <a:ext cx="1752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91400" y="9906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18068925" cy="6286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52400" y="2743200"/>
            <a:ext cx="18288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</Template>
  <TotalTime>9680</TotalTime>
  <Words>150</Words>
  <Application>Microsoft Office PowerPoint</Application>
  <PresentationFormat>On-screen Show (4:3)</PresentationFormat>
  <Paragraphs>96</Paragraphs>
  <Slides>75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Avenir 55 Roman</vt:lpstr>
      <vt:lpstr>ＭＳ Ｐゴシック</vt:lpstr>
      <vt:lpstr>ＭＳ Ｐゴシック</vt:lpstr>
      <vt:lpstr>ヒラギノ角ゴ Pro W3</vt:lpstr>
      <vt:lpstr>Arial</vt:lpstr>
      <vt:lpstr>Arial Black</vt:lpstr>
      <vt:lpstr>Microsoft Sans Serif</vt:lpstr>
      <vt:lpstr>Times New Roman</vt:lpstr>
      <vt:lpstr>template_english</vt:lpstr>
      <vt:lpstr>Image</vt:lpstr>
      <vt:lpstr>PowerPoint Presentation</vt:lpstr>
      <vt:lpstr>Raise your hand only if you can hear me otherwise please send me a message using the Questions box</vt:lpstr>
      <vt:lpstr>PowerPoint Presentation</vt:lpstr>
      <vt:lpstr>PowerPoint Presentation</vt:lpstr>
      <vt:lpstr>Questions/concerns</vt:lpstr>
      <vt:lpstr>PowerPoint Presentation</vt:lpstr>
      <vt:lpstr>New in 2020!</vt:lpstr>
      <vt:lpstr>PowerPoint Presentation</vt:lpstr>
      <vt:lpstr>PowerPoint Presentation</vt:lpstr>
      <vt:lpstr>Testing</vt:lpstr>
      <vt:lpstr>https://patentscope.wipo.int/beta </vt:lpstr>
      <vt:lpstr>PowerPoint Presentation</vt:lpstr>
      <vt:lpstr>PowerPoint Presentation</vt:lpstr>
      <vt:lpstr>WIPO Translate</vt:lpstr>
      <vt:lpstr>32 Technical domains from the IPC</vt:lpstr>
      <vt:lpstr>Language pairs</vt:lpstr>
      <vt:lpstr>PowerPoint Presentation</vt:lpstr>
      <vt:lpstr>PowerPoint Presentation</vt:lpstr>
      <vt:lpstr>WIPO Pearl</vt:lpstr>
      <vt:lpstr>WIPO Pearl</vt:lpstr>
      <vt:lpstr>Example: microchip</vt:lpstr>
      <vt:lpstr>PowerPoint Presentation</vt:lpstr>
      <vt:lpstr>PowerPoint Presentation</vt:lpstr>
      <vt:lpstr>PowerPoint Presentation</vt:lpstr>
      <vt:lpstr>IPC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Portal to patent registers</vt:lpstr>
      <vt:lpstr>Searches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Languages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Coverage: what is included?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Next webinar </vt:lpstr>
      <vt:lpstr>PowerPoint Presentation</vt:lpstr>
      <vt:lpstr>Global Brand Database, Global Design Database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keywords>FOR OFFICIAL USE ONLY</cp:keywords>
  <cp:lastModifiedBy>AMMANN Sandrine</cp:lastModifiedBy>
  <cp:revision>57</cp:revision>
  <dcterms:created xsi:type="dcterms:W3CDTF">2019-09-20T09:29:51Z</dcterms:created>
  <dcterms:modified xsi:type="dcterms:W3CDTF">2020-01-14T16:21:33Z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a7754997-a096-4089-af98-cb5c584bd162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