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1" r:id="rId4"/>
    <p:sldId id="258" r:id="rId5"/>
    <p:sldId id="260" r:id="rId6"/>
    <p:sldId id="261" r:id="rId7"/>
    <p:sldId id="266" r:id="rId8"/>
    <p:sldId id="285" r:id="rId9"/>
    <p:sldId id="274" r:id="rId10"/>
    <p:sldId id="267" r:id="rId11"/>
    <p:sldId id="283" r:id="rId12"/>
    <p:sldId id="282" r:id="rId13"/>
    <p:sldId id="275" r:id="rId14"/>
    <p:sldId id="279" r:id="rId15"/>
    <p:sldId id="280" r:id="rId16"/>
    <p:sldId id="277" r:id="rId17"/>
    <p:sldId id="284" r:id="rId18"/>
    <p:sldId id="278" r:id="rId19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513" autoAdjust="0"/>
  </p:normalViewPr>
  <p:slideViewPr>
    <p:cSldViewPr>
      <p:cViewPr>
        <p:scale>
          <a:sx n="89" d="100"/>
          <a:sy n="89" d="100"/>
        </p:scale>
        <p:origin x="-227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20B9-C6F8-4A5C-8194-FEDB25900A87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3D8C-BF42-4794-A640-158952CE9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5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4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8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6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2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6F85-FBA2-4107-B1F9-9D1409B10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4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F04D-ED34-4838-A787-0410AFEA9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9F75-6089-47F0-BD2C-6E8AF5673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946A-B9C9-4F69-9707-E84C48F92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BD42-746A-40B6-9B91-1326951B6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9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CE95-FF68-4FA5-9753-D6F6B584A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0B3F-F995-4F2F-AC87-0A39D0C01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6385-BD77-4C4D-92D1-117058FDF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14BD-0301-4654-86D5-775E279B7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D645-27D7-40FF-BA1F-18BE193D0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4E9E5D-0CFF-45AC-A042-7532C474D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108450"/>
            <a:ext cx="5472113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/>
              <a:t>PCT Statistics</a:t>
            </a:r>
            <a:br>
              <a:rPr lang="en-US" altLang="en-US" sz="3000" b="1" dirty="0" smtClean="0"/>
            </a:br>
            <a:r>
              <a:rPr lang="en-US" altLang="en-US" sz="2600" dirty="0" smtClean="0"/>
              <a:t>Meeting of International Authorities</a:t>
            </a:r>
            <a:br>
              <a:rPr lang="en-US" altLang="en-US" sz="2600" dirty="0" smtClean="0"/>
            </a:br>
            <a:r>
              <a:rPr lang="en-US" altLang="en-US" sz="2600" dirty="0" smtClean="0"/>
              <a:t>Twenty-Fifth Session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56176" y="5373216"/>
            <a:ext cx="2448272" cy="792163"/>
          </a:xfrm>
          <a:noFill/>
        </p:spPr>
        <p:txBody>
          <a:bodyPr/>
          <a:lstStyle/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Madrid</a:t>
            </a:r>
          </a:p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February 21 to 23, 2018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810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L:\DAT1\OrgPctLdev\Shared\WIPO meetings - PCT\PCT-MIA-25\Non papers\Raw data\C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28163" r="4232" b="16381"/>
          <a:stretch/>
        </p:blipFill>
        <p:spPr bwMode="auto">
          <a:xfrm>
            <a:off x="18237" y="2264118"/>
            <a:ext cx="9108262" cy="430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11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Timeliness in Transmitting ISRs to the IB measured from Date of Receipt of Search Copy by ISA for 2016</a:t>
            </a:r>
            <a:endParaRPr lang="en-US" sz="32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1142769" y="1567757"/>
            <a:ext cx="44919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Provisional share </a:t>
            </a:r>
            <a:r>
              <a:rPr lang="en-US" altLang="en-US" sz="1400" dirty="0"/>
              <a:t>transmitted within </a:t>
            </a:r>
            <a:r>
              <a:rPr lang="en-US" altLang="en-US" sz="1400" dirty="0" smtClean="0"/>
              <a:t>3 months </a:t>
            </a:r>
            <a:r>
              <a:rPr lang="en-US" altLang="en-US" sz="1400" dirty="0"/>
              <a:t>for </a:t>
            </a:r>
            <a:r>
              <a:rPr lang="en-US" altLang="en-US" sz="1400" dirty="0" smtClean="0"/>
              <a:t>2017</a:t>
            </a:r>
            <a:endParaRPr lang="en-US" alt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55811" y="6542994"/>
            <a:ext cx="8311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April 2017 and February 2018. </a:t>
            </a:r>
            <a:r>
              <a:rPr lang="en-US" sz="1000" dirty="0"/>
              <a:t>Excludes cases where the time limit of 9 months from the priority date applies.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884368" y="1971479"/>
            <a:ext cx="4828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 smtClean="0"/>
              <a:t>92.3</a:t>
            </a:r>
            <a:endParaRPr lang="en-US" altLang="en-US" sz="1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72693" y="1875534"/>
            <a:ext cx="8253806" cy="420696"/>
            <a:chOff x="872693" y="1875534"/>
            <a:chExt cx="8253806" cy="420696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225941" y="1875534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59.8</a:t>
              </a:r>
              <a:endParaRPr lang="en-US" altLang="en-US" sz="1200" b="1" dirty="0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7139386" y="1987116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65.0</a:t>
              </a:r>
              <a:endParaRPr lang="en-US" altLang="en-US" sz="1200" b="1" dirty="0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6803226" y="1909663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77.3</a:t>
              </a:r>
              <a:endParaRPr lang="en-US" altLang="en-US" sz="1200" b="1" dirty="0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6419631" y="1975049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71.1</a:t>
              </a:r>
              <a:endParaRPr lang="en-US" altLang="en-US" sz="1200" b="1" dirty="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042737" y="1909664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87.7</a:t>
              </a:r>
              <a:endParaRPr lang="en-US" altLang="en-US" sz="1200" b="1" dirty="0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681502" y="1987117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84.1</a:t>
              </a:r>
              <a:endParaRPr lang="en-US" altLang="en-US" sz="1200" b="1" dirty="0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5305104" y="1885089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88.3</a:t>
              </a:r>
              <a:endParaRPr lang="en-US" altLang="en-US" sz="1200" b="1" dirty="0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4568809" y="1906777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94.4</a:t>
              </a:r>
              <a:endParaRPr lang="en-US" altLang="en-US" sz="1200" b="1" dirty="0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828757" y="1900129"/>
              <a:ext cx="4828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99.6</a:t>
              </a:r>
              <a:endParaRPr lang="en-US" altLang="en-US" sz="1200" b="1" dirty="0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369026" y="1897629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99.3</a:t>
              </a:r>
              <a:endParaRPr lang="en-US" altLang="en-US" sz="1200" b="1" dirty="0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989645" y="2019231"/>
              <a:ext cx="54015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99.8</a:t>
              </a:r>
              <a:endParaRPr lang="en-US" altLang="en-US" sz="1200" b="1" dirty="0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633934" y="1909664"/>
              <a:ext cx="54015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99.6</a:t>
              </a:r>
              <a:endParaRPr lang="en-US" altLang="en-US" sz="1200" b="1" dirty="0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1284857" y="2019231"/>
              <a:ext cx="54015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99.0</a:t>
              </a:r>
              <a:endParaRPr lang="en-US" altLang="en-US" sz="1200" b="1" dirty="0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872693" y="1906777"/>
              <a:ext cx="54015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100</a:t>
              </a:r>
              <a:endParaRPr lang="en-US" altLang="en-US" sz="1200" b="1" dirty="0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112708" y="190013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96.4</a:t>
              </a:r>
              <a:endParaRPr lang="en-US" altLang="en-US" sz="1200" b="1" dirty="0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730798" y="200437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98.4</a:t>
              </a:r>
              <a:endParaRPr lang="en-US" altLang="en-US" sz="1200" b="1" dirty="0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7515794" y="1909664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86.4</a:t>
              </a:r>
              <a:endParaRPr lang="en-US" altLang="en-US" sz="1200" b="1" dirty="0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209106" y="201179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90.8</a:t>
              </a:r>
              <a:endParaRPr lang="en-US" altLang="en-US" sz="1200" b="1" dirty="0"/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4941687" y="1999264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92.2</a:t>
              </a:r>
              <a:endParaRPr lang="en-US" altLang="en-US" sz="1200" b="1" dirty="0"/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8643674" y="1971478"/>
              <a:ext cx="4828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62.0</a:t>
              </a:r>
              <a:endParaRPr lang="en-US" altLang="en-US" sz="1200" b="1" dirty="0"/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3505455" y="2004371"/>
              <a:ext cx="4828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95.2</a:t>
              </a:r>
              <a:endParaRPr lang="en-US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L:\DAT1\OrgPctLdev\Shared\WIPO meetings - PCT\PCT-MIA-25\Non papers\Raw data\C1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27424" r="3293" b="19253"/>
          <a:stretch/>
        </p:blipFill>
        <p:spPr bwMode="auto">
          <a:xfrm>
            <a:off x="32628" y="1755646"/>
            <a:ext cx="9038245" cy="41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68" y="135639"/>
            <a:ext cx="8229600" cy="1143000"/>
          </a:xfrm>
        </p:spPr>
        <p:txBody>
          <a:bodyPr/>
          <a:lstStyle/>
          <a:p>
            <a:r>
              <a:rPr lang="en-US" sz="3200" dirty="0" smtClean="0"/>
              <a:t>Timeliness in Transmitting ISRs to the IB measured from Priority Date by ISA for 2016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76261" y="6412400"/>
            <a:ext cx="8536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April 2017 and February 2018.  </a:t>
            </a:r>
            <a:br>
              <a:rPr lang="en-US" sz="1000" dirty="0" smtClean="0"/>
            </a:br>
            <a:r>
              <a:rPr lang="en-US" sz="1000" dirty="0" smtClean="0"/>
              <a:t>Excludes </a:t>
            </a:r>
            <a:r>
              <a:rPr lang="en-US" sz="1000" dirty="0"/>
              <a:t>cases where the time limit of 3 months from receipt of search copy applies.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464" y="148568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19.2</a:t>
            </a:r>
            <a:endParaRPr lang="en-US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107504" y="1273545"/>
            <a:ext cx="7644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/>
              <a:t>Provisional share transmitted within </a:t>
            </a:r>
            <a:r>
              <a:rPr lang="en-US" altLang="en-US" sz="1400" dirty="0" smtClean="0"/>
              <a:t>9 </a:t>
            </a:r>
            <a:r>
              <a:rPr lang="en-US" altLang="en-US" sz="1400" dirty="0"/>
              <a:t>months for </a:t>
            </a:r>
            <a:r>
              <a:rPr lang="en-US" altLang="en-US" sz="1400" dirty="0" smtClean="0"/>
              <a:t>2017</a:t>
            </a:r>
            <a:endParaRPr lang="en-US" altLang="en-US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915085" y="1482875"/>
            <a:ext cx="7691119" cy="408135"/>
            <a:chOff x="915085" y="1482875"/>
            <a:chExt cx="7691119" cy="408135"/>
          </a:xfrm>
        </p:grpSpPr>
        <p:sp>
          <p:nvSpPr>
            <p:cNvPr id="4" name="TextBox 3"/>
            <p:cNvSpPr txBox="1"/>
            <p:nvPr/>
          </p:nvSpPr>
          <p:spPr>
            <a:xfrm>
              <a:off x="5076056" y="160175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77.3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1233" y="1495046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90.0</a:t>
              </a: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1566" y="161401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94.6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720" y="161401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96.7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5085" y="1507516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100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23380" y="160175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68.0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0613" y="1489334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79.9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2729" y="1495046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80.2</a:t>
              </a: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3398" y="1482875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96.9</a:t>
              </a:r>
              <a:endParaRPr 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04086" y="1585737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100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26592" y="160175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99.9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0489" y="1498807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100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3290" y="148568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95.2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1744" y="149687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76.9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7854" y="1489334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82.9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3280" y="1610914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99.1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28425" y="1487508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92.8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80348" y="159157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93.3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20453" y="1601533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85.9</a:t>
              </a:r>
              <a:endParaRPr lang="en-US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83386" y="1581322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95.7</a:t>
              </a:r>
              <a:endParaRPr lang="en-US" sz="12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320" y="5827625"/>
            <a:ext cx="7500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77.1% of applications transmitted to IB within 9 months from priority date in 2016 </a:t>
            </a:r>
            <a:br>
              <a:rPr lang="en-US" dirty="0" smtClean="0"/>
            </a:br>
            <a:r>
              <a:rPr lang="en-US" dirty="0" smtClean="0"/>
              <a:t>– expected to rise to nearly 80% in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/>
          <a:lstStyle/>
          <a:p>
            <a:r>
              <a:rPr lang="en-US" sz="3200" dirty="0" smtClean="0"/>
              <a:t>PCT A1 Publication Percentage by ISA in 2017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8463" y="6493083"/>
            <a:ext cx="7377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  February 2018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21580" y="5801368"/>
            <a:ext cx="7056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Overall Percentage of A1 International Publications = 97.4% </a:t>
            </a:r>
            <a:br>
              <a:rPr lang="en-US" sz="2000" dirty="0" smtClean="0"/>
            </a:br>
            <a:r>
              <a:rPr lang="en-US" sz="2000" dirty="0" smtClean="0"/>
              <a:t>(96.2% in 2016)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391"/>
            <a:ext cx="9036496" cy="515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073008" cy="1143000"/>
          </a:xfrm>
        </p:spPr>
        <p:txBody>
          <a:bodyPr/>
          <a:lstStyle/>
          <a:p>
            <a:r>
              <a:rPr lang="en-US" dirty="0" smtClean="0"/>
              <a:t>Supplementary International Search Requests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Group 2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454196"/>
              </p:ext>
            </p:extLst>
          </p:nvPr>
        </p:nvGraphicFramePr>
        <p:xfrm>
          <a:off x="611560" y="1412776"/>
          <a:ext cx="7848873" cy="4392485"/>
        </p:xfrm>
        <a:graphic>
          <a:graphicData uri="http://schemas.openxmlformats.org/drawingml/2006/table">
            <a:tbl>
              <a:tblPr/>
              <a:tblGrid>
                <a:gridCol w="2592021"/>
                <a:gridCol w="917137"/>
                <a:gridCol w="917137"/>
                <a:gridCol w="917137"/>
                <a:gridCol w="835147"/>
                <a:gridCol w="835147"/>
                <a:gridCol w="835147"/>
              </a:tblGrid>
              <a:tr h="388027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2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Total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Austria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European</a:t>
                      </a: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 Patent Office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Finland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Nordic</a:t>
                      </a: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 Patent Institute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Russian </a:t>
                      </a: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Federation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Singapore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Sweden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Ukraine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5928374"/>
            <a:ext cx="7377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  February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19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56" y="116632"/>
            <a:ext cx="9073008" cy="1143000"/>
          </a:xfrm>
        </p:spPr>
        <p:txBody>
          <a:bodyPr/>
          <a:lstStyle/>
          <a:p>
            <a:r>
              <a:rPr lang="en-US" dirty="0" smtClean="0"/>
              <a:t>International Preliminary Examination Demands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9023" y="6046078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 figures are incomplete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</a:t>
            </a:r>
            <a:r>
              <a:rPr lang="en-US" sz="1000" dirty="0"/>
              <a:t> </a:t>
            </a:r>
            <a:r>
              <a:rPr lang="en-US" sz="1000" dirty="0" smtClean="0"/>
              <a:t> February 2018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" y="1185674"/>
            <a:ext cx="8351680" cy="48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1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/>
          <a:lstStyle/>
          <a:p>
            <a:r>
              <a:rPr lang="en-US" dirty="0" smtClean="0"/>
              <a:t>International Preliminary Examination Reports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504" y="6002496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 figures are incomplete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February 2018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91097" cy="47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IPRPs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87" y="4500028"/>
            <a:ext cx="9145016" cy="1728192"/>
          </a:xfrm>
        </p:spPr>
        <p:txBody>
          <a:bodyPr/>
          <a:lstStyle/>
          <a:p>
            <a:r>
              <a:rPr lang="en-US" dirty="0" smtClean="0"/>
              <a:t>Average time in transmitting IPRPs fell to 27.6 months in 2016</a:t>
            </a:r>
          </a:p>
          <a:p>
            <a:r>
              <a:rPr lang="en-US" dirty="0" smtClean="0"/>
              <a:t>85.8% of all IPRPs were transmitted to the IB within 28 months of priority date in 2016 (expected to rise to about 89% for 2017)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 April 2017 and February 2018</a:t>
            </a:r>
            <a:endParaRPr lang="en-US" sz="1000" dirty="0"/>
          </a:p>
        </p:txBody>
      </p:sp>
      <p:pic>
        <p:nvPicPr>
          <p:cNvPr id="8" name="Picture 2" descr="L:\DAT1\OrgPctLdev\Shared\WIPO meetings - PCT\PCT-MIA-25\Non papers\Raw data\C2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32342" r="6782" b="16349"/>
          <a:stretch/>
        </p:blipFill>
        <p:spPr bwMode="auto">
          <a:xfrm>
            <a:off x="127960" y="1052736"/>
            <a:ext cx="8984618" cy="32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072"/>
            <a:ext cx="9126647" cy="39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62" y="91123"/>
            <a:ext cx="8098722" cy="1143000"/>
          </a:xfrm>
        </p:spPr>
        <p:txBody>
          <a:bodyPr/>
          <a:lstStyle/>
          <a:p>
            <a:r>
              <a:rPr lang="en-US" sz="3200" dirty="0" smtClean="0"/>
              <a:t>Timeliness in Transmitting IPRPs by IPEA in 2016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66862" y="6453336"/>
            <a:ext cx="77565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April </a:t>
            </a:r>
            <a:r>
              <a:rPr lang="en-US" sz="1000" dirty="0"/>
              <a:t> </a:t>
            </a:r>
            <a:r>
              <a:rPr lang="en-US" sz="1000" dirty="0" smtClean="0"/>
              <a:t>2017 and February  2018.  </a:t>
            </a:r>
            <a:endParaRPr lang="en-US" sz="10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72629" y="1104202"/>
            <a:ext cx="5237161" cy="33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Provisional share </a:t>
            </a:r>
            <a:r>
              <a:rPr lang="en-US" altLang="en-US" sz="1600" dirty="0"/>
              <a:t>transmitted within </a:t>
            </a:r>
            <a:r>
              <a:rPr lang="en-US" altLang="en-US" sz="1600" dirty="0" smtClean="0"/>
              <a:t>28 </a:t>
            </a:r>
            <a:r>
              <a:rPr lang="en-US" altLang="en-US" sz="1600" dirty="0"/>
              <a:t>months for </a:t>
            </a:r>
            <a:r>
              <a:rPr lang="en-US" altLang="en-US" sz="1600" dirty="0" smtClean="0"/>
              <a:t>2017</a:t>
            </a:r>
            <a:endParaRPr lang="en-US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29694" y="5505033"/>
            <a:ext cx="7845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/>
              <a:t>Timeliness calculated as time elapsed between priority date and date on which International Bureau receives IPRP </a:t>
            </a:r>
            <a:r>
              <a:rPr lang="en-US" altLang="en-US" sz="2000" dirty="0" smtClean="0"/>
              <a:t>from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IPEA</a:t>
            </a:r>
            <a:endParaRPr lang="en-US" alt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846829" y="1405757"/>
            <a:ext cx="8127901" cy="399028"/>
            <a:chOff x="846829" y="1405757"/>
            <a:chExt cx="8127901" cy="399028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8491906" y="1405757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21.2</a:t>
              </a:r>
              <a:endParaRPr lang="en-US" altLang="en-US" sz="1200" b="1" dirty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086949" y="1499783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49.4</a:t>
              </a:r>
              <a:endParaRPr lang="en-US" altLang="en-US" sz="1200" b="1" dirty="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397960" y="150322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57.7</a:t>
              </a:r>
              <a:endParaRPr lang="en-US" altLang="en-US" sz="1200" b="1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949797" y="1421137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86.3</a:t>
              </a:r>
              <a:endParaRPr lang="en-US" altLang="en-US" sz="1200" b="1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686362" y="1527786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78.5</a:t>
              </a:r>
              <a:endParaRPr lang="en-US" altLang="en-US" sz="1200" b="1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244462" y="141757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85.0</a:t>
              </a:r>
              <a:endParaRPr lang="en-US" altLang="en-US" sz="1200" b="1" dirty="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27697" y="1421137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92.4</a:t>
              </a:r>
              <a:endParaRPr lang="en-US" altLang="en-US" sz="1200" b="1" dirty="0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009639" y="1509131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78.8</a:t>
              </a:r>
              <a:endParaRPr lang="en-US" altLang="en-US" sz="1200" b="1" dirty="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575242" y="1405758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86.8</a:t>
              </a:r>
              <a:endParaRPr lang="en-US" altLang="en-US" sz="1200" b="1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130408" y="1509132"/>
              <a:ext cx="5286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94.5</a:t>
              </a:r>
              <a:endParaRPr lang="en-US" altLang="en-US" sz="1200" b="1" dirty="0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717706" y="1422265"/>
              <a:ext cx="5286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90.9</a:t>
              </a:r>
              <a:endParaRPr lang="en-US" altLang="en-US" sz="1200" b="1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316123" y="1527786"/>
              <a:ext cx="5286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97.8</a:t>
              </a:r>
              <a:endParaRPr lang="en-US" altLang="en-US" sz="1200" b="1" dirty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846829" y="1417569"/>
              <a:ext cx="5286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 dirty="0" smtClean="0"/>
                <a:t>100</a:t>
              </a:r>
              <a:endParaRPr lang="en-US" altLang="en-US" sz="1200" b="1" dirty="0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6770273" y="1405758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37.5</a:t>
              </a:r>
              <a:endParaRPr lang="en-US" altLang="en-US" sz="1200" b="1" dirty="0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5526966" y="1503219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92.2</a:t>
              </a:r>
              <a:endParaRPr lang="en-US" altLang="en-US" sz="1200" b="1" dirty="0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7608208" y="1407259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59.4</a:t>
              </a:r>
              <a:endParaRPr lang="en-US" altLang="en-US" sz="1200" b="1" dirty="0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844370" y="1524511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89.3</a:t>
              </a:r>
              <a:endParaRPr lang="en-US" altLang="en-US" sz="1200" b="1" dirty="0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107261" y="1407259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87.0</a:t>
              </a:r>
              <a:endParaRPr lang="en-US" altLang="en-US" sz="1200" b="1" dirty="0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7221160" y="1509132"/>
              <a:ext cx="4395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 smtClean="0"/>
                <a:t>100</a:t>
              </a:r>
              <a:endParaRPr lang="en-US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72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Further information: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2017 PCT Yearly Review</a:t>
            </a:r>
          </a:p>
          <a:p>
            <a:pPr marL="0" indent="0" algn="ctr">
              <a:buNone/>
            </a:pPr>
            <a:r>
              <a:rPr lang="en-US" dirty="0" smtClean="0"/>
              <a:t>The International Patent System</a:t>
            </a:r>
          </a:p>
          <a:p>
            <a:pPr marL="0" indent="0" algn="ctr">
              <a:buNone/>
            </a:pPr>
            <a:r>
              <a:rPr lang="en-US" sz="1800" dirty="0" smtClean="0"/>
              <a:t>WIPO Publication No. 901E/2017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2017 World Intellectual Property Indicators</a:t>
            </a:r>
            <a:endParaRPr lang="en-US" b="1" dirty="0"/>
          </a:p>
          <a:p>
            <a:pPr marL="0" indent="0" algn="ctr">
              <a:buNone/>
            </a:pPr>
            <a:r>
              <a:rPr lang="en-US" sz="1800" dirty="0" smtClean="0"/>
              <a:t>WIPO </a:t>
            </a:r>
            <a:r>
              <a:rPr lang="en-US" sz="1800" dirty="0"/>
              <a:t>Publication No. </a:t>
            </a:r>
            <a:r>
              <a:rPr lang="en-US" sz="1800" dirty="0" smtClean="0"/>
              <a:t>941E/2017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dirty="0" smtClean="0"/>
              <a:t>WIPO IP Statistics Data Center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http://www.wipo.int/ipstats/en/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1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r>
              <a:rPr lang="en-US" dirty="0"/>
              <a:t>International Applications </a:t>
            </a:r>
            <a:r>
              <a:rPr lang="en-US" dirty="0" smtClean="0"/>
              <a:t>Filed</a:t>
            </a:r>
          </a:p>
          <a:p>
            <a:pPr lvl="1"/>
            <a:r>
              <a:rPr lang="en-US" dirty="0" smtClean="0"/>
              <a:t>Overall Trends and Forecasts</a:t>
            </a:r>
          </a:p>
          <a:p>
            <a:pPr lvl="1"/>
            <a:r>
              <a:rPr lang="en-US" dirty="0" smtClean="0"/>
              <a:t>Medium of Filing</a:t>
            </a:r>
          </a:p>
          <a:p>
            <a:pPr lvl="1"/>
            <a:r>
              <a:rPr lang="en-US" dirty="0" smtClean="0"/>
              <a:t>Languages</a:t>
            </a:r>
            <a:endParaRPr lang="en-US" dirty="0"/>
          </a:p>
          <a:p>
            <a:r>
              <a:rPr lang="en-US" dirty="0" smtClean="0"/>
              <a:t>National Phase Entries</a:t>
            </a:r>
          </a:p>
          <a:p>
            <a:r>
              <a:rPr lang="en-US" dirty="0" smtClean="0"/>
              <a:t>International Authorities</a:t>
            </a:r>
          </a:p>
          <a:p>
            <a:pPr lvl="1"/>
            <a:r>
              <a:rPr lang="en-US" dirty="0" smtClean="0"/>
              <a:t>International Search</a:t>
            </a:r>
          </a:p>
          <a:p>
            <a:pPr lvl="1"/>
            <a:r>
              <a:rPr lang="en-US" dirty="0" smtClean="0"/>
              <a:t>Supplementary International Search</a:t>
            </a:r>
          </a:p>
          <a:p>
            <a:pPr lvl="1"/>
            <a:r>
              <a:rPr lang="en-US" dirty="0" smtClean="0"/>
              <a:t>International Preliminary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813"/>
            <a:ext cx="8229600" cy="1143000"/>
          </a:xfrm>
        </p:spPr>
        <p:txBody>
          <a:bodyPr/>
          <a:lstStyle/>
          <a:p>
            <a:r>
              <a:rPr lang="en-US" dirty="0" smtClean="0"/>
              <a:t>Medium of Filing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4959425"/>
            <a:ext cx="8229600" cy="1728192"/>
          </a:xfrm>
        </p:spPr>
        <p:txBody>
          <a:bodyPr/>
          <a:lstStyle/>
          <a:p>
            <a:r>
              <a:rPr lang="en-US" dirty="0" smtClean="0"/>
              <a:t>Distribution in 2017 – 2016 distribution in parenthesis:  </a:t>
            </a:r>
            <a:br>
              <a:rPr lang="en-US" dirty="0" smtClean="0"/>
            </a:br>
            <a:r>
              <a:rPr lang="en-US" dirty="0" smtClean="0"/>
              <a:t>3.8% paper (4.5%), </a:t>
            </a:r>
            <a:br>
              <a:rPr lang="en-US" dirty="0" smtClean="0"/>
            </a:br>
            <a:r>
              <a:rPr lang="en-US" dirty="0" smtClean="0"/>
              <a:t>96.2% (95.4%) fully electronic [PDF 66.6% (66.3%), XML 29.6% (29.2%)]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54778" y="4676316"/>
            <a:ext cx="5890533" cy="348832"/>
            <a:chOff x="1843326" y="4732809"/>
            <a:chExt cx="5890533" cy="348832"/>
          </a:xfrm>
        </p:grpSpPr>
        <p:sp>
          <p:nvSpPr>
            <p:cNvPr id="6" name="TextBox 5"/>
            <p:cNvSpPr txBox="1"/>
            <p:nvPr/>
          </p:nvSpPr>
          <p:spPr>
            <a:xfrm>
              <a:off x="1843326" y="4743087"/>
              <a:ext cx="62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1914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5896" y="4732809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3091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2014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2326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93940" y="47430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1" y="539779"/>
            <a:ext cx="7193487" cy="431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3" y="116632"/>
            <a:ext cx="8229600" cy="1143000"/>
          </a:xfrm>
        </p:spPr>
        <p:txBody>
          <a:bodyPr/>
          <a:lstStyle/>
          <a:p>
            <a:r>
              <a:rPr lang="en-US" dirty="0" smtClean="0"/>
              <a:t>Publication Languages in 2017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database. </a:t>
            </a:r>
            <a:r>
              <a:rPr lang="en-US" sz="1000" dirty="0" smtClean="0"/>
              <a:t>February 2018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69434"/>
            <a:ext cx="911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2017 is the first year where less than half of PCT applications published were in English</a:t>
            </a: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" y="756293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/>
              <a:t>PCT National Phase Entries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246163"/>
            <a:ext cx="735489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altLang="en-US" sz="2000" dirty="0" smtClean="0"/>
              <a:t>615,400 total national phase entries in 2016 (-1.42%)</a:t>
            </a:r>
            <a:r>
              <a:rPr lang="fr-CH" altLang="en-US" sz="2000" dirty="0"/>
              <a:t/>
            </a:r>
            <a:br>
              <a:rPr lang="fr-CH" altLang="en-US" sz="2000" dirty="0"/>
            </a:br>
            <a:r>
              <a:rPr lang="fr-CH" altLang="en-US" sz="2000" dirty="0" smtClean="0"/>
              <a:t>512,200 </a:t>
            </a:r>
            <a:r>
              <a:rPr lang="fr-CH" altLang="en-US" sz="2000" dirty="0"/>
              <a:t>non-resident national phase entries in </a:t>
            </a:r>
            <a:r>
              <a:rPr lang="fr-CH" altLang="en-US" sz="2000" dirty="0" smtClean="0"/>
              <a:t>2016 (-2.7%) </a:t>
            </a:r>
            <a:br>
              <a:rPr lang="fr-CH" altLang="en-US" sz="2000" dirty="0" smtClean="0"/>
            </a:br>
            <a:r>
              <a:rPr lang="fr-CH" altLang="en-US" sz="2000" dirty="0" smtClean="0"/>
              <a:t>56.2% of all non-resident patent applications (57.6% in 2015) </a:t>
            </a:r>
            <a:br>
              <a:rPr lang="fr-CH" altLang="en-US" sz="2000" dirty="0" smtClean="0"/>
            </a:br>
            <a:endParaRPr lang="fr-CH" altLang="en-US" sz="2000" dirty="0" smtClean="0"/>
          </a:p>
          <a:p>
            <a:pPr algn="l"/>
            <a:r>
              <a:rPr lang="fr-CH" altLang="en-US" sz="2000" dirty="0" smtClean="0"/>
              <a:t/>
            </a:r>
            <a:br>
              <a:rPr lang="fr-CH" altLang="en-US" sz="2000" dirty="0" smtClean="0"/>
            </a:br>
            <a:r>
              <a:rPr lang="fr-CH" altLang="en-US" dirty="0" smtClean="0"/>
              <a:t/>
            </a:r>
            <a:br>
              <a:rPr lang="fr-CH" altLang="en-US" dirty="0" smtClean="0"/>
            </a:br>
            <a:r>
              <a:rPr lang="fr-CH" altLang="en-US" dirty="0" smtClean="0"/>
              <a:t> </a:t>
            </a:r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December 2017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1114"/>
            <a:ext cx="756084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International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824536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International Search Reports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Timeliness of Transmission to International Bureau</a:t>
            </a:r>
          </a:p>
          <a:p>
            <a:pPr lvl="1"/>
            <a:endParaRPr lang="en-US" dirty="0"/>
          </a:p>
          <a:p>
            <a:r>
              <a:rPr lang="en-US" dirty="0" smtClean="0"/>
              <a:t>Supplementary International Search Reports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International Preliminary Examination Reports</a:t>
            </a:r>
          </a:p>
          <a:p>
            <a:pPr lvl="1"/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Timeliness of Transmission to International Bureau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63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62" y="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ISRs established by ISA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4" y="6000439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Data based on international filing year of application </a:t>
            </a:r>
            <a:br>
              <a:rPr lang="en-US" dirty="0" smtClean="0"/>
            </a:br>
            <a:r>
              <a:rPr lang="en-US" dirty="0" smtClean="0"/>
              <a:t>Data for 2017 are incomplete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5" y="64641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February 2018</a:t>
            </a:r>
            <a:endParaRPr lang="en-US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2" y="692696"/>
            <a:ext cx="8972153" cy="53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62" y="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ISRs established by ISA (excluding IP5 Offices)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4" y="6000439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Data based on international filing year of application </a:t>
            </a:r>
            <a:br>
              <a:rPr lang="en-US" dirty="0" smtClean="0"/>
            </a:br>
            <a:r>
              <a:rPr lang="en-US" dirty="0" smtClean="0"/>
              <a:t>Data for 2017 are incomplete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5" y="64641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February 2018</a:t>
            </a:r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878"/>
            <a:ext cx="8888245" cy="533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751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ISRs to the IB from Date of Receipt of Search Copy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7504" y="4500141"/>
            <a:ext cx="9036496" cy="1728192"/>
          </a:xfrm>
        </p:spPr>
        <p:txBody>
          <a:bodyPr/>
          <a:lstStyle/>
          <a:p>
            <a:r>
              <a:rPr lang="en-US" dirty="0" smtClean="0"/>
              <a:t>Average timeliness in transmitting ISRs to the IB was 3.1 months in 2016 - shortest time since 2001</a:t>
            </a:r>
          </a:p>
          <a:p>
            <a:r>
              <a:rPr lang="en-US" dirty="0" smtClean="0"/>
              <a:t>80.4% of PCT applications transmitted to IB within 3 months from date of receipt of search copy </a:t>
            </a:r>
            <a:r>
              <a:rPr lang="en-US" smtClean="0"/>
              <a:t>in 2016 </a:t>
            </a:r>
            <a:r>
              <a:rPr lang="en-US" dirty="0" smtClean="0"/>
              <a:t>– expected to rise to about 84% for 2017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8310" y="4377031"/>
            <a:ext cx="8591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April 2017 and February 2018.  Excludes cases where the time limit of 9 months from the priority date applies.</a:t>
            </a:r>
            <a:endParaRPr lang="en-US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" y="1340768"/>
            <a:ext cx="9026822" cy="30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 - PCT Online Services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- PCT Online Services</Template>
  <TotalTime>3727</TotalTime>
  <Words>712</Words>
  <Application>Microsoft Office PowerPoint</Application>
  <PresentationFormat>On-screen Show (4:3)</PresentationFormat>
  <Paragraphs>214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IB - PCT Online Services</vt:lpstr>
      <vt:lpstr>PCT Statistics Meeting of International Authorities Twenty-Fifth Session</vt:lpstr>
      <vt:lpstr>Outline</vt:lpstr>
      <vt:lpstr>Medium of Filing</vt:lpstr>
      <vt:lpstr>Publication Languages in 2017</vt:lpstr>
      <vt:lpstr>PCT National Phase Entries</vt:lpstr>
      <vt:lpstr>International Authorities</vt:lpstr>
      <vt:lpstr>Distribution of ISRs established by ISA</vt:lpstr>
      <vt:lpstr>Distribution of ISRs established by ISA (excluding IP5 Offices)</vt:lpstr>
      <vt:lpstr>Average Timeliness in transmitting ISRs to the IB from Date of Receipt of Search Copy</vt:lpstr>
      <vt:lpstr>Timeliness in Transmitting ISRs to the IB measured from Date of Receipt of Search Copy by ISA for 2016</vt:lpstr>
      <vt:lpstr>Timeliness in Transmitting ISRs to the IB measured from Priority Date by ISA for 2016</vt:lpstr>
      <vt:lpstr>PCT A1 Publication Percentage by ISA in 2017 </vt:lpstr>
      <vt:lpstr>Supplementary International Search Requests</vt:lpstr>
      <vt:lpstr>International Preliminary Examination Demands</vt:lpstr>
      <vt:lpstr>International Preliminary Examination Reports</vt:lpstr>
      <vt:lpstr>Average Timeliness in transmitting IPRPs</vt:lpstr>
      <vt:lpstr>Timeliness in Transmitting IPRPs by IPEA in 2016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Online Services PCT Working Group</dc:title>
  <dc:creator>MARLOW Thomas</dc:creator>
  <cp:lastModifiedBy>MARLOW Thomas</cp:lastModifiedBy>
  <cp:revision>195</cp:revision>
  <cp:lastPrinted>2018-02-15T09:14:05Z</cp:lastPrinted>
  <dcterms:created xsi:type="dcterms:W3CDTF">2015-05-14T14:44:56Z</dcterms:created>
  <dcterms:modified xsi:type="dcterms:W3CDTF">2018-02-27T10:05:05Z</dcterms:modified>
</cp:coreProperties>
</file>