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i.wipo.int\wipodata\DAT1\OrgPctLdev\Shared\WIPO%20meetings%20-%20PCT\PCT-MIA-27\Non%20papers\PCT%20Statistics%20Data\Medium%20of%20Filing%20by%20ye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low\AppData\Local\Temp\pct_3%20-%20PCT%20applications%20by%20filing%20medium%20(filing%20date)__2019_2019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low\AppData\Local\Temp\pct_3%20-%20PCT%20applications%20by%20filing%20medium%20(filing%20date)__2019_2019-2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low\AppData\Local\Temp\patent_1b-%20PCT%20national%20phase%20entries_Resident%20and%20non-resident%20count%20by%20filing%20office_2004_2018.csv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i.wipo.int\wipodata\DAT1\OrgPctLdev\Shared\WIPO%20meetings%20-%20PCT\PCT-MIA-27\Non%20papers\PCT%20Statistics%20Data\a1%20publication%20ra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3"/>
          <c:order val="0"/>
          <c:tx>
            <c:v>XML</c:v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cat>
            <c:numRef>
              <c:f>'pct_3 - PCT applications by fil'!$F$7:$L$7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'pct_3 - PCT applications by fil'!$F$12:$L$12</c:f>
              <c:numCache>
                <c:formatCode>General</c:formatCode>
                <c:ptCount val="7"/>
                <c:pt idx="0">
                  <c:v>56089</c:v>
                </c:pt>
                <c:pt idx="1">
                  <c:v>55909</c:v>
                </c:pt>
                <c:pt idx="2">
                  <c:v>61159</c:v>
                </c:pt>
                <c:pt idx="3">
                  <c:v>68088</c:v>
                </c:pt>
                <c:pt idx="4">
                  <c:v>71069</c:v>
                </c:pt>
                <c:pt idx="5">
                  <c:v>72239</c:v>
                </c:pt>
                <c:pt idx="6">
                  <c:v>63044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AB-40EF-B060-5CC0C224D974}"/>
            </c:ext>
          </c:extLst>
        </c:ser>
        <c:ser>
          <c:idx val="2"/>
          <c:order val="1"/>
          <c:tx>
            <c:v>PDF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'pct_3 - PCT applications by fil'!$F$7:$L$7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'pct_3 - PCT applications by fil'!$F$11:$L$11</c:f>
              <c:numCache>
                <c:formatCode>General</c:formatCode>
                <c:ptCount val="7"/>
                <c:pt idx="0">
                  <c:v>127934</c:v>
                </c:pt>
                <c:pt idx="1">
                  <c:v>139702</c:v>
                </c:pt>
                <c:pt idx="2">
                  <c:v>142219</c:v>
                </c:pt>
                <c:pt idx="3">
                  <c:v>154362</c:v>
                </c:pt>
                <c:pt idx="4">
                  <c:v>163565</c:v>
                </c:pt>
                <c:pt idx="5">
                  <c:v>172982</c:v>
                </c:pt>
                <c:pt idx="6">
                  <c:v>143285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AB-40EF-B060-5CC0C224D974}"/>
            </c:ext>
          </c:extLst>
        </c:ser>
        <c:ser>
          <c:idx val="1"/>
          <c:order val="2"/>
          <c:tx>
            <c:v>EASY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'pct_3 - PCT applications by fil'!$F$7:$L$7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'pct_3 - PCT applications by fil'!$F$10:$L$10</c:f>
              <c:numCache>
                <c:formatCode>General</c:formatCode>
                <c:ptCount val="7"/>
                <c:pt idx="0">
                  <c:v>5870</c:v>
                </c:pt>
                <c:pt idx="1">
                  <c:v>5156</c:v>
                </c:pt>
                <c:pt idx="2">
                  <c:v>1774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AB-40EF-B060-5CC0C224D974}"/>
            </c:ext>
          </c:extLst>
        </c:ser>
        <c:ser>
          <c:idx val="0"/>
          <c:order val="3"/>
          <c:tx>
            <c:v>Paper</c:v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'pct_3 - PCT applications by fil'!$F$7:$L$7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'pct_3 - PCT applications by fil'!$F$9:$L$9</c:f>
              <c:numCache>
                <c:formatCode>General</c:formatCode>
                <c:ptCount val="7"/>
                <c:pt idx="0">
                  <c:v>15412</c:v>
                </c:pt>
                <c:pt idx="1">
                  <c:v>13562</c:v>
                </c:pt>
                <c:pt idx="2">
                  <c:v>12078</c:v>
                </c:pt>
                <c:pt idx="3">
                  <c:v>10457</c:v>
                </c:pt>
                <c:pt idx="4">
                  <c:v>8893</c:v>
                </c:pt>
                <c:pt idx="5">
                  <c:v>7552</c:v>
                </c:pt>
                <c:pt idx="6">
                  <c:v>4777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AB-40EF-B060-5CC0C224D9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07994719"/>
        <c:axId val="1807988479"/>
      </c:barChart>
      <c:catAx>
        <c:axId val="1807994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807988479"/>
        <c:crosses val="autoZero"/>
        <c:auto val="1"/>
        <c:lblAlgn val="ctr"/>
        <c:lblOffset val="100"/>
        <c:noMultiLvlLbl val="0"/>
      </c:catAx>
      <c:valAx>
        <c:axId val="1807988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80799471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5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51-41E8-8FD4-C61877F2D1AB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51-41E8-8FD4-C61877F2D1AB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51-41E8-8FD4-C61877F2D1AB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51-41E8-8FD4-C61877F2D1AB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251-41E8-8FD4-C61877F2D1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251-41E8-8FD4-C61877F2D1AB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'pct_3 - PCT applications by fil'!$O$14:$O$19</c:f>
              <c:strCache>
                <c:ptCount val="6"/>
                <c:pt idx="0">
                  <c:v>JP</c:v>
                </c:pt>
                <c:pt idx="1">
                  <c:v>KR</c:v>
                </c:pt>
                <c:pt idx="2">
                  <c:v>CN</c:v>
                </c:pt>
                <c:pt idx="3">
                  <c:v>IB</c:v>
                </c:pt>
                <c:pt idx="4">
                  <c:v>EP</c:v>
                </c:pt>
                <c:pt idx="5">
                  <c:v>Others</c:v>
                </c:pt>
              </c:strCache>
            </c:strRef>
          </c:cat>
          <c:val>
            <c:numRef>
              <c:f>'pct_3 - PCT applications by fil'!$N$14:$N$19</c:f>
              <c:numCache>
                <c:formatCode>General</c:formatCode>
                <c:ptCount val="6"/>
                <c:pt idx="0">
                  <c:v>42701</c:v>
                </c:pt>
                <c:pt idx="1">
                  <c:v>14203</c:v>
                </c:pt>
                <c:pt idx="2">
                  <c:v>5552</c:v>
                </c:pt>
                <c:pt idx="3">
                  <c:v>274</c:v>
                </c:pt>
                <c:pt idx="4">
                  <c:v>218</c:v>
                </c:pt>
                <c:pt idx="5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251-41E8-8FD4-C61877F2D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352340332458445"/>
          <c:y val="0.2561210635606665"/>
          <c:w val="0.16646254308572875"/>
          <c:h val="0.46753171859738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58169291338596E-2"/>
          <c:y val="4.8684819805375736E-2"/>
          <c:w val="0.88890941022078118"/>
          <c:h val="0.854861267341582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'pct_3 - PCT applications by fil'!$B$7:$B$16</c:f>
              <c:strCache>
                <c:ptCount val="10"/>
                <c:pt idx="0">
                  <c:v>RU</c:v>
                </c:pt>
                <c:pt idx="1">
                  <c:v>EP</c:v>
                </c:pt>
                <c:pt idx="2">
                  <c:v>KR</c:v>
                </c:pt>
                <c:pt idx="3">
                  <c:v>IB</c:v>
                </c:pt>
                <c:pt idx="4">
                  <c:v>JP</c:v>
                </c:pt>
                <c:pt idx="5">
                  <c:v>DE</c:v>
                </c:pt>
                <c:pt idx="6">
                  <c:v>CN</c:v>
                </c:pt>
                <c:pt idx="7">
                  <c:v>CA</c:v>
                </c:pt>
                <c:pt idx="8">
                  <c:v>AU</c:v>
                </c:pt>
                <c:pt idx="9">
                  <c:v>GB</c:v>
                </c:pt>
              </c:strCache>
            </c:strRef>
          </c:cat>
          <c:val>
            <c:numRef>
              <c:f>'pct_3 - PCT applications by fil'!$F$7:$F$16</c:f>
              <c:numCache>
                <c:formatCode>General</c:formatCode>
                <c:ptCount val="10"/>
                <c:pt idx="0">
                  <c:v>697</c:v>
                </c:pt>
                <c:pt idx="1">
                  <c:v>654</c:v>
                </c:pt>
                <c:pt idx="2">
                  <c:v>481</c:v>
                </c:pt>
                <c:pt idx="3">
                  <c:v>284</c:v>
                </c:pt>
                <c:pt idx="4">
                  <c:v>258</c:v>
                </c:pt>
                <c:pt idx="5">
                  <c:v>213</c:v>
                </c:pt>
                <c:pt idx="6">
                  <c:v>211</c:v>
                </c:pt>
                <c:pt idx="7">
                  <c:v>150</c:v>
                </c:pt>
                <c:pt idx="8">
                  <c:v>138</c:v>
                </c:pt>
                <c:pt idx="9">
                  <c:v>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AF-4D2F-BF1D-A645CFC52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56743551"/>
        <c:axId val="1956757695"/>
      </c:barChart>
      <c:catAx>
        <c:axId val="195674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956757695"/>
        <c:crosses val="autoZero"/>
        <c:auto val="1"/>
        <c:lblAlgn val="ctr"/>
        <c:lblOffset val="100"/>
        <c:noMultiLvlLbl val="0"/>
      </c:catAx>
      <c:valAx>
        <c:axId val="195675769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956743551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baseline="0"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0D1-4D74-8FBB-CC9A6423E0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0D1-4D74-8FBB-CC9A6423E0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0D1-4D74-8FBB-CC9A6423E0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0D1-4D74-8FBB-CC9A6423E07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0D1-4D74-8FBB-CC9A6423E07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0D1-4D74-8FBB-CC9A6423E07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0D1-4D74-8FBB-CC9A6423E07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0D1-4D74-8FBB-CC9A6423E07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0D1-4D74-8FBB-CC9A6423E07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0D1-4D74-8FBB-CC9A6423E07B}"/>
              </c:ext>
            </c:extLst>
          </c:dPt>
          <c:cat>
            <c:strRef>
              <c:f>'pct_4 - PCT publications by lan'!$C$7:$C$16</c:f>
              <c:strCache>
                <c:ptCount val="10"/>
                <c:pt idx="0">
                  <c:v>English</c:v>
                </c:pt>
                <c:pt idx="1">
                  <c:v>Japanese</c:v>
                </c:pt>
                <c:pt idx="2">
                  <c:v>Chinese</c:v>
                </c:pt>
                <c:pt idx="3">
                  <c:v>German</c:v>
                </c:pt>
                <c:pt idx="4">
                  <c:v>Korean</c:v>
                </c:pt>
                <c:pt idx="5">
                  <c:v>French</c:v>
                </c:pt>
                <c:pt idx="6">
                  <c:v>Spanish</c:v>
                </c:pt>
                <c:pt idx="7">
                  <c:v>Russian</c:v>
                </c:pt>
                <c:pt idx="8">
                  <c:v>Portuguese</c:v>
                </c:pt>
                <c:pt idx="9">
                  <c:v>Arabic</c:v>
                </c:pt>
              </c:strCache>
            </c:strRef>
          </c:cat>
          <c:val>
            <c:numRef>
              <c:f>'pct_4 - PCT publications by lan'!$D$7:$D$16</c:f>
              <c:numCache>
                <c:formatCode>General</c:formatCode>
                <c:ptCount val="10"/>
                <c:pt idx="0">
                  <c:v>110297</c:v>
                </c:pt>
                <c:pt idx="1">
                  <c:v>48495</c:v>
                </c:pt>
                <c:pt idx="2">
                  <c:v>46932</c:v>
                </c:pt>
                <c:pt idx="3">
                  <c:v>17279</c:v>
                </c:pt>
                <c:pt idx="4">
                  <c:v>14581</c:v>
                </c:pt>
                <c:pt idx="5">
                  <c:v>5952</c:v>
                </c:pt>
                <c:pt idx="6">
                  <c:v>1423</c:v>
                </c:pt>
                <c:pt idx="7">
                  <c:v>1119</c:v>
                </c:pt>
                <c:pt idx="8">
                  <c:v>522</c:v>
                </c:pt>
                <c:pt idx="9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0D1-4D74-8FBB-CC9A6423E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9"/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5650569786371658"/>
          <c:y val="5.1210743053670009E-2"/>
          <c:w val="0.21636948071364498"/>
          <c:h val="0.858306634084532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48055848689018"/>
          <c:y val="3.4196081093311619E-2"/>
          <c:w val="0.81461111111111106"/>
          <c:h val="0.7671977981918927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0000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solidFill>
                  <a:srgbClr val="0000FF"/>
                </a:solidFill>
              </a:ln>
              <a:effectLst/>
            </c:spPr>
          </c:marker>
          <c:cat>
            <c:numRef>
              <c:f>'patent_1b- PCT national phase e'!$D$7:$R$7</c:f>
              <c:numCache>
                <c:formatCode>General</c:formatCode>
                <c:ptCount val="1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</c:numCache>
            </c:numRef>
          </c:cat>
          <c:val>
            <c:numRef>
              <c:f>'patent_1b- PCT national phase e'!$D$11:$R$11</c:f>
              <c:numCache>
                <c:formatCode>General</c:formatCode>
                <c:ptCount val="15"/>
                <c:pt idx="0">
                  <c:v>326600</c:v>
                </c:pt>
                <c:pt idx="1">
                  <c:v>362700</c:v>
                </c:pt>
                <c:pt idx="2">
                  <c:v>402100</c:v>
                </c:pt>
                <c:pt idx="3">
                  <c:v>438500</c:v>
                </c:pt>
                <c:pt idx="4">
                  <c:v>470400</c:v>
                </c:pt>
                <c:pt idx="5">
                  <c:v>450100</c:v>
                </c:pt>
                <c:pt idx="6">
                  <c:v>486300</c:v>
                </c:pt>
                <c:pt idx="7">
                  <c:v>509900</c:v>
                </c:pt>
                <c:pt idx="8">
                  <c:v>542900</c:v>
                </c:pt>
                <c:pt idx="9">
                  <c:v>565900</c:v>
                </c:pt>
                <c:pt idx="10">
                  <c:v>595400</c:v>
                </c:pt>
                <c:pt idx="11">
                  <c:v>624100</c:v>
                </c:pt>
                <c:pt idx="12">
                  <c:v>616300</c:v>
                </c:pt>
                <c:pt idx="13">
                  <c:v>631300</c:v>
                </c:pt>
                <c:pt idx="14">
                  <c:v>647700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7D-4C4D-AD5A-FE87460FE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8853839"/>
        <c:axId val="2028855087"/>
      </c:lineChart>
      <c:catAx>
        <c:axId val="202885383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28855087"/>
        <c:crosses val="autoZero"/>
        <c:auto val="1"/>
        <c:lblAlgn val="ctr"/>
        <c:lblOffset val="100"/>
        <c:noMultiLvlLbl val="0"/>
      </c:catAx>
      <c:valAx>
        <c:axId val="2028855087"/>
        <c:scaling>
          <c:orientation val="minMax"/>
          <c:min val="3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28853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2"/>
          <c:order val="0"/>
          <c:tx>
            <c:strRef>
              <c:f>'pct_9 - International Search Re'!$E$7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185067526415994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7A2-4020-965F-C65ACE37059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'pct_9 - International Search Re'!$A$10:$A$32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Israel</c:v>
                </c:pt>
                <c:pt idx="10">
                  <c:v>Spain</c:v>
                </c:pt>
                <c:pt idx="11">
                  <c:v>Turkey</c:v>
                </c:pt>
                <c:pt idx="12">
                  <c:v>Sweden</c:v>
                </c:pt>
                <c:pt idx="13">
                  <c:v>Singapore</c:v>
                </c:pt>
                <c:pt idx="14">
                  <c:v>Finland</c:v>
                </c:pt>
                <c:pt idx="15">
                  <c:v>Brazil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Re'!$E$10:$E$32</c:f>
              <c:numCache>
                <c:formatCode>General</c:formatCode>
                <c:ptCount val="23"/>
                <c:pt idx="0">
                  <c:v>80757</c:v>
                </c:pt>
                <c:pt idx="1">
                  <c:v>52912</c:v>
                </c:pt>
                <c:pt idx="2">
                  <c:v>51613</c:v>
                </c:pt>
                <c:pt idx="3">
                  <c:v>27138</c:v>
                </c:pt>
                <c:pt idx="4">
                  <c:v>21210</c:v>
                </c:pt>
                <c:pt idx="5">
                  <c:v>3892</c:v>
                </c:pt>
                <c:pt idx="6">
                  <c:v>2332</c:v>
                </c:pt>
                <c:pt idx="7">
                  <c:v>2185</c:v>
                </c:pt>
                <c:pt idx="8">
                  <c:v>1596</c:v>
                </c:pt>
                <c:pt idx="9">
                  <c:v>1395</c:v>
                </c:pt>
                <c:pt idx="10">
                  <c:v>1012</c:v>
                </c:pt>
                <c:pt idx="11">
                  <c:v>937</c:v>
                </c:pt>
                <c:pt idx="12">
                  <c:v>927</c:v>
                </c:pt>
                <c:pt idx="13">
                  <c:v>739</c:v>
                </c:pt>
                <c:pt idx="14">
                  <c:v>515</c:v>
                </c:pt>
                <c:pt idx="15">
                  <c:v>507</c:v>
                </c:pt>
                <c:pt idx="16">
                  <c:v>303</c:v>
                </c:pt>
                <c:pt idx="17">
                  <c:v>225</c:v>
                </c:pt>
                <c:pt idx="18">
                  <c:v>174</c:v>
                </c:pt>
                <c:pt idx="19">
                  <c:v>118</c:v>
                </c:pt>
                <c:pt idx="20">
                  <c:v>94</c:v>
                </c:pt>
                <c:pt idx="21">
                  <c:v>48</c:v>
                </c:pt>
                <c:pt idx="2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A2-4020-965F-C65ACE370599}"/>
            </c:ext>
          </c:extLst>
        </c:ser>
        <c:ser>
          <c:idx val="1"/>
          <c:order val="1"/>
          <c:tx>
            <c:strRef>
              <c:f>'pct_9 - International Search Re'!$D$7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Re'!$A$10:$A$32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Israel</c:v>
                </c:pt>
                <c:pt idx="10">
                  <c:v>Spain</c:v>
                </c:pt>
                <c:pt idx="11">
                  <c:v>Turkey</c:v>
                </c:pt>
                <c:pt idx="12">
                  <c:v>Sweden</c:v>
                </c:pt>
                <c:pt idx="13">
                  <c:v>Singapore</c:v>
                </c:pt>
                <c:pt idx="14">
                  <c:v>Finland</c:v>
                </c:pt>
                <c:pt idx="15">
                  <c:v>Brazil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Re'!$D$10:$D$32</c:f>
              <c:numCache>
                <c:formatCode>General</c:formatCode>
                <c:ptCount val="23"/>
                <c:pt idx="0">
                  <c:v>80764</c:v>
                </c:pt>
                <c:pt idx="1">
                  <c:v>51984</c:v>
                </c:pt>
                <c:pt idx="2">
                  <c:v>47932</c:v>
                </c:pt>
                <c:pt idx="3">
                  <c:v>24134</c:v>
                </c:pt>
                <c:pt idx="4">
                  <c:v>21279</c:v>
                </c:pt>
                <c:pt idx="5">
                  <c:v>3913</c:v>
                </c:pt>
                <c:pt idx="6">
                  <c:v>2150</c:v>
                </c:pt>
                <c:pt idx="7">
                  <c:v>2396</c:v>
                </c:pt>
                <c:pt idx="8">
                  <c:v>1589</c:v>
                </c:pt>
                <c:pt idx="9">
                  <c:v>1318</c:v>
                </c:pt>
                <c:pt idx="10">
                  <c:v>900</c:v>
                </c:pt>
                <c:pt idx="11">
                  <c:v>111</c:v>
                </c:pt>
                <c:pt idx="12">
                  <c:v>1013</c:v>
                </c:pt>
                <c:pt idx="13">
                  <c:v>654</c:v>
                </c:pt>
                <c:pt idx="14">
                  <c:v>501</c:v>
                </c:pt>
                <c:pt idx="15">
                  <c:v>489</c:v>
                </c:pt>
                <c:pt idx="16">
                  <c:v>304</c:v>
                </c:pt>
                <c:pt idx="17">
                  <c:v>234</c:v>
                </c:pt>
                <c:pt idx="18">
                  <c:v>180</c:v>
                </c:pt>
                <c:pt idx="19">
                  <c:v>128</c:v>
                </c:pt>
                <c:pt idx="20">
                  <c:v>35</c:v>
                </c:pt>
                <c:pt idx="2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A2-4020-965F-C65ACE370599}"/>
            </c:ext>
          </c:extLst>
        </c:ser>
        <c:ser>
          <c:idx val="0"/>
          <c:order val="2"/>
          <c:tx>
            <c:strRef>
              <c:f>'pct_9 - International Search Re'!$C$7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Re'!$A$10:$A$32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Israel</c:v>
                </c:pt>
                <c:pt idx="10">
                  <c:v>Spain</c:v>
                </c:pt>
                <c:pt idx="11">
                  <c:v>Turkey</c:v>
                </c:pt>
                <c:pt idx="12">
                  <c:v>Sweden</c:v>
                </c:pt>
                <c:pt idx="13">
                  <c:v>Singapore</c:v>
                </c:pt>
                <c:pt idx="14">
                  <c:v>Finland</c:v>
                </c:pt>
                <c:pt idx="15">
                  <c:v>Brazil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Re'!$C$10:$C$32</c:f>
              <c:numCache>
                <c:formatCode>General</c:formatCode>
                <c:ptCount val="23"/>
                <c:pt idx="0">
                  <c:v>79647</c:v>
                </c:pt>
                <c:pt idx="1">
                  <c:v>44021</c:v>
                </c:pt>
                <c:pt idx="2">
                  <c:v>45948</c:v>
                </c:pt>
                <c:pt idx="3">
                  <c:v>25944</c:v>
                </c:pt>
                <c:pt idx="4">
                  <c:v>21153</c:v>
                </c:pt>
                <c:pt idx="5">
                  <c:v>3849</c:v>
                </c:pt>
                <c:pt idx="6">
                  <c:v>1999</c:v>
                </c:pt>
                <c:pt idx="7">
                  <c:v>2423</c:v>
                </c:pt>
                <c:pt idx="8">
                  <c:v>1068</c:v>
                </c:pt>
                <c:pt idx="9">
                  <c:v>1402</c:v>
                </c:pt>
                <c:pt idx="10">
                  <c:v>1092</c:v>
                </c:pt>
                <c:pt idx="11">
                  <c:v>9</c:v>
                </c:pt>
                <c:pt idx="12">
                  <c:v>1087</c:v>
                </c:pt>
                <c:pt idx="13">
                  <c:v>526</c:v>
                </c:pt>
                <c:pt idx="14">
                  <c:v>465</c:v>
                </c:pt>
                <c:pt idx="15">
                  <c:v>528</c:v>
                </c:pt>
                <c:pt idx="16">
                  <c:v>217</c:v>
                </c:pt>
                <c:pt idx="17">
                  <c:v>277</c:v>
                </c:pt>
                <c:pt idx="18">
                  <c:v>176</c:v>
                </c:pt>
                <c:pt idx="19">
                  <c:v>126</c:v>
                </c:pt>
                <c:pt idx="20">
                  <c:v>39</c:v>
                </c:pt>
                <c:pt idx="2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A2-4020-965F-C65ACE370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28862575"/>
        <c:axId val="2028858831"/>
      </c:barChart>
      <c:catAx>
        <c:axId val="202886257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28858831"/>
        <c:crosses val="autoZero"/>
        <c:auto val="1"/>
        <c:lblAlgn val="ctr"/>
        <c:lblOffset val="100"/>
        <c:tickLblSkip val="1"/>
        <c:noMultiLvlLbl val="0"/>
      </c:catAx>
      <c:valAx>
        <c:axId val="2028858831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8862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732459509634471"/>
          <c:y val="2.1765128071396137E-2"/>
          <c:w val="0.71850339769172689"/>
          <c:h val="0.9202898550724637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'pct_9 - International Search Re'!$E$7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2194092827004216E-3"/>
                  <c:y val="-1.2711500730285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36E-439F-B20F-5923CDEE43A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'pct_9 - International Search Re'!$A$10:$A$32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Israel</c:v>
                </c:pt>
                <c:pt idx="5">
                  <c:v>Spain</c:v>
                </c:pt>
                <c:pt idx="6">
                  <c:v>Turkey</c:v>
                </c:pt>
                <c:pt idx="7">
                  <c:v>Sweden</c:v>
                </c:pt>
                <c:pt idx="8">
                  <c:v>Singapore</c:v>
                </c:pt>
                <c:pt idx="9">
                  <c:v>Finland</c:v>
                </c:pt>
                <c:pt idx="10">
                  <c:v>Brazil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</c:strRef>
          </c:cat>
          <c:val>
            <c:numRef>
              <c:f>'pct_9 - International Search Re'!$E$10:$E$32</c:f>
              <c:numCache>
                <c:formatCode>General</c:formatCode>
                <c:ptCount val="18"/>
                <c:pt idx="0">
                  <c:v>3892</c:v>
                </c:pt>
                <c:pt idx="1">
                  <c:v>2332</c:v>
                </c:pt>
                <c:pt idx="2">
                  <c:v>2185</c:v>
                </c:pt>
                <c:pt idx="3">
                  <c:v>1596</c:v>
                </c:pt>
                <c:pt idx="4">
                  <c:v>1395</c:v>
                </c:pt>
                <c:pt idx="5">
                  <c:v>1012</c:v>
                </c:pt>
                <c:pt idx="6">
                  <c:v>937</c:v>
                </c:pt>
                <c:pt idx="7">
                  <c:v>927</c:v>
                </c:pt>
                <c:pt idx="8">
                  <c:v>739</c:v>
                </c:pt>
                <c:pt idx="9">
                  <c:v>515</c:v>
                </c:pt>
                <c:pt idx="10">
                  <c:v>507</c:v>
                </c:pt>
                <c:pt idx="11">
                  <c:v>303</c:v>
                </c:pt>
                <c:pt idx="12">
                  <c:v>225</c:v>
                </c:pt>
                <c:pt idx="13">
                  <c:v>174</c:v>
                </c:pt>
                <c:pt idx="14">
                  <c:v>118</c:v>
                </c:pt>
                <c:pt idx="15">
                  <c:v>94</c:v>
                </c:pt>
                <c:pt idx="16">
                  <c:v>48</c:v>
                </c:pt>
                <c:pt idx="1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6E-439F-B20F-5923CDEE43A7}"/>
            </c:ext>
          </c:extLst>
        </c:ser>
        <c:ser>
          <c:idx val="1"/>
          <c:order val="1"/>
          <c:tx>
            <c:strRef>
              <c:f>'pct_9 - International Search Re'!$D$7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Re'!$A$10:$A$32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Israel</c:v>
                </c:pt>
                <c:pt idx="5">
                  <c:v>Spain</c:v>
                </c:pt>
                <c:pt idx="6">
                  <c:v>Turkey</c:v>
                </c:pt>
                <c:pt idx="7">
                  <c:v>Sweden</c:v>
                </c:pt>
                <c:pt idx="8">
                  <c:v>Singapore</c:v>
                </c:pt>
                <c:pt idx="9">
                  <c:v>Finland</c:v>
                </c:pt>
                <c:pt idx="10">
                  <c:v>Brazil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</c:strRef>
          </c:cat>
          <c:val>
            <c:numRef>
              <c:f>'pct_9 - International Search Re'!$D$10:$D$32</c:f>
              <c:numCache>
                <c:formatCode>General</c:formatCode>
                <c:ptCount val="18"/>
                <c:pt idx="0">
                  <c:v>3913</c:v>
                </c:pt>
                <c:pt idx="1">
                  <c:v>2150</c:v>
                </c:pt>
                <c:pt idx="2">
                  <c:v>2396</c:v>
                </c:pt>
                <c:pt idx="3">
                  <c:v>1589</c:v>
                </c:pt>
                <c:pt idx="4">
                  <c:v>1318</c:v>
                </c:pt>
                <c:pt idx="5">
                  <c:v>900</c:v>
                </c:pt>
                <c:pt idx="6">
                  <c:v>111</c:v>
                </c:pt>
                <c:pt idx="7">
                  <c:v>1013</c:v>
                </c:pt>
                <c:pt idx="8">
                  <c:v>654</c:v>
                </c:pt>
                <c:pt idx="9">
                  <c:v>501</c:v>
                </c:pt>
                <c:pt idx="10">
                  <c:v>489</c:v>
                </c:pt>
                <c:pt idx="11">
                  <c:v>304</c:v>
                </c:pt>
                <c:pt idx="12">
                  <c:v>234</c:v>
                </c:pt>
                <c:pt idx="13">
                  <c:v>180</c:v>
                </c:pt>
                <c:pt idx="14">
                  <c:v>128</c:v>
                </c:pt>
                <c:pt idx="15">
                  <c:v>35</c:v>
                </c:pt>
                <c:pt idx="1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6E-439F-B20F-5923CDEE43A7}"/>
            </c:ext>
          </c:extLst>
        </c:ser>
        <c:ser>
          <c:idx val="0"/>
          <c:order val="2"/>
          <c:tx>
            <c:strRef>
              <c:f>'pct_9 - International Search Re'!$C$7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Re'!$A$10:$A$32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Israel</c:v>
                </c:pt>
                <c:pt idx="5">
                  <c:v>Spain</c:v>
                </c:pt>
                <c:pt idx="6">
                  <c:v>Turkey</c:v>
                </c:pt>
                <c:pt idx="7">
                  <c:v>Sweden</c:v>
                </c:pt>
                <c:pt idx="8">
                  <c:v>Singapore</c:v>
                </c:pt>
                <c:pt idx="9">
                  <c:v>Finland</c:v>
                </c:pt>
                <c:pt idx="10">
                  <c:v>Brazil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</c:strRef>
          </c:cat>
          <c:val>
            <c:numRef>
              <c:f>'pct_9 - International Search Re'!$C$10:$C$32</c:f>
              <c:numCache>
                <c:formatCode>General</c:formatCode>
                <c:ptCount val="18"/>
                <c:pt idx="0">
                  <c:v>3849</c:v>
                </c:pt>
                <c:pt idx="1">
                  <c:v>1999</c:v>
                </c:pt>
                <c:pt idx="2">
                  <c:v>2423</c:v>
                </c:pt>
                <c:pt idx="3">
                  <c:v>1068</c:v>
                </c:pt>
                <c:pt idx="4">
                  <c:v>1402</c:v>
                </c:pt>
                <c:pt idx="5">
                  <c:v>1092</c:v>
                </c:pt>
                <c:pt idx="6">
                  <c:v>9</c:v>
                </c:pt>
                <c:pt idx="7">
                  <c:v>1087</c:v>
                </c:pt>
                <c:pt idx="8">
                  <c:v>526</c:v>
                </c:pt>
                <c:pt idx="9">
                  <c:v>465</c:v>
                </c:pt>
                <c:pt idx="10">
                  <c:v>528</c:v>
                </c:pt>
                <c:pt idx="11">
                  <c:v>217</c:v>
                </c:pt>
                <c:pt idx="12">
                  <c:v>277</c:v>
                </c:pt>
                <c:pt idx="13">
                  <c:v>176</c:v>
                </c:pt>
                <c:pt idx="14">
                  <c:v>126</c:v>
                </c:pt>
                <c:pt idx="15">
                  <c:v>39</c:v>
                </c:pt>
                <c:pt idx="1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6E-439F-B20F-5923CDEE4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28862575"/>
        <c:axId val="2028858831"/>
      </c:barChart>
      <c:catAx>
        <c:axId val="202886257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28858831"/>
        <c:crosses val="autoZero"/>
        <c:auto val="1"/>
        <c:lblAlgn val="ctr"/>
        <c:lblOffset val="100"/>
        <c:tickLblSkip val="1"/>
        <c:noMultiLvlLbl val="0"/>
      </c:catAx>
      <c:valAx>
        <c:axId val="2028858831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8862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00FF"/>
            </a:solidFill>
            <a:ln>
              <a:noFill/>
            </a:ln>
            <a:effectLst/>
          </c:spPr>
          <c:invertIfNegative val="0"/>
          <c:cat>
            <c:strRef>
              <c:f>'pct_7 - PCT publications by A1_'!$N$11:$N$34</c:f>
              <c:strCache>
                <c:ptCount val="24"/>
                <c:pt idx="0">
                  <c:v>Chile</c:v>
                </c:pt>
                <c:pt idx="1">
                  <c:v>Philippines</c:v>
                </c:pt>
                <c:pt idx="2">
                  <c:v>Ukraine</c:v>
                </c:pt>
                <c:pt idx="3">
                  <c:v>Visegrad Patent Institute</c:v>
                </c:pt>
                <c:pt idx="4">
                  <c:v>Japan</c:v>
                </c:pt>
                <c:pt idx="5">
                  <c:v>Sweden</c:v>
                </c:pt>
                <c:pt idx="6">
                  <c:v>Israel</c:v>
                </c:pt>
                <c:pt idx="7">
                  <c:v>Australia</c:v>
                </c:pt>
                <c:pt idx="8">
                  <c:v>China</c:v>
                </c:pt>
                <c:pt idx="9">
                  <c:v>Brazil</c:v>
                </c:pt>
                <c:pt idx="10">
                  <c:v>Canada</c:v>
                </c:pt>
                <c:pt idx="11">
                  <c:v>Singapore</c:v>
                </c:pt>
                <c:pt idx="12">
                  <c:v>Nordic Patent Institute</c:v>
                </c:pt>
                <c:pt idx="13">
                  <c:v>Finland</c:v>
                </c:pt>
                <c:pt idx="14">
                  <c:v>Total</c:v>
                </c:pt>
                <c:pt idx="15">
                  <c:v>European Patent Office</c:v>
                </c:pt>
                <c:pt idx="16">
                  <c:v>Russian Federation</c:v>
                </c:pt>
                <c:pt idx="17">
                  <c:v>India</c:v>
                </c:pt>
                <c:pt idx="18">
                  <c:v>Spain</c:v>
                </c:pt>
                <c:pt idx="19">
                  <c:v>Republic of Korea</c:v>
                </c:pt>
                <c:pt idx="20">
                  <c:v>Austria</c:v>
                </c:pt>
                <c:pt idx="21">
                  <c:v>United States of America</c:v>
                </c:pt>
                <c:pt idx="22">
                  <c:v>Egypt</c:v>
                </c:pt>
                <c:pt idx="23">
                  <c:v>Turkey</c:v>
                </c:pt>
              </c:strCache>
            </c:strRef>
          </c:cat>
          <c:val>
            <c:numRef>
              <c:f>'pct_7 - PCT publications by A1_'!$O$11:$O$34</c:f>
              <c:numCache>
                <c:formatCode>General</c:formatCode>
                <c:ptCount val="2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99.89770030280711</c:v>
                </c:pt>
                <c:pt idx="5">
                  <c:v>99.792746113989637</c:v>
                </c:pt>
                <c:pt idx="6">
                  <c:v>99.70126960418223</c:v>
                </c:pt>
                <c:pt idx="7">
                  <c:v>99.55535793686083</c:v>
                </c:pt>
                <c:pt idx="8">
                  <c:v>99.44959719656427</c:v>
                </c:pt>
                <c:pt idx="9">
                  <c:v>99.40357852882704</c:v>
                </c:pt>
                <c:pt idx="10">
                  <c:v>98.449268941072219</c:v>
                </c:pt>
                <c:pt idx="11">
                  <c:v>98.39228295819936</c:v>
                </c:pt>
                <c:pt idx="12">
                  <c:v>97.797356828193827</c:v>
                </c:pt>
                <c:pt idx="13">
                  <c:v>97.455968688845402</c:v>
                </c:pt>
                <c:pt idx="14">
                  <c:v>97.161809306021823</c:v>
                </c:pt>
                <c:pt idx="15">
                  <c:v>96.722615939326118</c:v>
                </c:pt>
                <c:pt idx="16">
                  <c:v>96.69071908434934</c:v>
                </c:pt>
                <c:pt idx="17">
                  <c:v>95.339233038348084</c:v>
                </c:pt>
                <c:pt idx="18">
                  <c:v>94.835164835164832</c:v>
                </c:pt>
                <c:pt idx="19">
                  <c:v>94.309539435586615</c:v>
                </c:pt>
                <c:pt idx="20">
                  <c:v>93.548387096774192</c:v>
                </c:pt>
                <c:pt idx="21">
                  <c:v>93.198821128995689</c:v>
                </c:pt>
                <c:pt idx="22">
                  <c:v>52.083333333333336</c:v>
                </c:pt>
                <c:pt idx="23">
                  <c:v>21.420256111757858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56-4588-AF12-108F63FAAA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7579391"/>
        <c:axId val="337576479"/>
      </c:barChart>
      <c:catAx>
        <c:axId val="337579391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337576479"/>
        <c:crosses val="autoZero"/>
        <c:auto val="1"/>
        <c:lblAlgn val="ctr"/>
        <c:lblOffset val="100"/>
        <c:noMultiLvlLbl val="0"/>
      </c:catAx>
      <c:valAx>
        <c:axId val="337576479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>
            <a:solidFill>
              <a:srgbClr val="0000F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33757939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0E90A6-654C-49F3-BCDA-DEAB6B6322B8}" type="datetimeFigureOut">
              <a:rPr lang="en-US" smtClean="0"/>
              <a:t>10-Feb-20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4EB094-15DA-4923-B9E3-3E93EBB3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16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05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098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08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5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94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807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625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91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563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381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56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65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4720" y="4493260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2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4720" y="4493260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79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4720" y="4493260"/>
            <a:ext cx="5608320" cy="3660458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28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8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63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7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5212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8B0F5-858E-4F65-AA40-6C528C813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77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BD4A65-FE31-49CE-B962-560BE6C053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9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BF5BE-91F5-4E03-9972-D525A67EF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91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D60E4-293C-477B-9267-6EB889822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E76E8-079A-4380-9DF0-07C319993C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50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6C3637-DF00-4195-9479-D9FAED1693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78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2A3B0-0B2D-4DE1-9A47-197337C0F8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95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BD831-E77C-45C9-9B7A-C8AFB40738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1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CD3F7-57B3-4762-9808-0A1E3B463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77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19C3C-FA60-47EC-96F9-05738BD366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89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F343A1F2-1D92-4ABB-8E23-8E1A2C665EA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ipstats/en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219200" y="4108450"/>
            <a:ext cx="5472113" cy="1512888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 smtClean="0"/>
              <a:t>PCT Statistics</a:t>
            </a:r>
            <a:br>
              <a:rPr lang="en-US" altLang="en-US" sz="3000" b="1" dirty="0" smtClean="0"/>
            </a:br>
            <a:r>
              <a:rPr lang="en-US" altLang="en-US" sz="2600" dirty="0" smtClean="0"/>
              <a:t>Meeting of International Authorities</a:t>
            </a:r>
            <a:br>
              <a:rPr lang="en-US" altLang="en-US" sz="2600" dirty="0" smtClean="0"/>
            </a:br>
            <a:r>
              <a:rPr lang="en-US" altLang="en-US" sz="2600" dirty="0" smtClean="0"/>
              <a:t>Twenty-Seventh Session	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2290762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Gatineau</a:t>
            </a:r>
            <a:b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</a:br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February 6 and 7,</a:t>
            </a:r>
            <a:r>
              <a:rPr lang="en-US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2019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278555"/>
              </p:ext>
            </p:extLst>
          </p:nvPr>
        </p:nvGraphicFramePr>
        <p:xfrm>
          <a:off x="1143000" y="1417638"/>
          <a:ext cx="6248400" cy="4287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ISRs established by ISA (excluding IP5 Offices)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887682"/>
            <a:ext cx="42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Data based on international filing year of application</a:t>
            </a:r>
            <a:br>
              <a:rPr lang="en-US" sz="1400" dirty="0" smtClean="0"/>
            </a:br>
            <a:r>
              <a:rPr lang="en-US" sz="1400" dirty="0" smtClean="0"/>
              <a:t>Data for 2019 incomplete</a:t>
            </a:r>
          </a:p>
        </p:txBody>
      </p:sp>
    </p:spTree>
    <p:extLst>
      <p:ext uri="{BB962C8B-B14F-4D97-AF65-F5344CB8AC3E}">
        <p14:creationId xmlns:p14="http://schemas.microsoft.com/office/powerpoint/2010/main" val="3491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030"/>
            <a:ext cx="8153400" cy="1143000"/>
          </a:xfrm>
        </p:spPr>
        <p:txBody>
          <a:bodyPr/>
          <a:lstStyle/>
          <a:p>
            <a:r>
              <a:rPr lang="en-US" dirty="0" smtClean="0"/>
              <a:t>Average Timeliness in Transmitting ISR to IB from Date of Receipt of Search Copy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07504" y="4648200"/>
            <a:ext cx="903649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 smtClean="0"/>
              <a:t>Average timeliness in transmitting ISRs to the IB was 2.90 months in 2018 </a:t>
            </a:r>
          </a:p>
          <a:p>
            <a:r>
              <a:rPr lang="en-US" kern="0" dirty="0" smtClean="0"/>
              <a:t>85.0% of PCT applications transmitted to IB within 3 months from date of receipt of search copy in 2018 -  </a:t>
            </a:r>
            <a:br>
              <a:rPr lang="en-US" kern="0" dirty="0" smtClean="0"/>
            </a:br>
            <a:r>
              <a:rPr lang="en-US" kern="0" dirty="0" smtClean="0"/>
              <a:t>expected to rise to about 86.6% in 2019</a:t>
            </a:r>
          </a:p>
          <a:p>
            <a:pPr marL="0" indent="0">
              <a:buNone/>
            </a:pPr>
            <a:endParaRPr lang="en-US" kern="0" dirty="0" smtClean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107793" y="2800576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Months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101" y="1497750"/>
            <a:ext cx="5094899" cy="323308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3752" y="6611779"/>
            <a:ext cx="84392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2019 and January 2020. 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0415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2026920"/>
            <a:ext cx="8915400" cy="4022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ISRs to the IB measured from Date of Receipt of Search Copy by ISA for 2018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990600" y="1734086"/>
            <a:ext cx="7858450" cy="585668"/>
            <a:chOff x="990601" y="1642646"/>
            <a:chExt cx="7858450" cy="585668"/>
          </a:xfrm>
        </p:grpSpPr>
        <p:sp>
          <p:nvSpPr>
            <p:cNvPr id="5" name="TextBox 4"/>
            <p:cNvSpPr txBox="1"/>
            <p:nvPr/>
          </p:nvSpPr>
          <p:spPr>
            <a:xfrm>
              <a:off x="4648200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96.8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15200" y="1889760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78.6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628947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91.0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03540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95.3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90601" y="1679170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99.5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879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98.6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7041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37.0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65163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77.9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265237" y="1692647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77.6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57813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99.5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47961" y="1642646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93.6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69453" y="1670732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61854" y="1873259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99.4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72598" y="187565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83.4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59622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85.2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49739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98.7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5374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96.4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017021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85.5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015740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76.9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18205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99.7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8043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74.4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35876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05212" y="188711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86.6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81693" y="1534041"/>
            <a:ext cx="5123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Provisional share transmitted within 3 months for 2019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3752" y="6611779"/>
            <a:ext cx="84392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2019 and January 2020.  Excludes cases where Rule 42 time limit of 9 months from priority date applies.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372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017488"/>
            <a:ext cx="8991600" cy="40018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ISRs to the IB measured from Priority Date by ISA for 2018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019455" y="1734086"/>
            <a:ext cx="7772688" cy="585668"/>
            <a:chOff x="1019456" y="1642646"/>
            <a:chExt cx="7772688" cy="585668"/>
          </a:xfrm>
        </p:grpSpPr>
        <p:sp>
          <p:nvSpPr>
            <p:cNvPr id="5" name="TextBox 4"/>
            <p:cNvSpPr txBox="1"/>
            <p:nvPr/>
          </p:nvSpPr>
          <p:spPr>
            <a:xfrm>
              <a:off x="4648201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92.2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15201" y="1889760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86.1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628948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80.9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03541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96.9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19456" y="1679170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880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99.5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704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76.2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65164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68.6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322144" y="1692647"/>
              <a:ext cx="4700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6.2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57815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99.5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47962" y="1642646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97.7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40600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95.9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61854" y="1873259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99.1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72599" y="187565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77.7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59623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75.0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49740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5374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96.4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017022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70.9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015741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86.0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47060" y="1884218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80433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62.7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35877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99.0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05213" y="188711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74.8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81693" y="1534041"/>
            <a:ext cx="5123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Provisional share transmitted within 9 months for 2019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7552" y="6457890"/>
            <a:ext cx="84392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2019 and January 2020.  Excludes cases where Rule 42 time limit of 3 months from date of receipt of search copy applies.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555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PCT A1 Publication Percentage by ISA in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65115"/>
            <a:ext cx="8229600" cy="741362"/>
          </a:xfrm>
        </p:spPr>
        <p:txBody>
          <a:bodyPr/>
          <a:lstStyle/>
          <a:p>
            <a:r>
              <a:rPr lang="en-US" dirty="0" smtClean="0"/>
              <a:t>Percentage of A1 Publications = 97.2% (97.2% in 2018)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635191"/>
              </p:ext>
            </p:extLst>
          </p:nvPr>
        </p:nvGraphicFramePr>
        <p:xfrm>
          <a:off x="1219200" y="1295400"/>
          <a:ext cx="6781800" cy="404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65532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802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International Search Requests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725444"/>
              </p:ext>
            </p:extLst>
          </p:nvPr>
        </p:nvGraphicFramePr>
        <p:xfrm>
          <a:off x="304800" y="1524001"/>
          <a:ext cx="8229602" cy="4260850"/>
        </p:xfrm>
        <a:graphic>
          <a:graphicData uri="http://schemas.openxmlformats.org/drawingml/2006/table">
            <a:tbl>
              <a:tblPr/>
              <a:tblGrid>
                <a:gridCol w="2289440">
                  <a:extLst>
                    <a:ext uri="{9D8B030D-6E8A-4147-A177-3AD203B41FA5}">
                      <a16:colId xmlns:a16="http://schemas.microsoft.com/office/drawing/2014/main" val="1703413483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2835966236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48028317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656887077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4018758944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21199433"/>
                    </a:ext>
                  </a:extLst>
                </a:gridCol>
                <a:gridCol w="990027">
                  <a:extLst>
                    <a:ext uri="{9D8B030D-6E8A-4147-A177-3AD203B41FA5}">
                      <a16:colId xmlns:a16="http://schemas.microsoft.com/office/drawing/2014/main" val="4156434584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59938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Austria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861647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European Patent Office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45338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Nordic Patent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323518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Russian Federation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31815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Singapore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72265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Sweden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67473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Turkey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07864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Ukraine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20792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Visegrad Patent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72407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982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5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Preliminary Examination Reports by IPEA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89024"/>
              </p:ext>
            </p:extLst>
          </p:nvPr>
        </p:nvGraphicFramePr>
        <p:xfrm>
          <a:off x="990600" y="1417645"/>
          <a:ext cx="6629400" cy="4251960"/>
        </p:xfrm>
        <a:graphic>
          <a:graphicData uri="http://schemas.openxmlformats.org/drawingml/2006/table">
            <a:tbl>
              <a:tblPr/>
              <a:tblGrid>
                <a:gridCol w="1690424">
                  <a:extLst>
                    <a:ext uri="{9D8B030D-6E8A-4147-A177-3AD203B41FA5}">
                      <a16:colId xmlns:a16="http://schemas.microsoft.com/office/drawing/2014/main" val="4125175501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1738159768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552862499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1775758825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806481981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273093772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610391475"/>
                    </a:ext>
                  </a:extLst>
                </a:gridCol>
                <a:gridCol w="705568">
                  <a:extLst>
                    <a:ext uri="{9D8B030D-6E8A-4147-A177-3AD203B41FA5}">
                      <a16:colId xmlns:a16="http://schemas.microsoft.com/office/drawing/2014/main" val="2589969842"/>
                    </a:ext>
                  </a:extLst>
                </a:gridCol>
              </a:tblGrid>
              <a:tr h="1678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2019(%)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2018(%)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209114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Australia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972248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Austria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438909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Brazil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839203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708091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609541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874150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Egypt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680512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European Patent Office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676664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240792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103052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Israel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394746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Japan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272055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Nordic Patent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747037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Republic of Korea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283005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Russian Federation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4526633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Singapore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294161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Spain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403623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Sweden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337379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Turkey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36215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Ukraine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868595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United States of America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858130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Visegrad Patent Institute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782694"/>
                  </a:ext>
                </a:extLst>
              </a:tr>
              <a:tr h="176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0441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5744202"/>
            <a:ext cx="8153400" cy="732798"/>
          </a:xfrm>
        </p:spPr>
        <p:txBody>
          <a:bodyPr/>
          <a:lstStyle/>
          <a:p>
            <a:r>
              <a:rPr lang="en-US" dirty="0" smtClean="0"/>
              <a:t>IPRP (Chapter II) reports issued fell by 14.3% </a:t>
            </a:r>
            <a:br>
              <a:rPr lang="en-US" dirty="0" smtClean="0"/>
            </a:br>
            <a:r>
              <a:rPr lang="en-US" dirty="0" smtClean="0"/>
              <a:t>between 2018 and 2019, and by 30% since 2015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12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Timeliness in transmitting IPRPs (Chapter 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17650"/>
            <a:ext cx="8229600" cy="1371600"/>
          </a:xfrm>
        </p:spPr>
        <p:txBody>
          <a:bodyPr/>
          <a:lstStyle/>
          <a:p>
            <a:r>
              <a:rPr lang="en-US" dirty="0" smtClean="0"/>
              <a:t>Average time in transmitting IPRPs rose to 27.4 months from priority date in 2018</a:t>
            </a:r>
          </a:p>
          <a:p>
            <a:r>
              <a:rPr lang="en-US" dirty="0" smtClean="0"/>
              <a:t>86.3% of all IPRPs were transmitted to the IB within </a:t>
            </a:r>
            <a:r>
              <a:rPr lang="en-US" dirty="0" smtClean="0"/>
              <a:t>28 </a:t>
            </a:r>
            <a:r>
              <a:rPr lang="en-US" dirty="0" smtClean="0"/>
              <a:t>months of the priority date in 2018 (expected to rise to 86.6% for 2019)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3"/>
          <a:stretch/>
        </p:blipFill>
        <p:spPr>
          <a:xfrm>
            <a:off x="609600" y="1371600"/>
            <a:ext cx="7772400" cy="3120044"/>
          </a:xfrm>
          <a:prstGeom prst="rect">
            <a:avLst/>
          </a:prstGeom>
        </p:spPr>
      </p:pic>
      <p:sp>
        <p:nvSpPr>
          <p:cNvPr id="96" name="Rectangle 95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2019 and January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6681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30813"/>
            <a:ext cx="8903869" cy="44027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IPRPs by IPEA in 2018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90600" y="1537979"/>
            <a:ext cx="7829596" cy="585668"/>
            <a:chOff x="1019456" y="1642646"/>
            <a:chExt cx="7829596" cy="585668"/>
          </a:xfrm>
        </p:grpSpPr>
        <p:sp>
          <p:nvSpPr>
            <p:cNvPr id="6" name="TextBox 5"/>
            <p:cNvSpPr txBox="1"/>
            <p:nvPr/>
          </p:nvSpPr>
          <p:spPr>
            <a:xfrm>
              <a:off x="464820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89.0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315202" y="1889760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71.6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8949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79.8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0354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86.6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19456" y="1679170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39881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94.1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37043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44.4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65165" y="167614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87.7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65238" y="1692647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48.9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57816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97.8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47963" y="1642646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85.7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40602" y="1670732"/>
              <a:ext cx="58381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90.9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61855" y="1873259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88.5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72600" y="187565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89.3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659624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49.9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49741" y="1684335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90.5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3742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96.6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17023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57.1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15741" y="1670732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86.0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47060" y="1884218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980434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41.1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35878" y="1884218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86.5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05214" y="1887114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73.6</a:t>
              </a:r>
              <a:endParaRPr lang="en-US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839049" y="1329376"/>
            <a:ext cx="5237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Provisional share transmitted within 28 months for 2019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2019 and January 2020</a:t>
            </a:r>
            <a:endParaRPr lang="en-US" sz="1000" dirty="0"/>
          </a:p>
        </p:txBody>
      </p:sp>
      <p:sp>
        <p:nvSpPr>
          <p:cNvPr id="31" name="Rectangle 30"/>
          <p:cNvSpPr/>
          <p:nvPr/>
        </p:nvSpPr>
        <p:spPr>
          <a:xfrm>
            <a:off x="314821" y="6138644"/>
            <a:ext cx="7257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dirty="0"/>
              <a:t>Timeliness calculated as time elapsed between priority date and date on which </a:t>
            </a:r>
            <a:br>
              <a:rPr lang="en-US" sz="1200" dirty="0"/>
            </a:br>
            <a:r>
              <a:rPr lang="en-US" sz="1200" dirty="0"/>
              <a:t>International Bureau received IPRP from IPEA</a:t>
            </a:r>
          </a:p>
        </p:txBody>
      </p:sp>
    </p:spTree>
    <p:extLst>
      <p:ext uri="{BB962C8B-B14F-4D97-AF65-F5344CB8AC3E}">
        <p14:creationId xmlns:p14="http://schemas.microsoft.com/office/powerpoint/2010/main" val="34706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762000"/>
            <a:ext cx="6705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Further information:</a:t>
            </a:r>
          </a:p>
          <a:p>
            <a:endParaRPr lang="en-US" sz="1800" dirty="0"/>
          </a:p>
          <a:p>
            <a:r>
              <a:rPr lang="en-US" sz="1800" b="1" dirty="0" smtClean="0"/>
              <a:t>2019 </a:t>
            </a:r>
            <a:r>
              <a:rPr lang="en-US" sz="1800" b="1" dirty="0"/>
              <a:t>PCT Yearly Review</a:t>
            </a:r>
          </a:p>
          <a:p>
            <a:r>
              <a:rPr lang="en-US" sz="1800" dirty="0"/>
              <a:t>The International Patent System</a:t>
            </a:r>
          </a:p>
          <a:p>
            <a:r>
              <a:rPr lang="en-US" sz="1800" dirty="0"/>
              <a:t>WIPO Publication No. </a:t>
            </a:r>
            <a:r>
              <a:rPr lang="en-US" sz="1800" dirty="0" smtClean="0"/>
              <a:t>901E/2019</a:t>
            </a:r>
            <a:endParaRPr lang="en-US" sz="1800" dirty="0"/>
          </a:p>
          <a:p>
            <a:endParaRPr lang="en-US" sz="1800" dirty="0"/>
          </a:p>
          <a:p>
            <a:r>
              <a:rPr lang="en-US" sz="1800" b="1" dirty="0" smtClean="0"/>
              <a:t>2019 </a:t>
            </a:r>
            <a:r>
              <a:rPr lang="en-US" sz="1800" b="1" dirty="0"/>
              <a:t>World Intellectual Property Indicators</a:t>
            </a:r>
          </a:p>
          <a:p>
            <a:r>
              <a:rPr lang="en-US" sz="1800" dirty="0"/>
              <a:t>WIPO Publication No. </a:t>
            </a:r>
            <a:r>
              <a:rPr lang="en-US" sz="1800" dirty="0" smtClean="0"/>
              <a:t>941E/2019</a:t>
            </a:r>
            <a:endParaRPr lang="en-US" sz="1800" dirty="0"/>
          </a:p>
          <a:p>
            <a:endParaRPr lang="en-US" sz="1800" dirty="0"/>
          </a:p>
          <a:p>
            <a:r>
              <a:rPr lang="en-US" sz="1800" b="1" dirty="0"/>
              <a:t>WIPO IP Statistics Data Center</a:t>
            </a:r>
          </a:p>
          <a:p>
            <a:r>
              <a:rPr lang="en-US" sz="1800" dirty="0">
                <a:hlinkClick r:id="rId3"/>
              </a:rPr>
              <a:t>http://www.wipo.int/ipstats/en/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3534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International Applications Filed</a:t>
            </a:r>
          </a:p>
          <a:p>
            <a:pPr lvl="1"/>
            <a:r>
              <a:rPr lang="en-US" altLang="en-US" dirty="0" smtClean="0"/>
              <a:t>Overall Trends and Forecasts</a:t>
            </a:r>
          </a:p>
          <a:p>
            <a:pPr lvl="1"/>
            <a:r>
              <a:rPr lang="en-US" altLang="en-US" dirty="0" smtClean="0"/>
              <a:t>Medium of Filing</a:t>
            </a:r>
          </a:p>
          <a:p>
            <a:pPr lvl="1"/>
            <a:r>
              <a:rPr lang="en-US" altLang="en-US" dirty="0" smtClean="0"/>
              <a:t>Languages</a:t>
            </a:r>
          </a:p>
          <a:p>
            <a:pPr eaLnBrk="1" hangingPunct="1"/>
            <a:r>
              <a:rPr lang="en-US" altLang="en-US" dirty="0" smtClean="0"/>
              <a:t>National Phase Entries</a:t>
            </a:r>
          </a:p>
          <a:p>
            <a:pPr eaLnBrk="1" hangingPunct="1"/>
            <a:r>
              <a:rPr lang="en-US" altLang="en-US" dirty="0" smtClean="0"/>
              <a:t>International Authorities</a:t>
            </a:r>
          </a:p>
          <a:p>
            <a:pPr lvl="1"/>
            <a:r>
              <a:rPr lang="en-US" altLang="en-US" dirty="0" smtClean="0"/>
              <a:t>International Search</a:t>
            </a:r>
          </a:p>
          <a:p>
            <a:pPr lvl="1"/>
            <a:r>
              <a:rPr lang="en-US" altLang="en-US" dirty="0" smtClean="0"/>
              <a:t>Supplementary International Search</a:t>
            </a:r>
          </a:p>
          <a:p>
            <a:pPr lvl="1"/>
            <a:r>
              <a:rPr lang="en-US" altLang="en-US" dirty="0" smtClean="0"/>
              <a:t>International Preliminary Examination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Medium of Filing</a:t>
            </a:r>
            <a:endParaRPr lang="en-US" dirty="0"/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149371"/>
              </p:ext>
            </p:extLst>
          </p:nvPr>
        </p:nvGraphicFramePr>
        <p:xfrm>
          <a:off x="457200" y="1066800"/>
          <a:ext cx="7772400" cy="437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04800" y="5439771"/>
            <a:ext cx="6477000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Filing medium distribution for 2019 (2018):</a:t>
            </a:r>
            <a:br>
              <a:rPr lang="en-US" altLang="en-US" kern="0" dirty="0" smtClean="0"/>
            </a:br>
            <a:r>
              <a:rPr lang="en-US" altLang="en-US" kern="0" dirty="0" smtClean="0"/>
              <a:t>67.9% (68.4%) PDF, 29.9% (28.6%) XML, 2.2% (3.0%) Paper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853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5168286"/>
              </p:ext>
            </p:extLst>
          </p:nvPr>
        </p:nvGraphicFramePr>
        <p:xfrm>
          <a:off x="1409700" y="1219200"/>
          <a:ext cx="6324600" cy="417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Distribution of XML Filings by Receiving Office in 2019</a:t>
            </a:r>
            <a:endParaRPr lang="en-US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04800" y="4951413"/>
            <a:ext cx="7696200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63,044 XML filings from January to October 2019 </a:t>
            </a:r>
          </a:p>
          <a:p>
            <a:r>
              <a:rPr lang="en-US" altLang="en-US" kern="0" dirty="0" smtClean="0"/>
              <a:t>JPO, KIPO and CNIPA received 99.4%, 96.7% and 12.4% of their applications in XML, respectively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321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Receiving Offices receiving the most Paper Filings in 2019</a:t>
            </a:r>
            <a:endParaRPr lang="en-US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04800" y="4872257"/>
            <a:ext cx="7848600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4,777 applications received on paper from January to October 2019 (2.2% of total)</a:t>
            </a:r>
          </a:p>
          <a:p>
            <a:r>
              <a:rPr lang="en-US" altLang="en-US" kern="0" dirty="0" smtClean="0"/>
              <a:t>These 10 Offices account for 67.4% of paper filings</a:t>
            </a:r>
          </a:p>
          <a:p>
            <a:pPr marL="0" indent="0">
              <a:buNone/>
            </a:pPr>
            <a:endParaRPr lang="en-US" altLang="en-US" kern="0" dirty="0" smtClean="0"/>
          </a:p>
          <a:p>
            <a:pPr marL="0" indent="0">
              <a:buNone/>
            </a:pPr>
            <a:endParaRPr lang="en-US" altLang="en-US" kern="0" dirty="0" smtClean="0"/>
          </a:p>
          <a:p>
            <a:endParaRPr lang="en-US" altLang="en-US" kern="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grpSp>
        <p:nvGrpSpPr>
          <p:cNvPr id="4" name="Group 3"/>
          <p:cNvGrpSpPr/>
          <p:nvPr/>
        </p:nvGrpSpPr>
        <p:grpSpPr>
          <a:xfrm>
            <a:off x="1219200" y="1295400"/>
            <a:ext cx="6096000" cy="3651857"/>
            <a:chOff x="1219200" y="1295400"/>
            <a:chExt cx="6096000" cy="3651857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11517202"/>
                </p:ext>
              </p:extLst>
            </p:nvPr>
          </p:nvGraphicFramePr>
          <p:xfrm>
            <a:off x="1219200" y="1295400"/>
            <a:ext cx="6096000" cy="36518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1600200" y="1406598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77.1%</a:t>
              </a:r>
              <a:endParaRPr lang="en-US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33600" y="1582774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2.1%</a:t>
              </a:r>
              <a:endParaRPr lang="en-US" sz="1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667000" y="2247970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3.3%</a:t>
              </a:r>
              <a:endParaRPr lang="en-US" sz="1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00400" y="3022434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2.7%</a:t>
              </a:r>
              <a:endParaRPr lang="en-US" sz="1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74124" y="3293836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16.8%</a:t>
              </a:r>
              <a:endParaRPr lang="en-US" sz="12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33800" y="3116470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0.60%</a:t>
              </a:r>
              <a:endParaRPr lang="en-US" sz="1200" dirty="0"/>
            </a:p>
          </p:txBody>
        </p:sp>
        <p:sp>
          <p:nvSpPr>
            <p:cNvPr id="14" name="TextBox 11"/>
            <p:cNvSpPr txBox="1"/>
            <p:nvPr/>
          </p:nvSpPr>
          <p:spPr>
            <a:xfrm>
              <a:off x="5364478" y="3596493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9.0%</a:t>
              </a:r>
              <a:endParaRPr lang="en-US" sz="1200" dirty="0"/>
            </a:p>
          </p:txBody>
        </p:sp>
        <p:sp>
          <p:nvSpPr>
            <p:cNvPr id="15" name="TextBox 11"/>
            <p:cNvSpPr txBox="1"/>
            <p:nvPr/>
          </p:nvSpPr>
          <p:spPr>
            <a:xfrm>
              <a:off x="5928011" y="3599079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10.2%</a:t>
              </a:r>
              <a:endParaRPr lang="en-US" sz="1200" dirty="0"/>
            </a:p>
          </p:txBody>
        </p:sp>
        <p:sp>
          <p:nvSpPr>
            <p:cNvPr id="16" name="TextBox 11"/>
            <p:cNvSpPr txBox="1"/>
            <p:nvPr/>
          </p:nvSpPr>
          <p:spPr>
            <a:xfrm>
              <a:off x="6457085" y="3621021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4</a:t>
              </a:r>
              <a:r>
                <a:rPr lang="en-US" sz="1200" dirty="0" smtClean="0"/>
                <a:t>.2%</a:t>
              </a:r>
              <a:endParaRPr 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71251" y="3293836"/>
              <a:ext cx="761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0.47%</a:t>
              </a:r>
              <a:endParaRPr lang="en-US" sz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85175" y="1595682"/>
            <a:ext cx="3756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Percentages show proportion of applications </a:t>
            </a:r>
            <a:br>
              <a:rPr lang="en-US" sz="1400" dirty="0" smtClean="0"/>
            </a:br>
            <a:r>
              <a:rPr lang="en-US" sz="1400" dirty="0" smtClean="0"/>
              <a:t>received on paper at that receiving Office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6236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Publication Languages in 2019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750136"/>
              </p:ext>
            </p:extLst>
          </p:nvPr>
        </p:nvGraphicFramePr>
        <p:xfrm>
          <a:off x="1752600" y="1143000"/>
          <a:ext cx="6019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925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PCT National Phase Entries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184613"/>
              </p:ext>
            </p:extLst>
          </p:nvPr>
        </p:nvGraphicFramePr>
        <p:xfrm>
          <a:off x="533400" y="1166019"/>
          <a:ext cx="7391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5334000"/>
            <a:ext cx="62370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647,700 total national phase entries in 2018 (+2.6%)</a:t>
            </a:r>
            <a:br>
              <a:rPr lang="en-US" dirty="0" smtClean="0"/>
            </a:br>
            <a:r>
              <a:rPr lang="en-US" dirty="0" smtClean="0"/>
              <a:t>527,300 non-resident national phase entries in 2018 (+2.3%)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PCT system accounted for 56.9% of all non-resident filings in 2018</a:t>
            </a:r>
            <a:br>
              <a:rPr lang="en-US" dirty="0" smtClean="0"/>
            </a:br>
            <a:r>
              <a:rPr lang="en-US" dirty="0" smtClean="0"/>
              <a:t>(57.3% in 2017, 56.4% in 2016)   </a:t>
            </a:r>
          </a:p>
        </p:txBody>
      </p:sp>
    </p:spTree>
    <p:extLst>
      <p:ext uri="{BB962C8B-B14F-4D97-AF65-F5344CB8AC3E}">
        <p14:creationId xmlns:p14="http://schemas.microsoft.com/office/powerpoint/2010/main" val="413672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Authorities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Search Reports</a:t>
            </a:r>
          </a:p>
          <a:p>
            <a:pPr lvl="1"/>
            <a:r>
              <a:rPr lang="en-US" dirty="0" smtClean="0"/>
              <a:t>Distribution by International Authority</a:t>
            </a:r>
          </a:p>
          <a:p>
            <a:pPr lvl="1"/>
            <a:r>
              <a:rPr lang="en-US" dirty="0" smtClean="0"/>
              <a:t>Timeliness of Transmission to International Bureau</a:t>
            </a:r>
          </a:p>
          <a:p>
            <a:pPr lvl="1"/>
            <a:endParaRPr lang="en-US" dirty="0"/>
          </a:p>
          <a:p>
            <a:r>
              <a:rPr lang="en-US" dirty="0" smtClean="0"/>
              <a:t>Supplementary International Search Reports</a:t>
            </a:r>
          </a:p>
          <a:p>
            <a:endParaRPr lang="en-US" dirty="0"/>
          </a:p>
          <a:p>
            <a:r>
              <a:rPr lang="en-US" dirty="0" smtClean="0"/>
              <a:t>International Preliminary Examination Reports</a:t>
            </a:r>
          </a:p>
          <a:p>
            <a:pPr lvl="1"/>
            <a:r>
              <a:rPr lang="en-US" dirty="0" smtClean="0"/>
              <a:t>Distribution by International Authority</a:t>
            </a:r>
          </a:p>
          <a:p>
            <a:pPr lvl="1"/>
            <a:r>
              <a:rPr lang="en-US" dirty="0" smtClean="0"/>
              <a:t>Timeliness of Transmission to International Bureau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17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ISRs established by ISA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085016"/>
              </p:ext>
            </p:extLst>
          </p:nvPr>
        </p:nvGraphicFramePr>
        <p:xfrm>
          <a:off x="1143000" y="1143000"/>
          <a:ext cx="6553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January 2020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988370"/>
            <a:ext cx="42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Data based on international filing year of application</a:t>
            </a:r>
            <a:br>
              <a:rPr lang="en-US" sz="1400" dirty="0" smtClean="0"/>
            </a:br>
            <a:r>
              <a:rPr lang="en-US" sz="1400" dirty="0" smtClean="0"/>
              <a:t>Data for 2019 incomplete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9258" y="5496197"/>
            <a:ext cx="552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IP5 Offices produce 93.2% of International Search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11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768</TotalTime>
  <Words>1115</Words>
  <Application>Microsoft Office PowerPoint</Application>
  <PresentationFormat>On-screen Show (4:3)</PresentationFormat>
  <Paragraphs>412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Microsoft Sans Serif</vt:lpstr>
      <vt:lpstr>Default Design</vt:lpstr>
      <vt:lpstr>PCT Statistics Meeting of International Authorities Twenty-Seventh Session </vt:lpstr>
      <vt:lpstr>Outline</vt:lpstr>
      <vt:lpstr>Medium of Filing</vt:lpstr>
      <vt:lpstr>Distribution of XML Filings by Receiving Office in 2019</vt:lpstr>
      <vt:lpstr>Receiving Offices receiving the most Paper Filings in 2019</vt:lpstr>
      <vt:lpstr>Publication Languages in 2019</vt:lpstr>
      <vt:lpstr>PCT National Phase Entries</vt:lpstr>
      <vt:lpstr>International Authorities</vt:lpstr>
      <vt:lpstr>Distribution of ISRs established by ISA</vt:lpstr>
      <vt:lpstr>Distribution of ISRs established by ISA (excluding IP5 Offices)</vt:lpstr>
      <vt:lpstr>Average Timeliness in Transmitting ISR to IB from Date of Receipt of Search Copy</vt:lpstr>
      <vt:lpstr>Timeliness in Transmitting ISRs to the IB measured from Date of Receipt of Search Copy by ISA for 2018</vt:lpstr>
      <vt:lpstr>Timeliness in Transmitting ISRs to the IB measured from Priority Date by ISA for 2018</vt:lpstr>
      <vt:lpstr>PCT A1 Publication Percentage by ISA in 2019</vt:lpstr>
      <vt:lpstr>Supplementary International Search Requests</vt:lpstr>
      <vt:lpstr>International Preliminary Examination Reports by IPEA</vt:lpstr>
      <vt:lpstr>Average Timeliness in transmitting IPRPs (Chapter II)</vt:lpstr>
      <vt:lpstr>Timeliness in transmitting IPRPs by IPEA in 2018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 Statistics</dc:title>
  <dc:creator>MARLOW Thomas</dc:creator>
  <cp:keywords>PUBLIC</cp:keywords>
  <cp:lastModifiedBy>MARLOW Thomas</cp:lastModifiedBy>
  <cp:revision>82</cp:revision>
  <cp:lastPrinted>2020-01-28T17:58:16Z</cp:lastPrinted>
  <dcterms:created xsi:type="dcterms:W3CDTF">2020-01-27T15:24:21Z</dcterms:created>
  <dcterms:modified xsi:type="dcterms:W3CDTF">2020-02-10T15:38:02Z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d6ad3cbc-e6a0-474c-945d-f6abd2447f71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</Properties>
</file>