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82" r:id="rId4"/>
    <p:sldId id="279" r:id="rId5"/>
    <p:sldId id="260" r:id="rId6"/>
    <p:sldId id="28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84" r:id="rId16"/>
    <p:sldId id="275" r:id="rId17"/>
    <p:sldId id="285" r:id="rId18"/>
    <p:sldId id="276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39" d="100"/>
          <a:sy n="139" d="100"/>
        </p:scale>
        <p:origin x="7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i.wipo.int\wipodata\DAT1\OrgPctLdev\Shared\WIPO%20meetings%20-%20PCT\PCT-MIA-31\Presentations\pct_1%20-%20PCT%20applications%20by%20filing%20date_Monthly%20statistics_2022_2024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i.wipo.int\wipodata\DAT1\OrgPctLdev\Shared\WIPO%20meetings%20-%20PCT\PCT-MIA-31\Presentations\pct_9%20-%20International%20Search%20Reports%20established%20by%20ISA_Yearly%20statistics_2021_2024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i.wipo.int\wipodata\DAT1\OrgPctLdev\Shared\WIPO%20meetings%20-%20PCT\PCT-MIA-31\Presentations\pct_9%20-%20International%20Search%20Reports%20established%20by%20ISA_Yearly%20statistics_2021_2024.csv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PCT</a:t>
            </a:r>
            <a:r>
              <a:rPr lang="en-GB" baseline="0" dirty="0"/>
              <a:t> filings - monthly statistics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2022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'pct_1 - PCT applications by fil'!$E$8:$P$8</c:f>
              <c:numCache>
                <c:formatCode>General</c:formatCode>
                <c:ptCount val="12"/>
                <c:pt idx="0">
                  <c:v>19480</c:v>
                </c:pt>
                <c:pt idx="1">
                  <c:v>18784</c:v>
                </c:pt>
                <c:pt idx="2">
                  <c:v>29325</c:v>
                </c:pt>
                <c:pt idx="3">
                  <c:v>20889</c:v>
                </c:pt>
                <c:pt idx="4">
                  <c:v>21536</c:v>
                </c:pt>
                <c:pt idx="5">
                  <c:v>24381</c:v>
                </c:pt>
                <c:pt idx="6">
                  <c:v>21238</c:v>
                </c:pt>
                <c:pt idx="7">
                  <c:v>22815</c:v>
                </c:pt>
                <c:pt idx="8">
                  <c:v>24251</c:v>
                </c:pt>
                <c:pt idx="9">
                  <c:v>21832</c:v>
                </c:pt>
                <c:pt idx="10">
                  <c:v>24351</c:v>
                </c:pt>
                <c:pt idx="11">
                  <c:v>28763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9-4AEB-A018-D14C9B6E5EA7}"/>
            </c:ext>
          </c:extLst>
        </c:ser>
        <c:ser>
          <c:idx val="1"/>
          <c:order val="1"/>
          <c:tx>
            <c:v>2023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'pct_1 - PCT applications by fil'!$E$9:$P$9</c:f>
              <c:numCache>
                <c:formatCode>General</c:formatCode>
                <c:ptCount val="12"/>
                <c:pt idx="0">
                  <c:v>17116</c:v>
                </c:pt>
                <c:pt idx="1">
                  <c:v>19851</c:v>
                </c:pt>
                <c:pt idx="2">
                  <c:v>27025</c:v>
                </c:pt>
                <c:pt idx="3">
                  <c:v>21157</c:v>
                </c:pt>
                <c:pt idx="4">
                  <c:v>21919</c:v>
                </c:pt>
                <c:pt idx="5">
                  <c:v>25315</c:v>
                </c:pt>
                <c:pt idx="6">
                  <c:v>20336</c:v>
                </c:pt>
                <c:pt idx="7">
                  <c:v>21699</c:v>
                </c:pt>
                <c:pt idx="8">
                  <c:v>23637</c:v>
                </c:pt>
                <c:pt idx="9">
                  <c:v>22727</c:v>
                </c:pt>
                <c:pt idx="10">
                  <c:v>24068</c:v>
                </c:pt>
                <c:pt idx="11">
                  <c:v>27499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9-4AEB-A018-D14C9B6E5EA7}"/>
            </c:ext>
          </c:extLst>
        </c:ser>
        <c:ser>
          <c:idx val="2"/>
          <c:order val="2"/>
          <c:tx>
            <c:v>2024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'pct_1 - PCT applications by fil'!$E$10:$P$10</c:f>
              <c:numCache>
                <c:formatCode>General</c:formatCode>
                <c:ptCount val="12"/>
                <c:pt idx="0">
                  <c:v>18687</c:v>
                </c:pt>
                <c:pt idx="1">
                  <c:v>20220</c:v>
                </c:pt>
                <c:pt idx="2">
                  <c:v>24295</c:v>
                </c:pt>
                <c:pt idx="3">
                  <c:v>21942</c:v>
                </c:pt>
                <c:pt idx="4">
                  <c:v>22419</c:v>
                </c:pt>
                <c:pt idx="5">
                  <c:v>21639</c:v>
                </c:pt>
                <c:pt idx="6">
                  <c:v>23037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39-4AEB-A018-D14C9B6E5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777536"/>
        <c:axId val="294779456"/>
      </c:lineChart>
      <c:catAx>
        <c:axId val="29477753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79456"/>
        <c:crosses val="autoZero"/>
        <c:auto val="1"/>
        <c:lblAlgn val="ctr"/>
        <c:lblOffset val="100"/>
        <c:noMultiLvlLbl val="0"/>
      </c:catAx>
      <c:valAx>
        <c:axId val="294779456"/>
        <c:scaling>
          <c:orientation val="minMax"/>
          <c:max val="31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7753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'pct_9 - International Search Re'!$A$2:$A$25</c:f>
              <c:strCache>
                <c:ptCount val="24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Re'!$B$2:$B$25</c:f>
              <c:numCache>
                <c:formatCode>General</c:formatCode>
                <c:ptCount val="24"/>
                <c:pt idx="0">
                  <c:v>29</c:v>
                </c:pt>
                <c:pt idx="2">
                  <c:v>67</c:v>
                </c:pt>
                <c:pt idx="3">
                  <c:v>55</c:v>
                </c:pt>
                <c:pt idx="4">
                  <c:v>98</c:v>
                </c:pt>
                <c:pt idx="5">
                  <c:v>179</c:v>
                </c:pt>
                <c:pt idx="6">
                  <c:v>192</c:v>
                </c:pt>
                <c:pt idx="7">
                  <c:v>391</c:v>
                </c:pt>
                <c:pt idx="8">
                  <c:v>255</c:v>
                </c:pt>
                <c:pt idx="9">
                  <c:v>586</c:v>
                </c:pt>
                <c:pt idx="10">
                  <c:v>897</c:v>
                </c:pt>
                <c:pt idx="11">
                  <c:v>3589</c:v>
                </c:pt>
                <c:pt idx="12">
                  <c:v>898</c:v>
                </c:pt>
                <c:pt idx="13">
                  <c:v>873</c:v>
                </c:pt>
                <c:pt idx="14">
                  <c:v>1486</c:v>
                </c:pt>
                <c:pt idx="15">
                  <c:v>1558</c:v>
                </c:pt>
                <c:pt idx="16">
                  <c:v>1888</c:v>
                </c:pt>
                <c:pt idx="17">
                  <c:v>2276</c:v>
                </c:pt>
                <c:pt idx="18">
                  <c:v>2274</c:v>
                </c:pt>
                <c:pt idx="19">
                  <c:v>23504</c:v>
                </c:pt>
                <c:pt idx="20">
                  <c:v>28359</c:v>
                </c:pt>
                <c:pt idx="21">
                  <c:v>48500</c:v>
                </c:pt>
                <c:pt idx="22">
                  <c:v>73814</c:v>
                </c:pt>
                <c:pt idx="23">
                  <c:v>78958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F-47C5-A59C-3F918162425E}"/>
            </c:ext>
          </c:extLst>
        </c:ser>
        <c:ser>
          <c:idx val="1"/>
          <c:order val="1"/>
          <c:tx>
            <c:v>2022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'pct_9 - International Search Re'!$A$2:$A$25</c:f>
              <c:strCache>
                <c:ptCount val="24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Re'!$C$2:$C$25</c:f>
              <c:numCache>
                <c:formatCode>General</c:formatCode>
                <c:ptCount val="24"/>
                <c:pt idx="0">
                  <c:v>16</c:v>
                </c:pt>
                <c:pt idx="1">
                  <c:v>5</c:v>
                </c:pt>
                <c:pt idx="2">
                  <c:v>51</c:v>
                </c:pt>
                <c:pt idx="3">
                  <c:v>48</c:v>
                </c:pt>
                <c:pt idx="4">
                  <c:v>116</c:v>
                </c:pt>
                <c:pt idx="5">
                  <c:v>146</c:v>
                </c:pt>
                <c:pt idx="6">
                  <c:v>212</c:v>
                </c:pt>
                <c:pt idx="7">
                  <c:v>316</c:v>
                </c:pt>
                <c:pt idx="8">
                  <c:v>249</c:v>
                </c:pt>
                <c:pt idx="9">
                  <c:v>491</c:v>
                </c:pt>
                <c:pt idx="10">
                  <c:v>886</c:v>
                </c:pt>
                <c:pt idx="11">
                  <c:v>1853</c:v>
                </c:pt>
                <c:pt idx="12">
                  <c:v>811</c:v>
                </c:pt>
                <c:pt idx="13">
                  <c:v>564</c:v>
                </c:pt>
                <c:pt idx="14">
                  <c:v>1403</c:v>
                </c:pt>
                <c:pt idx="15">
                  <c:v>1463</c:v>
                </c:pt>
                <c:pt idx="16">
                  <c:v>1982</c:v>
                </c:pt>
                <c:pt idx="17">
                  <c:v>2393</c:v>
                </c:pt>
                <c:pt idx="18">
                  <c:v>2293</c:v>
                </c:pt>
                <c:pt idx="19">
                  <c:v>23000</c:v>
                </c:pt>
                <c:pt idx="20">
                  <c:v>29937</c:v>
                </c:pt>
                <c:pt idx="21">
                  <c:v>49154</c:v>
                </c:pt>
                <c:pt idx="22">
                  <c:v>74969</c:v>
                </c:pt>
                <c:pt idx="23">
                  <c:v>84052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F-47C5-A59C-3F918162425E}"/>
            </c:ext>
          </c:extLst>
        </c:ser>
        <c:ser>
          <c:idx val="2"/>
          <c:order val="2"/>
          <c:tx>
            <c:v>2023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'pct_9 - International Search Re'!$A$2:$A$25</c:f>
              <c:strCache>
                <c:ptCount val="24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Re'!$D$2:$D$25</c:f>
              <c:numCache>
                <c:formatCode>General</c:formatCode>
                <c:ptCount val="24"/>
                <c:pt idx="0">
                  <c:v>13</c:v>
                </c:pt>
                <c:pt idx="1">
                  <c:v>23</c:v>
                </c:pt>
                <c:pt idx="2">
                  <c:v>37</c:v>
                </c:pt>
                <c:pt idx="3">
                  <c:v>52</c:v>
                </c:pt>
                <c:pt idx="4">
                  <c:v>73</c:v>
                </c:pt>
                <c:pt idx="5">
                  <c:v>117</c:v>
                </c:pt>
                <c:pt idx="6">
                  <c:v>182</c:v>
                </c:pt>
                <c:pt idx="7">
                  <c:v>206</c:v>
                </c:pt>
                <c:pt idx="8">
                  <c:v>259</c:v>
                </c:pt>
                <c:pt idx="9">
                  <c:v>444</c:v>
                </c:pt>
                <c:pt idx="10">
                  <c:v>725</c:v>
                </c:pt>
                <c:pt idx="11">
                  <c:v>768</c:v>
                </c:pt>
                <c:pt idx="12">
                  <c:v>770</c:v>
                </c:pt>
                <c:pt idx="13">
                  <c:v>985</c:v>
                </c:pt>
                <c:pt idx="14">
                  <c:v>1251</c:v>
                </c:pt>
                <c:pt idx="15">
                  <c:v>1826</c:v>
                </c:pt>
                <c:pt idx="16">
                  <c:v>1913</c:v>
                </c:pt>
                <c:pt idx="17">
                  <c:v>2169</c:v>
                </c:pt>
                <c:pt idx="18">
                  <c:v>2177</c:v>
                </c:pt>
                <c:pt idx="19">
                  <c:v>21508</c:v>
                </c:pt>
                <c:pt idx="20">
                  <c:v>29279</c:v>
                </c:pt>
                <c:pt idx="21">
                  <c:v>47328</c:v>
                </c:pt>
                <c:pt idx="22">
                  <c:v>70241</c:v>
                </c:pt>
                <c:pt idx="23">
                  <c:v>84061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F-47C5-A59C-3F918162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8498303"/>
        <c:axId val="718498783"/>
      </c:barChart>
      <c:catAx>
        <c:axId val="71849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98783"/>
        <c:crosses val="autoZero"/>
        <c:auto val="1"/>
        <c:lblAlgn val="ctr"/>
        <c:lblOffset val="100"/>
        <c:noMultiLvlLbl val="0"/>
      </c:catAx>
      <c:valAx>
        <c:axId val="718498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9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030583239091"/>
          <c:y val="0.7217990569459557"/>
          <c:w val="0.19724146725748778"/>
          <c:h val="6.288499734387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Sheet1!$A$1:$A$19</c:f>
              <c:strCache>
                <c:ptCount val="19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</c:strCache>
            </c:strRef>
          </c:cat>
          <c:val>
            <c:numRef>
              <c:f>Sheet1!$B$1:$B$19</c:f>
              <c:numCache>
                <c:formatCode>General</c:formatCode>
                <c:ptCount val="19"/>
                <c:pt idx="0">
                  <c:v>29</c:v>
                </c:pt>
                <c:pt idx="2">
                  <c:v>67</c:v>
                </c:pt>
                <c:pt idx="3">
                  <c:v>55</c:v>
                </c:pt>
                <c:pt idx="4">
                  <c:v>98</c:v>
                </c:pt>
                <c:pt idx="5">
                  <c:v>179</c:v>
                </c:pt>
                <c:pt idx="6">
                  <c:v>192</c:v>
                </c:pt>
                <c:pt idx="7">
                  <c:v>391</c:v>
                </c:pt>
                <c:pt idx="8">
                  <c:v>255</c:v>
                </c:pt>
                <c:pt idx="9">
                  <c:v>586</c:v>
                </c:pt>
                <c:pt idx="10">
                  <c:v>897</c:v>
                </c:pt>
                <c:pt idx="11">
                  <c:v>3589</c:v>
                </c:pt>
                <c:pt idx="12">
                  <c:v>898</c:v>
                </c:pt>
                <c:pt idx="13">
                  <c:v>873</c:v>
                </c:pt>
                <c:pt idx="14">
                  <c:v>1486</c:v>
                </c:pt>
                <c:pt idx="15">
                  <c:v>1558</c:v>
                </c:pt>
                <c:pt idx="16">
                  <c:v>1888</c:v>
                </c:pt>
                <c:pt idx="17">
                  <c:v>2276</c:v>
                </c:pt>
                <c:pt idx="18">
                  <c:v>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2-44C8-A9F2-5B903121D9B9}"/>
            </c:ext>
          </c:extLst>
        </c:ser>
        <c:ser>
          <c:idx val="1"/>
          <c:order val="1"/>
          <c:tx>
            <c:v>2022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Sheet1!$A$1:$A$19</c:f>
              <c:strCache>
                <c:ptCount val="19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</c:strCache>
            </c:strRef>
          </c:cat>
          <c:val>
            <c:numRef>
              <c:f>Sheet1!$C$1:$C$19</c:f>
              <c:numCache>
                <c:formatCode>General</c:formatCode>
                <c:ptCount val="19"/>
                <c:pt idx="0">
                  <c:v>16</c:v>
                </c:pt>
                <c:pt idx="1">
                  <c:v>5</c:v>
                </c:pt>
                <c:pt idx="2">
                  <c:v>51</c:v>
                </c:pt>
                <c:pt idx="3">
                  <c:v>48</c:v>
                </c:pt>
                <c:pt idx="4">
                  <c:v>116</c:v>
                </c:pt>
                <c:pt idx="5">
                  <c:v>146</c:v>
                </c:pt>
                <c:pt idx="6">
                  <c:v>212</c:v>
                </c:pt>
                <c:pt idx="7">
                  <c:v>316</c:v>
                </c:pt>
                <c:pt idx="8">
                  <c:v>249</c:v>
                </c:pt>
                <c:pt idx="9">
                  <c:v>491</c:v>
                </c:pt>
                <c:pt idx="10">
                  <c:v>886</c:v>
                </c:pt>
                <c:pt idx="11">
                  <c:v>1853</c:v>
                </c:pt>
                <c:pt idx="12">
                  <c:v>811</c:v>
                </c:pt>
                <c:pt idx="13">
                  <c:v>564</c:v>
                </c:pt>
                <c:pt idx="14">
                  <c:v>1403</c:v>
                </c:pt>
                <c:pt idx="15">
                  <c:v>1463</c:v>
                </c:pt>
                <c:pt idx="16">
                  <c:v>1982</c:v>
                </c:pt>
                <c:pt idx="17">
                  <c:v>2393</c:v>
                </c:pt>
                <c:pt idx="18">
                  <c:v>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2-44C8-A9F2-5B903121D9B9}"/>
            </c:ext>
          </c:extLst>
        </c:ser>
        <c:ser>
          <c:idx val="2"/>
          <c:order val="2"/>
          <c:tx>
            <c:v>2023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Sheet1!$A$1:$A$19</c:f>
              <c:strCache>
                <c:ptCount val="19"/>
                <c:pt idx="0">
                  <c:v>Philippines</c:v>
                </c:pt>
                <c:pt idx="1">
                  <c:v>Eurasian Patent Organization</c:v>
                </c:pt>
                <c:pt idx="2">
                  <c:v>Ukraine</c:v>
                </c:pt>
                <c:pt idx="3">
                  <c:v>Egypt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Finland</c:v>
                </c:pt>
                <c:pt idx="8">
                  <c:v>Chile</c:v>
                </c:pt>
                <c:pt idx="9">
                  <c:v>Brazil</c:v>
                </c:pt>
                <c:pt idx="10">
                  <c:v>Spain</c:v>
                </c:pt>
                <c:pt idx="11">
                  <c:v>Russian Federation</c:v>
                </c:pt>
                <c:pt idx="12">
                  <c:v>Sweden</c:v>
                </c:pt>
                <c:pt idx="13">
                  <c:v>Singapore</c:v>
                </c:pt>
                <c:pt idx="14">
                  <c:v>Israel</c:v>
                </c:pt>
                <c:pt idx="15">
                  <c:v>Turkey</c:v>
                </c:pt>
                <c:pt idx="16">
                  <c:v>India</c:v>
                </c:pt>
                <c:pt idx="17">
                  <c:v>Canada</c:v>
                </c:pt>
                <c:pt idx="18">
                  <c:v>Australia</c:v>
                </c:pt>
              </c:strCache>
            </c:strRef>
          </c:cat>
          <c:val>
            <c:numRef>
              <c:f>Sheet1!$D$1:$D$19</c:f>
              <c:numCache>
                <c:formatCode>General</c:formatCode>
                <c:ptCount val="19"/>
                <c:pt idx="0">
                  <c:v>13</c:v>
                </c:pt>
                <c:pt idx="1">
                  <c:v>23</c:v>
                </c:pt>
                <c:pt idx="2">
                  <c:v>37</c:v>
                </c:pt>
                <c:pt idx="3">
                  <c:v>52</c:v>
                </c:pt>
                <c:pt idx="4">
                  <c:v>73</c:v>
                </c:pt>
                <c:pt idx="5">
                  <c:v>117</c:v>
                </c:pt>
                <c:pt idx="6">
                  <c:v>182</c:v>
                </c:pt>
                <c:pt idx="7">
                  <c:v>206</c:v>
                </c:pt>
                <c:pt idx="8">
                  <c:v>259</c:v>
                </c:pt>
                <c:pt idx="9">
                  <c:v>444</c:v>
                </c:pt>
                <c:pt idx="10">
                  <c:v>725</c:v>
                </c:pt>
                <c:pt idx="11">
                  <c:v>768</c:v>
                </c:pt>
                <c:pt idx="12">
                  <c:v>770</c:v>
                </c:pt>
                <c:pt idx="13">
                  <c:v>985</c:v>
                </c:pt>
                <c:pt idx="14">
                  <c:v>1251</c:v>
                </c:pt>
                <c:pt idx="15">
                  <c:v>1826</c:v>
                </c:pt>
                <c:pt idx="16">
                  <c:v>1913</c:v>
                </c:pt>
                <c:pt idx="17">
                  <c:v>2169</c:v>
                </c:pt>
                <c:pt idx="18">
                  <c:v>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2-44C8-A9F2-5B903121D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8892864"/>
        <c:axId val="668894304"/>
      </c:barChart>
      <c:catAx>
        <c:axId val="66889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894304"/>
        <c:crosses val="autoZero"/>
        <c:auto val="1"/>
        <c:lblAlgn val="ctr"/>
        <c:lblOffset val="100"/>
        <c:noMultiLvlLbl val="0"/>
      </c:catAx>
      <c:valAx>
        <c:axId val="66889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8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67119372627419"/>
          <c:y val="0.76129379196383629"/>
          <c:w val="0.23416833329442374"/>
          <c:h val="5.4777585732058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0.44527</cdr:x>
      <cdr:y>0.12442</cdr:y>
    </cdr:from>
    <cdr:to>
      <cdr:x>0.53341</cdr:x>
      <cdr:y>0.17991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6D77BD29-B3BB-E4B1-5FF8-8113EACF2634}"/>
            </a:ext>
          </a:extLst>
        </cdr:cNvPr>
        <cdr:cNvSpPr txBox="1"/>
      </cdr:nvSpPr>
      <cdr:spPr>
        <a:xfrm xmlns:a="http://schemas.openxmlformats.org/drawingml/2006/main">
          <a:off x="4001454" y="484350"/>
          <a:ext cx="79208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29,279</a:t>
          </a:r>
          <a:endParaRPr lang="en-GB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0.6126</cdr:x>
      <cdr:y>0.07958</cdr:y>
    </cdr:from>
    <cdr:to>
      <cdr:x>0.70074</cdr:x>
      <cdr:y>0.13507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6D77BD29-B3BB-E4B1-5FF8-8113EACF2634}"/>
            </a:ext>
          </a:extLst>
        </cdr:cNvPr>
        <cdr:cNvSpPr txBox="1"/>
      </cdr:nvSpPr>
      <cdr:spPr>
        <a:xfrm xmlns:a="http://schemas.openxmlformats.org/drawingml/2006/main">
          <a:off x="5505202" y="309792"/>
          <a:ext cx="79208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47,328</a:t>
          </a:r>
          <a:endParaRPr lang="en-GB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0.38824</cdr:x>
      <cdr:y>0.14622</cdr:y>
    </cdr:from>
    <cdr:to>
      <cdr:x>0.4844</cdr:x>
      <cdr:y>0.22021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D77BD29-B3BB-E4B1-5FF8-8113EACF2634}"/>
            </a:ext>
          </a:extLst>
        </cdr:cNvPr>
        <cdr:cNvSpPr txBox="1"/>
      </cdr:nvSpPr>
      <cdr:spPr>
        <a:xfrm xmlns:a="http://schemas.openxmlformats.org/drawingml/2006/main">
          <a:off x="3488978" y="569218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21,508</a:t>
          </a:r>
          <a:endParaRPr lang="en-GB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0.87548</cdr:x>
      <cdr:y>0.3313</cdr:y>
    </cdr:from>
    <cdr:to>
      <cdr:x>1</cdr:x>
      <cdr:y>0.37777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6075066" y="1395443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768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0.4082</cdr:x>
      <cdr:y>0.37535</cdr:y>
    </cdr:from>
    <cdr:to>
      <cdr:x>0.53272</cdr:x>
      <cdr:y>0.42181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2832554" y="1580964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725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0.34238</cdr:x>
      <cdr:y>0.4174</cdr:y>
    </cdr:from>
    <cdr:to>
      <cdr:x>0.46691</cdr:x>
      <cdr:y>0.46386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2375835" y="1758072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444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0.29694</cdr:x>
      <cdr:y>0.46058</cdr:y>
    </cdr:from>
    <cdr:to>
      <cdr:x>0.42146</cdr:x>
      <cdr:y>0.50704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2060496" y="1939931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259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0.31131</cdr:x>
      <cdr:y>0.51319</cdr:y>
    </cdr:from>
    <cdr:to>
      <cdr:x>0.43584</cdr:x>
      <cdr:y>0.55965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2160240" y="2161520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206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0.28012</cdr:x>
      <cdr:y>0.54873</cdr:y>
    </cdr:from>
    <cdr:to>
      <cdr:x>0.40464</cdr:x>
      <cdr:y>0.5952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943787" y="2311239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182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0.2698</cdr:x>
      <cdr:y>0.59239</cdr:y>
    </cdr:from>
    <cdr:to>
      <cdr:x>0.39433</cdr:x>
      <cdr:y>0.63885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872208" y="2495112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117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0.25943</cdr:x>
      <cdr:y>0.63897</cdr:y>
    </cdr:from>
    <cdr:to>
      <cdr:x>0.38395</cdr:x>
      <cdr:y>0.68543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800200" y="2691320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73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0.24905</cdr:x>
      <cdr:y>0.67033</cdr:y>
    </cdr:from>
    <cdr:to>
      <cdr:x>0.37357</cdr:x>
      <cdr:y>0.7168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728192" y="2823413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52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0.25943</cdr:x>
      <cdr:y>0.71424</cdr:y>
    </cdr:from>
    <cdr:to>
      <cdr:x>0.38395</cdr:x>
      <cdr:y>0.7607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800200" y="3008346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37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0.24905</cdr:x>
      <cdr:y>0.76631</cdr:y>
    </cdr:from>
    <cdr:to>
      <cdr:x>0.37357</cdr:x>
      <cdr:y>0.81278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728192" y="3227679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23</a:t>
          </a:r>
          <a:endParaRPr lang="en-GB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0.24905</cdr:x>
      <cdr:y>0.80831</cdr:y>
    </cdr:from>
    <cdr:to>
      <cdr:x>0.37357</cdr:x>
      <cdr:y>0.85477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EAE9132-4B6C-486B-6C34-ED43E66289D2}"/>
            </a:ext>
          </a:extLst>
        </cdr:cNvPr>
        <cdr:cNvSpPr txBox="1"/>
      </cdr:nvSpPr>
      <cdr:spPr>
        <a:xfrm xmlns:a="http://schemas.openxmlformats.org/drawingml/2006/main">
          <a:off x="1728192" y="3404555"/>
          <a:ext cx="864096" cy="19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13</a:t>
          </a:r>
          <a:endParaRPr lang="en-GB" sz="9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8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11430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572000"/>
            <a:ext cx="5608320" cy="366045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11430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572000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95600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9929"/>
            <a:ext cx="8229600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057400" y="3081338"/>
            <a:ext cx="4104085" cy="1134666"/>
          </a:xfrm>
          <a:noFill/>
        </p:spPr>
        <p:txBody>
          <a:bodyPr/>
          <a:lstStyle/>
          <a:p>
            <a:pPr eaLnBrk="1" hangingPunct="1"/>
            <a:r>
              <a:rPr lang="en-US" altLang="en-US" sz="2250" b="1" dirty="0"/>
              <a:t>PCT Statistics</a:t>
            </a:r>
            <a:br>
              <a:rPr lang="en-US" altLang="en-US" sz="2250" b="1" dirty="0"/>
            </a:br>
            <a:r>
              <a:rPr lang="en-US" altLang="en-US" sz="1950" dirty="0"/>
              <a:t>Meeting of International Authorities</a:t>
            </a:r>
            <a:br>
              <a:rPr lang="en-US" altLang="en-US" sz="1950" dirty="0"/>
            </a:br>
            <a:r>
              <a:rPr lang="en-US" altLang="en-US" sz="1950" dirty="0"/>
              <a:t>31</a:t>
            </a:r>
            <a:r>
              <a:rPr lang="en-US" altLang="en-US" sz="1950" baseline="30000" dirty="0"/>
              <a:t>st</a:t>
            </a:r>
            <a:r>
              <a:rPr lang="en-US" altLang="en-US" sz="1950" dirty="0"/>
              <a:t> Session	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825728" y="3821907"/>
            <a:ext cx="1718072" cy="594122"/>
          </a:xfrm>
          <a:noFill/>
        </p:spPr>
        <p:txBody>
          <a:bodyPr/>
          <a:lstStyle/>
          <a:p>
            <a:pPr eaLnBrk="1" hangingPunct="1"/>
            <a: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  <a:t>Beijing</a:t>
            </a:r>
            <a:b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  <a:t>October 16, 2024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10" y="28575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ISRs established by ISA (excluding IP5 Offices)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945326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055" y="4552911"/>
            <a:ext cx="32864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Data based on international filing year of application</a:t>
            </a:r>
            <a:br>
              <a:rPr lang="en-US" sz="1050" dirty="0"/>
            </a:br>
            <a:endParaRPr lang="en-US" sz="10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5454C7-0EB0-96EA-D590-8797A0860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16593"/>
              </p:ext>
            </p:extLst>
          </p:nvPr>
        </p:nvGraphicFramePr>
        <p:xfrm>
          <a:off x="1475656" y="756449"/>
          <a:ext cx="6939162" cy="42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EAE9132-4B6C-486B-6C34-ED43E66289D2}"/>
              </a:ext>
            </a:extLst>
          </p:cNvPr>
          <p:cNvSpPr txBox="1"/>
          <p:nvPr/>
        </p:nvSpPr>
        <p:spPr>
          <a:xfrm>
            <a:off x="6012160" y="867530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2,177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FC2A37C-EBE3-D051-FB79-D79A0B6D74D0}"/>
              </a:ext>
            </a:extLst>
          </p:cNvPr>
          <p:cNvSpPr txBox="1"/>
          <p:nvPr/>
        </p:nvSpPr>
        <p:spPr>
          <a:xfrm>
            <a:off x="6128761" y="1063229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2,169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88CD27E5-4519-FF3D-1CD2-B4CFA2FA8BFE}"/>
              </a:ext>
            </a:extLst>
          </p:cNvPr>
          <p:cNvSpPr txBox="1"/>
          <p:nvPr/>
        </p:nvSpPr>
        <p:spPr>
          <a:xfrm>
            <a:off x="5638413" y="1212921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1,913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24F2133B-10D9-DCA4-4FA5-730BC08295AA}"/>
              </a:ext>
            </a:extLst>
          </p:cNvPr>
          <p:cNvSpPr txBox="1"/>
          <p:nvPr/>
        </p:nvSpPr>
        <p:spPr>
          <a:xfrm>
            <a:off x="5451539" y="1362613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1,826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2E6C5D9-063A-FCFD-BDFB-65F235E7D129}"/>
              </a:ext>
            </a:extLst>
          </p:cNvPr>
          <p:cNvSpPr txBox="1"/>
          <p:nvPr/>
        </p:nvSpPr>
        <p:spPr>
          <a:xfrm>
            <a:off x="5013316" y="1610154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1,251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6F686282-BDDC-4EA9-EF22-A15A429628CD}"/>
              </a:ext>
            </a:extLst>
          </p:cNvPr>
          <p:cNvSpPr txBox="1"/>
          <p:nvPr/>
        </p:nvSpPr>
        <p:spPr>
          <a:xfrm>
            <a:off x="4368552" y="1759845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985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D9E67FE7-1D84-0BEA-B9B6-A75FE72D0BC4}"/>
              </a:ext>
            </a:extLst>
          </p:cNvPr>
          <p:cNvSpPr txBox="1"/>
          <p:nvPr/>
        </p:nvSpPr>
        <p:spPr>
          <a:xfrm>
            <a:off x="4283539" y="1950211"/>
            <a:ext cx="864096" cy="195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0000"/>
                </a:solidFill>
              </a:rPr>
              <a:t>770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328664" y="4845189"/>
            <a:ext cx="632943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database. March 2024.  Excludes cases where Rule 42 time limit of 9 months from priority date applies.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77F91-DF75-3E64-13F1-E299E1E3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16427"/>
            <a:ext cx="6858000" cy="1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6CEFA-7589-AAF5-1364-069E40460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28" y="1135706"/>
            <a:ext cx="9144000" cy="29062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919" y="426135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 2023, 86.3% of all ISRs were transmitted within 3 months of date of receipt of search copy (up from 84.6% in 2022)</a:t>
            </a: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60"/>
            <a:ext cx="8229600" cy="857250"/>
          </a:xfrm>
        </p:spPr>
        <p:txBody>
          <a:bodyPr/>
          <a:lstStyle/>
          <a:p>
            <a:r>
              <a:rPr lang="en-US" dirty="0"/>
              <a:t>Timeliness in Transmitting ISRs to the IB measured from Date of Receipt of Search Copy by ISA for 2023</a:t>
            </a:r>
          </a:p>
        </p:txBody>
      </p:sp>
    </p:spTree>
    <p:extLst>
      <p:ext uri="{BB962C8B-B14F-4D97-AF65-F5344CB8AC3E}">
        <p14:creationId xmlns:p14="http://schemas.microsoft.com/office/powerpoint/2010/main" val="183724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in Transmitting ISRs to the IB measured from Priority Date by ISA for 2023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28664" y="4843418"/>
            <a:ext cx="632943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database, March 2024.  Excludes cases where Rule 42 time limit of 3 months from date of receipt of search copy applies.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3564" y="4014191"/>
            <a:ext cx="766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 2023, 96.9% of all ISRs required to be transmitted to the International Bureau within 9 months of the priority date met this deadline (up from 89.6% in 2022)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0C330-84E4-2545-85FD-DA65B9DF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983"/>
            <a:ext cx="9144000" cy="291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2CE15-C8FA-2B1A-8E5A-227B89FB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733322"/>
            <a:ext cx="6752089" cy="1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A1 Publication Percentage by ISA in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191553"/>
            <a:ext cx="7763989" cy="8572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International Bureau published more than 96.3% of PCT applications together with an ISR (slightly down from 97.6 % in 2022)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914900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March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24F11-C298-56F5-CC5F-55332AE7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439"/>
            <a:ext cx="9144000" cy="2999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5EBBC-F8F1-66EA-F538-A71CC992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81274"/>
            <a:ext cx="6694939" cy="2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International Search 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879063"/>
            <a:ext cx="3429000" cy="380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Last update : September 2024</a:t>
            </a:r>
          </a:p>
          <a:p>
            <a:pPr algn="l"/>
            <a:endParaRPr lang="en-US" sz="75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36674"/>
              </p:ext>
            </p:extLst>
          </p:nvPr>
        </p:nvGraphicFramePr>
        <p:xfrm>
          <a:off x="755576" y="1063229"/>
          <a:ext cx="7344819" cy="3320005"/>
        </p:xfrm>
        <a:graphic>
          <a:graphicData uri="http://schemas.openxmlformats.org/drawingml/2006/table">
            <a:tbl>
              <a:tblPr/>
              <a:tblGrid>
                <a:gridCol w="1479956">
                  <a:extLst>
                    <a:ext uri="{9D8B030D-6E8A-4147-A177-3AD203B41FA5}">
                      <a16:colId xmlns:a16="http://schemas.microsoft.com/office/drawing/2014/main" val="3701118777"/>
                    </a:ext>
                  </a:extLst>
                </a:gridCol>
                <a:gridCol w="634268">
                  <a:extLst>
                    <a:ext uri="{9D8B030D-6E8A-4147-A177-3AD203B41FA5}">
                      <a16:colId xmlns:a16="http://schemas.microsoft.com/office/drawing/2014/main" val="2187139435"/>
                    </a:ext>
                  </a:extLst>
                </a:gridCol>
                <a:gridCol w="634268">
                  <a:extLst>
                    <a:ext uri="{9D8B030D-6E8A-4147-A177-3AD203B41FA5}">
                      <a16:colId xmlns:a16="http://schemas.microsoft.com/office/drawing/2014/main" val="4091722319"/>
                    </a:ext>
                  </a:extLst>
                </a:gridCol>
                <a:gridCol w="634268">
                  <a:extLst>
                    <a:ext uri="{9D8B030D-6E8A-4147-A177-3AD203B41FA5}">
                      <a16:colId xmlns:a16="http://schemas.microsoft.com/office/drawing/2014/main" val="2984042387"/>
                    </a:ext>
                  </a:extLst>
                </a:gridCol>
                <a:gridCol w="634268">
                  <a:extLst>
                    <a:ext uri="{9D8B030D-6E8A-4147-A177-3AD203B41FA5}">
                      <a16:colId xmlns:a16="http://schemas.microsoft.com/office/drawing/2014/main" val="4013942931"/>
                    </a:ext>
                  </a:extLst>
                </a:gridCol>
                <a:gridCol w="634268">
                  <a:extLst>
                    <a:ext uri="{9D8B030D-6E8A-4147-A177-3AD203B41FA5}">
                      <a16:colId xmlns:a16="http://schemas.microsoft.com/office/drawing/2014/main" val="3579432143"/>
                    </a:ext>
                  </a:extLst>
                </a:gridCol>
                <a:gridCol w="608896">
                  <a:extLst>
                    <a:ext uri="{9D8B030D-6E8A-4147-A177-3AD203B41FA5}">
                      <a16:colId xmlns:a16="http://schemas.microsoft.com/office/drawing/2014/main" val="2416541837"/>
                    </a:ext>
                  </a:extLst>
                </a:gridCol>
                <a:gridCol w="503185">
                  <a:extLst>
                    <a:ext uri="{9D8B030D-6E8A-4147-A177-3AD203B41FA5}">
                      <a16:colId xmlns:a16="http://schemas.microsoft.com/office/drawing/2014/main" val="2002134928"/>
                    </a:ext>
                  </a:extLst>
                </a:gridCol>
                <a:gridCol w="501319">
                  <a:extLst>
                    <a:ext uri="{9D8B030D-6E8A-4147-A177-3AD203B41FA5}">
                      <a16:colId xmlns:a16="http://schemas.microsoft.com/office/drawing/2014/main" val="2736745491"/>
                    </a:ext>
                  </a:extLst>
                </a:gridCol>
                <a:gridCol w="1080123">
                  <a:extLst>
                    <a:ext uri="{9D8B030D-6E8A-4147-A177-3AD203B41FA5}">
                      <a16:colId xmlns:a16="http://schemas.microsoft.com/office/drawing/2014/main" val="781133825"/>
                    </a:ext>
                  </a:extLst>
                </a:gridCol>
              </a:tblGrid>
              <a:tr h="217720"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(partial)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20226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72578"/>
                  </a:ext>
                </a:extLst>
              </a:tr>
              <a:tr h="40268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European</a:t>
                      </a:r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Patent Office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246848"/>
                  </a:ext>
                </a:extLst>
              </a:tr>
              <a:tr h="40268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Nordic Patent Institute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29030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Russian</a:t>
                      </a:r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Federation</a:t>
                      </a:r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80459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40324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94486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72999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20119"/>
                  </a:ext>
                </a:extLst>
              </a:tr>
              <a:tr h="40268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Visegrad Patent Institute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674100"/>
                  </a:ext>
                </a:extLst>
              </a:tr>
              <a:tr h="279831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5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55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IPRPs issued by IPEA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4937521"/>
            <a:ext cx="3429000" cy="380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</a:t>
            </a:r>
          </a:p>
          <a:p>
            <a:pPr algn="l"/>
            <a:endParaRPr lang="en-US" sz="7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AAF559-A096-E60D-0A8C-DA859549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232" y="1079376"/>
            <a:ext cx="2232248" cy="192442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Steady decline over the last few years (dropped by further 5.7% in 2023)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EPO and Japan issued 75.6% of all Chapter II IPRPs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Source : PCT Yearly Review 2024 (data for 2023 may be incomplete)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E4043-C8A3-2C22-5482-FADC6C35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43558"/>
            <a:ext cx="5836621" cy="42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in transmitting IPRPs by IPEA in 2023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4879063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 March 2024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568189"/>
            <a:ext cx="5442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/>
              <a:t>Timeliness calculated as time elapsed between priority date and date on which </a:t>
            </a:r>
            <a:br>
              <a:rPr lang="en-US" sz="900" dirty="0"/>
            </a:br>
            <a:r>
              <a:rPr lang="en-US" sz="900" dirty="0"/>
              <a:t>International Bureau received IPRP from IPEA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07504" y="4043494"/>
            <a:ext cx="8784976" cy="69440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 2023, 89.8% of IPRPs were transmitted to the International Bureau within 28 months of the priority date (91.3% in 2022)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A040F-C851-A9EE-D58A-9352FDEA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566"/>
            <a:ext cx="9144000" cy="2973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85316-76C0-9112-31B3-B24C17BC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73665"/>
            <a:ext cx="6515100" cy="2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3653-84A2-0708-CF83-5E384FAA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PCT-PPH pilot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D389-EE9E-B616-7A41-7DBE43E7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0" y="1329929"/>
            <a:ext cx="2232248" cy="3258045"/>
          </a:xfrm>
        </p:spPr>
        <p:txBody>
          <a:bodyPr/>
          <a:lstStyle/>
          <a:p>
            <a:r>
              <a:rPr lang="en-US" dirty="0"/>
              <a:t> Data for several offices of later examination (e.g. Germany, Indonesia, US) not available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39847-9188-AE6A-A43B-A397A062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6614"/>
            <a:ext cx="6285556" cy="4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50" y="571500"/>
            <a:ext cx="502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Further information:</a:t>
            </a:r>
          </a:p>
          <a:p>
            <a:endParaRPr lang="en-US" sz="1600" dirty="0"/>
          </a:p>
          <a:p>
            <a:r>
              <a:rPr lang="en-US" sz="1600" b="1" dirty="0"/>
              <a:t>2024 PCT Yearly Review</a:t>
            </a:r>
          </a:p>
          <a:p>
            <a:r>
              <a:rPr lang="en-US" sz="1600" dirty="0"/>
              <a:t>The International Patent System</a:t>
            </a:r>
          </a:p>
          <a:p>
            <a:r>
              <a:rPr lang="en-US" sz="1600" dirty="0"/>
              <a:t>WIPO Publication No. 901EN/2024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WIPO IP Statistics Data Center</a:t>
            </a:r>
          </a:p>
          <a:p>
            <a:r>
              <a:rPr lang="en-US" sz="1600" dirty="0">
                <a:hlinkClick r:id="rId3"/>
              </a:rPr>
              <a:t>http://www.wipo.int/ipstats/en/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3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758508" cy="326469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International Filings</a:t>
            </a:r>
          </a:p>
          <a:p>
            <a:pPr lvl="1"/>
            <a:r>
              <a:rPr lang="en-US" altLang="en-US" sz="2000" dirty="0"/>
              <a:t>Data for 2023</a:t>
            </a:r>
          </a:p>
          <a:p>
            <a:pPr lvl="1"/>
            <a:r>
              <a:rPr lang="en-US" altLang="en-US" sz="2000" dirty="0"/>
              <a:t>Medium of Filing</a:t>
            </a:r>
          </a:p>
          <a:p>
            <a:pPr eaLnBrk="1" hangingPunct="1"/>
            <a:r>
              <a:rPr lang="en-US" altLang="en-US" sz="2000" dirty="0"/>
              <a:t>National Phase Entries</a:t>
            </a:r>
          </a:p>
          <a:p>
            <a:pPr eaLnBrk="1" hangingPunct="1"/>
            <a:r>
              <a:rPr lang="en-US" altLang="en-US" sz="2000" dirty="0"/>
              <a:t>International Authorities</a:t>
            </a:r>
          </a:p>
          <a:p>
            <a:pPr lvl="1"/>
            <a:r>
              <a:rPr lang="en-US" altLang="en-US" sz="2000" dirty="0"/>
              <a:t>International Search</a:t>
            </a:r>
          </a:p>
          <a:p>
            <a:pPr lvl="1"/>
            <a:r>
              <a:rPr lang="en-US" altLang="en-US" sz="2000" dirty="0"/>
              <a:t>Supplementary International Search</a:t>
            </a:r>
          </a:p>
          <a:p>
            <a:pPr lvl="1"/>
            <a:r>
              <a:rPr lang="en-US" altLang="en-US" sz="2000" dirty="0"/>
              <a:t>International Preliminary Examination</a:t>
            </a:r>
          </a:p>
          <a:p>
            <a:r>
              <a:rPr lang="en-US" altLang="en-US" sz="2000" dirty="0"/>
              <a:t>PCT-PPH pilot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PCT Filings </a:t>
            </a:r>
            <a:r>
              <a:rPr lang="en-US" altLang="en-US"/>
              <a:t>in 2023</a:t>
            </a:r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5951" y="890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353935" y="4743450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PCT Yearly Review 2024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1063228"/>
            <a:ext cx="7175698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000" kern="0" dirty="0"/>
              <a:t>272,600 international applications filed in 2023 (-0.2%)</a:t>
            </a:r>
          </a:p>
          <a:p>
            <a:r>
              <a:rPr lang="en-US" altLang="en-US" sz="2000" kern="0" dirty="0"/>
              <a:t>Top 5 countries:  China (69,610 -0.6%), United States of America (55,678, -5.3%), Japan (48,879 -2.9%),  Republic of Korea (22,288 +1.2%) and Germany (16,916 -3.2%)</a:t>
            </a:r>
          </a:p>
          <a:p>
            <a:r>
              <a:rPr lang="en-US" altLang="en-US" sz="2000" kern="0" dirty="0"/>
              <a:t>Top applicant:  Huawei Technologies (6,494 published PCT applications in 2023, -15%)</a:t>
            </a:r>
          </a:p>
          <a:p>
            <a:r>
              <a:rPr lang="en-US" altLang="en-US" sz="2000" kern="0" dirty="0"/>
              <a:t>Top educational institution filer:  University of California (531 published PCT applications in 2022, -3.8%)</a:t>
            </a:r>
          </a:p>
          <a:p>
            <a:r>
              <a:rPr lang="en-US" altLang="en-US" sz="2000" kern="0" dirty="0"/>
              <a:t>More information in PCT Yearly Review 2024</a:t>
            </a:r>
          </a:p>
        </p:txBody>
      </p:sp>
    </p:spTree>
    <p:extLst>
      <p:ext uri="{BB962C8B-B14F-4D97-AF65-F5344CB8AC3E}">
        <p14:creationId xmlns:p14="http://schemas.microsoft.com/office/powerpoint/2010/main" val="277494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PCT Filings from 2022, month-to-month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5951" y="890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353934" y="4808220"/>
            <a:ext cx="386613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Database, October 2024, last data update September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F235AF-1BF9-1B57-BD51-1BB81F363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32285"/>
              </p:ext>
            </p:extLst>
          </p:nvPr>
        </p:nvGraphicFramePr>
        <p:xfrm>
          <a:off x="457200" y="900501"/>
          <a:ext cx="7787208" cy="39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60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r>
              <a:rPr lang="en-US" dirty="0"/>
              <a:t>Medium of Filing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4450" y="4844535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March 2024, PCT Yearly Review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9FFDE-536C-F504-7A78-B245E822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1" y="1059582"/>
            <a:ext cx="8885758" cy="334635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347864" y="1203598"/>
            <a:ext cx="1714500" cy="504393"/>
          </a:xfrm>
          <a:prstGeom prst="rightArrow">
            <a:avLst/>
          </a:prstGeom>
          <a:solidFill>
            <a:srgbClr val="C00000">
              <a:alpha val="4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fr-CH" sz="1200" dirty="0">
                <a:latin typeface="Arial" pitchFamily="34" charset="0"/>
                <a:cs typeface="Arial" pitchFamily="34" charset="0"/>
              </a:rPr>
              <a:t>10 </a:t>
            </a:r>
            <a:r>
              <a:rPr lang="fr-CH" sz="1200" dirty="0" err="1">
                <a:latin typeface="Arial" pitchFamily="34" charset="0"/>
                <a:cs typeface="Arial" pitchFamily="34" charset="0"/>
              </a:rPr>
              <a:t>years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r>
              <a:rPr lang="en-US" dirty="0"/>
              <a:t>Medium of Filing : </a:t>
            </a:r>
            <a:r>
              <a:rPr lang="en-US" dirty="0" err="1"/>
              <a:t>ePCT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60698" y="4068948"/>
            <a:ext cx="8299734" cy="8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kern="0" dirty="0"/>
              <a:t>Nearly 105,000 PCT applications were filed using </a:t>
            </a:r>
            <a:r>
              <a:rPr lang="en-US" altLang="en-US" sz="1600" kern="0" dirty="0" err="1"/>
              <a:t>ePCT</a:t>
            </a:r>
            <a:r>
              <a:rPr lang="en-US" altLang="en-US" sz="1600" kern="0" dirty="0"/>
              <a:t> in 2023 (+11.6 %). About a third (38.4 %) of all PCT applications filed globally in 2023 were filed using </a:t>
            </a:r>
            <a:r>
              <a:rPr lang="en-US" altLang="en-US" sz="1600" kern="0" dirty="0" err="1"/>
              <a:t>ePCT</a:t>
            </a:r>
            <a:endParaRPr lang="en-US" altLang="en-US" sz="1600" kern="0" dirty="0"/>
          </a:p>
        </p:txBody>
      </p:sp>
      <p:sp>
        <p:nvSpPr>
          <p:cNvPr id="18" name="Rectangle 17"/>
          <p:cNvSpPr/>
          <p:nvPr/>
        </p:nvSpPr>
        <p:spPr>
          <a:xfrm>
            <a:off x="1314450" y="4844535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database, March 2024, PCT Yearly Review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46C3C-3309-F355-88D3-B10237A7F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9263"/>
            <a:ext cx="9144000" cy="29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National Phase Entries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945326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June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10652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737,000 total national phase entries in 2022 (+3.1%)</a:t>
            </a:r>
            <a:br>
              <a:rPr lang="en-US" sz="1600" dirty="0"/>
            </a:br>
            <a:r>
              <a:rPr lang="en-US" sz="1600" dirty="0"/>
              <a:t>618,000 non-resident national phase entries in 2022</a:t>
            </a:r>
            <a:br>
              <a:rPr lang="en-US" sz="1600" dirty="0"/>
            </a:br>
            <a:r>
              <a:rPr lang="en-US" sz="1600" dirty="0"/>
              <a:t>PCT system accounted for 59 % of all non-resident filings in 2021 and 2022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587AC-D41C-165E-DAA4-3E013083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918"/>
            <a:ext cx="9144000" cy="31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63229"/>
            <a:ext cx="6172200" cy="3264694"/>
          </a:xfrm>
        </p:spPr>
        <p:txBody>
          <a:bodyPr/>
          <a:lstStyle/>
          <a:p>
            <a:r>
              <a:rPr lang="en-US" dirty="0"/>
              <a:t>International Search Reports</a:t>
            </a:r>
          </a:p>
          <a:p>
            <a:pPr lvl="1"/>
            <a:r>
              <a:rPr lang="en-US" dirty="0"/>
              <a:t>Distribution by International Authority</a:t>
            </a:r>
          </a:p>
          <a:p>
            <a:pPr lvl="1"/>
            <a:r>
              <a:rPr lang="en-US" dirty="0"/>
              <a:t>Timeliness of Transmission to International Bureau</a:t>
            </a:r>
          </a:p>
          <a:p>
            <a:pPr lvl="1"/>
            <a:r>
              <a:rPr lang="en-US" dirty="0"/>
              <a:t>A1 Publication Percentage</a:t>
            </a:r>
          </a:p>
          <a:p>
            <a:pPr lvl="1"/>
            <a:endParaRPr lang="en-US" dirty="0"/>
          </a:p>
          <a:p>
            <a:r>
              <a:rPr lang="en-US" dirty="0"/>
              <a:t>Supplementary International Search Reports</a:t>
            </a:r>
          </a:p>
          <a:p>
            <a:endParaRPr lang="en-US" dirty="0"/>
          </a:p>
          <a:p>
            <a:r>
              <a:rPr lang="en-US" dirty="0"/>
              <a:t>International Preliminary Examination Reports</a:t>
            </a:r>
          </a:p>
          <a:p>
            <a:pPr lvl="1"/>
            <a:r>
              <a:rPr lang="en-US" dirty="0"/>
              <a:t>Number of IPRPs per IPEA</a:t>
            </a:r>
          </a:p>
          <a:p>
            <a:pPr lvl="1"/>
            <a:r>
              <a:rPr lang="en-US" dirty="0"/>
              <a:t>Timeliness of Transmission to International Bureau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ISRs established by ISA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7444" y="4883693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459065"/>
            <a:ext cx="32864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Data based on international filing year of application</a:t>
            </a:r>
            <a:br>
              <a:rPr lang="en-US" sz="1050" dirty="0"/>
            </a:br>
            <a:endParaRPr lang="en-US" sz="10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38C09B-93D0-1076-2757-1E54045B1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25609"/>
              </p:ext>
            </p:extLst>
          </p:nvPr>
        </p:nvGraphicFramePr>
        <p:xfrm>
          <a:off x="2902" y="773930"/>
          <a:ext cx="8986589" cy="389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77BD29-B3BB-E4B1-5FF8-8113EACF2634}"/>
              </a:ext>
            </a:extLst>
          </p:cNvPr>
          <p:cNvSpPr txBox="1"/>
          <p:nvPr/>
        </p:nvSpPr>
        <p:spPr>
          <a:xfrm>
            <a:off x="8224688" y="820814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84,061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2A881-AD7E-9C6C-5C53-35308D9C9D53}"/>
              </a:ext>
            </a:extLst>
          </p:cNvPr>
          <p:cNvSpPr txBox="1"/>
          <p:nvPr/>
        </p:nvSpPr>
        <p:spPr>
          <a:xfrm>
            <a:off x="7512311" y="975710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70,241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10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english.potx" id="{EC7E4A62-8DCA-4ADA-9115-984B7E4FAEF8}" vid="{BA3D0C1E-2F05-434D-A464-F26EA3C137D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1223</TotalTime>
  <Words>871</Words>
  <Application>Microsoft Office PowerPoint</Application>
  <PresentationFormat>On-screen Show (16:9)</PresentationFormat>
  <Paragraphs>197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Arial Black</vt:lpstr>
      <vt:lpstr>template_english</vt:lpstr>
      <vt:lpstr>PCT Statistics Meeting of International Authorities 31st Session </vt:lpstr>
      <vt:lpstr>Outline</vt:lpstr>
      <vt:lpstr>PCT Filings in 2023</vt:lpstr>
      <vt:lpstr>PCT Filings from 2022, month-to-month</vt:lpstr>
      <vt:lpstr>Medium of Filing</vt:lpstr>
      <vt:lpstr>Medium of Filing : ePCT</vt:lpstr>
      <vt:lpstr>PCT National Phase Entries</vt:lpstr>
      <vt:lpstr>International Authorities</vt:lpstr>
      <vt:lpstr>Distribution of ISRs established by ISA</vt:lpstr>
      <vt:lpstr>Distribution of ISRs established by ISA (excluding IP5 Offices)</vt:lpstr>
      <vt:lpstr>Timeliness in Transmitting ISRs to the IB measured from Date of Receipt of Search Copy by ISA for 2023</vt:lpstr>
      <vt:lpstr>Timeliness in Transmitting ISRs to the IB measured from Priority Date by ISA for 2023</vt:lpstr>
      <vt:lpstr>PCT A1 Publication Percentage by ISA in 2023</vt:lpstr>
      <vt:lpstr>Supplementary International Search Requests</vt:lpstr>
      <vt:lpstr>Number of IPRPs issued by IPEA</vt:lpstr>
      <vt:lpstr>Timeliness in transmitting IPRPs by IPEA in 2023</vt:lpstr>
      <vt:lpstr>PCT-PPH pilot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Statistics Meeting of International Authorities Thirtieth Session</dc:title>
  <dc:creator>BONNET Jérôme</dc:creator>
  <cp:keywords>FOR OFFICIAL USE ONLY</cp:keywords>
  <cp:lastModifiedBy>BONNET Jérôme</cp:lastModifiedBy>
  <cp:revision>104</cp:revision>
  <dcterms:created xsi:type="dcterms:W3CDTF">2023-10-16T14:03:50Z</dcterms:created>
  <dcterms:modified xsi:type="dcterms:W3CDTF">2024-10-21T15:00:52Z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4bc84e4a-2a14-4e8e-b908-64ed76f09231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SetDate">
    <vt:lpwstr>2023-05-23T09:35:30Z</vt:lpwstr>
  </property>
  <property fmtid="{D5CDD505-2E9C-101B-9397-08002B2CF9AE}" pid="9" name="MSIP_Label_20773ee6-353b-4fb9-a59d-0b94c8c67bea_Method">
    <vt:lpwstr>Privileged</vt:lpwstr>
  </property>
  <property fmtid="{D5CDD505-2E9C-101B-9397-08002B2CF9AE}" pid="10" name="MSIP_Label_20773ee6-353b-4fb9-a59d-0b94c8c67bea_Name">
    <vt:lpwstr>No markings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MSIP_Label_20773ee6-353b-4fb9-a59d-0b94c8c67bea_ActionId">
    <vt:lpwstr>38e36b09-1af1-452b-8747-a2b850e97c35</vt:lpwstr>
  </property>
  <property fmtid="{D5CDD505-2E9C-101B-9397-08002B2CF9AE}" pid="13" name="MSIP_Label_20773ee6-353b-4fb9-a59d-0b94c8c67bea_ContentBits">
    <vt:lpwstr>0</vt:lpwstr>
  </property>
  <property fmtid="{D5CDD505-2E9C-101B-9397-08002B2CF9AE}" pid="14" name="TCSClassification">
    <vt:lpwstr>FOR OFFICIAL USE ONLY</vt:lpwstr>
  </property>
</Properties>
</file>