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79" r:id="rId4"/>
    <p:sldId id="258" r:id="rId5"/>
    <p:sldId id="260" r:id="rId6"/>
    <p:sldId id="261" r:id="rId7"/>
    <p:sldId id="262" r:id="rId8"/>
    <p:sldId id="264" r:id="rId9"/>
    <p:sldId id="265" r:id="rId10"/>
    <p:sldId id="280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797675" cy="9926638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871" autoAdjust="0"/>
  </p:normalViewPr>
  <p:slideViewPr>
    <p:cSldViewPr>
      <p:cViewPr varScale="1">
        <p:scale>
          <a:sx n="80" d="100"/>
          <a:sy n="80" d="100"/>
        </p:scale>
        <p:origin x="-8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cat>
            <c:strRef>
              <c:f>Sheet1!$A$1:$D$1</c:f>
              <c:strCache>
                <c:ptCount val="4"/>
                <c:pt idx="0">
                  <c:v>Businesses</c:v>
                </c:pt>
                <c:pt idx="1">
                  <c:v>Individuals</c:v>
                </c:pt>
                <c:pt idx="2">
                  <c:v>Universities</c:v>
                </c:pt>
                <c:pt idx="3">
                  <c:v>Government and Research Institutions</c:v>
                </c:pt>
              </c:strCache>
            </c:strRef>
          </c:cat>
          <c:val>
            <c:numRef>
              <c:f>Sheet1!$A$2:$D$2</c:f>
              <c:numCache>
                <c:formatCode>General</c:formatCode>
                <c:ptCount val="4"/>
                <c:pt idx="0">
                  <c:v>85.7</c:v>
                </c:pt>
                <c:pt idx="1">
                  <c:v>7.8</c:v>
                </c:pt>
                <c:pt idx="2">
                  <c:v>4.8</c:v>
                </c:pt>
                <c:pt idx="3">
                  <c:v>2.2999999999999998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b="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60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60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64952578219792145"/>
          <c:y val="6.4139816540870989E-2"/>
          <c:w val="0.30405255435913836"/>
          <c:h val="0.85979046552937"/>
        </c:manualLayout>
      </c:layout>
      <c:overlay val="0"/>
      <c:txPr>
        <a:bodyPr/>
        <a:lstStyle/>
        <a:p>
          <a:pPr>
            <a:defRPr sz="1200" baseline="0"/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55D03-6FDD-4577-A687-8E1825DDBA10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79A8A-8812-43F9-A63A-9565D250A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270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E20B9-C6F8-4A5C-8194-FEDB25900A87}" type="datetimeFigureOut">
              <a:rPr lang="en-US" smtClean="0"/>
              <a:t>5/17/2016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3F3D8C-BF42-4794-A640-158952CE93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251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0236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5474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5316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1527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1927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5329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7095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7095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7095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0991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70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1469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7588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563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7095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53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85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187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3642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521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39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1826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F3D8C-BF42-4794-A640-158952CE93E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547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215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6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96F85-FBA2-4107-B1F9-9D1409B102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046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AF04D-ED34-4838-A787-0410AFEA93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79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29F75-6089-47F0-BD2C-6E8AF5673C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449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8946A-B9C9-4F69-9707-E84C48F923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70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CBD42-746A-40B6-9B91-1326951B60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291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3CE95-FF68-4FA5-9753-D6F6B584A2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F0B3F-F995-4F2F-AC87-0A39D0C018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632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46385-BD77-4C4D-92D1-117058FDF7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03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FE14BD-0301-4654-86D5-775E279B77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4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fr-CH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3D645-27D7-40FF-BA1F-18BE193D00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53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 Click to edit Master text styles</a:t>
            </a:r>
          </a:p>
          <a:p>
            <a:pPr lvl="1"/>
            <a:r>
              <a:rPr lang="en-US" altLang="en-US" smtClean="0"/>
              <a:t> Second level</a:t>
            </a:r>
          </a:p>
          <a:p>
            <a:pPr lvl="2"/>
            <a:r>
              <a:rPr lang="en-US" altLang="en-US" smtClean="0"/>
              <a:t> Third level</a:t>
            </a:r>
          </a:p>
          <a:p>
            <a:pPr lvl="3"/>
            <a:r>
              <a:rPr lang="en-US" altLang="en-US" smtClean="0"/>
              <a:t> Fourth level</a:t>
            </a:r>
          </a:p>
          <a:p>
            <a:pPr lvl="4"/>
            <a:r>
              <a:rPr lang="en-US" altLang="en-US" smtClean="0"/>
              <a:t> 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94E9E5D-0CFF-45AC-A042-7532C474D5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po.int/ipstats/en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po.go/jp/ppph-portal/index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219200" y="4108450"/>
            <a:ext cx="5472113" cy="1512888"/>
          </a:xfrm>
          <a:noFill/>
        </p:spPr>
        <p:txBody>
          <a:bodyPr/>
          <a:lstStyle/>
          <a:p>
            <a:pPr eaLnBrk="1" hangingPunct="1"/>
            <a:r>
              <a:rPr lang="en-US" altLang="en-US" sz="3000" b="1" dirty="0" smtClean="0"/>
              <a:t>PCT Statistics</a:t>
            </a:r>
            <a:br>
              <a:rPr lang="en-US" altLang="en-US" sz="3000" b="1" dirty="0" smtClean="0"/>
            </a:br>
            <a:r>
              <a:rPr lang="en-US" altLang="en-US" sz="2600" dirty="0" smtClean="0"/>
              <a:t>PCT Working Group</a:t>
            </a:r>
            <a:br>
              <a:rPr lang="en-US" altLang="en-US" sz="2600" dirty="0" smtClean="0"/>
            </a:br>
            <a:r>
              <a:rPr lang="en-US" altLang="en-US" sz="2600" dirty="0" smtClean="0"/>
              <a:t>Ninth Session</a:t>
            </a:r>
          </a:p>
        </p:txBody>
      </p:sp>
      <p:sp>
        <p:nvSpPr>
          <p:cNvPr id="3075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6243638" y="5095875"/>
            <a:ext cx="2072778" cy="792163"/>
          </a:xfrm>
          <a:noFill/>
        </p:spPr>
        <p:txBody>
          <a:bodyPr/>
          <a:lstStyle/>
          <a:p>
            <a:pPr eaLnBrk="1" hangingPunct="1"/>
            <a:r>
              <a:rPr lang="en-US" altLang="en-US" sz="1300" dirty="0" smtClean="0">
                <a:solidFill>
                  <a:srgbClr val="990033"/>
                </a:solidFill>
                <a:latin typeface="Arial Black" pitchFamily="34" charset="0"/>
              </a:rPr>
              <a:t>Geneva</a:t>
            </a:r>
          </a:p>
          <a:p>
            <a:pPr eaLnBrk="1" hangingPunct="1"/>
            <a:r>
              <a:rPr lang="en-US" altLang="en-US" sz="1300" dirty="0" smtClean="0">
                <a:solidFill>
                  <a:srgbClr val="990033"/>
                </a:solidFill>
                <a:latin typeface="Arial Black" pitchFamily="34" charset="0"/>
              </a:rPr>
              <a:t>May 17 to 20, 2016</a:t>
            </a:r>
          </a:p>
        </p:txBody>
      </p:sp>
      <p:pic>
        <p:nvPicPr>
          <p:cNvPr id="3076" name="Picture 10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3810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en-US" dirty="0" smtClean="0"/>
              <a:t>Non-resident applications by filing route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436080" y="4788979"/>
            <a:ext cx="8229600" cy="1728192"/>
          </a:xfrm>
        </p:spPr>
        <p:txBody>
          <a:bodyPr/>
          <a:lstStyle/>
          <a:p>
            <a:r>
              <a:rPr lang="en-US" dirty="0" smtClean="0"/>
              <a:t>501,900 non-resident national phase entries (+5.5%), 378,700 non-resident Paris-route filings (-0.3%) in 2014</a:t>
            </a:r>
          </a:p>
          <a:p>
            <a:r>
              <a:rPr lang="en-US" dirty="0" smtClean="0"/>
              <a:t>57% of all non-resident applications filed through PCT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752"/>
            <a:ext cx="9101760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40621" y="4535209"/>
            <a:ext cx="27574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May 2016</a:t>
            </a:r>
          </a:p>
        </p:txBody>
      </p:sp>
    </p:spTree>
    <p:extLst>
      <p:ext uri="{BB962C8B-B14F-4D97-AF65-F5344CB8AC3E}">
        <p14:creationId xmlns:p14="http://schemas.microsoft.com/office/powerpoint/2010/main" val="61357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850" y="260648"/>
            <a:ext cx="8229600" cy="1143000"/>
          </a:xfrm>
        </p:spPr>
        <p:txBody>
          <a:bodyPr/>
          <a:lstStyle/>
          <a:p>
            <a:r>
              <a:rPr lang="en-US" dirty="0" smtClean="0"/>
              <a:t>Trends in PCT National Phase Entries for Top 5 Origins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39552" y="4652797"/>
            <a:ext cx="8229600" cy="1195735"/>
          </a:xfrm>
        </p:spPr>
        <p:txBody>
          <a:bodyPr/>
          <a:lstStyle/>
          <a:p>
            <a:r>
              <a:rPr lang="en-US" dirty="0" smtClean="0"/>
              <a:t>United States of America (170,928, +8.2%), Japan (123,787, +2.4%) and Germany (60,224, -4.7%) had highest number of NPEs</a:t>
            </a:r>
            <a:endParaRPr lang="en-US" dirty="0"/>
          </a:p>
          <a:p>
            <a:r>
              <a:rPr lang="en-US" dirty="0" smtClean="0"/>
              <a:t>China (22,473, +24.1%) moved from 8</a:t>
            </a:r>
            <a:r>
              <a:rPr lang="en-US" baseline="30000" dirty="0" smtClean="0"/>
              <a:t>th</a:t>
            </a:r>
            <a:r>
              <a:rPr lang="en-US" dirty="0" smtClean="0"/>
              <a:t> to 5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place in number of NPEs from 2013 to 2014 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323528" y="4529687"/>
            <a:ext cx="27574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May 2016</a:t>
            </a:r>
          </a:p>
        </p:txBody>
      </p:sp>
      <p:pic>
        <p:nvPicPr>
          <p:cNvPr id="102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26680"/>
            <a:ext cx="8867454" cy="3435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455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711" y="188640"/>
            <a:ext cx="8229600" cy="1143000"/>
          </a:xfrm>
        </p:spPr>
        <p:txBody>
          <a:bodyPr/>
          <a:lstStyle/>
          <a:p>
            <a:r>
              <a:rPr lang="en-US" dirty="0"/>
              <a:t>Trends in PCT National Phase Entries for </a:t>
            </a:r>
            <a:r>
              <a:rPr lang="en-US" dirty="0" smtClean="0"/>
              <a:t>Next </a:t>
            </a:r>
            <a:r>
              <a:rPr lang="en-US" dirty="0"/>
              <a:t>5 Origins</a:t>
            </a:r>
          </a:p>
        </p:txBody>
      </p:sp>
      <p:sp>
        <p:nvSpPr>
          <p:cNvPr id="6" name="Rectangle 5"/>
          <p:cNvSpPr/>
          <p:nvPr/>
        </p:nvSpPr>
        <p:spPr>
          <a:xfrm>
            <a:off x="505308" y="4415844"/>
            <a:ext cx="27574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May 2016</a:t>
            </a:r>
          </a:p>
        </p:txBody>
      </p:sp>
      <p:pic>
        <p:nvPicPr>
          <p:cNvPr id="2050" name="Picture 2" descr="B-2-2-1-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68" y="1268760"/>
            <a:ext cx="8759461" cy="3393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74753" y="4869160"/>
            <a:ext cx="8229600" cy="1195735"/>
          </a:xfrm>
        </p:spPr>
        <p:txBody>
          <a:bodyPr/>
          <a:lstStyle/>
          <a:p>
            <a:r>
              <a:rPr lang="en-US" dirty="0" smtClean="0"/>
              <a:t>Switzerland (21,095, -3.7%) and Republic of Korea (21,090, +10.5%) have highest number of NPEs outside the top 5 origins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014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1629"/>
            <a:ext cx="8229600" cy="1143000"/>
          </a:xfrm>
        </p:spPr>
        <p:txBody>
          <a:bodyPr/>
          <a:lstStyle/>
          <a:p>
            <a:r>
              <a:rPr lang="en-US" dirty="0" smtClean="0"/>
              <a:t>PCT NPEs for Top 10 Offices in 2014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4797152"/>
            <a:ext cx="8229600" cy="1195735"/>
          </a:xfrm>
        </p:spPr>
        <p:txBody>
          <a:bodyPr/>
          <a:lstStyle/>
          <a:p>
            <a:r>
              <a:rPr lang="en-US" dirty="0" smtClean="0"/>
              <a:t>USPTO had most NPEs in 2014 (128,946 representing </a:t>
            </a:r>
            <a:r>
              <a:rPr lang="en-US" dirty="0"/>
              <a:t>21.7% of </a:t>
            </a:r>
            <a:r>
              <a:rPr lang="en-US" dirty="0" smtClean="0"/>
              <a:t>all NPEs)</a:t>
            </a:r>
          </a:p>
          <a:p>
            <a:r>
              <a:rPr lang="en-US" dirty="0" smtClean="0"/>
              <a:t>Highest growth among top 10 Offices:  SIPO (+9.3%), Japan (+7.7%) and USPTO (+7.5%)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5122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818383"/>
            <a:ext cx="5400600" cy="414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187624" y="4529686"/>
            <a:ext cx="27574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May 2016</a:t>
            </a:r>
          </a:p>
        </p:txBody>
      </p:sp>
    </p:spTree>
    <p:extLst>
      <p:ext uri="{BB962C8B-B14F-4D97-AF65-F5344CB8AC3E}">
        <p14:creationId xmlns:p14="http://schemas.microsoft.com/office/powerpoint/2010/main" val="238250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25760"/>
            <a:ext cx="8229600" cy="1143000"/>
          </a:xfrm>
        </p:spPr>
        <p:txBody>
          <a:bodyPr/>
          <a:lstStyle/>
          <a:p>
            <a:r>
              <a:rPr lang="en-US" dirty="0" smtClean="0"/>
              <a:t>PCT NPEs for Next 10 Offices in 2014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5013176"/>
            <a:ext cx="8229600" cy="1195735"/>
          </a:xfrm>
        </p:spPr>
        <p:txBody>
          <a:bodyPr/>
          <a:lstStyle/>
          <a:p>
            <a:r>
              <a:rPr lang="en-US" dirty="0" smtClean="0"/>
              <a:t>Highest growth among next 10 Offices:  New Zealand (+15.9%), Germany (+15.0%) and Viet Nam (+14.4%)</a:t>
            </a:r>
          </a:p>
        </p:txBody>
      </p:sp>
      <p:pic>
        <p:nvPicPr>
          <p:cNvPr id="6146" name="Picture 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908720"/>
            <a:ext cx="5547866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051720" y="4288654"/>
            <a:ext cx="27574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May 2016</a:t>
            </a:r>
          </a:p>
        </p:txBody>
      </p:sp>
    </p:spTree>
    <p:extLst>
      <p:ext uri="{BB962C8B-B14F-4D97-AF65-F5344CB8AC3E}">
        <p14:creationId xmlns:p14="http://schemas.microsoft.com/office/powerpoint/2010/main" val="86583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32" y="23751"/>
            <a:ext cx="8424936" cy="1359024"/>
          </a:xfrm>
        </p:spPr>
        <p:txBody>
          <a:bodyPr/>
          <a:lstStyle/>
          <a:p>
            <a:r>
              <a:rPr lang="en-US" dirty="0" smtClean="0"/>
              <a:t>PCT Applications by Receiving Office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323528" y="4293096"/>
            <a:ext cx="8820472" cy="1728192"/>
          </a:xfrm>
        </p:spPr>
        <p:txBody>
          <a:bodyPr/>
          <a:lstStyle/>
          <a:p>
            <a:r>
              <a:rPr lang="en-US" dirty="0"/>
              <a:t>The top 15 receiving Offices received 96% of all</a:t>
            </a:r>
            <a:br>
              <a:rPr lang="en-US" dirty="0"/>
            </a:br>
            <a:r>
              <a:rPr lang="en-US" dirty="0"/>
              <a:t>PCT applications filed in 2015</a:t>
            </a:r>
          </a:p>
          <a:p>
            <a:r>
              <a:rPr lang="en-US" dirty="0" smtClean="0"/>
              <a:t>Largest increases:  China (+14.6%), Republic of Korea (+11.6%) and Israel (+10.1%)</a:t>
            </a:r>
          </a:p>
          <a:p>
            <a:r>
              <a:rPr lang="en-US" dirty="0" smtClean="0"/>
              <a:t>Largest decreases:  Sweden (-15.0%), Finland </a:t>
            </a:r>
            <a:br>
              <a:rPr lang="en-US" dirty="0" smtClean="0"/>
            </a:br>
            <a:r>
              <a:rPr lang="en-US" dirty="0" smtClean="0"/>
              <a:t>(-9.0%) and Canada (-8.0%)</a:t>
            </a:r>
          </a:p>
        </p:txBody>
      </p:sp>
      <p:pic>
        <p:nvPicPr>
          <p:cNvPr id="7170" name="Picture 2" descr="A-1-2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404" y="908720"/>
            <a:ext cx="9058735" cy="3509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05308" y="4005064"/>
            <a:ext cx="27574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May 2016</a:t>
            </a:r>
          </a:p>
        </p:txBody>
      </p:sp>
    </p:spTree>
    <p:extLst>
      <p:ext uri="{BB962C8B-B14F-4D97-AF65-F5344CB8AC3E}">
        <p14:creationId xmlns:p14="http://schemas.microsoft.com/office/powerpoint/2010/main" val="34393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3751"/>
            <a:ext cx="9036496" cy="1359024"/>
          </a:xfrm>
        </p:spPr>
        <p:txBody>
          <a:bodyPr/>
          <a:lstStyle/>
          <a:p>
            <a:r>
              <a:rPr lang="en-US" dirty="0" smtClean="0"/>
              <a:t>PCT applications for selected receiving Offices of middle-income countries in 2015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107504" y="4725144"/>
            <a:ext cx="9036496" cy="1728192"/>
          </a:xfrm>
        </p:spPr>
        <p:txBody>
          <a:bodyPr/>
          <a:lstStyle/>
          <a:p>
            <a:r>
              <a:rPr lang="en-US" dirty="0" smtClean="0"/>
              <a:t>Of the receiving Offices in middle-income countries that received the most applications in 2015, sharp rise for Turkey (+29.4%), declines for India (-15.0%) and Brazil (-5.5%)</a:t>
            </a:r>
          </a:p>
        </p:txBody>
      </p:sp>
      <p:pic>
        <p:nvPicPr>
          <p:cNvPr id="8194" name="Picture 2" descr="A-1-2-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752"/>
            <a:ext cx="9108176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05308" y="4406575"/>
            <a:ext cx="27574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May 2016</a:t>
            </a:r>
          </a:p>
        </p:txBody>
      </p:sp>
    </p:spTree>
    <p:extLst>
      <p:ext uri="{BB962C8B-B14F-4D97-AF65-F5344CB8AC3E}">
        <p14:creationId xmlns:p14="http://schemas.microsoft.com/office/powerpoint/2010/main" val="44222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3751"/>
            <a:ext cx="9036496" cy="1359024"/>
          </a:xfrm>
        </p:spPr>
        <p:txBody>
          <a:bodyPr/>
          <a:lstStyle/>
          <a:p>
            <a:r>
              <a:rPr lang="en-US" dirty="0" smtClean="0"/>
              <a:t>Receiving Offices:  Timeliness of Transmitting PCT Applications to the IB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107504" y="4509120"/>
            <a:ext cx="9036496" cy="1728192"/>
          </a:xfrm>
        </p:spPr>
        <p:txBody>
          <a:bodyPr/>
          <a:lstStyle/>
          <a:p>
            <a:r>
              <a:rPr lang="en-US" dirty="0" smtClean="0"/>
              <a:t>Average transmission time between international filing date and date the IB received the application decreased to 2.7 weeks in 2015 (shortest time since 2001)</a:t>
            </a:r>
          </a:p>
          <a:p>
            <a:r>
              <a:rPr lang="en-US" dirty="0" smtClean="0"/>
              <a:t>93.4% of PCT applications transmitted to IB within 4 weeks in 2015 (83.5% in 2014).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9218" name="Picture 2" descr="C-2-2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8" y="1196752"/>
            <a:ext cx="8922292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05308" y="4406575"/>
            <a:ext cx="27574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May 2016</a:t>
            </a:r>
          </a:p>
        </p:txBody>
      </p:sp>
    </p:spTree>
    <p:extLst>
      <p:ext uri="{BB962C8B-B14F-4D97-AF65-F5344CB8AC3E}">
        <p14:creationId xmlns:p14="http://schemas.microsoft.com/office/powerpoint/2010/main" val="390264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8256"/>
            <a:ext cx="8588036" cy="1359024"/>
          </a:xfrm>
        </p:spPr>
        <p:txBody>
          <a:bodyPr/>
          <a:lstStyle/>
          <a:p>
            <a:r>
              <a:rPr lang="en-US" dirty="0" smtClean="0"/>
              <a:t>Search Reports established by International Searching Authority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97899" y="5863892"/>
            <a:ext cx="8229600" cy="1195735"/>
          </a:xfrm>
        </p:spPr>
        <p:txBody>
          <a:bodyPr/>
          <a:lstStyle/>
          <a:p>
            <a:r>
              <a:rPr lang="en-US" dirty="0" smtClean="0"/>
              <a:t>First full year of operations in 2015 for Chile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612" y="1061956"/>
            <a:ext cx="7992887" cy="4801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62829" y="5643724"/>
            <a:ext cx="284244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</a:t>
            </a:r>
            <a:r>
              <a:rPr lang="en-US" sz="1000" dirty="0" smtClean="0"/>
              <a:t> April  </a:t>
            </a:r>
            <a:r>
              <a:rPr lang="en-US" sz="1000" dirty="0"/>
              <a:t>2016</a:t>
            </a:r>
          </a:p>
        </p:txBody>
      </p:sp>
    </p:spTree>
    <p:extLst>
      <p:ext uri="{BB962C8B-B14F-4D97-AF65-F5344CB8AC3E}">
        <p14:creationId xmlns:p14="http://schemas.microsoft.com/office/powerpoint/2010/main" val="153412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3751"/>
            <a:ext cx="9036496" cy="1359024"/>
          </a:xfrm>
        </p:spPr>
        <p:txBody>
          <a:bodyPr/>
          <a:lstStyle/>
          <a:p>
            <a:r>
              <a:rPr lang="en-US" dirty="0" smtClean="0"/>
              <a:t>Average Timeliness in transmitting ISRs to the IB from Date of Receipt of Search Copy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107504" y="4509120"/>
            <a:ext cx="9036496" cy="1728192"/>
          </a:xfrm>
        </p:spPr>
        <p:txBody>
          <a:bodyPr/>
          <a:lstStyle/>
          <a:p>
            <a:r>
              <a:rPr lang="en-US" dirty="0" smtClean="0"/>
              <a:t>Average timeliness in transmitting ISRs to the IB was 3.3 months - shortest time since 2001</a:t>
            </a:r>
          </a:p>
          <a:p>
            <a:r>
              <a:rPr lang="en-US" dirty="0" smtClean="0"/>
              <a:t>76.3% of PCT applications transmitted to IB within 3 months from date of receipt of search copy (67% in 2014)</a:t>
            </a:r>
          </a:p>
          <a:p>
            <a:r>
              <a:rPr lang="en-US" dirty="0" smtClean="0"/>
              <a:t>79.8% of all ISRs issued within 16 months of priority</a:t>
            </a:r>
            <a:br>
              <a:rPr lang="en-US" dirty="0" smtClean="0"/>
            </a:br>
            <a:r>
              <a:rPr lang="en-US" dirty="0" smtClean="0"/>
              <a:t>date (77.7% in 2014)</a:t>
            </a:r>
          </a:p>
        </p:txBody>
      </p:sp>
      <p:pic>
        <p:nvPicPr>
          <p:cNvPr id="11266" name="Picture 2" descr="C-3-2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205972"/>
            <a:ext cx="8898493" cy="3447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05308" y="4380466"/>
            <a:ext cx="27574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May 2016</a:t>
            </a:r>
          </a:p>
        </p:txBody>
      </p:sp>
    </p:spTree>
    <p:extLst>
      <p:ext uri="{BB962C8B-B14F-4D97-AF65-F5344CB8AC3E}">
        <p14:creationId xmlns:p14="http://schemas.microsoft.com/office/powerpoint/2010/main" val="201738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Outline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52925"/>
          </a:xfrm>
        </p:spPr>
        <p:txBody>
          <a:bodyPr/>
          <a:lstStyle/>
          <a:p>
            <a:r>
              <a:rPr lang="en-US" dirty="0" smtClean="0"/>
              <a:t>PCT Application Filings</a:t>
            </a:r>
          </a:p>
          <a:p>
            <a:r>
              <a:rPr lang="en-US" dirty="0" smtClean="0"/>
              <a:t>PCT National Phase Entries</a:t>
            </a:r>
          </a:p>
          <a:p>
            <a:r>
              <a:rPr lang="en-US" dirty="0" smtClean="0"/>
              <a:t>Receiving Offices</a:t>
            </a:r>
          </a:p>
          <a:p>
            <a:r>
              <a:rPr lang="en-US" dirty="0" smtClean="0"/>
              <a:t>International Authorities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of Supplementary International Search Requests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107504" y="4365104"/>
            <a:ext cx="9036496" cy="1728192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Supplementary International Search Requests fell by 41% to 64 in 2015 compared to 2014 </a:t>
            </a:r>
          </a:p>
          <a:p>
            <a:r>
              <a:rPr lang="en-US" dirty="0" smtClean="0"/>
              <a:t>The EPO and </a:t>
            </a:r>
            <a:r>
              <a:rPr lang="en-US" dirty="0" err="1" smtClean="0"/>
              <a:t>Rospatent</a:t>
            </a:r>
            <a:r>
              <a:rPr lang="en-US" dirty="0" smtClean="0"/>
              <a:t> accounted for 96.8% of requests for supplementary international search in 2015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8" y="1628800"/>
            <a:ext cx="9125852" cy="260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23528" y="4283464"/>
            <a:ext cx="27574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May 2016</a:t>
            </a:r>
          </a:p>
        </p:txBody>
      </p:sp>
    </p:spTree>
    <p:extLst>
      <p:ext uri="{BB962C8B-B14F-4D97-AF65-F5344CB8AC3E}">
        <p14:creationId xmlns:p14="http://schemas.microsoft.com/office/powerpoint/2010/main" val="59198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8" y="74371"/>
            <a:ext cx="9144000" cy="1143000"/>
          </a:xfrm>
        </p:spPr>
        <p:txBody>
          <a:bodyPr/>
          <a:lstStyle/>
          <a:p>
            <a:r>
              <a:rPr lang="en-US" dirty="0" smtClean="0"/>
              <a:t>IPRPs (Chapter II) by International Preliminary Examination Authority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107504" y="5301208"/>
            <a:ext cx="9036496" cy="1728192"/>
          </a:xfrm>
        </p:spPr>
        <p:txBody>
          <a:bodyPr/>
          <a:lstStyle/>
          <a:p>
            <a:r>
              <a:rPr lang="en-US" dirty="0" smtClean="0"/>
              <a:t>Reports established by IPEA rose by 14.1% in 2015 to 15,662, after falls of 6.5% in both 2013 and 2014</a:t>
            </a:r>
          </a:p>
          <a:p>
            <a:r>
              <a:rPr lang="en-US" dirty="0" smtClean="0"/>
              <a:t>85.4% of IPRPs (Chapter II) were produced by the</a:t>
            </a:r>
            <a:br>
              <a:rPr lang="en-US" dirty="0" smtClean="0"/>
            </a:br>
            <a:r>
              <a:rPr lang="en-US" dirty="0" smtClean="0"/>
              <a:t>EPO, the JPO or the USPTO</a:t>
            </a: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052736"/>
            <a:ext cx="7128792" cy="4283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24780" y="5191000"/>
            <a:ext cx="284244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</a:t>
            </a:r>
            <a:r>
              <a:rPr lang="en-US" sz="1000" dirty="0" smtClean="0"/>
              <a:t> April  </a:t>
            </a:r>
            <a:r>
              <a:rPr lang="en-US" sz="1000" dirty="0"/>
              <a:t>2016</a:t>
            </a:r>
          </a:p>
        </p:txBody>
      </p:sp>
    </p:spTree>
    <p:extLst>
      <p:ext uri="{BB962C8B-B14F-4D97-AF65-F5344CB8AC3E}">
        <p14:creationId xmlns:p14="http://schemas.microsoft.com/office/powerpoint/2010/main" val="351175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1359024"/>
          </a:xfrm>
        </p:spPr>
        <p:txBody>
          <a:bodyPr/>
          <a:lstStyle/>
          <a:p>
            <a:r>
              <a:rPr lang="en-US" dirty="0" smtClean="0"/>
              <a:t>Average Timeliness in transmitting IPRPs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107504" y="4509120"/>
            <a:ext cx="9036496" cy="1728192"/>
          </a:xfrm>
        </p:spPr>
        <p:txBody>
          <a:bodyPr/>
          <a:lstStyle/>
          <a:p>
            <a:r>
              <a:rPr lang="en-US" dirty="0" smtClean="0"/>
              <a:t>Average time in transmitting IPRPs fell to 27.9 months in 2015, similar to level observed in 2001</a:t>
            </a:r>
          </a:p>
          <a:p>
            <a:r>
              <a:rPr lang="en-US" dirty="0" smtClean="0"/>
              <a:t>80.4% of all IPRPs were transmitted to the IB within 28 months of priority date (73.2% in 2014)</a:t>
            </a:r>
          </a:p>
        </p:txBody>
      </p:sp>
      <p:pic>
        <p:nvPicPr>
          <p:cNvPr id="14338" name="Picture 2" descr="C-5-2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939084"/>
            <a:ext cx="9182034" cy="3557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05308" y="4249867"/>
            <a:ext cx="27574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May 2016</a:t>
            </a:r>
          </a:p>
        </p:txBody>
      </p:sp>
    </p:spTree>
    <p:extLst>
      <p:ext uri="{BB962C8B-B14F-4D97-AF65-F5344CB8AC3E}">
        <p14:creationId xmlns:p14="http://schemas.microsoft.com/office/powerpoint/2010/main" val="158838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229600" cy="435292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Further information: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2016 PCT Yearly Review</a:t>
            </a:r>
          </a:p>
          <a:p>
            <a:pPr marL="0" indent="0" algn="ctr">
              <a:buNone/>
            </a:pPr>
            <a:r>
              <a:rPr lang="en-US" dirty="0" smtClean="0"/>
              <a:t>The International Patent System</a:t>
            </a:r>
          </a:p>
          <a:p>
            <a:pPr marL="0" indent="0" algn="ctr">
              <a:buNone/>
            </a:pPr>
            <a:r>
              <a:rPr lang="en-US" sz="2000" dirty="0" smtClean="0"/>
              <a:t>WIPO Publication No. 901E/2016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 smtClean="0"/>
              <a:t>WIPO IP Statistics Data Center</a:t>
            </a:r>
          </a:p>
          <a:p>
            <a:pPr marL="0" indent="0" algn="ctr">
              <a:buNone/>
            </a:pPr>
            <a:r>
              <a:rPr lang="en-US" dirty="0" smtClean="0">
                <a:hlinkClick r:id="rId3"/>
              </a:rPr>
              <a:t>http://www.wipo.int/ipstats/en/</a:t>
            </a: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Patent Prosecution Highway Portal Site</a:t>
            </a:r>
          </a:p>
          <a:p>
            <a:pPr marL="0" indent="0" algn="ctr">
              <a:buNone/>
            </a:pPr>
            <a:r>
              <a:rPr lang="en-US" dirty="0" smtClean="0">
                <a:hlinkClick r:id="rId4"/>
              </a:rPr>
              <a:t>http://www.jpo.go/jp/ppph-portal/index.htm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819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PCT Application Filings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-4316" y="1299227"/>
            <a:ext cx="9148315" cy="4362022"/>
            <a:chOff x="-4316" y="1299227"/>
            <a:chExt cx="9148315" cy="4362022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316" y="1299227"/>
              <a:ext cx="9148315" cy="43620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1158894" y="2891098"/>
              <a:ext cx="9252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214,318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555776" y="2748987"/>
              <a:ext cx="9252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218,000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923928" y="2152250"/>
              <a:ext cx="9252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228,100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34437" y="1956897"/>
              <a:ext cx="9252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234,600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588224" y="1770743"/>
              <a:ext cx="9252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241,000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956376" y="1566009"/>
              <a:ext cx="9252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247,100</a:t>
              </a:r>
              <a:endParaRPr lang="en-US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23528" y="6181226"/>
            <a:ext cx="30091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Source:  Economics and Statistics Division, WIPO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865839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Filing Trends for Top 5 Origins</a:t>
            </a:r>
            <a:endParaRPr lang="en-US" dirty="0"/>
          </a:p>
        </p:txBody>
      </p:sp>
      <p:pic>
        <p:nvPicPr>
          <p:cNvPr id="3" name="Picture 2" descr="A-2-2-1-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0" y="1340768"/>
            <a:ext cx="9133950" cy="3538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7544" y="6051485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 smtClean="0"/>
              <a:t>Source:  WIPO Statistics Database, May 2016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2753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of PCT Applicants in 2015</a:t>
            </a:r>
            <a:endParaRPr lang="en-US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0264646"/>
              </p:ext>
            </p:extLst>
          </p:nvPr>
        </p:nvGraphicFramePr>
        <p:xfrm>
          <a:off x="1259632" y="1196752"/>
          <a:ext cx="7344816" cy="4056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23528" y="5011341"/>
            <a:ext cx="7265002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dirty="0" smtClean="0"/>
              <a:t>Top Applicants</a:t>
            </a:r>
          </a:p>
          <a:p>
            <a:pPr algn="l"/>
            <a:r>
              <a:rPr lang="en-US" altLang="en-US" b="1" dirty="0"/>
              <a:t>Businesses</a:t>
            </a:r>
            <a:r>
              <a:rPr lang="en-US" altLang="en-US" dirty="0"/>
              <a:t>: </a:t>
            </a:r>
            <a:r>
              <a:rPr lang="en-US" altLang="en-US" dirty="0" smtClean="0"/>
              <a:t>Huawei Technologies – 3,898 </a:t>
            </a:r>
            <a:r>
              <a:rPr lang="en-US" altLang="en-US" dirty="0"/>
              <a:t>applications </a:t>
            </a:r>
            <a:r>
              <a:rPr lang="en-US" altLang="en-US" dirty="0" smtClean="0"/>
              <a:t>published</a:t>
            </a:r>
            <a:br>
              <a:rPr lang="en-US" altLang="en-US" dirty="0" smtClean="0"/>
            </a:br>
            <a:r>
              <a:rPr lang="en-US" altLang="en-US" b="1" dirty="0" smtClean="0"/>
              <a:t>Universities</a:t>
            </a:r>
            <a:r>
              <a:rPr lang="en-US" altLang="en-US" dirty="0" smtClean="0"/>
              <a:t>:  University of California </a:t>
            </a:r>
            <a:r>
              <a:rPr lang="en-US" altLang="en-US" dirty="0"/>
              <a:t>– </a:t>
            </a:r>
            <a:r>
              <a:rPr lang="en-US" altLang="en-US" dirty="0" smtClean="0"/>
              <a:t>361 applications published</a:t>
            </a:r>
            <a:br>
              <a:rPr lang="en-US" altLang="en-US" dirty="0" smtClean="0"/>
            </a:br>
            <a:r>
              <a:rPr lang="en-US" altLang="en-US" b="1" dirty="0" smtClean="0"/>
              <a:t>Government and Research Institutions</a:t>
            </a:r>
            <a:r>
              <a:rPr lang="en-US" altLang="en-US" dirty="0" smtClean="0"/>
              <a:t>: </a:t>
            </a:r>
            <a:r>
              <a:rPr lang="en-US" altLang="en-US" dirty="0"/>
              <a:t>Commissariat </a:t>
            </a:r>
            <a:r>
              <a:rPr lang="fr-CH" altLang="en-US" dirty="0"/>
              <a:t>à </a:t>
            </a:r>
            <a:r>
              <a:rPr lang="fr-CH" altLang="en-US" dirty="0" smtClean="0"/>
              <a:t>l’Energie Atomique</a:t>
            </a:r>
            <a:br>
              <a:rPr lang="fr-CH" altLang="en-US" dirty="0" smtClean="0"/>
            </a:br>
            <a:r>
              <a:rPr lang="fr-CH" altLang="en-US" dirty="0" smtClean="0"/>
              <a:t>et aux Energies Alternatives – 409 applications published </a:t>
            </a:r>
            <a:endParaRPr lang="fr-CH" altLang="en-US" dirty="0"/>
          </a:p>
          <a:p>
            <a:pPr algn="l"/>
            <a:r>
              <a:rPr lang="fr-CH" altLang="en-US" dirty="0"/>
              <a:t>    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7134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en-US" altLang="en-US" dirty="0"/>
              <a:t>Main Fields of Technology in </a:t>
            </a:r>
            <a:r>
              <a:rPr lang="en-US" altLang="en-US" dirty="0" smtClean="0"/>
              <a:t>2015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686800" cy="2088232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/>
              <a:t>Main </a:t>
            </a:r>
            <a:r>
              <a:rPr lang="en-US" dirty="0"/>
              <a:t>Fields of Technology by Percentage of </a:t>
            </a:r>
            <a:r>
              <a:rPr lang="en-US" dirty="0" smtClean="0"/>
              <a:t>Total</a:t>
            </a:r>
          </a:p>
          <a:p>
            <a:pPr lvl="1"/>
            <a:r>
              <a:rPr lang="en-US" dirty="0" smtClean="0"/>
              <a:t>Computer Technology	16,385 applications (8.2%)</a:t>
            </a:r>
          </a:p>
          <a:p>
            <a:pPr lvl="1"/>
            <a:r>
              <a:rPr lang="en-US" dirty="0" smtClean="0"/>
              <a:t>Digital Communication	16,047 applications (8.0%)</a:t>
            </a:r>
          </a:p>
          <a:p>
            <a:pPr lvl="1"/>
            <a:r>
              <a:rPr lang="en-US" dirty="0" smtClean="0"/>
              <a:t>Electrical Machinery		14,612 applications (7.3%)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8940" y="3498323"/>
            <a:ext cx="4537075" cy="266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altLang="en-US" u="sng" kern="0" dirty="0" smtClean="0"/>
              <a:t>Largest increases:</a:t>
            </a:r>
            <a:r>
              <a:rPr lang="en-US" altLang="en-US" kern="0" dirty="0" smtClean="0"/>
              <a:t>	</a:t>
            </a:r>
          </a:p>
          <a:p>
            <a:pPr lvl="1"/>
            <a:r>
              <a:rPr lang="en-US" altLang="en-US" kern="0" dirty="0" smtClean="0"/>
              <a:t>Other consumer goods:  +9.6%</a:t>
            </a:r>
          </a:p>
          <a:p>
            <a:pPr lvl="1"/>
            <a:r>
              <a:rPr lang="en-US" altLang="en-US" kern="0" dirty="0" smtClean="0"/>
              <a:t>Textile and paper machines:  +5.0%</a:t>
            </a:r>
          </a:p>
          <a:p>
            <a:pPr lvl="1"/>
            <a:r>
              <a:rPr lang="en-US" altLang="en-US" kern="0" dirty="0" smtClean="0"/>
              <a:t>Other special machines:  +4.2%</a:t>
            </a:r>
          </a:p>
          <a:p>
            <a:pPr lvl="1"/>
            <a:endParaRPr lang="en-US" altLang="en-US" kern="0" dirty="0" smtClean="0"/>
          </a:p>
          <a:p>
            <a:pPr marL="457200" lvl="1" indent="0">
              <a:buNone/>
            </a:pPr>
            <a:endParaRPr lang="en-US" altLang="en-US" u="sng" kern="0" dirty="0" smtClean="0"/>
          </a:p>
          <a:p>
            <a:pPr lvl="1">
              <a:buFont typeface="Wingdings" pitchFamily="2" charset="2"/>
              <a:buNone/>
            </a:pPr>
            <a:endParaRPr lang="en-US" altLang="en-US" kern="0" dirty="0" smtClean="0"/>
          </a:p>
          <a:p>
            <a:pPr lvl="1">
              <a:buFont typeface="Wingdings" pitchFamily="2" charset="2"/>
              <a:buNone/>
            </a:pPr>
            <a:endParaRPr lang="en-US" altLang="en-US" kern="0" dirty="0" smtClean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4716015" y="3498323"/>
            <a:ext cx="4356671" cy="237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altLang="en-US" u="sng" kern="0" dirty="0" smtClean="0"/>
              <a:t>Largest decreases:</a:t>
            </a:r>
            <a:endParaRPr lang="en-US" altLang="en-US" kern="0" dirty="0" smtClean="0"/>
          </a:p>
          <a:p>
            <a:pPr lvl="1"/>
            <a:r>
              <a:rPr lang="en-US" altLang="en-US" kern="0" dirty="0" smtClean="0"/>
              <a:t>Microstructural and nanotechnology:  -13.3%</a:t>
            </a:r>
          </a:p>
          <a:p>
            <a:pPr lvl="1"/>
            <a:r>
              <a:rPr lang="en-US" altLang="en-US" kern="0" dirty="0" smtClean="0"/>
              <a:t>Telecommunications:  </a:t>
            </a:r>
            <a:br>
              <a:rPr lang="en-US" altLang="en-US" kern="0" dirty="0" smtClean="0"/>
            </a:br>
            <a:r>
              <a:rPr lang="en-US" altLang="en-US" kern="0" dirty="0" smtClean="0"/>
              <a:t>-10.8%</a:t>
            </a:r>
          </a:p>
          <a:p>
            <a:pPr lvl="1"/>
            <a:r>
              <a:rPr lang="en-US" altLang="en-US" kern="0" dirty="0" smtClean="0"/>
              <a:t>Semiconductors:  -10.6%</a:t>
            </a:r>
          </a:p>
          <a:p>
            <a:pPr lvl="1">
              <a:buFont typeface="Wingdings" pitchFamily="2" charset="2"/>
              <a:buNone/>
            </a:pPr>
            <a:endParaRPr lang="en-US" altLang="en-US" kern="0" dirty="0" smtClean="0"/>
          </a:p>
          <a:p>
            <a:pPr lvl="1">
              <a:buFont typeface="Wingdings" pitchFamily="2" charset="2"/>
              <a:buNone/>
            </a:pPr>
            <a:endParaRPr lang="en-US" altLang="en-US" kern="0" dirty="0" smtClean="0"/>
          </a:p>
        </p:txBody>
      </p:sp>
      <p:sp>
        <p:nvSpPr>
          <p:cNvPr id="6" name="Rectangle 5"/>
          <p:cNvSpPr/>
          <p:nvPr/>
        </p:nvSpPr>
        <p:spPr>
          <a:xfrm>
            <a:off x="611560" y="6286126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 smtClean="0"/>
              <a:t>Source:  WIPO Statistics Database, May 2016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16393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en-US" dirty="0" smtClean="0"/>
              <a:t>PCT Applications by Medium of Filing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8" y="5129808"/>
            <a:ext cx="8229600" cy="1728192"/>
          </a:xfrm>
        </p:spPr>
        <p:txBody>
          <a:bodyPr/>
          <a:lstStyle/>
          <a:p>
            <a:r>
              <a:rPr lang="en-US" dirty="0" smtClean="0"/>
              <a:t>Distribution in 2015:  5.6% paper, 0.8% PCT-EASY, 93.6% fully electronic (PDF 65.4%, XML 28.2%)</a:t>
            </a:r>
            <a:endParaRPr lang="en-US" dirty="0"/>
          </a:p>
        </p:txBody>
      </p:sp>
      <p:pic>
        <p:nvPicPr>
          <p:cNvPr id="4098" name="Picture 2" descr="C-1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82873"/>
            <a:ext cx="9144000" cy="3542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3528" y="449487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 smtClean="0"/>
              <a:t>Source:  WIPO Statistics Database, May 2016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4320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755" y="21629"/>
            <a:ext cx="8229600" cy="1143000"/>
          </a:xfrm>
        </p:spPr>
        <p:txBody>
          <a:bodyPr/>
          <a:lstStyle/>
          <a:p>
            <a:r>
              <a:rPr lang="en-US" dirty="0" smtClean="0"/>
              <a:t>Trend in PCT applications in top 5 languages of publication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4639463"/>
            <a:ext cx="8229600" cy="1195735"/>
          </a:xfrm>
        </p:spPr>
        <p:txBody>
          <a:bodyPr/>
          <a:lstStyle/>
          <a:p>
            <a:r>
              <a:rPr lang="en-US" dirty="0"/>
              <a:t>English accounts for 51.8% of all applications published, followed by Japanese (18.7%) and Chinese (10.3</a:t>
            </a:r>
            <a:r>
              <a:rPr lang="en-US" dirty="0" smtClean="0"/>
              <a:t>%)</a:t>
            </a:r>
          </a:p>
          <a:p>
            <a:r>
              <a:rPr lang="en-US" dirty="0" smtClean="0"/>
              <a:t>Top 5 languages</a:t>
            </a:r>
            <a:r>
              <a:rPr lang="en-US" dirty="0"/>
              <a:t> </a:t>
            </a:r>
            <a:r>
              <a:rPr lang="en-US" dirty="0" smtClean="0"/>
              <a:t>of publication account for 95.4% of all PCT applications published.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540621" y="4412099"/>
            <a:ext cx="27574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May 2016</a:t>
            </a:r>
          </a:p>
        </p:txBody>
      </p:sp>
      <p:pic>
        <p:nvPicPr>
          <p:cNvPr id="5123" name="Picture 3" descr="C-1-2-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11074"/>
            <a:ext cx="8802105" cy="3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49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en-US" dirty="0" smtClean="0"/>
              <a:t>PCT- National Phase Entries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457200" y="4941168"/>
            <a:ext cx="8229600" cy="1728192"/>
          </a:xfrm>
        </p:spPr>
        <p:txBody>
          <a:bodyPr/>
          <a:lstStyle/>
          <a:p>
            <a:r>
              <a:rPr lang="en-US" dirty="0" smtClean="0"/>
              <a:t>595,400 national phase entries estimated for 2014 (+5.2%)</a:t>
            </a:r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735"/>
            <a:ext cx="9144000" cy="3542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40621" y="4406577"/>
            <a:ext cx="27574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Source: WIPO Statistics Database, May 2016</a:t>
            </a:r>
          </a:p>
        </p:txBody>
      </p:sp>
    </p:spTree>
    <p:extLst>
      <p:ext uri="{BB962C8B-B14F-4D97-AF65-F5344CB8AC3E}">
        <p14:creationId xmlns:p14="http://schemas.microsoft.com/office/powerpoint/2010/main" val="117363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B - PCT Online Services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506E82"/>
      </a:hlink>
      <a:folHlink>
        <a:srgbClr val="506E8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506E82"/>
        </a:hlink>
        <a:folHlink>
          <a:srgbClr val="506E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IB - PCT Online Services</Template>
  <TotalTime>2424</TotalTime>
  <Words>897</Words>
  <Application>Microsoft Office PowerPoint</Application>
  <PresentationFormat>On-screen Show (4:3)</PresentationFormat>
  <Paragraphs>135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IB - PCT Online Services</vt:lpstr>
      <vt:lpstr>PCT Statistics PCT Working Group Ninth Session</vt:lpstr>
      <vt:lpstr>Outline</vt:lpstr>
      <vt:lpstr>PCT Application Filings</vt:lpstr>
      <vt:lpstr>Filing Trends for Top 5 Origins</vt:lpstr>
      <vt:lpstr>Distribution of PCT Applicants in 2015</vt:lpstr>
      <vt:lpstr>Main Fields of Technology in 2015 </vt:lpstr>
      <vt:lpstr>PCT Applications by Medium of Filing</vt:lpstr>
      <vt:lpstr>Trend in PCT applications in top 5 languages of publication</vt:lpstr>
      <vt:lpstr>PCT- National Phase Entries</vt:lpstr>
      <vt:lpstr>Non-resident applications by filing route</vt:lpstr>
      <vt:lpstr>Trends in PCT National Phase Entries for Top 5 Origins</vt:lpstr>
      <vt:lpstr>Trends in PCT National Phase Entries for Next 5 Origins</vt:lpstr>
      <vt:lpstr>PCT NPEs for Top 10 Offices in 2014</vt:lpstr>
      <vt:lpstr>PCT NPEs for Next 10 Offices in 2014</vt:lpstr>
      <vt:lpstr>PCT Applications by Receiving Office</vt:lpstr>
      <vt:lpstr>PCT applications for selected receiving Offices of middle-income countries in 2015</vt:lpstr>
      <vt:lpstr>Receiving Offices:  Timeliness of Transmitting PCT Applications to the IB</vt:lpstr>
      <vt:lpstr>Search Reports established by International Searching Authority</vt:lpstr>
      <vt:lpstr>Average Timeliness in transmitting ISRs to the IB from Date of Receipt of Search Copy</vt:lpstr>
      <vt:lpstr>Distribution of Supplementary International Search Requests</vt:lpstr>
      <vt:lpstr>IPRPs (Chapter II) by International Preliminary Examination Authority</vt:lpstr>
      <vt:lpstr>Average Timeliness in transmitting IPRPs</vt:lpstr>
      <vt:lpstr>PowerPoint Presentation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PCT Online Services PCT Working Group</dc:title>
  <dc:creator>MARLOW Thomas</dc:creator>
  <cp:lastModifiedBy>MARLOW Thomas</cp:lastModifiedBy>
  <cp:revision>97</cp:revision>
  <cp:lastPrinted>2016-04-26T13:22:54Z</cp:lastPrinted>
  <dcterms:created xsi:type="dcterms:W3CDTF">2015-05-14T14:44:56Z</dcterms:created>
  <dcterms:modified xsi:type="dcterms:W3CDTF">2016-05-17T16:47:51Z</dcterms:modified>
</cp:coreProperties>
</file>