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6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8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1CB2E-F6A9-4098-B234-106BA46E6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9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EF063-0AA7-4DF5-908E-21F806186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0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C7086-CBA0-47B2-B0BD-1EAB2ABF7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6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5B72-7912-4628-9600-CD1FBD737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24E94-5902-450D-8DBC-F16BCEF86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1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BF7C-5578-4D41-B78D-5C5730F68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4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87778-F7F6-412B-8AC0-8677C736E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DDE0B-57D1-4588-88D6-FB3E3C0D7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1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937BB-5E3F-4DF9-A149-1D7BE42C6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1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25F8F-BCA5-4C86-98F8-EAB9534F2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9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 Click to edit Master text styles</a:t>
            </a:r>
          </a:p>
          <a:p>
            <a:pPr lvl="1"/>
            <a:r>
              <a:rPr lang="en-GB" altLang="en-US" smtClean="0"/>
              <a:t> Second level</a:t>
            </a:r>
          </a:p>
          <a:p>
            <a:pPr lvl="2"/>
            <a:r>
              <a:rPr lang="en-GB" altLang="en-US" smtClean="0"/>
              <a:t> Third level</a:t>
            </a:r>
          </a:p>
          <a:p>
            <a:pPr lvl="3"/>
            <a:r>
              <a:rPr lang="en-GB" altLang="en-US" smtClean="0"/>
              <a:t> Fourth level</a:t>
            </a:r>
          </a:p>
          <a:p>
            <a:pPr lvl="4"/>
            <a:r>
              <a:rPr lang="en-GB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E2452A-2F70-41CB-9790-6AC3A8A6E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19200" y="3861048"/>
            <a:ext cx="6521152" cy="1512888"/>
          </a:xfrm>
          <a:noFill/>
        </p:spPr>
        <p:txBody>
          <a:bodyPr/>
          <a:lstStyle/>
          <a:p>
            <a:pPr eaLnBrk="1" hangingPunct="1"/>
            <a:r>
              <a:rPr lang="en-GB" altLang="en-US" sz="3000" b="1" dirty="0" smtClean="0"/>
              <a:t>Implementation Issues </a:t>
            </a:r>
            <a:br>
              <a:rPr lang="en-GB" altLang="en-US" sz="3000" b="1" dirty="0" smtClean="0"/>
            </a:br>
            <a:r>
              <a:rPr lang="en-GB" altLang="en-US" sz="2600" dirty="0" smtClean="0"/>
              <a:t>PCT Fee Reductions for Universities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1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1230312" y="5811838"/>
            <a:ext cx="60059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altLang="en-US" sz="1800" dirty="0" smtClean="0">
                <a:solidFill>
                  <a:srgbClr val="70899B"/>
                </a:solidFill>
              </a:rPr>
              <a:t>Michael Richardson</a:t>
            </a:r>
            <a:br>
              <a:rPr lang="en-GB" altLang="en-US" sz="1800" dirty="0" smtClean="0">
                <a:solidFill>
                  <a:srgbClr val="70899B"/>
                </a:solidFill>
              </a:rPr>
            </a:br>
            <a:r>
              <a:rPr lang="en-GB" altLang="en-US" sz="1800" dirty="0" smtClean="0">
                <a:solidFill>
                  <a:srgbClr val="70899B"/>
                </a:solidFill>
              </a:rPr>
              <a:t>Director, PCT Business Development Division, WIPO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Implementing a Fee Reduction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dirty="0" smtClean="0"/>
              <a:t>Possible Issues – Depends on Specific Proposals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US" altLang="en-US" dirty="0" smtClean="0"/>
              <a:t>Defining a University</a:t>
            </a:r>
          </a:p>
          <a:p>
            <a:pPr eaLnBrk="1" hangingPunct="1"/>
            <a:r>
              <a:rPr lang="en-US" altLang="en-US" dirty="0" smtClean="0"/>
              <a:t>Eligibility</a:t>
            </a:r>
          </a:p>
          <a:p>
            <a:pPr eaLnBrk="1" hangingPunct="1"/>
            <a:r>
              <a:rPr lang="en-US" altLang="en-US" dirty="0" smtClean="0"/>
              <a:t>Counting claimed reductions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How to claim reduction</a:t>
            </a:r>
          </a:p>
          <a:p>
            <a:pPr eaLnBrk="1" hangingPunct="1"/>
            <a:r>
              <a:rPr lang="en-US" altLang="en-US" dirty="0" smtClean="0"/>
              <a:t>Consistency of practice at ROs</a:t>
            </a:r>
          </a:p>
          <a:p>
            <a:pPr eaLnBrk="1" hangingPunct="1"/>
            <a:r>
              <a:rPr lang="en-US" altLang="en-US" dirty="0" smtClean="0"/>
              <a:t>Extent of monitoring reductions</a:t>
            </a:r>
            <a:endParaRPr lang="en-GB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University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clear definition for the benefit of applicants and receiving Offices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 that receiving Office will not always be in the same country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Ideally, receiving Office should be able to look at a 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15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multiple applicants, is the application still eligible for a reduction?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the joint applicant is a natural person</a:t>
            </a:r>
          </a:p>
          <a:p>
            <a:pPr lvl="2"/>
            <a:r>
              <a:rPr lang="en-US" dirty="0" smtClean="0"/>
              <a:t>employed by the university?</a:t>
            </a:r>
          </a:p>
          <a:p>
            <a:pPr lvl="2"/>
            <a:r>
              <a:rPr lang="en-US" dirty="0" smtClean="0"/>
              <a:t>eligible for the 90% fee reduction?</a:t>
            </a:r>
          </a:p>
          <a:p>
            <a:pPr lvl="2"/>
            <a:r>
              <a:rPr lang="en-US" dirty="0" smtClean="0"/>
              <a:t>not employed or eligible for the 90% reduction?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the joint applicant is a corporate applicant not eligible for a fee reduction?</a:t>
            </a:r>
          </a:p>
        </p:txBody>
      </p:sp>
    </p:spTree>
    <p:extLst>
      <p:ext uri="{BB962C8B-B14F-4D97-AF65-F5344CB8AC3E}">
        <p14:creationId xmlns:p14="http://schemas.microsoft.com/office/powerpoint/2010/main" val="21865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multiple university </a:t>
            </a:r>
            <a:r>
              <a:rPr lang="en-US" dirty="0" smtClean="0"/>
              <a:t>applicants and quotas apply, </a:t>
            </a:r>
            <a:r>
              <a:rPr lang="en-US" dirty="0" smtClean="0"/>
              <a:t>does the application count against the quota for both?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82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Claim Reduction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Difficult to automate detection of whether applicant is a university and whether they are still within </a:t>
            </a:r>
            <a:r>
              <a:rPr lang="en-US" dirty="0" smtClean="0"/>
              <a:t>any quotas</a:t>
            </a:r>
            <a:endParaRPr lang="en-US" dirty="0" smtClean="0"/>
          </a:p>
          <a:p>
            <a:pPr marL="342900" lvl="1" indent="-342900"/>
            <a:endParaRPr lang="en-US" dirty="0" smtClean="0"/>
          </a:p>
          <a:p>
            <a:r>
              <a:rPr lang="en-US" dirty="0" smtClean="0"/>
              <a:t>Some sort of declaration or checkbox would be required</a:t>
            </a:r>
          </a:p>
        </p:txBody>
      </p:sp>
    </p:spTree>
    <p:extLst>
      <p:ext uri="{BB962C8B-B14F-4D97-AF65-F5344CB8AC3E}">
        <p14:creationId xmlns:p14="http://schemas.microsoft.com/office/powerpoint/2010/main" val="347810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of Practice at ROs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receiving Offices should apply the same standards</a:t>
            </a:r>
          </a:p>
          <a:p>
            <a:pPr lvl="1"/>
            <a:r>
              <a:rPr lang="en-US" dirty="0" smtClean="0"/>
              <a:t>Should not be a major issue </a:t>
            </a:r>
          </a:p>
          <a:p>
            <a:pPr lvl="1"/>
            <a:r>
              <a:rPr lang="en-US" dirty="0" smtClean="0"/>
              <a:t>Update Receiving Office Guidelines with details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09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 of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Receiving Offices cannot reliably count numbers </a:t>
            </a:r>
            <a:r>
              <a:rPr lang="en-US" dirty="0" smtClean="0"/>
              <a:t>if quotas are part of an agreement (applications </a:t>
            </a:r>
            <a:r>
              <a:rPr lang="en-US" dirty="0" smtClean="0"/>
              <a:t>may also go to other receiving Offices)</a:t>
            </a:r>
          </a:p>
          <a:p>
            <a:pPr lvl="1"/>
            <a:r>
              <a:rPr lang="en-US" dirty="0" smtClean="0"/>
              <a:t>But can spot large numbers, clearly exceeding limits</a:t>
            </a:r>
          </a:p>
          <a:p>
            <a:pPr lvl="1"/>
            <a:endParaRPr lang="en-US" dirty="0"/>
          </a:p>
          <a:p>
            <a:r>
              <a:rPr lang="en-US" dirty="0" smtClean="0"/>
              <a:t>Periodic reports by International Bureau to monitor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250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pct_e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4294</TotalTime>
  <Words>256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template_pct_en</vt:lpstr>
      <vt:lpstr>Implementation Issues  PCT Fee Reductions for Universities</vt:lpstr>
      <vt:lpstr>Implementing a Fee Reduction</vt:lpstr>
      <vt:lpstr>Defining a University</vt:lpstr>
      <vt:lpstr>Eligibility</vt:lpstr>
      <vt:lpstr>Counting</vt:lpstr>
      <vt:lpstr>How To Claim Reduction</vt:lpstr>
      <vt:lpstr>Consistency of Practice at ROs</vt:lpstr>
      <vt:lpstr>Extent of Monitoring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Issues  PCT Fee Reductions for Universities</dc:title>
  <dc:creator>RICHARDSON Michael</dc:creator>
  <cp:lastModifiedBy>RICHARDSON Michael</cp:lastModifiedBy>
  <cp:revision>10</cp:revision>
  <dcterms:created xsi:type="dcterms:W3CDTF">2018-06-08T12:55:29Z</dcterms:created>
  <dcterms:modified xsi:type="dcterms:W3CDTF">2018-06-11T13:26:02Z</dcterms:modified>
</cp:coreProperties>
</file>