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19"/>
  </p:notesMasterIdLst>
  <p:handoutMasterIdLst>
    <p:handoutMasterId r:id="rId20"/>
  </p:handoutMasterIdLst>
  <p:sldIdLst>
    <p:sldId id="256" r:id="rId2"/>
    <p:sldId id="286" r:id="rId3"/>
    <p:sldId id="269" r:id="rId4"/>
    <p:sldId id="287" r:id="rId5"/>
    <p:sldId id="263" r:id="rId6"/>
    <p:sldId id="288" r:id="rId7"/>
    <p:sldId id="290" r:id="rId8"/>
    <p:sldId id="289" r:id="rId9"/>
    <p:sldId id="276" r:id="rId10"/>
    <p:sldId id="279" r:id="rId11"/>
    <p:sldId id="275" r:id="rId12"/>
    <p:sldId id="285" r:id="rId13"/>
    <p:sldId id="280" r:id="rId14"/>
    <p:sldId id="291" r:id="rId15"/>
    <p:sldId id="281" r:id="rId16"/>
    <p:sldId id="282" r:id="rId17"/>
    <p:sldId id="284" r:id="rId1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li Elizabeth Ritter dos Santos"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421" autoAdjust="0"/>
  </p:normalViewPr>
  <p:slideViewPr>
    <p:cSldViewPr snapToGrid="0">
      <p:cViewPr varScale="1">
        <p:scale>
          <a:sx n="69" d="100"/>
          <a:sy n="69" d="100"/>
        </p:scale>
        <p:origin x="-1504" y="-11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5-25T10:15:45.402" idx="2">
    <p:pos x="10" y="10"/>
    <p:text>From the total of 8.404, just 24% represent Education and Research Institutions and Government, in which classification Universities are included.
Less than this, Small Business Entreprises represent 9%.</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25FA13-1FE1-DF43-A023-9D047F39174C}" type="datetimeFigureOut">
              <a:rPr lang="en-US" smtClean="0"/>
              <a:t>17/06/18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00A7AB-EAEC-2A4B-A027-4CE53F011932}" type="slidenum">
              <a:rPr lang="en-US" smtClean="0"/>
              <a:t>‹#›</a:t>
            </a:fld>
            <a:endParaRPr lang="en-US"/>
          </a:p>
        </p:txBody>
      </p:sp>
    </p:spTree>
    <p:extLst>
      <p:ext uri="{BB962C8B-B14F-4D97-AF65-F5344CB8AC3E}">
        <p14:creationId xmlns:p14="http://schemas.microsoft.com/office/powerpoint/2010/main" val="11957548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C84EF-A003-A14C-A6D9-E23B9F3CFA7E}" type="datetimeFigureOut">
              <a:rPr lang="en-US" smtClean="0"/>
              <a:t>17/06/18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A4F91C-996F-D446-B400-E2A0F9AA8412}" type="slidenum">
              <a:rPr lang="en-US" smtClean="0"/>
              <a:t>‹#›</a:t>
            </a:fld>
            <a:endParaRPr lang="en-US"/>
          </a:p>
        </p:txBody>
      </p:sp>
    </p:spTree>
    <p:extLst>
      <p:ext uri="{BB962C8B-B14F-4D97-AF65-F5344CB8AC3E}">
        <p14:creationId xmlns:p14="http://schemas.microsoft.com/office/powerpoint/2010/main" val="130336937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a:t>
            </a:fld>
            <a:endParaRPr lang="pt-BR"/>
          </a:p>
        </p:txBody>
      </p:sp>
      <p:sp>
        <p:nvSpPr>
          <p:cNvPr id="7" name="Rectangle 6"/>
          <p:cNvSpPr/>
          <p:nvPr/>
        </p:nvSpPr>
        <p:spPr>
          <a:xfrm>
            <a:off x="378885" y="444729"/>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378885" y="1906543"/>
            <a:ext cx="11435164"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10974519" y="444729"/>
            <a:ext cx="587496"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561788" y="449005"/>
            <a:ext cx="10411968"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634940" y="1532427"/>
            <a:ext cx="10338816"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13" name="Rectangle 12"/>
          <p:cNvSpPr/>
          <p:nvPr/>
        </p:nvSpPr>
        <p:spPr>
          <a:xfrm>
            <a:off x="378885" y="6227064"/>
            <a:ext cx="11432116"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588" y="1298762"/>
            <a:ext cx="5425440" cy="1162050"/>
          </a:xfrm>
          <a:noFill/>
        </p:spPr>
        <p:txBody>
          <a:bodyPr anchor="b">
            <a:noAutofit/>
          </a:bodyPr>
          <a:lstStyle>
            <a:lvl1pPr algn="ctr">
              <a:defRPr sz="3200" b="1">
                <a:solidFill>
                  <a:schemeClr val="accent2"/>
                </a:solidFill>
              </a:defRPr>
            </a:lvl1pPr>
          </a:lstStyle>
          <a:p>
            <a:r>
              <a:rPr lang="x-none" smtClean="0"/>
              <a:t>Click to edit Master title style</a:t>
            </a:r>
            <a:endParaRPr/>
          </a:p>
        </p:txBody>
      </p:sp>
      <p:sp>
        <p:nvSpPr>
          <p:cNvPr id="3" name="Content Placeholder 2"/>
          <p:cNvSpPr>
            <a:spLocks noGrp="1"/>
          </p:cNvSpPr>
          <p:nvPr>
            <p:ph idx="1"/>
          </p:nvPr>
        </p:nvSpPr>
        <p:spPr>
          <a:xfrm>
            <a:off x="6378089" y="914401"/>
            <a:ext cx="542544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358588" y="2456329"/>
            <a:ext cx="542544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r>
              <a:rPr lang="x-none" smtClean="0"/>
              <a:t>18/06/18</a:t>
            </a:r>
            <a:endParaRPr lang="pt-BR"/>
          </a:p>
        </p:txBody>
      </p:sp>
      <p:sp>
        <p:nvSpPr>
          <p:cNvPr id="6" name="Footer Placeholder 5"/>
          <p:cNvSpPr>
            <a:spLocks noGrp="1"/>
          </p:cNvSpPr>
          <p:nvPr>
            <p:ph type="ftr" sz="quarter" idx="11"/>
          </p:nvPr>
        </p:nvSpPr>
        <p:spPr/>
        <p:txBody>
          <a:bodyPr/>
          <a:lstStyle/>
          <a:p>
            <a:r>
              <a:rPr lang="pt-BR" smtClean="0"/>
              <a:t>© M. Elizabeth Ritter dos Santos</a:t>
            </a:r>
            <a:endParaRPr lang="pt-BR"/>
          </a:p>
        </p:txBody>
      </p:sp>
      <p:sp>
        <p:nvSpPr>
          <p:cNvPr id="7" name="Slide Number Placeholder 6"/>
          <p:cNvSpPr>
            <a:spLocks noGrp="1"/>
          </p:cNvSpPr>
          <p:nvPr>
            <p:ph type="sldNum" sz="quarter" idx="12"/>
          </p:nvPr>
        </p:nvSpPr>
        <p:spPr/>
        <p:txBody>
          <a:bodyPr/>
          <a:lstStyle/>
          <a:p>
            <a:fld id="{8F97B8D2-5AAF-401B-A067-A4032262470F}" type="slidenum">
              <a:rPr lang="pt-BR" smtClean="0"/>
              <a:t>‹#›</a:t>
            </a:fld>
            <a:endParaRPr lang="pt-BR"/>
          </a:p>
        </p:txBody>
      </p:sp>
      <p:grpSp>
        <p:nvGrpSpPr>
          <p:cNvPr id="8" name="Group 7"/>
          <p:cNvGrpSpPr/>
          <p:nvPr/>
        </p:nvGrpSpPr>
        <p:grpSpPr>
          <a:xfrm>
            <a:off x="378885" y="452719"/>
            <a:ext cx="11435164"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78885" y="4801576"/>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378885" y="6263390"/>
            <a:ext cx="11435164"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484095" y="4800600"/>
            <a:ext cx="11146989"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x-none" smtClean="0"/>
              <a:t>Click to edit Master title style</a:t>
            </a:r>
            <a:endParaRPr/>
          </a:p>
        </p:txBody>
      </p:sp>
      <p:sp>
        <p:nvSpPr>
          <p:cNvPr id="3" name="Picture Placeholder 2"/>
          <p:cNvSpPr>
            <a:spLocks noGrp="1"/>
          </p:cNvSpPr>
          <p:nvPr>
            <p:ph type="pic" idx="1"/>
          </p:nvPr>
        </p:nvSpPr>
        <p:spPr>
          <a:xfrm>
            <a:off x="378884" y="457199"/>
            <a:ext cx="11436096"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558799" y="5367338"/>
            <a:ext cx="11072284"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r>
              <a:rPr lang="x-none" smtClean="0"/>
              <a:t>18/06/18</a:t>
            </a:r>
            <a:endParaRPr lang="pt-BR"/>
          </a:p>
        </p:txBody>
      </p:sp>
      <p:sp>
        <p:nvSpPr>
          <p:cNvPr id="6" name="Footer Placeholder 5"/>
          <p:cNvSpPr>
            <a:spLocks noGrp="1"/>
          </p:cNvSpPr>
          <p:nvPr>
            <p:ph type="ftr" sz="quarter" idx="11"/>
          </p:nvPr>
        </p:nvSpPr>
        <p:spPr/>
        <p:txBody>
          <a:bodyPr/>
          <a:lstStyle/>
          <a:p>
            <a:r>
              <a:rPr lang="pt-BR" smtClean="0"/>
              <a:t>© M. Elizabeth Ritter dos Santos</a:t>
            </a:r>
            <a:endParaRPr lang="pt-BR"/>
          </a:p>
        </p:txBody>
      </p:sp>
      <p:sp>
        <p:nvSpPr>
          <p:cNvPr id="7" name="Slide Number Placeholder 6"/>
          <p:cNvSpPr>
            <a:spLocks noGrp="1"/>
          </p:cNvSpPr>
          <p:nvPr>
            <p:ph type="sldNum" sz="quarter" idx="12"/>
          </p:nvPr>
        </p:nvSpPr>
        <p:spPr/>
        <p:txBody>
          <a:bodyPr/>
          <a:lstStyle/>
          <a:p>
            <a:fld id="{8F97B8D2-5AAF-401B-A067-A4032262470F}" type="slidenum">
              <a:rPr lang="pt-BR" smtClean="0"/>
              <a:t>‹#›</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378885" y="4280648"/>
            <a:ext cx="11435164"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484095" y="4778189"/>
            <a:ext cx="11146989" cy="566738"/>
          </a:xfrm>
          <a:noFill/>
        </p:spPr>
        <p:txBody>
          <a:bodyPr anchor="b">
            <a:normAutofit/>
          </a:bodyPr>
          <a:lstStyle>
            <a:lvl1pPr algn="l">
              <a:defRPr sz="2800" b="0">
                <a:solidFill>
                  <a:schemeClr val="accent2"/>
                </a:solidFill>
              </a:defRPr>
            </a:lvl1pPr>
          </a:lstStyle>
          <a:p>
            <a:r>
              <a:rPr lang="x-none" smtClean="0"/>
              <a:t>Click to edit Master title style</a:t>
            </a:r>
            <a:endParaRPr/>
          </a:p>
        </p:txBody>
      </p:sp>
      <p:sp>
        <p:nvSpPr>
          <p:cNvPr id="3" name="Picture Placeholder 2"/>
          <p:cNvSpPr>
            <a:spLocks noGrp="1"/>
          </p:cNvSpPr>
          <p:nvPr>
            <p:ph type="pic" idx="1"/>
          </p:nvPr>
        </p:nvSpPr>
        <p:spPr>
          <a:xfrm>
            <a:off x="378884" y="457200"/>
            <a:ext cx="11436096"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558799" y="5344927"/>
            <a:ext cx="11072284"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r>
              <a:rPr lang="x-none" smtClean="0"/>
              <a:t>18/06/18</a:t>
            </a:r>
            <a:endParaRPr lang="pt-BR"/>
          </a:p>
        </p:txBody>
      </p:sp>
      <p:sp>
        <p:nvSpPr>
          <p:cNvPr id="6" name="Footer Placeholder 5"/>
          <p:cNvSpPr>
            <a:spLocks noGrp="1"/>
          </p:cNvSpPr>
          <p:nvPr>
            <p:ph type="ftr" sz="quarter" idx="11"/>
          </p:nvPr>
        </p:nvSpPr>
        <p:spPr/>
        <p:txBody>
          <a:bodyPr/>
          <a:lstStyle/>
          <a:p>
            <a:r>
              <a:rPr lang="pt-BR" smtClean="0"/>
              <a:t>© M. Elizabeth Ritter dos Santos</a:t>
            </a:r>
            <a:endParaRPr lang="pt-BR"/>
          </a:p>
        </p:txBody>
      </p:sp>
      <p:sp>
        <p:nvSpPr>
          <p:cNvPr id="7" name="Slide Number Placeholder 6"/>
          <p:cNvSpPr>
            <a:spLocks noGrp="1"/>
          </p:cNvSpPr>
          <p:nvPr>
            <p:ph type="sldNum" sz="quarter" idx="12"/>
          </p:nvPr>
        </p:nvSpPr>
        <p:spPr/>
        <p:txBody>
          <a:bodyPr/>
          <a:lstStyle/>
          <a:p>
            <a:fld id="{8F97B8D2-5AAF-401B-A067-A4032262470F}" type="slidenum">
              <a:rPr lang="pt-BR" smtClean="0"/>
              <a:t>‹#›</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1" y="914401"/>
            <a:ext cx="6926729"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r>
              <a:rPr lang="x-none" smtClean="0"/>
              <a:t>18/06/18</a:t>
            </a:r>
            <a:endParaRPr lang="pt-BR"/>
          </a:p>
        </p:txBody>
      </p:sp>
      <p:sp>
        <p:nvSpPr>
          <p:cNvPr id="6" name="Footer Placeholder 5"/>
          <p:cNvSpPr>
            <a:spLocks noGrp="1"/>
          </p:cNvSpPr>
          <p:nvPr>
            <p:ph type="ftr" sz="quarter" idx="11"/>
          </p:nvPr>
        </p:nvSpPr>
        <p:spPr/>
        <p:txBody>
          <a:bodyPr/>
          <a:lstStyle/>
          <a:p>
            <a:r>
              <a:rPr lang="pt-BR" smtClean="0"/>
              <a:t>© M. Elizabeth Ritter dos Santos</a:t>
            </a:r>
            <a:endParaRPr lang="pt-BR"/>
          </a:p>
        </p:txBody>
      </p:sp>
      <p:sp>
        <p:nvSpPr>
          <p:cNvPr id="7" name="Slide Number Placeholder 6"/>
          <p:cNvSpPr>
            <a:spLocks noGrp="1"/>
          </p:cNvSpPr>
          <p:nvPr>
            <p:ph type="sldNum" sz="quarter" idx="12"/>
          </p:nvPr>
        </p:nvSpPr>
        <p:spPr/>
        <p:txBody>
          <a:bodyPr/>
          <a:lstStyle/>
          <a:p>
            <a:fld id="{8F97B8D2-5AAF-401B-A067-A4032262470F}" type="slidenum">
              <a:rPr lang="pt-BR" smtClean="0"/>
              <a:t>‹#›</a:t>
            </a:fld>
            <a:endParaRPr lang="pt-BR"/>
          </a:p>
        </p:txBody>
      </p:sp>
      <p:sp>
        <p:nvSpPr>
          <p:cNvPr id="12" name="Rectangle 11"/>
          <p:cNvSpPr/>
          <p:nvPr/>
        </p:nvSpPr>
        <p:spPr>
          <a:xfrm>
            <a:off x="378884" y="4267201"/>
            <a:ext cx="36576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558802" y="4953001"/>
            <a:ext cx="3296023"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2" name="Title 1"/>
          <p:cNvSpPr>
            <a:spLocks noGrp="1"/>
          </p:cNvSpPr>
          <p:nvPr>
            <p:ph type="title"/>
          </p:nvPr>
        </p:nvSpPr>
        <p:spPr>
          <a:xfrm>
            <a:off x="547686" y="4419600"/>
            <a:ext cx="3300527" cy="510988"/>
          </a:xfrm>
          <a:noFill/>
        </p:spPr>
        <p:txBody>
          <a:bodyPr anchor="b">
            <a:normAutofit/>
          </a:bodyPr>
          <a:lstStyle>
            <a:lvl1pPr algn="l">
              <a:defRPr sz="2000" b="1">
                <a:solidFill>
                  <a:schemeClr val="bg1"/>
                </a:solidFill>
              </a:defRPr>
            </a:lvl1pPr>
          </a:lstStyle>
          <a:p>
            <a:r>
              <a:rPr lang="x-none" smtClean="0"/>
              <a:t>Click to edit Master title style</a:t>
            </a:r>
            <a:endParaRPr/>
          </a:p>
        </p:txBody>
      </p:sp>
      <p:sp>
        <p:nvSpPr>
          <p:cNvPr id="14" name="Picture Placeholder 13"/>
          <p:cNvSpPr>
            <a:spLocks noGrp="1"/>
          </p:cNvSpPr>
          <p:nvPr>
            <p:ph type="pic" sz="quarter" idx="13"/>
          </p:nvPr>
        </p:nvSpPr>
        <p:spPr>
          <a:xfrm>
            <a:off x="378885" y="594360"/>
            <a:ext cx="3657600" cy="3675888"/>
          </a:xfrm>
        </p:spPr>
        <p:txBody>
          <a:bodyPr/>
          <a:lstStyle>
            <a:lvl1pPr>
              <a:buNone/>
              <a:defRPr/>
            </a:lvl1pPr>
          </a:lstStyle>
          <a:p>
            <a:r>
              <a:rPr lang="x-none" smtClean="0"/>
              <a:t>Drag picture to placeholder or click icon to add</a:t>
            </a:r>
            <a:endParaRPr/>
          </a:p>
        </p:txBody>
      </p:sp>
      <p:grpSp>
        <p:nvGrpSpPr>
          <p:cNvPr id="8" name="Group 14"/>
          <p:cNvGrpSpPr/>
          <p:nvPr/>
        </p:nvGrpSpPr>
        <p:grpSpPr>
          <a:xfrm>
            <a:off x="378885" y="461683"/>
            <a:ext cx="11435164"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4028018" y="4801576"/>
            <a:ext cx="7782983"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378885" y="6263390"/>
            <a:ext cx="11435164"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4042215" y="4800600"/>
            <a:ext cx="7588868"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x-none" smtClean="0"/>
              <a:t>Click to edit Master title style</a:t>
            </a:r>
            <a:endParaRPr/>
          </a:p>
        </p:txBody>
      </p:sp>
      <p:sp>
        <p:nvSpPr>
          <p:cNvPr id="3" name="Picture Placeholder 2"/>
          <p:cNvSpPr>
            <a:spLocks noGrp="1"/>
          </p:cNvSpPr>
          <p:nvPr>
            <p:ph type="pic" idx="1"/>
          </p:nvPr>
        </p:nvSpPr>
        <p:spPr>
          <a:xfrm>
            <a:off x="4028019" y="457199"/>
            <a:ext cx="7778496"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4093074" y="5367338"/>
            <a:ext cx="7538009"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r>
              <a:rPr lang="x-none" smtClean="0"/>
              <a:t>18/06/18</a:t>
            </a:r>
            <a:endParaRPr lang="pt-BR"/>
          </a:p>
        </p:txBody>
      </p:sp>
      <p:sp>
        <p:nvSpPr>
          <p:cNvPr id="6" name="Footer Placeholder 5"/>
          <p:cNvSpPr>
            <a:spLocks noGrp="1"/>
          </p:cNvSpPr>
          <p:nvPr>
            <p:ph type="ftr" sz="quarter" idx="11"/>
          </p:nvPr>
        </p:nvSpPr>
        <p:spPr/>
        <p:txBody>
          <a:bodyPr/>
          <a:lstStyle/>
          <a:p>
            <a:r>
              <a:rPr lang="pt-BR" smtClean="0"/>
              <a:t>© M. Elizabeth Ritter dos Santos</a:t>
            </a:r>
            <a:endParaRPr lang="pt-BR"/>
          </a:p>
        </p:txBody>
      </p:sp>
      <p:sp>
        <p:nvSpPr>
          <p:cNvPr id="7" name="Slide Number Placeholder 6"/>
          <p:cNvSpPr>
            <a:spLocks noGrp="1"/>
          </p:cNvSpPr>
          <p:nvPr>
            <p:ph type="sldNum" sz="quarter" idx="12"/>
          </p:nvPr>
        </p:nvSpPr>
        <p:spPr/>
        <p:txBody>
          <a:bodyPr/>
          <a:lstStyle/>
          <a:p>
            <a:fld id="{8F97B8D2-5AAF-401B-A067-A4032262470F}" type="slidenum">
              <a:rPr lang="pt-BR" smtClean="0"/>
              <a:t>‹#›</a:t>
            </a:fld>
            <a:endParaRPr lang="pt-BR"/>
          </a:p>
        </p:txBody>
      </p:sp>
      <p:sp>
        <p:nvSpPr>
          <p:cNvPr id="13" name="Picture Placeholder 2"/>
          <p:cNvSpPr>
            <a:spLocks noGrp="1"/>
          </p:cNvSpPr>
          <p:nvPr>
            <p:ph type="pic" idx="13"/>
          </p:nvPr>
        </p:nvSpPr>
        <p:spPr>
          <a:xfrm>
            <a:off x="378886" y="457200"/>
            <a:ext cx="3649133"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14" name="Picture Placeholder 2"/>
          <p:cNvSpPr>
            <a:spLocks noGrp="1"/>
          </p:cNvSpPr>
          <p:nvPr>
            <p:ph type="pic" idx="14"/>
          </p:nvPr>
        </p:nvSpPr>
        <p:spPr>
          <a:xfrm>
            <a:off x="378886" y="3364992"/>
            <a:ext cx="3649133"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378885" y="1577848"/>
            <a:ext cx="11435164"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a:xfrm>
            <a:off x="378885" y="2133600"/>
            <a:ext cx="11432116" cy="40132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a:t>
            </a:fld>
            <a:endParaRPr lang="pt-B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074279" y="2668544"/>
            <a:ext cx="5934615" cy="1511932"/>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260165" y="473076"/>
            <a:ext cx="1292352" cy="5921375"/>
          </a:xfrm>
        </p:spPr>
        <p:txBody>
          <a:bodyPr vert="eaVert"/>
          <a:lstStyle>
            <a:lvl1pPr algn="l">
              <a:defRPr sz="3400"/>
            </a:lvl1pPr>
          </a:lstStyle>
          <a:p>
            <a:r>
              <a:rPr lang="x-none" smtClean="0"/>
              <a:t>Click to edit Master title style</a:t>
            </a:r>
            <a:endParaRPr/>
          </a:p>
        </p:txBody>
      </p:sp>
      <p:sp>
        <p:nvSpPr>
          <p:cNvPr id="3" name="Vertical Text Placeholder 2"/>
          <p:cNvSpPr>
            <a:spLocks noGrp="1"/>
          </p:cNvSpPr>
          <p:nvPr>
            <p:ph type="body" orient="vert" idx="1"/>
          </p:nvPr>
        </p:nvSpPr>
        <p:spPr>
          <a:xfrm>
            <a:off x="378885" y="457200"/>
            <a:ext cx="8663516" cy="5937250"/>
          </a:xfrm>
        </p:spPr>
        <p:txBody>
          <a:bodyPr vert="eaVert"/>
          <a:lstStyle>
            <a:lvl5pPr algn="l">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a:t>
            </a:fld>
            <a:endParaRPr lang="pt-BR"/>
          </a:p>
        </p:txBody>
      </p:sp>
      <p:grpSp>
        <p:nvGrpSpPr>
          <p:cNvPr id="8" name="Group 7"/>
          <p:cNvGrpSpPr/>
          <p:nvPr/>
        </p:nvGrpSpPr>
        <p:grpSpPr>
          <a:xfrm rot="5400000">
            <a:off x="7200708" y="3332822"/>
            <a:ext cx="5934456" cy="183215"/>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378885" y="1577848"/>
            <a:ext cx="11435164"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378885" y="444729"/>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a:t>
            </a:fld>
            <a:endParaRPr lang="pt-BR"/>
          </a:p>
        </p:txBody>
      </p:sp>
      <p:sp>
        <p:nvSpPr>
          <p:cNvPr id="8" name="Picture Placeholder 7"/>
          <p:cNvSpPr>
            <a:spLocks noGrp="1"/>
          </p:cNvSpPr>
          <p:nvPr>
            <p:ph type="pic" sz="quarter" idx="13"/>
          </p:nvPr>
        </p:nvSpPr>
        <p:spPr>
          <a:xfrm>
            <a:off x="378883" y="2017059"/>
            <a:ext cx="11432116" cy="4377391"/>
          </a:xfrm>
        </p:spPr>
        <p:txBody>
          <a:bodyPr/>
          <a:lstStyle>
            <a:lvl1pPr>
              <a:buNone/>
              <a:defRPr/>
            </a:lvl1pPr>
          </a:lstStyle>
          <a:p>
            <a:r>
              <a:rPr lang="x-none" smtClean="0"/>
              <a:t>Drag picture to placeholder or click icon to add</a:t>
            </a:r>
            <a:endParaRPr/>
          </a:p>
        </p:txBody>
      </p:sp>
      <p:sp>
        <p:nvSpPr>
          <p:cNvPr id="3" name="Subtitle 2"/>
          <p:cNvSpPr>
            <a:spLocks noGrp="1"/>
          </p:cNvSpPr>
          <p:nvPr>
            <p:ph type="subTitle" idx="1"/>
          </p:nvPr>
        </p:nvSpPr>
        <p:spPr>
          <a:xfrm>
            <a:off x="629894" y="1532965"/>
            <a:ext cx="10339045"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grpSp>
        <p:nvGrpSpPr>
          <p:cNvPr id="7" name="Group 16"/>
          <p:cNvGrpSpPr/>
          <p:nvPr/>
        </p:nvGrpSpPr>
        <p:grpSpPr>
          <a:xfrm>
            <a:off x="378885" y="1906543"/>
            <a:ext cx="11435164"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10974519" y="444729"/>
            <a:ext cx="587496"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558178" y="444729"/>
            <a:ext cx="10414623" cy="1088237"/>
          </a:xfrm>
          <a:noFill/>
        </p:spPr>
        <p:txBody>
          <a:bodyPr bIns="45720" anchor="b" anchorCtr="0">
            <a:normAutofit/>
          </a:bodyPr>
          <a:lstStyle>
            <a:lvl1pPr algn="l">
              <a:lnSpc>
                <a:spcPts val="4600"/>
              </a:lnSpc>
              <a:defRPr/>
            </a:lvl1pPr>
          </a:lstStyle>
          <a:p>
            <a:r>
              <a:rPr lang="x-none"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378885" y="4801576"/>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378885" y="6263390"/>
            <a:ext cx="11435164"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10974519" y="4801576"/>
            <a:ext cx="587496"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573024" y="4814125"/>
            <a:ext cx="103632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x-none" smtClean="0"/>
              <a:t>Click to edit Master title style</a:t>
            </a:r>
            <a:endParaRPr/>
          </a:p>
        </p:txBody>
      </p:sp>
      <p:sp>
        <p:nvSpPr>
          <p:cNvPr id="3" name="Text Placeholder 2"/>
          <p:cNvSpPr>
            <a:spLocks noGrp="1"/>
          </p:cNvSpPr>
          <p:nvPr>
            <p:ph type="body" idx="1"/>
          </p:nvPr>
        </p:nvSpPr>
        <p:spPr>
          <a:xfrm>
            <a:off x="633984" y="5861304"/>
            <a:ext cx="10314432"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x-none" smtClean="0"/>
              <a:t>Click to edit Master text styles</a:t>
            </a:r>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378883" y="443755"/>
            <a:ext cx="11432116" cy="4370293"/>
          </a:xfrm>
        </p:spPr>
        <p:txBody>
          <a:bodyPr/>
          <a:lstStyle>
            <a:lvl1pPr>
              <a:buNone/>
              <a:defRPr/>
            </a:lvl1pPr>
          </a:lstStyle>
          <a:p>
            <a:r>
              <a:rPr lang="x-none" smtClean="0"/>
              <a:t>Drag picture to placeholder or click icon to add</a:t>
            </a:r>
            <a:endParaRPr/>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a:t>
            </a:fld>
            <a:endParaRPr lang="pt-BR"/>
          </a:p>
        </p:txBody>
      </p:sp>
      <p:sp>
        <p:nvSpPr>
          <p:cNvPr id="7" name="Rectangle 6"/>
          <p:cNvSpPr/>
          <p:nvPr/>
        </p:nvSpPr>
        <p:spPr>
          <a:xfrm>
            <a:off x="378885" y="4801576"/>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378885" y="6263390"/>
            <a:ext cx="11435164"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10974519" y="4801576"/>
            <a:ext cx="587496"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573741" y="4814048"/>
            <a:ext cx="10363200" cy="1048871"/>
          </a:xfrm>
          <a:noFill/>
        </p:spPr>
        <p:txBody>
          <a:bodyPr anchor="b" anchorCtr="0">
            <a:normAutofit/>
          </a:bodyPr>
          <a:lstStyle>
            <a:lvl1pPr algn="l">
              <a:defRPr sz="4200" b="0" i="0" cap="none" baseline="0"/>
            </a:lvl1pPr>
          </a:lstStyle>
          <a:p>
            <a:r>
              <a:rPr lang="x-none" smtClean="0"/>
              <a:t>Click to edit Master title style</a:t>
            </a:r>
            <a:endParaRPr/>
          </a:p>
        </p:txBody>
      </p:sp>
      <p:sp>
        <p:nvSpPr>
          <p:cNvPr id="3" name="Text Placeholder 2"/>
          <p:cNvSpPr>
            <a:spLocks noGrp="1"/>
          </p:cNvSpPr>
          <p:nvPr>
            <p:ph type="body" idx="1"/>
          </p:nvPr>
        </p:nvSpPr>
        <p:spPr>
          <a:xfrm>
            <a:off x="627530" y="5862918"/>
            <a:ext cx="10309412"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378885" y="1577848"/>
            <a:ext cx="11435164"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537883" y="2151063"/>
            <a:ext cx="524256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6370917" y="2151063"/>
            <a:ext cx="524256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r>
              <a:rPr lang="x-none" smtClean="0"/>
              <a:t>18/06/18</a:t>
            </a:r>
            <a:endParaRPr lang="pt-BR"/>
          </a:p>
        </p:txBody>
      </p:sp>
      <p:sp>
        <p:nvSpPr>
          <p:cNvPr id="6" name="Footer Placeholder 5"/>
          <p:cNvSpPr>
            <a:spLocks noGrp="1"/>
          </p:cNvSpPr>
          <p:nvPr>
            <p:ph type="ftr" sz="quarter" idx="11"/>
          </p:nvPr>
        </p:nvSpPr>
        <p:spPr/>
        <p:txBody>
          <a:bodyPr/>
          <a:lstStyle/>
          <a:p>
            <a:r>
              <a:rPr lang="pt-BR" smtClean="0"/>
              <a:t>© M. Elizabeth Ritter dos Santos</a:t>
            </a:r>
            <a:endParaRPr lang="pt-BR"/>
          </a:p>
        </p:txBody>
      </p:sp>
      <p:sp>
        <p:nvSpPr>
          <p:cNvPr id="7" name="Slide Number Placeholder 6"/>
          <p:cNvSpPr>
            <a:spLocks noGrp="1"/>
          </p:cNvSpPr>
          <p:nvPr>
            <p:ph type="sldNum" sz="quarter" idx="12"/>
          </p:nvPr>
        </p:nvSpPr>
        <p:spPr/>
        <p:txBody>
          <a:bodyPr/>
          <a:lstStyle/>
          <a:p>
            <a:fld id="{8F97B8D2-5AAF-401B-A067-A4032262470F}" type="slidenum">
              <a:rPr lang="pt-BR" smtClean="0"/>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378885" y="1577848"/>
            <a:ext cx="11435164"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37883" y="1735138"/>
            <a:ext cx="524256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37883" y="2590800"/>
            <a:ext cx="524256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6372660" y="1735138"/>
            <a:ext cx="524256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6372660" y="2590800"/>
            <a:ext cx="524256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r>
              <a:rPr lang="x-none" smtClean="0"/>
              <a:t>18/06/18</a:t>
            </a:r>
            <a:endParaRPr lang="pt-BR"/>
          </a:p>
        </p:txBody>
      </p:sp>
      <p:sp>
        <p:nvSpPr>
          <p:cNvPr id="8" name="Footer Placeholder 7"/>
          <p:cNvSpPr>
            <a:spLocks noGrp="1"/>
          </p:cNvSpPr>
          <p:nvPr>
            <p:ph type="ftr" sz="quarter" idx="11"/>
          </p:nvPr>
        </p:nvSpPr>
        <p:spPr/>
        <p:txBody>
          <a:bodyPr/>
          <a:lstStyle/>
          <a:p>
            <a:r>
              <a:rPr lang="pt-BR" smtClean="0"/>
              <a:t>© M. Elizabeth Ritter dos Santos</a:t>
            </a:r>
            <a:endParaRPr lang="pt-BR"/>
          </a:p>
        </p:txBody>
      </p:sp>
      <p:sp>
        <p:nvSpPr>
          <p:cNvPr id="9" name="Slide Number Placeholder 8"/>
          <p:cNvSpPr>
            <a:spLocks noGrp="1"/>
          </p:cNvSpPr>
          <p:nvPr>
            <p:ph type="sldNum" sz="quarter" idx="12"/>
          </p:nvPr>
        </p:nvSpPr>
        <p:spPr/>
        <p:txBody>
          <a:bodyPr/>
          <a:lstStyle/>
          <a:p>
            <a:fld id="{8F97B8D2-5AAF-401B-A067-A4032262470F}" type="slidenum">
              <a:rPr lang="pt-BR" smtClean="0"/>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378885" y="1577848"/>
            <a:ext cx="11435164"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r>
              <a:rPr lang="x-none" smtClean="0"/>
              <a:t>18/06/18</a:t>
            </a:r>
            <a:endParaRPr lang="pt-BR"/>
          </a:p>
        </p:txBody>
      </p:sp>
      <p:sp>
        <p:nvSpPr>
          <p:cNvPr id="4" name="Footer Placeholder 3"/>
          <p:cNvSpPr>
            <a:spLocks noGrp="1"/>
          </p:cNvSpPr>
          <p:nvPr>
            <p:ph type="ftr" sz="quarter" idx="11"/>
          </p:nvPr>
        </p:nvSpPr>
        <p:spPr/>
        <p:txBody>
          <a:bodyPr/>
          <a:lstStyle/>
          <a:p>
            <a:r>
              <a:rPr lang="pt-BR" smtClean="0"/>
              <a:t>© M. Elizabeth Ritter dos Santos</a:t>
            </a:r>
            <a:endParaRPr lang="pt-BR"/>
          </a:p>
        </p:txBody>
      </p:sp>
      <p:sp>
        <p:nvSpPr>
          <p:cNvPr id="5" name="Slide Number Placeholder 4"/>
          <p:cNvSpPr>
            <a:spLocks noGrp="1"/>
          </p:cNvSpPr>
          <p:nvPr>
            <p:ph type="sldNum" sz="quarter" idx="12"/>
          </p:nvPr>
        </p:nvSpPr>
        <p:spPr/>
        <p:txBody>
          <a:bodyPr/>
          <a:lstStyle/>
          <a:p>
            <a:fld id="{8F97B8D2-5AAF-401B-A067-A4032262470F}" type="slidenum">
              <a:rPr lang="pt-BR" smtClean="0"/>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x-none" smtClean="0"/>
              <a:t>18/06/18</a:t>
            </a:r>
            <a:endParaRPr lang="pt-BR"/>
          </a:p>
        </p:txBody>
      </p:sp>
      <p:sp>
        <p:nvSpPr>
          <p:cNvPr id="3" name="Footer Placeholder 2"/>
          <p:cNvSpPr>
            <a:spLocks noGrp="1"/>
          </p:cNvSpPr>
          <p:nvPr>
            <p:ph type="ftr" sz="quarter" idx="11"/>
          </p:nvPr>
        </p:nvSpPr>
        <p:spPr/>
        <p:txBody>
          <a:bodyPr/>
          <a:lstStyle/>
          <a:p>
            <a:r>
              <a:rPr lang="pt-BR" smtClean="0"/>
              <a:t>© M. Elizabeth Ritter dos Santos</a:t>
            </a:r>
            <a:endParaRPr lang="pt-BR"/>
          </a:p>
        </p:txBody>
      </p:sp>
      <p:sp>
        <p:nvSpPr>
          <p:cNvPr id="4" name="Slide Number Placeholder 3"/>
          <p:cNvSpPr>
            <a:spLocks noGrp="1"/>
          </p:cNvSpPr>
          <p:nvPr>
            <p:ph type="sldNum" sz="quarter" idx="12"/>
          </p:nvPr>
        </p:nvSpPr>
        <p:spPr/>
        <p:txBody>
          <a:bodyPr/>
          <a:lstStyle/>
          <a:p>
            <a:fld id="{8F97B8D2-5AAF-401B-A067-A4032262470F}" type="slidenum">
              <a:rPr lang="pt-BR" smtClean="0"/>
              <a:t>‹#›</a:t>
            </a:fld>
            <a:endParaRPr lang="pt-BR"/>
          </a:p>
        </p:txBody>
      </p:sp>
      <p:grpSp>
        <p:nvGrpSpPr>
          <p:cNvPr id="5" name="Group 4"/>
          <p:cNvGrpSpPr/>
          <p:nvPr/>
        </p:nvGrpSpPr>
        <p:grpSpPr>
          <a:xfrm>
            <a:off x="378885" y="452719"/>
            <a:ext cx="11435164"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75338" y="2133601"/>
            <a:ext cx="9435663" cy="39925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9059915" y="6437033"/>
            <a:ext cx="28448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r>
              <a:rPr lang="x-none" smtClean="0"/>
              <a:t>18/06/18</a:t>
            </a:r>
            <a:endParaRPr lang="pt-BR"/>
          </a:p>
        </p:txBody>
      </p:sp>
      <p:sp>
        <p:nvSpPr>
          <p:cNvPr id="5" name="Footer Placeholder 4"/>
          <p:cNvSpPr>
            <a:spLocks noGrp="1"/>
          </p:cNvSpPr>
          <p:nvPr>
            <p:ph type="ftr" sz="quarter" idx="3"/>
          </p:nvPr>
        </p:nvSpPr>
        <p:spPr>
          <a:xfrm>
            <a:off x="266264" y="6437033"/>
            <a:ext cx="8166536"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pt-BR" smtClean="0"/>
              <a:t>© M. Elizabeth Ritter dos Santos</a:t>
            </a:r>
            <a:endParaRPr lang="pt-BR"/>
          </a:p>
        </p:txBody>
      </p:sp>
      <p:sp>
        <p:nvSpPr>
          <p:cNvPr id="6" name="Slide Number Placeholder 5"/>
          <p:cNvSpPr>
            <a:spLocks noGrp="1"/>
          </p:cNvSpPr>
          <p:nvPr>
            <p:ph type="sldNum" sz="quarter" idx="4"/>
          </p:nvPr>
        </p:nvSpPr>
        <p:spPr>
          <a:xfrm>
            <a:off x="11075279" y="167347"/>
            <a:ext cx="840828"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8F97B8D2-5AAF-401B-A067-A4032262470F}" type="slidenum">
              <a:rPr lang="pt-BR" smtClean="0"/>
              <a:t>‹#›</a:t>
            </a:fld>
            <a:endParaRPr lang="pt-BR"/>
          </a:p>
        </p:txBody>
      </p:sp>
      <p:sp>
        <p:nvSpPr>
          <p:cNvPr id="2" name="Title Placeholder 1"/>
          <p:cNvSpPr>
            <a:spLocks noGrp="1"/>
          </p:cNvSpPr>
          <p:nvPr>
            <p:ph type="title"/>
          </p:nvPr>
        </p:nvSpPr>
        <p:spPr>
          <a:xfrm>
            <a:off x="378885" y="630382"/>
            <a:ext cx="11432116"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x-none"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hf hdr="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lizabeth.ritter@pucrs.b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8129" y="3301979"/>
            <a:ext cx="10617199" cy="3403600"/>
          </a:xfrm>
        </p:spPr>
        <p:txBody>
          <a:bodyPr>
            <a:noAutofit/>
          </a:bodyPr>
          <a:lstStyle/>
          <a:p>
            <a:pPr algn="ctr"/>
            <a:r>
              <a:rPr lang="en-US" sz="2800" b="1" dirty="0" smtClean="0">
                <a:solidFill>
                  <a:schemeClr val="tx1"/>
                </a:solidFill>
              </a:rPr>
              <a:t/>
            </a:r>
            <a:br>
              <a:rPr lang="en-US" sz="2800" b="1" dirty="0" smtClean="0">
                <a:solidFill>
                  <a:schemeClr val="tx1"/>
                </a:solidFill>
              </a:rPr>
            </a:br>
            <a:r>
              <a:rPr lang="en-US" sz="2800" b="1" dirty="0">
                <a:solidFill>
                  <a:schemeClr val="tx1"/>
                </a:solidFill>
              </a:rPr>
              <a:t/>
            </a:r>
            <a:br>
              <a:rPr lang="en-US" sz="2800" b="1" dirty="0">
                <a:solidFill>
                  <a:schemeClr val="tx1"/>
                </a:solidFill>
              </a:rPr>
            </a:br>
            <a:r>
              <a:rPr lang="en-US" sz="2800" b="1" dirty="0" smtClean="0">
                <a:solidFill>
                  <a:schemeClr val="tx1"/>
                </a:solidFill>
              </a:rPr>
              <a:t/>
            </a:r>
            <a:br>
              <a:rPr lang="en-US" sz="2800" b="1" dirty="0" smtClean="0">
                <a:solidFill>
                  <a:schemeClr val="tx1"/>
                </a:solidFill>
              </a:rPr>
            </a:br>
            <a:r>
              <a:rPr lang="en-US" sz="2800" b="1" dirty="0">
                <a:solidFill>
                  <a:schemeClr val="tx1"/>
                </a:solidFill>
              </a:rPr>
              <a:t/>
            </a:r>
            <a:br>
              <a:rPr lang="en-US" sz="2800" b="1" dirty="0">
                <a:solidFill>
                  <a:schemeClr val="tx1"/>
                </a:solidFill>
              </a:rPr>
            </a:br>
            <a:r>
              <a:rPr lang="en-US" sz="2800" b="1" dirty="0" smtClean="0">
                <a:solidFill>
                  <a:schemeClr val="tx1"/>
                </a:solidFill>
              </a:rPr>
              <a:t/>
            </a:r>
            <a:br>
              <a:rPr lang="en-US" sz="2800" b="1" dirty="0" smtClean="0">
                <a:solidFill>
                  <a:schemeClr val="tx1"/>
                </a:solidFill>
              </a:rPr>
            </a:br>
            <a:r>
              <a:rPr lang="en-US" sz="2800" b="1" dirty="0">
                <a:solidFill>
                  <a:schemeClr val="tx1"/>
                </a:solidFill>
              </a:rPr>
              <a:t/>
            </a:r>
            <a:br>
              <a:rPr lang="en-US" sz="2800" b="1" dirty="0">
                <a:solidFill>
                  <a:schemeClr val="tx1"/>
                </a:solidFill>
              </a:rPr>
            </a:br>
            <a:r>
              <a:rPr lang="en-US" sz="2800" b="1" dirty="0" smtClean="0">
                <a:solidFill>
                  <a:schemeClr val="tx1"/>
                </a:solidFill>
              </a:rPr>
              <a:t/>
            </a:r>
            <a:br>
              <a:rPr lang="en-US" sz="2800" b="1" dirty="0" smtClean="0">
                <a:solidFill>
                  <a:schemeClr val="tx1"/>
                </a:solidFill>
              </a:rPr>
            </a:br>
            <a:r>
              <a:rPr lang="en-US" sz="3200" b="1" dirty="0" smtClean="0">
                <a:solidFill>
                  <a:schemeClr val="tx1"/>
                </a:solidFill>
              </a:rPr>
              <a:t>Impact </a:t>
            </a:r>
            <a:r>
              <a:rPr lang="en-US" sz="3200" b="1" dirty="0">
                <a:solidFill>
                  <a:schemeClr val="tx1"/>
                </a:solidFill>
              </a:rPr>
              <a:t>of Fee Reductions on Ability of Universities to Access the Patent System – Developing Country </a:t>
            </a:r>
            <a:r>
              <a:rPr lang="en-US" sz="3200" b="1" dirty="0" smtClean="0">
                <a:solidFill>
                  <a:schemeClr val="tx1"/>
                </a:solidFill>
              </a:rPr>
              <a:t>Experience</a:t>
            </a:r>
            <a:r>
              <a:rPr lang="en-US" sz="2800" b="1" dirty="0" smtClean="0">
                <a:solidFill>
                  <a:schemeClr val="tx1"/>
                </a:solidFill>
              </a:rPr>
              <a:t/>
            </a:r>
            <a:br>
              <a:rPr lang="en-US" sz="2800" b="1" dirty="0" smtClean="0">
                <a:solidFill>
                  <a:schemeClr val="tx1"/>
                </a:solidFill>
              </a:rPr>
            </a:br>
            <a:r>
              <a:rPr lang="en-US" sz="2800" b="1" dirty="0" smtClean="0">
                <a:solidFill>
                  <a:schemeClr val="tx1"/>
                </a:solidFill>
              </a:rPr>
              <a:t/>
            </a:r>
            <a:br>
              <a:rPr lang="en-US" sz="2800" b="1" dirty="0" smtClean="0">
                <a:solidFill>
                  <a:schemeClr val="tx1"/>
                </a:solidFill>
              </a:rPr>
            </a:br>
            <a:r>
              <a:rPr lang="en-US" sz="2400" b="1" i="1" dirty="0" smtClean="0">
                <a:solidFill>
                  <a:schemeClr val="tx1"/>
                </a:solidFill>
              </a:rPr>
              <a:t>Marli Elizabeth Ritter dos Santos, PhD, RTTP </a:t>
            </a:r>
            <a:r>
              <a:rPr lang="en-US" sz="2800" b="1" dirty="0" smtClean="0">
                <a:solidFill>
                  <a:schemeClr val="tx1"/>
                </a:solidFill>
              </a:rPr>
              <a:t/>
            </a:r>
            <a:br>
              <a:rPr lang="en-US" sz="2800" b="1" dirty="0" smtClean="0">
                <a:solidFill>
                  <a:schemeClr val="tx1"/>
                </a:solidFill>
              </a:rPr>
            </a:br>
            <a:r>
              <a:rPr lang="en-US" sz="2800" b="1" dirty="0">
                <a:solidFill>
                  <a:schemeClr val="tx1"/>
                </a:solidFill>
              </a:rPr>
              <a:t/>
            </a:r>
            <a:br>
              <a:rPr lang="en-US" sz="2800" b="1" dirty="0">
                <a:solidFill>
                  <a:schemeClr val="tx1"/>
                </a:solidFill>
              </a:rPr>
            </a:br>
            <a:r>
              <a:rPr lang="pt-BR" sz="2800" dirty="0" err="1">
                <a:solidFill>
                  <a:srgbClr val="000000"/>
                </a:solidFill>
              </a:rPr>
              <a:t>Geneva</a:t>
            </a:r>
            <a:r>
              <a:rPr lang="pt-BR" sz="2800" dirty="0">
                <a:solidFill>
                  <a:srgbClr val="000000"/>
                </a:solidFill>
              </a:rPr>
              <a:t>, </a:t>
            </a:r>
            <a:r>
              <a:rPr lang="pt-BR" sz="2800" dirty="0" err="1">
                <a:solidFill>
                  <a:srgbClr val="000000"/>
                </a:solidFill>
              </a:rPr>
              <a:t>June</a:t>
            </a:r>
            <a:r>
              <a:rPr lang="pt-BR" sz="2800" dirty="0">
                <a:solidFill>
                  <a:srgbClr val="000000"/>
                </a:solidFill>
              </a:rPr>
              <a:t> 18, 2018.</a:t>
            </a:r>
            <a:br>
              <a:rPr lang="pt-BR" sz="2800" dirty="0">
                <a:solidFill>
                  <a:srgbClr val="000000"/>
                </a:solidFill>
              </a:rPr>
            </a:br>
            <a:endParaRPr lang="pt-BR" sz="2800" dirty="0">
              <a:solidFill>
                <a:srgbClr val="000000"/>
              </a:solidFill>
            </a:endParaRPr>
          </a:p>
        </p:txBody>
      </p:sp>
      <p:sp>
        <p:nvSpPr>
          <p:cNvPr id="3" name="Subtítulo 2"/>
          <p:cNvSpPr>
            <a:spLocks noGrp="1"/>
          </p:cNvSpPr>
          <p:nvPr>
            <p:ph type="subTitle" idx="1"/>
          </p:nvPr>
        </p:nvSpPr>
        <p:spPr>
          <a:xfrm>
            <a:off x="643466" y="812800"/>
            <a:ext cx="10330289" cy="1204259"/>
          </a:xfrm>
        </p:spPr>
        <p:txBody>
          <a:bodyPr>
            <a:normAutofit/>
          </a:bodyPr>
          <a:lstStyle/>
          <a:p>
            <a:pPr algn="ctr"/>
            <a:r>
              <a:rPr lang="pt-BR" sz="3600" dirty="0" smtClean="0"/>
              <a:t>Workshop </a:t>
            </a:r>
            <a:r>
              <a:rPr lang="pt-BR" sz="3600" dirty="0" err="1" smtClean="0"/>
              <a:t>on</a:t>
            </a:r>
            <a:r>
              <a:rPr lang="pt-BR" sz="3600" dirty="0" smtClean="0"/>
              <a:t> PCT </a:t>
            </a:r>
            <a:r>
              <a:rPr lang="pt-BR" sz="3600" dirty="0" err="1" smtClean="0"/>
              <a:t>Fee</a:t>
            </a:r>
            <a:r>
              <a:rPr lang="pt-BR" sz="3600" dirty="0" smtClean="0"/>
              <a:t> </a:t>
            </a:r>
            <a:r>
              <a:rPr lang="pt-BR" sz="3600" dirty="0" err="1" smtClean="0"/>
              <a:t>Reductions</a:t>
            </a:r>
            <a:r>
              <a:rPr lang="pt-BR" sz="3600" dirty="0" smtClean="0"/>
              <a:t> for </a:t>
            </a:r>
            <a:r>
              <a:rPr lang="pt-BR" sz="3600" dirty="0" err="1" smtClean="0"/>
              <a:t>Universities</a:t>
            </a:r>
            <a:endParaRPr lang="pt-BR" sz="3600" dirty="0" smtClean="0"/>
          </a:p>
          <a:p>
            <a:pPr algn="ctr"/>
            <a:r>
              <a:rPr lang="pt-BR" sz="3600" dirty="0" smtClean="0"/>
              <a:t>WIPO</a:t>
            </a:r>
            <a:endParaRPr lang="pt-BR" sz="3600" dirty="0"/>
          </a:p>
        </p:txBody>
      </p:sp>
      <p:sp>
        <p:nvSpPr>
          <p:cNvPr id="4" name="Rectangle 3"/>
          <p:cNvSpPr/>
          <p:nvPr/>
        </p:nvSpPr>
        <p:spPr>
          <a:xfrm>
            <a:off x="6003667" y="3244334"/>
            <a:ext cx="1846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20257652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437859656"/>
              </p:ext>
            </p:extLst>
          </p:nvPr>
        </p:nvGraphicFramePr>
        <p:xfrm>
          <a:off x="981030" y="1060243"/>
          <a:ext cx="10667625" cy="4244585"/>
        </p:xfrm>
        <a:graphic>
          <a:graphicData uri="http://schemas.openxmlformats.org/drawingml/2006/table">
            <a:tbl>
              <a:tblPr firstRow="1" bandRow="1">
                <a:tableStyleId>{5C22544A-7EE6-4342-B048-85BDC9FD1C3A}</a:tableStyleId>
              </a:tblPr>
              <a:tblGrid>
                <a:gridCol w="714693"/>
                <a:gridCol w="4422286"/>
                <a:gridCol w="3127591"/>
                <a:gridCol w="2403055"/>
              </a:tblGrid>
              <a:tr h="368482">
                <a:tc>
                  <a:txBody>
                    <a:bodyPr/>
                    <a:lstStyle/>
                    <a:p>
                      <a:pPr algn="ctr"/>
                      <a:r>
                        <a:rPr lang="pt-BR" dirty="0" err="1" smtClean="0"/>
                        <a:t>Code</a:t>
                      </a:r>
                      <a:endParaRPr lang="pt-BR" dirty="0" smtClean="0"/>
                    </a:p>
                  </a:txBody>
                  <a:tcPr/>
                </a:tc>
                <a:tc>
                  <a:txBody>
                    <a:bodyPr/>
                    <a:lstStyle/>
                    <a:p>
                      <a:pPr algn="ctr"/>
                      <a:r>
                        <a:rPr lang="pt-BR" dirty="0" smtClean="0"/>
                        <a:t>Service</a:t>
                      </a:r>
                      <a:endParaRPr lang="pt-BR" dirty="0"/>
                    </a:p>
                  </a:txBody>
                  <a:tcPr/>
                </a:tc>
                <a:tc>
                  <a:txBody>
                    <a:bodyPr/>
                    <a:lstStyle/>
                    <a:p>
                      <a:pPr algn="ctr"/>
                      <a:r>
                        <a:rPr lang="pt-BR" dirty="0" err="1" smtClean="0"/>
                        <a:t>Price</a:t>
                      </a:r>
                      <a:r>
                        <a:rPr lang="pt-BR" dirty="0" smtClean="0"/>
                        <a:t> in R$*</a:t>
                      </a:r>
                      <a:endParaRPr lang="pt-BR" dirty="0"/>
                    </a:p>
                  </a:txBody>
                  <a:tcPr/>
                </a:tc>
                <a:tc>
                  <a:txBody>
                    <a:bodyPr/>
                    <a:lstStyle/>
                    <a:p>
                      <a:pPr algn="ctr"/>
                      <a:r>
                        <a:rPr lang="pt-BR" dirty="0" err="1" smtClean="0"/>
                        <a:t>Discount</a:t>
                      </a:r>
                      <a:r>
                        <a:rPr lang="pt-BR" dirty="0" smtClean="0"/>
                        <a:t> </a:t>
                      </a:r>
                      <a:r>
                        <a:rPr lang="pt-BR" dirty="0" err="1" smtClean="0"/>
                        <a:t>price</a:t>
                      </a:r>
                      <a:r>
                        <a:rPr lang="pt-BR" dirty="0" smtClean="0"/>
                        <a:t>**</a:t>
                      </a:r>
                    </a:p>
                  </a:txBody>
                  <a:tcPr/>
                </a:tc>
              </a:tr>
              <a:tr h="1224344">
                <a:tc>
                  <a:txBody>
                    <a:bodyPr/>
                    <a:lstStyle/>
                    <a:p>
                      <a:r>
                        <a:rPr lang="pt-BR" dirty="0" smtClean="0"/>
                        <a:t>201</a:t>
                      </a:r>
                    </a:p>
                  </a:txBody>
                  <a:tcPr/>
                </a:tc>
                <a:tc>
                  <a:txBody>
                    <a:bodyPr/>
                    <a:lstStyle/>
                    <a:p>
                      <a:r>
                        <a:rPr lang="en-US" dirty="0" smtClean="0"/>
                        <a:t>Transmission of international application filing under PCT</a:t>
                      </a:r>
                    </a:p>
                    <a:p>
                      <a:pPr marL="285750" indent="-285750">
                        <a:buFontTx/>
                        <a:buChar char="-"/>
                      </a:pPr>
                      <a:r>
                        <a:rPr lang="en-US" dirty="0" smtClean="0"/>
                        <a:t>By electronic means</a:t>
                      </a:r>
                    </a:p>
                    <a:p>
                      <a:pPr marL="285750" indent="-285750">
                        <a:buFontTx/>
                        <a:buChar char="-"/>
                      </a:pPr>
                      <a:r>
                        <a:rPr lang="en-US" dirty="0" smtClean="0"/>
                        <a:t>On</a:t>
                      </a:r>
                      <a:r>
                        <a:rPr lang="en-US" baseline="0" dirty="0" smtClean="0"/>
                        <a:t> paper</a:t>
                      </a:r>
                      <a:endParaRPr lang="pt-BR" dirty="0"/>
                    </a:p>
                  </a:txBody>
                  <a:tcPr/>
                </a:tc>
                <a:tc>
                  <a:txBody>
                    <a:bodyPr/>
                    <a:lstStyle/>
                    <a:p>
                      <a:endParaRPr lang="pt-BR" dirty="0" smtClean="0"/>
                    </a:p>
                    <a:p>
                      <a:pPr algn="ctr"/>
                      <a:endParaRPr lang="pt-BR" dirty="0" smtClean="0"/>
                    </a:p>
                    <a:p>
                      <a:pPr algn="ctr"/>
                      <a:r>
                        <a:rPr lang="pt-BR" dirty="0" smtClean="0"/>
                        <a:t>175,00 (US$ 48.00)</a:t>
                      </a:r>
                    </a:p>
                    <a:p>
                      <a:pPr algn="ctr"/>
                      <a:r>
                        <a:rPr lang="pt-BR" dirty="0" smtClean="0"/>
                        <a:t>260,00 (US$ 70.00)</a:t>
                      </a:r>
                    </a:p>
                  </a:txBody>
                  <a:tcPr/>
                </a:tc>
                <a:tc>
                  <a:txBody>
                    <a:bodyPr/>
                    <a:lstStyle/>
                    <a:p>
                      <a:endParaRPr lang="pt-BR" dirty="0" smtClean="0"/>
                    </a:p>
                    <a:p>
                      <a:endParaRPr lang="pt-BR" dirty="0" smtClean="0"/>
                    </a:p>
                    <a:p>
                      <a:pPr algn="ctr"/>
                      <a:r>
                        <a:rPr lang="pt-BR" dirty="0" smtClean="0"/>
                        <a:t>70,00 (US$ 19.00)</a:t>
                      </a:r>
                    </a:p>
                    <a:p>
                      <a:pPr algn="ctr"/>
                      <a:r>
                        <a:rPr lang="pt-BR" dirty="0" smtClean="0"/>
                        <a:t>104,00 (US$ 28.00)</a:t>
                      </a:r>
                    </a:p>
                  </a:txBody>
                  <a:tcPr/>
                </a:tc>
              </a:tr>
              <a:tr h="368482">
                <a:tc>
                  <a:txBody>
                    <a:bodyPr/>
                    <a:lstStyle/>
                    <a:p>
                      <a:r>
                        <a:rPr lang="pt-BR" dirty="0" smtClean="0"/>
                        <a:t>266</a:t>
                      </a:r>
                    </a:p>
                  </a:txBody>
                  <a:tcPr/>
                </a:tc>
                <a:tc>
                  <a:txBody>
                    <a:bodyPr/>
                    <a:lstStyle/>
                    <a:p>
                      <a:r>
                        <a:rPr lang="en-US" dirty="0" smtClean="0"/>
                        <a:t>International search under the PCT (rule 16-PCT)</a:t>
                      </a:r>
                    </a:p>
                    <a:p>
                      <a:pPr marL="285750" indent="-285750">
                        <a:buFontTx/>
                        <a:buChar char="-"/>
                      </a:pPr>
                      <a:r>
                        <a:rPr lang="en-US" dirty="0" smtClean="0"/>
                        <a:t>By electronic means</a:t>
                      </a:r>
                    </a:p>
                    <a:p>
                      <a:pPr marL="285750" indent="-285750">
                        <a:buFontTx/>
                        <a:buChar char="-"/>
                      </a:pPr>
                      <a:r>
                        <a:rPr lang="en-US" dirty="0" smtClean="0"/>
                        <a:t>On</a:t>
                      </a:r>
                      <a:r>
                        <a:rPr lang="en-US" baseline="0" dirty="0" smtClean="0"/>
                        <a:t> paper</a:t>
                      </a:r>
                      <a:endParaRPr lang="pt-BR" dirty="0" smtClean="0"/>
                    </a:p>
                    <a:p>
                      <a:endParaRPr lang="pt-BR" dirty="0"/>
                    </a:p>
                  </a:txBody>
                  <a:tcPr/>
                </a:tc>
                <a:tc>
                  <a:txBody>
                    <a:bodyPr/>
                    <a:lstStyle/>
                    <a:p>
                      <a:pPr algn="ctr"/>
                      <a:endParaRPr lang="pt-BR" dirty="0" smtClean="0"/>
                    </a:p>
                    <a:p>
                      <a:pPr algn="ctr"/>
                      <a:endParaRPr lang="pt-BR" dirty="0" smtClean="0"/>
                    </a:p>
                    <a:p>
                      <a:pPr algn="ctr"/>
                      <a:r>
                        <a:rPr lang="pt-BR" dirty="0" smtClean="0"/>
                        <a:t>1.685,00 (US$ 455.00)</a:t>
                      </a:r>
                    </a:p>
                    <a:p>
                      <a:pPr algn="ctr"/>
                      <a:r>
                        <a:rPr lang="pt-BR" dirty="0" smtClean="0"/>
                        <a:t>2.525,00 (US$ 682.00)</a:t>
                      </a:r>
                      <a:endParaRPr lang="pt-BR" dirty="0"/>
                    </a:p>
                  </a:txBody>
                  <a:tcPr/>
                </a:tc>
                <a:tc>
                  <a:txBody>
                    <a:bodyPr/>
                    <a:lstStyle/>
                    <a:p>
                      <a:pPr algn="ctr"/>
                      <a:endParaRPr lang="pt-BR" dirty="0" smtClean="0"/>
                    </a:p>
                    <a:p>
                      <a:pPr algn="ctr"/>
                      <a:endParaRPr lang="pt-BR" dirty="0" smtClean="0"/>
                    </a:p>
                    <a:p>
                      <a:pPr algn="ctr"/>
                      <a:r>
                        <a:rPr lang="pt-BR" dirty="0" smtClean="0"/>
                        <a:t>674,00 (US$ 182.00)</a:t>
                      </a:r>
                    </a:p>
                    <a:p>
                      <a:pPr algn="ctr"/>
                      <a:r>
                        <a:rPr lang="pt-BR" dirty="0" smtClean="0"/>
                        <a:t>1.010,00 (US$ 273.00)</a:t>
                      </a:r>
                    </a:p>
                  </a:txBody>
                  <a:tcPr/>
                </a:tc>
              </a:tr>
              <a:tr h="368482">
                <a:tc>
                  <a:txBody>
                    <a:bodyPr/>
                    <a:lstStyle/>
                    <a:p>
                      <a:r>
                        <a:rPr lang="pt-BR" dirty="0" smtClean="0"/>
                        <a:t>268</a:t>
                      </a:r>
                    </a:p>
                  </a:txBody>
                  <a:tcPr/>
                </a:tc>
                <a:tc>
                  <a:txBody>
                    <a:bodyPr/>
                    <a:lstStyle/>
                    <a:p>
                      <a:r>
                        <a:rPr lang="pt-BR" dirty="0" err="1" smtClean="0"/>
                        <a:t>International</a:t>
                      </a:r>
                      <a:r>
                        <a:rPr lang="pt-BR" dirty="0" smtClean="0"/>
                        <a:t> exame </a:t>
                      </a:r>
                      <a:r>
                        <a:rPr lang="pt-BR" dirty="0" err="1" smtClean="0"/>
                        <a:t>under</a:t>
                      </a:r>
                      <a:r>
                        <a:rPr lang="pt-BR" dirty="0" smtClean="0"/>
                        <a:t> </a:t>
                      </a:r>
                      <a:r>
                        <a:rPr lang="pt-BR" dirty="0" err="1" smtClean="0"/>
                        <a:t>the</a:t>
                      </a:r>
                      <a:r>
                        <a:rPr lang="pt-BR" dirty="0" smtClean="0"/>
                        <a:t> PCT (</a:t>
                      </a:r>
                      <a:r>
                        <a:rPr lang="pt-BR" dirty="0" err="1" smtClean="0"/>
                        <a:t>rule</a:t>
                      </a:r>
                      <a:r>
                        <a:rPr lang="pt-BR" baseline="0" dirty="0" smtClean="0"/>
                        <a:t> 58-PCT)</a:t>
                      </a:r>
                    </a:p>
                    <a:p>
                      <a:pPr marL="285750" indent="-285750">
                        <a:buFontTx/>
                        <a:buChar char="-"/>
                      </a:pPr>
                      <a:r>
                        <a:rPr lang="pt-BR" baseline="0" dirty="0" err="1" smtClean="0"/>
                        <a:t>By</a:t>
                      </a:r>
                      <a:r>
                        <a:rPr lang="pt-BR" baseline="0" dirty="0" smtClean="0"/>
                        <a:t> </a:t>
                      </a:r>
                      <a:r>
                        <a:rPr lang="pt-BR" baseline="0" dirty="0" err="1" smtClean="0"/>
                        <a:t>electronic</a:t>
                      </a:r>
                      <a:r>
                        <a:rPr lang="pt-BR" baseline="0" dirty="0" smtClean="0"/>
                        <a:t> </a:t>
                      </a:r>
                      <a:r>
                        <a:rPr lang="pt-BR" baseline="0" dirty="0" err="1" smtClean="0"/>
                        <a:t>means</a:t>
                      </a:r>
                      <a:endParaRPr lang="pt-BR" baseline="0" dirty="0" smtClean="0"/>
                    </a:p>
                    <a:p>
                      <a:pPr marL="285750" indent="-285750">
                        <a:buFontTx/>
                        <a:buChar char="-"/>
                      </a:pPr>
                      <a:r>
                        <a:rPr lang="pt-BR" baseline="0" dirty="0" err="1" smtClean="0"/>
                        <a:t>On</a:t>
                      </a:r>
                      <a:r>
                        <a:rPr lang="pt-BR" baseline="0" dirty="0" smtClean="0"/>
                        <a:t> </a:t>
                      </a:r>
                      <a:r>
                        <a:rPr lang="pt-BR" baseline="0" dirty="0" err="1" smtClean="0"/>
                        <a:t>paper</a:t>
                      </a:r>
                      <a:endParaRPr lang="pt-BR" dirty="0"/>
                    </a:p>
                  </a:txBody>
                  <a:tcPr/>
                </a:tc>
                <a:tc>
                  <a:txBody>
                    <a:bodyPr/>
                    <a:lstStyle/>
                    <a:p>
                      <a:pPr algn="ctr"/>
                      <a:endParaRPr lang="pt-BR" dirty="0" smtClean="0"/>
                    </a:p>
                    <a:p>
                      <a:pPr algn="ctr"/>
                      <a:endParaRPr lang="pt-BR" dirty="0" smtClean="0"/>
                    </a:p>
                    <a:p>
                      <a:pPr algn="ctr"/>
                      <a:r>
                        <a:rPr lang="pt-BR" dirty="0" smtClean="0"/>
                        <a:t>630,00 (US$ 170.00)</a:t>
                      </a:r>
                    </a:p>
                    <a:p>
                      <a:pPr algn="ctr"/>
                      <a:r>
                        <a:rPr lang="pt-BR" dirty="0" smtClean="0"/>
                        <a:t>945,00 (US$  255.00)</a:t>
                      </a:r>
                      <a:endParaRPr lang="pt-BR" dirty="0"/>
                    </a:p>
                  </a:txBody>
                  <a:tcPr/>
                </a:tc>
                <a:tc>
                  <a:txBody>
                    <a:bodyPr/>
                    <a:lstStyle/>
                    <a:p>
                      <a:pPr algn="ctr"/>
                      <a:endParaRPr lang="pt-BR" dirty="0" smtClean="0"/>
                    </a:p>
                  </a:txBody>
                  <a:tcPr/>
                </a:tc>
              </a:tr>
            </a:tbl>
          </a:graphicData>
        </a:graphic>
      </p:graphicFrame>
      <p:sp>
        <p:nvSpPr>
          <p:cNvPr id="3" name="CaixaDeTexto 2"/>
          <p:cNvSpPr txBox="1"/>
          <p:nvPr/>
        </p:nvSpPr>
        <p:spPr>
          <a:xfrm>
            <a:off x="3285074" y="235973"/>
            <a:ext cx="58928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2800" dirty="0" smtClean="0"/>
              <a:t>PCT </a:t>
            </a:r>
            <a:r>
              <a:rPr lang="pt-BR" sz="2800" dirty="0" err="1" smtClean="0"/>
              <a:t>filing</a:t>
            </a:r>
            <a:r>
              <a:rPr lang="pt-BR" sz="2800" dirty="0" smtClean="0"/>
              <a:t> </a:t>
            </a:r>
            <a:r>
              <a:rPr lang="pt-BR" sz="2800" dirty="0" err="1" smtClean="0"/>
              <a:t>fees</a:t>
            </a:r>
            <a:r>
              <a:rPr lang="pt-BR" sz="2800" dirty="0" smtClean="0"/>
              <a:t> in Brazil</a:t>
            </a:r>
            <a:endParaRPr lang="pt-BR" sz="2800" dirty="0"/>
          </a:p>
        </p:txBody>
      </p:sp>
      <p:sp>
        <p:nvSpPr>
          <p:cNvPr id="4" name="CaixaDeTexto 3"/>
          <p:cNvSpPr txBox="1"/>
          <p:nvPr/>
        </p:nvSpPr>
        <p:spPr>
          <a:xfrm>
            <a:off x="604685" y="5560139"/>
            <a:ext cx="6253316" cy="369332"/>
          </a:xfrm>
          <a:prstGeom prst="rect">
            <a:avLst/>
          </a:prstGeom>
          <a:noFill/>
        </p:spPr>
        <p:txBody>
          <a:bodyPr wrap="square" rtlCol="0">
            <a:spAutoFit/>
          </a:bodyPr>
          <a:lstStyle/>
          <a:p>
            <a:r>
              <a:rPr lang="pt-BR" dirty="0" smtClean="0"/>
              <a:t>*</a:t>
            </a:r>
            <a:r>
              <a:rPr lang="en-US" dirty="0"/>
              <a:t>conversion rate </a:t>
            </a:r>
            <a:r>
              <a:rPr lang="en-US" dirty="0" smtClean="0"/>
              <a:t>1US$ </a:t>
            </a:r>
            <a:r>
              <a:rPr lang="en-US" dirty="0"/>
              <a:t>= </a:t>
            </a:r>
            <a:r>
              <a:rPr lang="en-US" dirty="0" smtClean="0"/>
              <a:t>R$ </a:t>
            </a:r>
            <a:r>
              <a:rPr lang="en-US" dirty="0"/>
              <a:t>3.70 (6/6/18)</a:t>
            </a:r>
            <a:endParaRPr lang="pt-BR" dirty="0"/>
          </a:p>
        </p:txBody>
      </p:sp>
      <p:sp>
        <p:nvSpPr>
          <p:cNvPr id="6" name="CaixaDeTexto 5"/>
          <p:cNvSpPr txBox="1"/>
          <p:nvPr/>
        </p:nvSpPr>
        <p:spPr>
          <a:xfrm>
            <a:off x="58994" y="-14741"/>
            <a:ext cx="615553" cy="5723000"/>
          </a:xfrm>
          <a:prstGeom prst="rect">
            <a:avLst/>
          </a:prstGeom>
          <a:noFill/>
        </p:spPr>
        <p:txBody>
          <a:bodyPr vert="vert270" wrap="square" rtlCol="0">
            <a:spAutoFit/>
          </a:bodyPr>
          <a:lstStyle/>
          <a:p>
            <a:r>
              <a:rPr lang="pt-BR" sz="1400" dirty="0" err="1" smtClean="0"/>
              <a:t>Source</a:t>
            </a:r>
            <a:r>
              <a:rPr lang="pt-BR" sz="1400" dirty="0"/>
              <a:t>: http://www.inpi.gov.br/menu-servicos/patente/arquivos/tabela-de-retribuicao-de-servicos-de-patentes-inpi-20170606.pdf </a:t>
            </a:r>
          </a:p>
        </p:txBody>
      </p:sp>
      <p:sp>
        <p:nvSpPr>
          <p:cNvPr id="5" name="Date Placeholder 4"/>
          <p:cNvSpPr>
            <a:spLocks noGrp="1"/>
          </p:cNvSpPr>
          <p:nvPr>
            <p:ph type="dt" sz="half" idx="10"/>
          </p:nvPr>
        </p:nvSpPr>
        <p:spPr/>
        <p:txBody>
          <a:bodyPr/>
          <a:lstStyle/>
          <a:p>
            <a:r>
              <a:rPr lang="x-none" smtClean="0"/>
              <a:t>18/06/18</a:t>
            </a:r>
            <a:endParaRPr lang="pt-BR"/>
          </a:p>
        </p:txBody>
      </p:sp>
      <p:sp>
        <p:nvSpPr>
          <p:cNvPr id="7" name="Footer Placeholder 6"/>
          <p:cNvSpPr>
            <a:spLocks noGrp="1"/>
          </p:cNvSpPr>
          <p:nvPr>
            <p:ph type="ftr" sz="quarter" idx="11"/>
          </p:nvPr>
        </p:nvSpPr>
        <p:spPr/>
        <p:txBody>
          <a:bodyPr/>
          <a:lstStyle/>
          <a:p>
            <a:r>
              <a:rPr lang="pt-BR" smtClean="0"/>
              <a:t>© M. Elizabeth Ritter dos Santos</a:t>
            </a:r>
            <a:endParaRPr lang="pt-BR"/>
          </a:p>
        </p:txBody>
      </p:sp>
      <p:sp>
        <p:nvSpPr>
          <p:cNvPr id="8" name="Slide Number Placeholder 7"/>
          <p:cNvSpPr>
            <a:spLocks noGrp="1"/>
          </p:cNvSpPr>
          <p:nvPr>
            <p:ph type="sldNum" sz="quarter" idx="12"/>
          </p:nvPr>
        </p:nvSpPr>
        <p:spPr/>
        <p:txBody>
          <a:bodyPr/>
          <a:lstStyle/>
          <a:p>
            <a:fld id="{8F97B8D2-5AAF-401B-A067-A4032262470F}" type="slidenum">
              <a:rPr lang="pt-BR" smtClean="0"/>
              <a:t>10</a:t>
            </a:fld>
            <a:endParaRPr lang="pt-BR"/>
          </a:p>
        </p:txBody>
      </p:sp>
    </p:spTree>
    <p:extLst>
      <p:ext uri="{BB962C8B-B14F-4D97-AF65-F5344CB8AC3E}">
        <p14:creationId xmlns:p14="http://schemas.microsoft.com/office/powerpoint/2010/main" val="7369974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002890" y="1607574"/>
            <a:ext cx="10323871" cy="4154984"/>
          </a:xfrm>
          <a:prstGeom prst="rect">
            <a:avLst/>
          </a:prstGeom>
          <a:noFill/>
        </p:spPr>
        <p:txBody>
          <a:bodyPr wrap="square" rtlCol="0">
            <a:spAutoFit/>
          </a:bodyPr>
          <a:lstStyle/>
          <a:p>
            <a:r>
              <a:rPr lang="en-US" sz="2400" dirty="0" smtClean="0"/>
              <a:t>** Reduction </a:t>
            </a:r>
            <a:r>
              <a:rPr lang="en-US" sz="2400" dirty="0"/>
              <a:t>of up to 60% in the amount of remuneration to be obtained by: </a:t>
            </a:r>
            <a:endParaRPr lang="en-US" sz="2400" dirty="0" smtClean="0"/>
          </a:p>
          <a:p>
            <a:pPr marL="742950" lvl="1" indent="-285750">
              <a:buFont typeface="Arial" panose="020B0604020202020204" pitchFamily="34" charset="0"/>
              <a:buChar char="•"/>
            </a:pPr>
            <a:r>
              <a:rPr lang="en-US" sz="2400" dirty="0" smtClean="0"/>
              <a:t>natural </a:t>
            </a:r>
            <a:r>
              <a:rPr lang="en-US" sz="2400" dirty="0"/>
              <a:t>persons (only if they do not hold equity interest in a company in the branch to which the item to be registered belongs); </a:t>
            </a:r>
            <a:endParaRPr lang="en-US" sz="2400" dirty="0" smtClean="0"/>
          </a:p>
          <a:p>
            <a:pPr marL="742950" lvl="1" indent="-285750">
              <a:buFont typeface="Arial" panose="020B0604020202020204" pitchFamily="34" charset="0"/>
              <a:buChar char="•"/>
            </a:pPr>
            <a:r>
              <a:rPr lang="en-US" sz="2400" dirty="0" smtClean="0"/>
              <a:t>microenterprises</a:t>
            </a:r>
            <a:r>
              <a:rPr lang="en-US" sz="2400" dirty="0"/>
              <a:t>, </a:t>
            </a:r>
            <a:endParaRPr lang="en-US" sz="2400" dirty="0" smtClean="0"/>
          </a:p>
          <a:p>
            <a:pPr marL="742950" lvl="1" indent="-285750">
              <a:buFont typeface="Arial" panose="020B0604020202020204" pitchFamily="34" charset="0"/>
              <a:buChar char="•"/>
            </a:pPr>
            <a:r>
              <a:rPr lang="en-US" sz="2400" dirty="0" smtClean="0"/>
              <a:t>individual micro-entrepreneurs </a:t>
            </a:r>
            <a:r>
              <a:rPr lang="en-US" sz="2400" dirty="0"/>
              <a:t>and </a:t>
            </a:r>
            <a:r>
              <a:rPr lang="en-US" sz="2400" dirty="0" smtClean="0"/>
              <a:t>small </a:t>
            </a:r>
            <a:r>
              <a:rPr lang="en-US" sz="2400" dirty="0"/>
              <a:t>businesses</a:t>
            </a:r>
            <a:r>
              <a:rPr lang="en-US" sz="2400" dirty="0" smtClean="0"/>
              <a:t>, </a:t>
            </a:r>
            <a:r>
              <a:rPr lang="en-US" sz="2400" dirty="0"/>
              <a:t>as defined in Complementary Law 123 of December 14, 2006; </a:t>
            </a:r>
            <a:endParaRPr lang="en-US" sz="2400" dirty="0" smtClean="0"/>
          </a:p>
          <a:p>
            <a:pPr marL="742950" lvl="1" indent="-285750">
              <a:buFont typeface="Arial" panose="020B0604020202020204" pitchFamily="34" charset="0"/>
              <a:buChar char="•"/>
            </a:pPr>
            <a:r>
              <a:rPr lang="en-US" sz="2400" dirty="0" smtClean="0"/>
              <a:t>cooperatives</a:t>
            </a:r>
            <a:r>
              <a:rPr lang="en-US" sz="2400" dirty="0"/>
              <a:t>, as defined in Law No. 5,764 of December 16, 1971; </a:t>
            </a:r>
            <a:endParaRPr lang="en-US" sz="2400" dirty="0" smtClean="0"/>
          </a:p>
          <a:p>
            <a:pPr marL="742950" lvl="1" indent="-285750">
              <a:buFont typeface="Arial" panose="020B0604020202020204" pitchFamily="34" charset="0"/>
              <a:buChar char="•"/>
            </a:pPr>
            <a:r>
              <a:rPr lang="en-US" sz="2400" b="1" dirty="0" smtClean="0"/>
              <a:t>teaching </a:t>
            </a:r>
            <a:r>
              <a:rPr lang="en-US" sz="2400" b="1" dirty="0"/>
              <a:t>and research institutions</a:t>
            </a:r>
            <a:r>
              <a:rPr lang="en-US" sz="2400" dirty="0"/>
              <a:t>; </a:t>
            </a:r>
            <a:endParaRPr lang="en-US" sz="2400" dirty="0" smtClean="0"/>
          </a:p>
          <a:p>
            <a:pPr marL="742950" lvl="1" indent="-285750">
              <a:buFont typeface="Arial" panose="020B0604020202020204" pitchFamily="34" charset="0"/>
              <a:buChar char="•"/>
            </a:pPr>
            <a:r>
              <a:rPr lang="en-US" sz="2400" dirty="0" smtClean="0"/>
              <a:t>non-profit </a:t>
            </a:r>
            <a:r>
              <a:rPr lang="en-US" sz="2400" dirty="0"/>
              <a:t>entities, as well as public bodies, when referring to their own acts, as stipulated in this resolution. </a:t>
            </a:r>
            <a:endParaRPr lang="en-US" sz="2400" dirty="0" smtClean="0"/>
          </a:p>
          <a:p>
            <a:pPr marL="742950" lvl="1" indent="-285750">
              <a:buFont typeface="Arial" panose="020B0604020202020204" pitchFamily="34" charset="0"/>
              <a:buChar char="•"/>
            </a:pPr>
            <a:r>
              <a:rPr lang="en-US" sz="2400" dirty="0" smtClean="0"/>
              <a:t>The </a:t>
            </a:r>
            <a:r>
              <a:rPr lang="en-US" sz="2400" dirty="0"/>
              <a:t>discount does not apply to all codes.</a:t>
            </a:r>
            <a:endParaRPr lang="pt-BR" sz="2400" dirty="0"/>
          </a:p>
        </p:txBody>
      </p:sp>
      <p:sp>
        <p:nvSpPr>
          <p:cNvPr id="4" name="CaixaDeTexto 3"/>
          <p:cNvSpPr txBox="1"/>
          <p:nvPr/>
        </p:nvSpPr>
        <p:spPr>
          <a:xfrm>
            <a:off x="2035277" y="737419"/>
            <a:ext cx="8185355" cy="646331"/>
          </a:xfrm>
          <a:prstGeom prst="rect">
            <a:avLst/>
          </a:prstGeom>
          <a:noFill/>
        </p:spPr>
        <p:txBody>
          <a:bodyPr wrap="square" rtlCol="0">
            <a:spAutoFit/>
          </a:bodyPr>
          <a:lstStyle/>
          <a:p>
            <a:pPr algn="ctr"/>
            <a:r>
              <a:rPr lang="pt-BR" sz="3600" dirty="0" err="1" smtClean="0"/>
              <a:t>Discounted</a:t>
            </a:r>
            <a:r>
              <a:rPr lang="pt-BR" sz="3600" dirty="0" smtClean="0"/>
              <a:t> </a:t>
            </a:r>
            <a:r>
              <a:rPr lang="pt-BR" sz="3600" dirty="0" err="1" smtClean="0"/>
              <a:t>compensation</a:t>
            </a:r>
            <a:endParaRPr lang="pt-BR" sz="3600" dirty="0"/>
          </a:p>
        </p:txBody>
      </p:sp>
      <p:sp>
        <p:nvSpPr>
          <p:cNvPr id="2" name="Date Placeholder 1"/>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11</a:t>
            </a:fld>
            <a:endParaRPr lang="pt-BR"/>
          </a:p>
        </p:txBody>
      </p:sp>
    </p:spTree>
    <p:extLst>
      <p:ext uri="{BB962C8B-B14F-4D97-AF65-F5344CB8AC3E}">
        <p14:creationId xmlns:p14="http://schemas.microsoft.com/office/powerpoint/2010/main" val="38776326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PCT filings by universities</a:t>
            </a:r>
            <a:endParaRPr lang="en-US" dirty="0"/>
          </a:p>
        </p:txBody>
      </p:sp>
      <p:sp>
        <p:nvSpPr>
          <p:cNvPr id="4" name="Content Placeholder 3"/>
          <p:cNvSpPr>
            <a:spLocks noGrp="1"/>
          </p:cNvSpPr>
          <p:nvPr>
            <p:ph idx="1"/>
          </p:nvPr>
        </p:nvSpPr>
        <p:spPr>
          <a:xfrm>
            <a:off x="1410138" y="2184401"/>
            <a:ext cx="9435663" cy="3992563"/>
          </a:xfrm>
        </p:spPr>
        <p:txBody>
          <a:bodyPr/>
          <a:lstStyle/>
          <a:p>
            <a:r>
              <a:rPr lang="en-US" dirty="0" smtClean="0"/>
              <a:t>A survey is being carried out by FORTEC (</a:t>
            </a:r>
            <a:r>
              <a:rPr lang="en-US" dirty="0" err="1" smtClean="0"/>
              <a:t>Torkomian</a:t>
            </a:r>
            <a:r>
              <a:rPr lang="en-US" dirty="0" smtClean="0"/>
              <a:t> &amp; </a:t>
            </a:r>
            <a:r>
              <a:rPr lang="en-US" dirty="0" err="1" smtClean="0"/>
              <a:t>Soares</a:t>
            </a:r>
            <a:r>
              <a:rPr lang="en-US" dirty="0" smtClean="0"/>
              <a:t>), and the preliminary results show that:</a:t>
            </a:r>
          </a:p>
          <a:p>
            <a:r>
              <a:rPr lang="en-US" dirty="0" smtClean="0"/>
              <a:t> Of </a:t>
            </a:r>
            <a:r>
              <a:rPr lang="en-US" dirty="0"/>
              <a:t>the 61 respondents, only 12 </a:t>
            </a:r>
            <a:r>
              <a:rPr lang="en-US" dirty="0" smtClean="0"/>
              <a:t>NITs* </a:t>
            </a:r>
            <a:r>
              <a:rPr lang="en-US" dirty="0"/>
              <a:t>(19.7%) filed PCT applications in 2016, totaling 72 requests (average of 6 applications </a:t>
            </a:r>
            <a:r>
              <a:rPr lang="en-US" dirty="0" smtClean="0"/>
              <a:t>per applicant)</a:t>
            </a:r>
            <a:r>
              <a:rPr lang="en-US" dirty="0"/>
              <a:t>. </a:t>
            </a:r>
            <a:endParaRPr lang="en-US" dirty="0" smtClean="0"/>
          </a:p>
          <a:p>
            <a:r>
              <a:rPr lang="en-US" dirty="0"/>
              <a:t>On the other hand, 24 NITs (39.3% of respondents) answered that by the end of 2016 they filed a total of 696 </a:t>
            </a:r>
            <a:r>
              <a:rPr lang="en-US" dirty="0" smtClean="0"/>
              <a:t>PCT applications (</a:t>
            </a:r>
            <a:r>
              <a:rPr lang="en-US" dirty="0"/>
              <a:t>average of 29 requests per candidate)</a:t>
            </a:r>
            <a:r>
              <a:rPr lang="en-US" dirty="0" smtClean="0"/>
              <a:t>.</a:t>
            </a:r>
          </a:p>
          <a:p>
            <a:pPr marL="0" indent="0">
              <a:buNone/>
            </a:pPr>
            <a:r>
              <a:rPr lang="en-US" dirty="0" smtClean="0"/>
              <a:t>*NITs = Brazilian TTOs</a:t>
            </a:r>
            <a:endParaRPr lang="en-US" dirty="0"/>
          </a:p>
        </p:txBody>
      </p:sp>
      <p:sp>
        <p:nvSpPr>
          <p:cNvPr id="3" name="Date Placeholder 2"/>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12</a:t>
            </a:fld>
            <a:endParaRPr lang="pt-BR"/>
          </a:p>
        </p:txBody>
      </p:sp>
    </p:spTree>
    <p:extLst>
      <p:ext uri="{BB962C8B-B14F-4D97-AF65-F5344CB8AC3E}">
        <p14:creationId xmlns:p14="http://schemas.microsoft.com/office/powerpoint/2010/main" val="226238600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reducing PCT fees</a:t>
            </a:r>
            <a:endParaRPr lang="en-US" dirty="0"/>
          </a:p>
        </p:txBody>
      </p:sp>
      <p:sp>
        <p:nvSpPr>
          <p:cNvPr id="3" name="Content Placeholder 2"/>
          <p:cNvSpPr>
            <a:spLocks noGrp="1"/>
          </p:cNvSpPr>
          <p:nvPr>
            <p:ph idx="1"/>
          </p:nvPr>
        </p:nvSpPr>
        <p:spPr>
          <a:xfrm>
            <a:off x="338667" y="1879601"/>
            <a:ext cx="11472335" cy="4487332"/>
          </a:xfrm>
        </p:spPr>
        <p:txBody>
          <a:bodyPr>
            <a:normAutofit fontScale="92500" lnSpcReduction="20000"/>
          </a:bodyPr>
          <a:lstStyle/>
          <a:p>
            <a:r>
              <a:rPr lang="en-US" dirty="0"/>
              <a:t>First of all, the reduction of PCT </a:t>
            </a:r>
            <a:r>
              <a:rPr lang="en-US" dirty="0" smtClean="0"/>
              <a:t>fees </a:t>
            </a:r>
            <a:r>
              <a:rPr lang="en-US" dirty="0">
                <a:solidFill>
                  <a:srgbClr val="FF0000"/>
                </a:solidFill>
              </a:rPr>
              <a:t>is not an end in itself</a:t>
            </a:r>
            <a:r>
              <a:rPr lang="en-US" dirty="0"/>
              <a:t>. It is only a measure of </a:t>
            </a:r>
            <a:r>
              <a:rPr lang="en-US" dirty="0" smtClean="0">
                <a:solidFill>
                  <a:srgbClr val="FF0000"/>
                </a:solidFill>
              </a:rPr>
              <a:t>flexibility</a:t>
            </a:r>
            <a:r>
              <a:rPr lang="en-US" dirty="0" smtClean="0"/>
              <a:t> in collecting PCT fees.</a:t>
            </a:r>
            <a:endParaRPr lang="en-US" dirty="0"/>
          </a:p>
          <a:p>
            <a:r>
              <a:rPr lang="en-US" dirty="0" smtClean="0"/>
              <a:t>What is the </a:t>
            </a:r>
            <a:r>
              <a:rPr lang="en-US" dirty="0" smtClean="0">
                <a:solidFill>
                  <a:srgbClr val="FF0000"/>
                </a:solidFill>
              </a:rPr>
              <a:t>main reason</a:t>
            </a:r>
            <a:r>
              <a:rPr lang="en-US" dirty="0" smtClean="0"/>
              <a:t> for reducing costs of PCT?</a:t>
            </a:r>
          </a:p>
          <a:p>
            <a:pPr lvl="1"/>
            <a:r>
              <a:rPr lang="en-US" dirty="0"/>
              <a:t>I</a:t>
            </a:r>
            <a:r>
              <a:rPr lang="en-US" dirty="0" smtClean="0"/>
              <a:t>ncrease the </a:t>
            </a:r>
            <a:r>
              <a:rPr lang="en-US" dirty="0" smtClean="0">
                <a:solidFill>
                  <a:srgbClr val="FF0000"/>
                </a:solidFill>
              </a:rPr>
              <a:t>participation</a:t>
            </a:r>
            <a:r>
              <a:rPr lang="en-US" dirty="0" smtClean="0"/>
              <a:t> of universities of developing countries </a:t>
            </a:r>
            <a:r>
              <a:rPr lang="en-US" dirty="0" smtClean="0">
                <a:solidFill>
                  <a:srgbClr val="FF0000"/>
                </a:solidFill>
              </a:rPr>
              <a:t>in the PCT filings</a:t>
            </a:r>
            <a:r>
              <a:rPr lang="en-US" dirty="0" smtClean="0"/>
              <a:t>? </a:t>
            </a:r>
          </a:p>
          <a:p>
            <a:pPr lvl="1"/>
            <a:r>
              <a:rPr lang="en-US" dirty="0" smtClean="0"/>
              <a:t>Increase the </a:t>
            </a:r>
            <a:r>
              <a:rPr lang="en-US" dirty="0" smtClean="0">
                <a:solidFill>
                  <a:srgbClr val="FF0000"/>
                </a:solidFill>
              </a:rPr>
              <a:t>participation</a:t>
            </a:r>
            <a:r>
              <a:rPr lang="en-US" dirty="0" smtClean="0"/>
              <a:t> of universities of developing countries in </a:t>
            </a:r>
            <a:r>
              <a:rPr lang="en-US" dirty="0" smtClean="0">
                <a:solidFill>
                  <a:srgbClr val="FF0000"/>
                </a:solidFill>
              </a:rPr>
              <a:t>innovation</a:t>
            </a:r>
            <a:r>
              <a:rPr lang="en-US" dirty="0" smtClean="0"/>
              <a:t> and in </a:t>
            </a:r>
            <a:r>
              <a:rPr lang="en-US" dirty="0" smtClean="0">
                <a:solidFill>
                  <a:srgbClr val="FF0000"/>
                </a:solidFill>
              </a:rPr>
              <a:t>international technology transfer?</a:t>
            </a:r>
          </a:p>
          <a:p>
            <a:pPr lvl="1"/>
            <a:r>
              <a:rPr lang="en-US" dirty="0" smtClean="0"/>
              <a:t>OR </a:t>
            </a:r>
            <a:r>
              <a:rPr lang="en-US" dirty="0" smtClean="0">
                <a:solidFill>
                  <a:srgbClr val="FF0000"/>
                </a:solidFill>
              </a:rPr>
              <a:t>Both</a:t>
            </a:r>
            <a:r>
              <a:rPr lang="en-US" dirty="0" smtClean="0"/>
              <a:t>?</a:t>
            </a:r>
          </a:p>
          <a:p>
            <a:r>
              <a:rPr lang="en-US" dirty="0" smtClean="0"/>
              <a:t>If the reason is the first one, then OK, it is a </a:t>
            </a:r>
            <a:r>
              <a:rPr lang="en-US" dirty="0" smtClean="0">
                <a:solidFill>
                  <a:srgbClr val="FF0000"/>
                </a:solidFill>
              </a:rPr>
              <a:t>very good measure </a:t>
            </a:r>
            <a:r>
              <a:rPr lang="en-US" dirty="0" smtClean="0"/>
              <a:t>itself: reducing costs, the universities will certainly be </a:t>
            </a:r>
            <a:r>
              <a:rPr lang="en-US" dirty="0" smtClean="0">
                <a:solidFill>
                  <a:srgbClr val="FF0000"/>
                </a:solidFill>
              </a:rPr>
              <a:t>more motivated </a:t>
            </a:r>
            <a:r>
              <a:rPr lang="en-US" dirty="0" smtClean="0"/>
              <a:t>to file their patents in the PCT. </a:t>
            </a:r>
          </a:p>
          <a:p>
            <a:r>
              <a:rPr lang="en-US" dirty="0" smtClean="0"/>
              <a:t>Institutions </a:t>
            </a:r>
            <a:r>
              <a:rPr lang="en-US" dirty="0"/>
              <a:t>with </a:t>
            </a:r>
            <a:r>
              <a:rPr lang="en-US" dirty="0" smtClean="0"/>
              <a:t>generally </a:t>
            </a:r>
            <a:r>
              <a:rPr lang="en-US" dirty="0" smtClean="0">
                <a:solidFill>
                  <a:srgbClr val="FF0000"/>
                </a:solidFill>
              </a:rPr>
              <a:t>tight </a:t>
            </a:r>
            <a:r>
              <a:rPr lang="en-US" dirty="0">
                <a:solidFill>
                  <a:srgbClr val="FF0000"/>
                </a:solidFill>
              </a:rPr>
              <a:t>budgets </a:t>
            </a:r>
            <a:r>
              <a:rPr lang="en-US" dirty="0"/>
              <a:t>for </a:t>
            </a:r>
            <a:r>
              <a:rPr lang="en-US" dirty="0" smtClean="0"/>
              <a:t>investing </a:t>
            </a:r>
            <a:r>
              <a:rPr lang="en-US" dirty="0"/>
              <a:t>in IP </a:t>
            </a:r>
            <a:r>
              <a:rPr lang="en-US" dirty="0" smtClean="0"/>
              <a:t>protection will, of course,  </a:t>
            </a:r>
            <a:r>
              <a:rPr lang="en-US" dirty="0"/>
              <a:t>fully support this </a:t>
            </a:r>
            <a:r>
              <a:rPr lang="en-US" dirty="0" smtClean="0"/>
              <a:t>initiative.</a:t>
            </a:r>
          </a:p>
          <a:p>
            <a:pPr lvl="1"/>
            <a:r>
              <a:rPr lang="en-US" dirty="0"/>
              <a:t>For example, </a:t>
            </a:r>
            <a:r>
              <a:rPr lang="en-US" dirty="0" smtClean="0"/>
              <a:t>PUCRS </a:t>
            </a:r>
            <a:r>
              <a:rPr lang="en-US" dirty="0"/>
              <a:t>has spent an average of only </a:t>
            </a:r>
            <a:r>
              <a:rPr lang="en-US" dirty="0" smtClean="0"/>
              <a:t>US$ 5,000/year during </a:t>
            </a:r>
            <a:r>
              <a:rPr lang="en-US" dirty="0" err="1" smtClean="0"/>
              <a:t>tha</a:t>
            </a:r>
            <a:r>
              <a:rPr lang="en-US" dirty="0" smtClean="0"/>
              <a:t> last 10 years.</a:t>
            </a:r>
          </a:p>
          <a:p>
            <a:pPr marL="457200" lvl="1" indent="0">
              <a:buNone/>
            </a:pPr>
            <a:endParaRPr lang="en-US" dirty="0" smtClean="0"/>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13</a:t>
            </a:fld>
            <a:endParaRPr lang="pt-BR"/>
          </a:p>
        </p:txBody>
      </p:sp>
    </p:spTree>
    <p:extLst>
      <p:ext uri="{BB962C8B-B14F-4D97-AF65-F5344CB8AC3E}">
        <p14:creationId xmlns:p14="http://schemas.microsoft.com/office/powerpoint/2010/main" val="10992262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reducing PCT fees</a:t>
            </a:r>
            <a:endParaRPr lang="en-US" dirty="0"/>
          </a:p>
        </p:txBody>
      </p:sp>
      <p:sp>
        <p:nvSpPr>
          <p:cNvPr id="3" name="Content Placeholder 2"/>
          <p:cNvSpPr>
            <a:spLocks noGrp="1"/>
          </p:cNvSpPr>
          <p:nvPr>
            <p:ph idx="1"/>
          </p:nvPr>
        </p:nvSpPr>
        <p:spPr>
          <a:xfrm>
            <a:off x="338667" y="1879601"/>
            <a:ext cx="11472335" cy="4487332"/>
          </a:xfrm>
        </p:spPr>
        <p:txBody>
          <a:bodyPr>
            <a:normAutofit fontScale="85000" lnSpcReduction="20000"/>
          </a:bodyPr>
          <a:lstStyle/>
          <a:p>
            <a:r>
              <a:rPr lang="en-US" dirty="0" smtClean="0"/>
              <a:t>More </a:t>
            </a:r>
            <a:r>
              <a:rPr lang="en-US" dirty="0"/>
              <a:t>important than </a:t>
            </a:r>
            <a:r>
              <a:rPr lang="en-US" dirty="0">
                <a:solidFill>
                  <a:srgbClr val="FF0000"/>
                </a:solidFill>
              </a:rPr>
              <a:t>quantitative indicators </a:t>
            </a:r>
            <a:r>
              <a:rPr lang="en-US" dirty="0" smtClean="0"/>
              <a:t>should be </a:t>
            </a:r>
            <a:r>
              <a:rPr lang="en-US" dirty="0"/>
              <a:t>the </a:t>
            </a:r>
            <a:r>
              <a:rPr lang="en-US" dirty="0">
                <a:solidFill>
                  <a:srgbClr val="FF0000"/>
                </a:solidFill>
              </a:rPr>
              <a:t>impact</a:t>
            </a:r>
            <a:r>
              <a:rPr lang="en-US" dirty="0"/>
              <a:t> of the technology transfer.</a:t>
            </a:r>
          </a:p>
          <a:p>
            <a:r>
              <a:rPr lang="en-US" dirty="0"/>
              <a:t>What proportion of PCT </a:t>
            </a:r>
            <a:r>
              <a:rPr lang="en-US" dirty="0" smtClean="0"/>
              <a:t>filings result </a:t>
            </a:r>
            <a:r>
              <a:rPr lang="en-US" dirty="0"/>
              <a:t>in patents granted or related commercially successful inventions?</a:t>
            </a:r>
          </a:p>
          <a:p>
            <a:r>
              <a:rPr lang="en-US" dirty="0" smtClean="0"/>
              <a:t>Therefore, the </a:t>
            </a:r>
            <a:r>
              <a:rPr lang="en-US" dirty="0"/>
              <a:t>goal should </a:t>
            </a:r>
            <a:r>
              <a:rPr lang="en-US" dirty="0" smtClean="0"/>
              <a:t>always be </a:t>
            </a:r>
            <a:r>
              <a:rPr lang="en-US" dirty="0"/>
              <a:t>the </a:t>
            </a:r>
            <a:r>
              <a:rPr lang="en-US" dirty="0">
                <a:solidFill>
                  <a:srgbClr val="FF0000"/>
                </a:solidFill>
              </a:rPr>
              <a:t>quality of patents</a:t>
            </a:r>
            <a:r>
              <a:rPr lang="en-US" dirty="0"/>
              <a:t> so that universities succeed with their patents after the deposit to </a:t>
            </a:r>
            <a:r>
              <a:rPr lang="en-US" dirty="0">
                <a:solidFill>
                  <a:srgbClr val="FF0000"/>
                </a:solidFill>
              </a:rPr>
              <a:t>successfully bring</a:t>
            </a:r>
            <a:r>
              <a:rPr lang="en-US" dirty="0"/>
              <a:t> their results to </a:t>
            </a:r>
            <a:r>
              <a:rPr lang="en-US" dirty="0" smtClean="0"/>
              <a:t>market. </a:t>
            </a:r>
            <a:r>
              <a:rPr lang="en-US" dirty="0"/>
              <a:t>The aim should be to increase the number of inventions which are </a:t>
            </a:r>
            <a:r>
              <a:rPr lang="en-US" dirty="0" smtClean="0"/>
              <a:t>commercially viable.</a:t>
            </a:r>
            <a:endParaRPr lang="en-US" dirty="0"/>
          </a:p>
          <a:p>
            <a:r>
              <a:rPr lang="en-US" dirty="0" smtClean="0"/>
              <a:t>If we have this in mind, to </a:t>
            </a:r>
            <a:r>
              <a:rPr lang="en-US" dirty="0" smtClean="0">
                <a:solidFill>
                  <a:srgbClr val="FF0000"/>
                </a:solidFill>
              </a:rPr>
              <a:t>increase the performance </a:t>
            </a:r>
            <a:r>
              <a:rPr lang="en-US" dirty="0" smtClean="0"/>
              <a:t>of those universities </a:t>
            </a:r>
            <a:r>
              <a:rPr lang="en-US" dirty="0"/>
              <a:t>i</a:t>
            </a:r>
            <a:r>
              <a:rPr lang="en-US" dirty="0" smtClean="0"/>
              <a:t>n innovation or  international technology transfer, reducing costs of PCT is very welcome but </a:t>
            </a:r>
            <a:r>
              <a:rPr lang="en-US" dirty="0" smtClean="0">
                <a:solidFill>
                  <a:srgbClr val="FF0000"/>
                </a:solidFill>
              </a:rPr>
              <a:t>will not be enough</a:t>
            </a:r>
            <a:r>
              <a:rPr lang="en-US" dirty="0" smtClean="0"/>
              <a:t>.</a:t>
            </a:r>
          </a:p>
          <a:p>
            <a:r>
              <a:rPr lang="en-US" dirty="0" smtClean="0"/>
              <a:t>In this case, it is necessary to </a:t>
            </a:r>
            <a:r>
              <a:rPr lang="en-US" dirty="0" smtClean="0">
                <a:solidFill>
                  <a:srgbClr val="FF0000"/>
                </a:solidFill>
              </a:rPr>
              <a:t>implement</a:t>
            </a:r>
            <a:r>
              <a:rPr lang="en-US" dirty="0" smtClean="0"/>
              <a:t> </a:t>
            </a:r>
            <a:r>
              <a:rPr lang="en-US" dirty="0"/>
              <a:t>other measures that </a:t>
            </a:r>
            <a:r>
              <a:rPr lang="en-US" dirty="0">
                <a:solidFill>
                  <a:srgbClr val="FF0000"/>
                </a:solidFill>
              </a:rPr>
              <a:t>encourage</a:t>
            </a:r>
            <a:r>
              <a:rPr lang="en-US" dirty="0"/>
              <a:t> and </a:t>
            </a:r>
            <a:r>
              <a:rPr lang="en-US" dirty="0">
                <a:solidFill>
                  <a:srgbClr val="FF0000"/>
                </a:solidFill>
              </a:rPr>
              <a:t>foster</a:t>
            </a:r>
            <a:r>
              <a:rPr lang="en-US" dirty="0"/>
              <a:t> innovation and technological development in </a:t>
            </a:r>
            <a:r>
              <a:rPr lang="en-US" dirty="0" smtClean="0"/>
              <a:t>universities.</a:t>
            </a:r>
          </a:p>
          <a:p>
            <a:pPr lvl="1"/>
            <a:r>
              <a:rPr lang="en-US" dirty="0" smtClean="0"/>
              <a:t>Assistance in a </a:t>
            </a:r>
            <a:r>
              <a:rPr lang="en-US" dirty="0" smtClean="0">
                <a:solidFill>
                  <a:srgbClr val="FF0000"/>
                </a:solidFill>
              </a:rPr>
              <a:t>very early stage of the process</a:t>
            </a:r>
            <a:r>
              <a:rPr lang="en-US" dirty="0" smtClean="0"/>
              <a:t>.</a:t>
            </a:r>
          </a:p>
          <a:p>
            <a:pPr lvl="1"/>
            <a:r>
              <a:rPr lang="en-US" dirty="0" smtClean="0">
                <a:solidFill>
                  <a:srgbClr val="FF0000"/>
                </a:solidFill>
              </a:rPr>
              <a:t>Training programs </a:t>
            </a:r>
            <a:r>
              <a:rPr lang="en-US" dirty="0"/>
              <a:t>for universities only on patenting strategies, including under the PCT, that would include seminars, workshops and online courses for staff working in such institutions, particularly technology transfer and licensing offices, in countries that require such </a:t>
            </a:r>
            <a:r>
              <a:rPr lang="en-US" dirty="0" smtClean="0"/>
              <a:t>training.</a:t>
            </a:r>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14</a:t>
            </a:fld>
            <a:endParaRPr lang="pt-BR"/>
          </a:p>
        </p:txBody>
      </p:sp>
    </p:spTree>
    <p:extLst>
      <p:ext uri="{BB962C8B-B14F-4D97-AF65-F5344CB8AC3E}">
        <p14:creationId xmlns:p14="http://schemas.microsoft.com/office/powerpoint/2010/main" val="40240557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Impact</a:t>
            </a:r>
            <a:r>
              <a:rPr lang="pt-BR" dirty="0" smtClean="0"/>
              <a:t> </a:t>
            </a:r>
            <a:r>
              <a:rPr lang="pt-BR" dirty="0" err="1" smtClean="0"/>
              <a:t>on</a:t>
            </a:r>
            <a:r>
              <a:rPr lang="pt-BR" dirty="0" smtClean="0"/>
              <a:t> </a:t>
            </a:r>
            <a:r>
              <a:rPr lang="pt-BR" dirty="0" err="1" smtClean="0"/>
              <a:t>innovation</a:t>
            </a:r>
            <a:endParaRPr lang="pt-BR" dirty="0"/>
          </a:p>
        </p:txBody>
      </p:sp>
      <p:sp>
        <p:nvSpPr>
          <p:cNvPr id="3" name="Espaço Reservado para Conteúdo 2"/>
          <p:cNvSpPr>
            <a:spLocks noGrp="1"/>
          </p:cNvSpPr>
          <p:nvPr>
            <p:ph idx="1"/>
          </p:nvPr>
        </p:nvSpPr>
        <p:spPr>
          <a:xfrm>
            <a:off x="592668" y="1947333"/>
            <a:ext cx="11218334" cy="4178831"/>
          </a:xfrm>
        </p:spPr>
        <p:txBody>
          <a:bodyPr>
            <a:normAutofit fontScale="92500" lnSpcReduction="10000"/>
          </a:bodyPr>
          <a:lstStyle/>
          <a:p>
            <a:pPr marL="0" indent="0">
              <a:spcBef>
                <a:spcPts val="0"/>
              </a:spcBef>
              <a:spcAft>
                <a:spcPts val="1200"/>
              </a:spcAft>
              <a:buNone/>
            </a:pPr>
            <a:r>
              <a:rPr lang="en-US" dirty="0" smtClean="0"/>
              <a:t>There is another issue related to </a:t>
            </a:r>
            <a:r>
              <a:rPr lang="en-US" dirty="0" smtClean="0">
                <a:solidFill>
                  <a:srgbClr val="FF0000"/>
                </a:solidFill>
              </a:rPr>
              <a:t>innovation</a:t>
            </a:r>
            <a:r>
              <a:rPr lang="en-US" dirty="0" smtClean="0"/>
              <a:t> and </a:t>
            </a:r>
            <a:r>
              <a:rPr lang="en-US" dirty="0" smtClean="0">
                <a:solidFill>
                  <a:srgbClr val="FF0000"/>
                </a:solidFill>
              </a:rPr>
              <a:t>technology transfer</a:t>
            </a:r>
            <a:r>
              <a:rPr lang="en-US" dirty="0" smtClean="0"/>
              <a:t>:</a:t>
            </a:r>
          </a:p>
          <a:p>
            <a:pPr>
              <a:spcBef>
                <a:spcPts val="0"/>
              </a:spcBef>
              <a:spcAft>
                <a:spcPts val="1200"/>
              </a:spcAft>
            </a:pPr>
            <a:r>
              <a:rPr lang="en-US" dirty="0" smtClean="0"/>
              <a:t>Is </a:t>
            </a:r>
            <a:r>
              <a:rPr lang="en-US" dirty="0"/>
              <a:t>the amount charged on PCT </a:t>
            </a:r>
            <a:r>
              <a:rPr lang="en-US" dirty="0" smtClean="0"/>
              <a:t>filings a reason </a:t>
            </a:r>
            <a:r>
              <a:rPr lang="en-US" dirty="0"/>
              <a:t>for the </a:t>
            </a:r>
            <a:r>
              <a:rPr lang="en-US" dirty="0">
                <a:solidFill>
                  <a:srgbClr val="FF0000"/>
                </a:solidFill>
              </a:rPr>
              <a:t>low performance </a:t>
            </a:r>
            <a:r>
              <a:rPr lang="en-US" dirty="0"/>
              <a:t>of </a:t>
            </a:r>
            <a:r>
              <a:rPr lang="en-US" dirty="0" smtClean="0"/>
              <a:t>developing countries universities </a:t>
            </a:r>
            <a:r>
              <a:rPr lang="en-US" dirty="0" smtClean="0">
                <a:solidFill>
                  <a:srgbClr val="FF0000"/>
                </a:solidFill>
              </a:rPr>
              <a:t>in innovation</a:t>
            </a:r>
            <a:r>
              <a:rPr lang="en-US" dirty="0" smtClean="0"/>
              <a:t>?</a:t>
            </a:r>
            <a:endParaRPr lang="en-US" dirty="0"/>
          </a:p>
          <a:p>
            <a:pPr>
              <a:spcBef>
                <a:spcPts val="0"/>
              </a:spcBef>
              <a:spcAft>
                <a:spcPts val="1200"/>
              </a:spcAft>
            </a:pPr>
            <a:r>
              <a:rPr lang="en-US" dirty="0" smtClean="0"/>
              <a:t>What </a:t>
            </a:r>
            <a:r>
              <a:rPr lang="en-US" dirty="0"/>
              <a:t>is the percentage of university patents coming from these countries </a:t>
            </a:r>
            <a:r>
              <a:rPr lang="en-US" dirty="0" smtClean="0"/>
              <a:t>have the effective </a:t>
            </a:r>
            <a:r>
              <a:rPr lang="en-US" dirty="0"/>
              <a:t>potential to be </a:t>
            </a:r>
            <a:r>
              <a:rPr lang="en-US" dirty="0">
                <a:solidFill>
                  <a:srgbClr val="FF0000"/>
                </a:solidFill>
              </a:rPr>
              <a:t>appropriated by companies abroad</a:t>
            </a:r>
            <a:r>
              <a:rPr lang="en-US" dirty="0" smtClean="0"/>
              <a:t>? </a:t>
            </a:r>
          </a:p>
          <a:p>
            <a:pPr lvl="1"/>
            <a:r>
              <a:rPr lang="en-US" dirty="0" smtClean="0"/>
              <a:t>This is directly linked to the </a:t>
            </a:r>
            <a:r>
              <a:rPr lang="en-US" dirty="0" smtClean="0">
                <a:solidFill>
                  <a:srgbClr val="FF0000"/>
                </a:solidFill>
              </a:rPr>
              <a:t>quality and impact of research </a:t>
            </a:r>
            <a:r>
              <a:rPr lang="en-US" dirty="0" smtClean="0"/>
              <a:t>carried out in developing countries.</a:t>
            </a:r>
          </a:p>
          <a:p>
            <a:pPr lvl="1"/>
            <a:r>
              <a:rPr lang="en-US" dirty="0" smtClean="0"/>
              <a:t>Many </a:t>
            </a:r>
            <a:r>
              <a:rPr lang="en-US" dirty="0"/>
              <a:t>developing countries are very good at scientific publications, but not at </a:t>
            </a:r>
            <a:r>
              <a:rPr lang="en-US" dirty="0">
                <a:solidFill>
                  <a:srgbClr val="FF0000"/>
                </a:solidFill>
              </a:rPr>
              <a:t>turning science into </a:t>
            </a:r>
            <a:r>
              <a:rPr lang="en-US" dirty="0" smtClean="0">
                <a:solidFill>
                  <a:srgbClr val="FF0000"/>
                </a:solidFill>
              </a:rPr>
              <a:t>GDP.</a:t>
            </a:r>
          </a:p>
          <a:p>
            <a:r>
              <a:rPr lang="pt-BR" dirty="0" smtClean="0"/>
              <a:t>The </a:t>
            </a:r>
            <a:r>
              <a:rPr lang="pt-BR" dirty="0">
                <a:solidFill>
                  <a:srgbClr val="FF0000"/>
                </a:solidFill>
              </a:rPr>
              <a:t>role </a:t>
            </a:r>
            <a:r>
              <a:rPr lang="pt-BR" dirty="0" err="1">
                <a:solidFill>
                  <a:srgbClr val="FF0000"/>
                </a:solidFill>
              </a:rPr>
              <a:t>of</a:t>
            </a:r>
            <a:r>
              <a:rPr lang="pt-BR" dirty="0">
                <a:solidFill>
                  <a:srgbClr val="FF0000"/>
                </a:solidFill>
              </a:rPr>
              <a:t> </a:t>
            </a:r>
            <a:r>
              <a:rPr lang="pt-BR" dirty="0" err="1" smtClean="0">
                <a:solidFill>
                  <a:srgbClr val="FF0000"/>
                </a:solidFill>
              </a:rPr>
              <a:t>national</a:t>
            </a:r>
            <a:r>
              <a:rPr lang="pt-BR" dirty="0" smtClean="0">
                <a:solidFill>
                  <a:srgbClr val="FF0000"/>
                </a:solidFill>
              </a:rPr>
              <a:t> </a:t>
            </a:r>
            <a:r>
              <a:rPr lang="pt-BR" dirty="0" err="1" smtClean="0">
                <a:solidFill>
                  <a:srgbClr val="FF0000"/>
                </a:solidFill>
              </a:rPr>
              <a:t>government</a:t>
            </a:r>
            <a:r>
              <a:rPr lang="pt-BR" dirty="0" smtClean="0">
                <a:solidFill>
                  <a:srgbClr val="FF0000"/>
                </a:solidFill>
              </a:rPr>
              <a:t> </a:t>
            </a:r>
            <a:r>
              <a:rPr lang="pt-BR" dirty="0" smtClean="0"/>
              <a:t>in </a:t>
            </a:r>
            <a:r>
              <a:rPr lang="pt-BR" dirty="0" err="1" smtClean="0"/>
              <a:t>promoting</a:t>
            </a:r>
            <a:r>
              <a:rPr lang="pt-BR" dirty="0" smtClean="0"/>
              <a:t> </a:t>
            </a:r>
            <a:r>
              <a:rPr lang="pt-BR" dirty="0"/>
              <a:t>a </a:t>
            </a:r>
            <a:r>
              <a:rPr lang="pt-BR" dirty="0" err="1"/>
              <a:t>change</a:t>
            </a:r>
            <a:r>
              <a:rPr lang="pt-BR" dirty="0"/>
              <a:t> in </a:t>
            </a:r>
            <a:r>
              <a:rPr lang="pt-BR" dirty="0" err="1" smtClean="0"/>
              <a:t>the</a:t>
            </a:r>
            <a:r>
              <a:rPr lang="pt-BR" dirty="0" smtClean="0"/>
              <a:t> </a:t>
            </a:r>
            <a:r>
              <a:rPr lang="pt-BR" dirty="0" err="1" smtClean="0"/>
              <a:t>national</a:t>
            </a:r>
            <a:r>
              <a:rPr lang="pt-BR" dirty="0" smtClean="0"/>
              <a:t> </a:t>
            </a:r>
            <a:r>
              <a:rPr lang="pt-BR" dirty="0" err="1" smtClean="0"/>
              <a:t>mindset</a:t>
            </a:r>
            <a:r>
              <a:rPr lang="pt-BR" dirty="0" smtClean="0"/>
              <a:t>:</a:t>
            </a:r>
          </a:p>
          <a:p>
            <a:pPr lvl="1"/>
            <a:r>
              <a:rPr lang="pt-BR" dirty="0" smtClean="0"/>
              <a:t> </a:t>
            </a:r>
            <a:r>
              <a:rPr lang="pt-BR" dirty="0" err="1" smtClean="0"/>
              <a:t>intellectual</a:t>
            </a:r>
            <a:r>
              <a:rPr lang="pt-BR" dirty="0" smtClean="0"/>
              <a:t> </a:t>
            </a:r>
            <a:r>
              <a:rPr lang="pt-BR" dirty="0" err="1"/>
              <a:t>property</a:t>
            </a:r>
            <a:r>
              <a:rPr lang="pt-BR" dirty="0"/>
              <a:t> </a:t>
            </a:r>
            <a:r>
              <a:rPr lang="pt-BR" dirty="0" smtClean="0"/>
              <a:t>as </a:t>
            </a:r>
            <a:r>
              <a:rPr lang="pt-BR" dirty="0" err="1"/>
              <a:t>the</a:t>
            </a:r>
            <a:r>
              <a:rPr lang="pt-BR" dirty="0"/>
              <a:t> </a:t>
            </a:r>
            <a:r>
              <a:rPr lang="pt-BR" dirty="0" err="1">
                <a:solidFill>
                  <a:srgbClr val="FF0000"/>
                </a:solidFill>
              </a:rPr>
              <a:t>main</a:t>
            </a:r>
            <a:r>
              <a:rPr lang="pt-BR" dirty="0">
                <a:solidFill>
                  <a:srgbClr val="FF0000"/>
                </a:solidFill>
              </a:rPr>
              <a:t> driver </a:t>
            </a:r>
            <a:r>
              <a:rPr lang="pt-BR" dirty="0" err="1">
                <a:solidFill>
                  <a:srgbClr val="FF0000"/>
                </a:solidFill>
              </a:rPr>
              <a:t>of</a:t>
            </a:r>
            <a:r>
              <a:rPr lang="pt-BR" dirty="0">
                <a:solidFill>
                  <a:srgbClr val="FF0000"/>
                </a:solidFill>
              </a:rPr>
              <a:t> </a:t>
            </a:r>
            <a:r>
              <a:rPr lang="pt-BR" dirty="0" err="1">
                <a:solidFill>
                  <a:srgbClr val="FF0000"/>
                </a:solidFill>
              </a:rPr>
              <a:t>innovation</a:t>
            </a:r>
            <a:r>
              <a:rPr lang="pt-BR" dirty="0"/>
              <a:t>,</a:t>
            </a:r>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15</a:t>
            </a:fld>
            <a:endParaRPr lang="pt-BR"/>
          </a:p>
        </p:txBody>
      </p:sp>
    </p:spTree>
    <p:extLst>
      <p:ext uri="{BB962C8B-B14F-4D97-AF65-F5344CB8AC3E}">
        <p14:creationId xmlns:p14="http://schemas.microsoft.com/office/powerpoint/2010/main" val="13561563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final remarks</a:t>
            </a:r>
            <a:endParaRPr lang="en-US" dirty="0"/>
          </a:p>
        </p:txBody>
      </p:sp>
      <p:sp>
        <p:nvSpPr>
          <p:cNvPr id="3" name="Content Placeholder 2"/>
          <p:cNvSpPr>
            <a:spLocks noGrp="1"/>
          </p:cNvSpPr>
          <p:nvPr>
            <p:ph idx="1"/>
          </p:nvPr>
        </p:nvSpPr>
        <p:spPr>
          <a:xfrm>
            <a:off x="491068" y="2116667"/>
            <a:ext cx="11319934" cy="4009497"/>
          </a:xfrm>
        </p:spPr>
        <p:txBody>
          <a:bodyPr>
            <a:normAutofit fontScale="92500" lnSpcReduction="10000"/>
          </a:bodyPr>
          <a:lstStyle/>
          <a:p>
            <a:r>
              <a:rPr lang="en-US" dirty="0"/>
              <a:t>More than the value of the fees charged in the processing of the PCT, the cost of the national phases is a major obstacle to technology </a:t>
            </a:r>
            <a:r>
              <a:rPr lang="en-US" dirty="0" smtClean="0"/>
              <a:t>transfer.</a:t>
            </a:r>
          </a:p>
          <a:p>
            <a:r>
              <a:rPr lang="en-US" dirty="0" smtClean="0"/>
              <a:t>National phases are usually the more expensive one of the international patent filing process.</a:t>
            </a:r>
          </a:p>
          <a:p>
            <a:r>
              <a:rPr lang="en-US" dirty="0" smtClean="0"/>
              <a:t>Therefore, as </a:t>
            </a:r>
            <a:r>
              <a:rPr lang="en-US" dirty="0"/>
              <a:t>a suggestion, a more complete package of measures could be put in place by WIPO, which would include negotiating with regional / national </a:t>
            </a:r>
            <a:r>
              <a:rPr lang="en-US" dirty="0" smtClean="0"/>
              <a:t>offices, </a:t>
            </a:r>
            <a:r>
              <a:rPr lang="en-US" dirty="0"/>
              <a:t>in order to reduce costs of these patents for the national </a:t>
            </a:r>
            <a:r>
              <a:rPr lang="en-US" dirty="0" smtClean="0"/>
              <a:t>phases.</a:t>
            </a:r>
            <a:endParaRPr lang="en-US" dirty="0"/>
          </a:p>
          <a:p>
            <a:pPr lvl="1"/>
            <a:r>
              <a:rPr lang="en-US" dirty="0"/>
              <a:t>In general, it takes more time to find a partner before the deadline of PCT, particularly in the Health sector.</a:t>
            </a:r>
          </a:p>
          <a:p>
            <a:r>
              <a:rPr lang="en-US" dirty="0"/>
              <a:t>Without these measures, just reducing costs of PCT can be innocuous, without a more expressive impact in terms of technology transfer.</a:t>
            </a:r>
          </a:p>
          <a:p>
            <a:endParaRPr lang="en-US" dirty="0"/>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16</a:t>
            </a:fld>
            <a:endParaRPr lang="pt-BR"/>
          </a:p>
        </p:txBody>
      </p:sp>
    </p:spTree>
    <p:extLst>
      <p:ext uri="{BB962C8B-B14F-4D97-AF65-F5344CB8AC3E}">
        <p14:creationId xmlns:p14="http://schemas.microsoft.com/office/powerpoint/2010/main" val="13836946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Thank</a:t>
            </a:r>
            <a:r>
              <a:rPr lang="pt-BR" dirty="0" smtClean="0"/>
              <a:t> </a:t>
            </a:r>
            <a:r>
              <a:rPr lang="pt-BR" dirty="0" err="1" smtClean="0"/>
              <a:t>you</a:t>
            </a:r>
            <a:r>
              <a:rPr lang="pt-BR" dirty="0" smtClean="0"/>
              <a:t>!</a:t>
            </a:r>
            <a:endParaRPr lang="pt-BR" dirty="0"/>
          </a:p>
        </p:txBody>
      </p:sp>
      <p:sp>
        <p:nvSpPr>
          <p:cNvPr id="3" name="Espaço Reservado para Conteúdo 2"/>
          <p:cNvSpPr>
            <a:spLocks noGrp="1"/>
          </p:cNvSpPr>
          <p:nvPr>
            <p:ph idx="1"/>
          </p:nvPr>
        </p:nvSpPr>
        <p:spPr>
          <a:xfrm>
            <a:off x="491067" y="1828808"/>
            <a:ext cx="11319934" cy="3657592"/>
          </a:xfrm>
        </p:spPr>
        <p:txBody>
          <a:bodyPr>
            <a:noAutofit/>
          </a:bodyPr>
          <a:lstStyle/>
          <a:p>
            <a:pPr algn="ctr"/>
            <a:endParaRPr lang="pt-BR" dirty="0" smtClean="0"/>
          </a:p>
          <a:p>
            <a:pPr algn="ctr"/>
            <a:r>
              <a:rPr lang="pt-BR" dirty="0">
                <a:hlinkClick r:id="rId2"/>
              </a:rPr>
              <a:t>e</a:t>
            </a:r>
            <a:r>
              <a:rPr lang="pt-BR" dirty="0" smtClean="0">
                <a:hlinkClick r:id="rId2"/>
              </a:rPr>
              <a:t>lizabeth.ritter</a:t>
            </a:r>
            <a:r>
              <a:rPr lang="pt-BR" dirty="0">
                <a:hlinkClick r:id="rId2"/>
              </a:rPr>
              <a:t>@</a:t>
            </a:r>
            <a:r>
              <a:rPr lang="pt-BR" dirty="0" smtClean="0">
                <a:hlinkClick r:id="rId2"/>
              </a:rPr>
              <a:t>pucrs.br</a:t>
            </a:r>
            <a:endParaRPr lang="pt-BR" dirty="0" smtClean="0"/>
          </a:p>
          <a:p>
            <a:pPr algn="ctr"/>
            <a:endParaRPr lang="pt-BR" dirty="0" smtClean="0"/>
          </a:p>
          <a:p>
            <a:pPr marL="0" indent="0" algn="ctr">
              <a:spcBef>
                <a:spcPts val="0"/>
              </a:spcBef>
              <a:buNone/>
            </a:pPr>
            <a:r>
              <a:rPr lang="pt-BR" dirty="0" smtClean="0"/>
              <a:t>Pontifical </a:t>
            </a:r>
            <a:r>
              <a:rPr lang="pt-BR" dirty="0" err="1" smtClean="0"/>
              <a:t>Catholic</a:t>
            </a:r>
            <a:r>
              <a:rPr lang="pt-BR" dirty="0" smtClean="0"/>
              <a:t> </a:t>
            </a:r>
            <a:r>
              <a:rPr lang="pt-BR" dirty="0" err="1" smtClean="0"/>
              <a:t>University</a:t>
            </a:r>
            <a:r>
              <a:rPr lang="pt-BR" dirty="0" smtClean="0"/>
              <a:t> </a:t>
            </a:r>
            <a:r>
              <a:rPr lang="pt-BR" dirty="0" err="1" smtClean="0"/>
              <a:t>of</a:t>
            </a:r>
            <a:r>
              <a:rPr lang="pt-BR" dirty="0" smtClean="0"/>
              <a:t> Rio Grande do Sul</a:t>
            </a:r>
          </a:p>
          <a:p>
            <a:pPr marL="0" indent="0" algn="ctr">
              <a:spcBef>
                <a:spcPts val="0"/>
              </a:spcBef>
              <a:buNone/>
            </a:pPr>
            <a:r>
              <a:rPr lang="pt-BR" dirty="0" err="1" smtClean="0"/>
              <a:t>Advisor</a:t>
            </a:r>
            <a:r>
              <a:rPr lang="pt-BR" dirty="0" smtClean="0"/>
              <a:t> </a:t>
            </a:r>
            <a:r>
              <a:rPr lang="pt-BR" dirty="0" err="1" smtClean="0"/>
              <a:t>on</a:t>
            </a:r>
            <a:r>
              <a:rPr lang="pt-BR" dirty="0" smtClean="0"/>
              <a:t> Technology </a:t>
            </a:r>
            <a:r>
              <a:rPr lang="pt-BR" dirty="0" err="1" smtClean="0"/>
              <a:t>Transfer</a:t>
            </a:r>
            <a:r>
              <a:rPr lang="pt-BR" dirty="0" smtClean="0"/>
              <a:t> </a:t>
            </a:r>
            <a:r>
              <a:rPr lang="pt-BR" dirty="0" err="1" smtClean="0"/>
              <a:t>Affairs</a:t>
            </a:r>
            <a:endParaRPr lang="pt-BR" dirty="0" smtClean="0"/>
          </a:p>
          <a:p>
            <a:pPr marL="0" indent="0" algn="ctr">
              <a:spcBef>
                <a:spcPts val="0"/>
              </a:spcBef>
              <a:buNone/>
            </a:pPr>
            <a:r>
              <a:rPr lang="pt-BR" dirty="0" smtClean="0"/>
              <a:t>Porto Alegre, RS, </a:t>
            </a:r>
            <a:r>
              <a:rPr lang="pt-BR" dirty="0" err="1" smtClean="0"/>
              <a:t>Brazil</a:t>
            </a:r>
            <a:endParaRPr lang="pt-BR" dirty="0" smtClean="0"/>
          </a:p>
          <a:p>
            <a:pPr marL="0" indent="0" algn="ctr">
              <a:spcBef>
                <a:spcPts val="0"/>
              </a:spcBef>
              <a:buNone/>
            </a:pPr>
            <a:r>
              <a:rPr lang="pt-BR" dirty="0" smtClean="0"/>
              <a:t>Phone: +55 51 99965-5348</a:t>
            </a:r>
            <a:endParaRPr lang="pt-BR" dirty="0"/>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17</a:t>
            </a:fld>
            <a:endParaRPr lang="pt-BR"/>
          </a:p>
        </p:txBody>
      </p:sp>
    </p:spTree>
    <p:extLst>
      <p:ext uri="{BB962C8B-B14F-4D97-AF65-F5344CB8AC3E}">
        <p14:creationId xmlns:p14="http://schemas.microsoft.com/office/powerpoint/2010/main" val="28299840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6207661"/>
              </p:ext>
            </p:extLst>
          </p:nvPr>
        </p:nvGraphicFramePr>
        <p:xfrm>
          <a:off x="338668" y="2031999"/>
          <a:ext cx="11472332" cy="4097868"/>
        </p:xfrm>
        <a:graphic>
          <a:graphicData uri="http://schemas.openxmlformats.org/drawingml/2006/table">
            <a:tbl>
              <a:tblPr firstRow="1" bandRow="1">
                <a:tableStyleId>{5C22544A-7EE6-4342-B048-85BDC9FD1C3A}</a:tableStyleId>
              </a:tblPr>
              <a:tblGrid>
                <a:gridCol w="2489199"/>
                <a:gridCol w="3014133"/>
                <a:gridCol w="3100917"/>
                <a:gridCol w="2868083"/>
              </a:tblGrid>
              <a:tr h="4097868">
                <a:tc>
                  <a:txBody>
                    <a:bodyPr/>
                    <a:lstStyle/>
                    <a:p>
                      <a:pPr marL="342900" indent="-342900">
                        <a:buAutoNum type="arabicPeriod"/>
                      </a:pPr>
                      <a:endParaRPr lang="en-US" sz="2400" dirty="0" smtClean="0">
                        <a:solidFill>
                          <a:schemeClr val="tx1"/>
                        </a:solidFill>
                      </a:endParaRPr>
                    </a:p>
                    <a:p>
                      <a:pPr marL="0" indent="0">
                        <a:buNone/>
                      </a:pPr>
                      <a:endParaRPr lang="en-US" sz="2400" dirty="0" smtClean="0">
                        <a:solidFill>
                          <a:schemeClr val="tx1"/>
                        </a:solidFill>
                      </a:endParaRPr>
                    </a:p>
                    <a:p>
                      <a:pPr marL="342900" indent="-342900">
                        <a:buAutoNum type="arabicPeriod"/>
                      </a:pPr>
                      <a:endParaRPr lang="en-US" sz="2400" dirty="0" smtClean="0">
                        <a:solidFill>
                          <a:schemeClr val="tx1"/>
                        </a:solidFill>
                      </a:endParaRPr>
                    </a:p>
                    <a:p>
                      <a:pPr marL="342900" indent="-342900">
                        <a:buAutoNum type="arabicPeriod"/>
                      </a:pPr>
                      <a:endParaRPr lang="en-US" sz="2400" dirty="0" smtClean="0">
                        <a:solidFill>
                          <a:schemeClr val="tx1"/>
                        </a:solidFill>
                      </a:endParaRPr>
                    </a:p>
                    <a:p>
                      <a:pPr marL="0" indent="0">
                        <a:buNone/>
                      </a:pPr>
                      <a:r>
                        <a:rPr lang="en-US" sz="2400" smtClean="0">
                          <a:solidFill>
                            <a:schemeClr val="tx1"/>
                          </a:solidFill>
                        </a:rPr>
                        <a:t>1.</a:t>
                      </a:r>
                      <a:r>
                        <a:rPr lang="en-US" sz="2400" baseline="0" smtClean="0">
                          <a:solidFill>
                            <a:schemeClr val="tx1"/>
                          </a:solidFill>
                        </a:rPr>
                        <a:t> </a:t>
                      </a:r>
                      <a:r>
                        <a:rPr lang="en-US" sz="2400" smtClean="0">
                          <a:solidFill>
                            <a:schemeClr val="tx1"/>
                          </a:solidFill>
                        </a:rPr>
                        <a:t>Background</a:t>
                      </a:r>
                      <a:endParaRPr lang="en-US" sz="2400" dirty="0">
                        <a:solidFill>
                          <a:schemeClr val="tx1"/>
                        </a:solidFill>
                      </a:endParaRPr>
                    </a:p>
                  </a:txBody>
                  <a:tcPr>
                    <a:noFill/>
                  </a:tcPr>
                </a:tc>
                <a:tc>
                  <a:txBody>
                    <a:bodyPr/>
                    <a:lstStyle/>
                    <a:p>
                      <a:endParaRPr lang="en-US" sz="2400" dirty="0" smtClean="0">
                        <a:solidFill>
                          <a:schemeClr val="tx1"/>
                        </a:solidFill>
                      </a:endParaRPr>
                    </a:p>
                    <a:p>
                      <a:endParaRPr lang="en-US" sz="2400" dirty="0" smtClean="0">
                        <a:solidFill>
                          <a:schemeClr val="tx1"/>
                        </a:solidFill>
                      </a:endParaRPr>
                    </a:p>
                    <a:p>
                      <a:endParaRPr lang="en-US" sz="2400" dirty="0" smtClean="0">
                        <a:solidFill>
                          <a:schemeClr val="tx1"/>
                        </a:solidFill>
                      </a:endParaRPr>
                    </a:p>
                    <a:p>
                      <a:endParaRPr lang="en-US" sz="2400" dirty="0" smtClean="0">
                        <a:solidFill>
                          <a:schemeClr val="tx1"/>
                        </a:solidFill>
                      </a:endParaRPr>
                    </a:p>
                    <a:p>
                      <a:r>
                        <a:rPr lang="en-US" sz="2400" dirty="0" smtClean="0">
                          <a:solidFill>
                            <a:schemeClr val="tx1"/>
                          </a:solidFill>
                        </a:rPr>
                        <a:t>2. Data</a:t>
                      </a:r>
                      <a:r>
                        <a:rPr lang="en-US" sz="2400" baseline="0" dirty="0" smtClean="0">
                          <a:solidFill>
                            <a:schemeClr val="tx1"/>
                          </a:solidFill>
                        </a:rPr>
                        <a:t> of Brazilian Universities</a:t>
                      </a:r>
                      <a:endParaRPr lang="en-US" sz="2400" dirty="0">
                        <a:solidFill>
                          <a:schemeClr val="tx1"/>
                        </a:solidFill>
                      </a:endParaRPr>
                    </a:p>
                  </a:txBody>
                  <a:tcPr>
                    <a:noFill/>
                  </a:tcPr>
                </a:tc>
                <a:tc>
                  <a:txBody>
                    <a:bodyPr/>
                    <a:lstStyle/>
                    <a:p>
                      <a:endParaRPr lang="en-US" sz="2400" dirty="0" smtClean="0">
                        <a:solidFill>
                          <a:schemeClr val="tx1"/>
                        </a:solidFill>
                      </a:endParaRPr>
                    </a:p>
                    <a:p>
                      <a:endParaRPr lang="en-US" sz="2400" dirty="0" smtClean="0">
                        <a:solidFill>
                          <a:schemeClr val="tx1"/>
                        </a:solidFill>
                      </a:endParaRPr>
                    </a:p>
                    <a:p>
                      <a:endParaRPr lang="en-US" sz="2400" dirty="0" smtClean="0">
                        <a:solidFill>
                          <a:schemeClr val="tx1"/>
                        </a:solidFill>
                      </a:endParaRPr>
                    </a:p>
                    <a:p>
                      <a:endParaRPr lang="en-US" sz="2400" dirty="0" smtClean="0">
                        <a:solidFill>
                          <a:schemeClr val="tx1"/>
                        </a:solidFill>
                      </a:endParaRPr>
                    </a:p>
                    <a:p>
                      <a:r>
                        <a:rPr lang="en-US" sz="2400" dirty="0" smtClean="0">
                          <a:solidFill>
                            <a:schemeClr val="tx1"/>
                          </a:solidFill>
                        </a:rPr>
                        <a:t>3.</a:t>
                      </a:r>
                      <a:r>
                        <a:rPr lang="en-US" sz="2400" baseline="0" dirty="0" smtClean="0">
                          <a:solidFill>
                            <a:schemeClr val="tx1"/>
                          </a:solidFill>
                        </a:rPr>
                        <a:t> Impact on PCT Fee </a:t>
                      </a:r>
                      <a:r>
                        <a:rPr lang="en-US" sz="2400" baseline="0" dirty="0" smtClean="0">
                          <a:solidFill>
                            <a:schemeClr val="tx1"/>
                          </a:solidFill>
                        </a:rPr>
                        <a:t>Reductions</a:t>
                      </a:r>
                      <a:endParaRPr lang="en-US" sz="2400" dirty="0">
                        <a:solidFill>
                          <a:schemeClr val="tx1"/>
                        </a:solidFill>
                      </a:endParaRPr>
                    </a:p>
                  </a:txBody>
                  <a:tcPr>
                    <a:noFill/>
                  </a:tcPr>
                </a:tc>
                <a:tc>
                  <a:txBody>
                    <a:bodyPr/>
                    <a:lstStyle/>
                    <a:p>
                      <a:endParaRPr lang="en-US" sz="2400" dirty="0" smtClean="0">
                        <a:solidFill>
                          <a:schemeClr val="tx1"/>
                        </a:solidFill>
                      </a:endParaRPr>
                    </a:p>
                    <a:p>
                      <a:endParaRPr lang="en-US" sz="2400" dirty="0" smtClean="0">
                        <a:solidFill>
                          <a:schemeClr val="tx1"/>
                        </a:solidFill>
                      </a:endParaRPr>
                    </a:p>
                    <a:p>
                      <a:endParaRPr lang="en-US" sz="2400" dirty="0" smtClean="0">
                        <a:solidFill>
                          <a:schemeClr val="tx1"/>
                        </a:solidFill>
                      </a:endParaRPr>
                    </a:p>
                    <a:p>
                      <a:endParaRPr lang="en-US" sz="2400" dirty="0" smtClean="0">
                        <a:solidFill>
                          <a:schemeClr val="tx1"/>
                        </a:solidFill>
                      </a:endParaRPr>
                    </a:p>
                    <a:p>
                      <a:r>
                        <a:rPr lang="en-US" sz="2400" dirty="0" smtClean="0">
                          <a:solidFill>
                            <a:schemeClr val="tx1"/>
                          </a:solidFill>
                        </a:rPr>
                        <a:t>4. Suggestions and final remarks</a:t>
                      </a:r>
                      <a:endParaRPr lang="en-US" sz="2400" dirty="0">
                        <a:solidFill>
                          <a:schemeClr val="tx1"/>
                        </a:solidFill>
                      </a:endParaRPr>
                    </a:p>
                  </a:txBody>
                  <a:tcPr>
                    <a:noFill/>
                  </a:tcPr>
                </a:tc>
              </a:tr>
            </a:tbl>
          </a:graphicData>
        </a:graphic>
      </p:graphicFrame>
      <p:sp>
        <p:nvSpPr>
          <p:cNvPr id="3" name="Date Placeholder 2"/>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dirty="0"/>
          </a:p>
        </p:txBody>
      </p:sp>
      <p:sp>
        <p:nvSpPr>
          <p:cNvPr id="6" name="Slide Number Placeholder 5"/>
          <p:cNvSpPr>
            <a:spLocks noGrp="1"/>
          </p:cNvSpPr>
          <p:nvPr>
            <p:ph type="sldNum" sz="quarter" idx="12"/>
          </p:nvPr>
        </p:nvSpPr>
        <p:spPr/>
        <p:txBody>
          <a:bodyPr/>
          <a:lstStyle/>
          <a:p>
            <a:fld id="{8F97B8D2-5AAF-401B-A067-A4032262470F}" type="slidenum">
              <a:rPr lang="pt-BR" smtClean="0"/>
              <a:t>2</a:t>
            </a:fld>
            <a:endParaRPr lang="pt-BR"/>
          </a:p>
        </p:txBody>
      </p:sp>
    </p:spTree>
    <p:extLst>
      <p:ext uri="{BB962C8B-B14F-4D97-AF65-F5344CB8AC3E}">
        <p14:creationId xmlns:p14="http://schemas.microsoft.com/office/powerpoint/2010/main" val="42179264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321731" y="1862667"/>
            <a:ext cx="11590869" cy="4521200"/>
          </a:xfrm>
        </p:spPr>
        <p:txBody>
          <a:bodyPr>
            <a:normAutofit fontScale="92500" lnSpcReduction="10000"/>
          </a:bodyPr>
          <a:lstStyle/>
          <a:p>
            <a:r>
              <a:rPr lang="en-US" dirty="0" smtClean="0"/>
              <a:t>Brazilian Universities patenting activities before 2004.</a:t>
            </a:r>
          </a:p>
          <a:p>
            <a:r>
              <a:rPr lang="en-US" dirty="0" smtClean="0"/>
              <a:t>The impact of Technological Innovation Law </a:t>
            </a:r>
            <a:r>
              <a:rPr lang="en-US" dirty="0"/>
              <a:t>on </a:t>
            </a:r>
            <a:r>
              <a:rPr lang="en-US" dirty="0" smtClean="0"/>
              <a:t>patenting </a:t>
            </a:r>
            <a:r>
              <a:rPr lang="en-US" dirty="0"/>
              <a:t>activities in </a:t>
            </a:r>
            <a:r>
              <a:rPr lang="en-US" dirty="0" smtClean="0"/>
              <a:t>universities.</a:t>
            </a:r>
          </a:p>
          <a:p>
            <a:pPr lvl="1"/>
            <a:r>
              <a:rPr lang="en-US" dirty="0" smtClean="0"/>
              <a:t>TTOs</a:t>
            </a:r>
          </a:p>
          <a:p>
            <a:pPr lvl="1"/>
            <a:r>
              <a:rPr lang="en-US" dirty="0" smtClean="0"/>
              <a:t>Statistics - FORMICT</a:t>
            </a:r>
          </a:p>
          <a:p>
            <a:r>
              <a:rPr lang="en-US" dirty="0" smtClean="0"/>
              <a:t>The role of the Brazilian Office (INPI) and FORTEC (2006) in disseminating the intellectual property system among universities.</a:t>
            </a:r>
          </a:p>
          <a:p>
            <a:r>
              <a:rPr lang="en-US" dirty="0" smtClean="0"/>
              <a:t>The impressive growth of patenting activities in universities:</a:t>
            </a:r>
          </a:p>
          <a:p>
            <a:pPr lvl="1"/>
            <a:r>
              <a:rPr lang="en-US" dirty="0"/>
              <a:t>As of 2007, 860 patent applications have been </a:t>
            </a:r>
            <a:r>
              <a:rPr lang="en-US" dirty="0" smtClean="0"/>
              <a:t>filed </a:t>
            </a:r>
            <a:r>
              <a:rPr lang="en-US" dirty="0"/>
              <a:t>by universities, of which 90% are in Brazil </a:t>
            </a:r>
            <a:r>
              <a:rPr lang="en-US" dirty="0" smtClean="0"/>
              <a:t>only.</a:t>
            </a:r>
          </a:p>
          <a:p>
            <a:pPr lvl="1"/>
            <a:r>
              <a:rPr lang="en-US" dirty="0" smtClean="0"/>
              <a:t>In 2016, 1.481 inventions applications and 60 utility models were filed at the Brazilian Office (INPI) (FORMICT, 2017).</a:t>
            </a:r>
          </a:p>
          <a:p>
            <a:pPr lvl="1"/>
            <a:r>
              <a:rPr lang="en-US" dirty="0" smtClean="0"/>
              <a:t>From 2012 to 2016, a total of 10.260 IP protections were required only by universities. </a:t>
            </a:r>
          </a:p>
          <a:p>
            <a:pPr lvl="1"/>
            <a:endParaRPr lang="en-US" dirty="0"/>
          </a:p>
          <a:p>
            <a:pPr lvl="1"/>
            <a:endParaRPr lang="en-US" dirty="0"/>
          </a:p>
        </p:txBody>
      </p:sp>
      <p:sp>
        <p:nvSpPr>
          <p:cNvPr id="4" name="Date Placeholder 3"/>
          <p:cNvSpPr>
            <a:spLocks noGrp="1"/>
          </p:cNvSpPr>
          <p:nvPr>
            <p:ph type="dt" sz="half" idx="10"/>
          </p:nvPr>
        </p:nvSpPr>
        <p:spPr/>
        <p:txBody>
          <a:bodyPr/>
          <a:lstStyle/>
          <a:p>
            <a:r>
              <a:rPr lang="x-none" smtClean="0"/>
              <a:t>18/06/18</a:t>
            </a:r>
            <a:endParaRPr lang="pt-BR"/>
          </a:p>
        </p:txBody>
      </p:sp>
      <p:sp>
        <p:nvSpPr>
          <p:cNvPr id="5" name="Footer Placeholder 4"/>
          <p:cNvSpPr>
            <a:spLocks noGrp="1"/>
          </p:cNvSpPr>
          <p:nvPr>
            <p:ph type="ftr" sz="quarter" idx="11"/>
          </p:nvPr>
        </p:nvSpPr>
        <p:spPr/>
        <p:txBody>
          <a:bodyPr/>
          <a:lstStyle/>
          <a:p>
            <a:r>
              <a:rPr lang="pt-BR" smtClean="0"/>
              <a:t>© M. Elizabeth Ritter dos Santos</a:t>
            </a:r>
            <a:endParaRPr lang="pt-BR"/>
          </a:p>
        </p:txBody>
      </p:sp>
      <p:sp>
        <p:nvSpPr>
          <p:cNvPr id="6" name="Slide Number Placeholder 5"/>
          <p:cNvSpPr>
            <a:spLocks noGrp="1"/>
          </p:cNvSpPr>
          <p:nvPr>
            <p:ph type="sldNum" sz="quarter" idx="12"/>
          </p:nvPr>
        </p:nvSpPr>
        <p:spPr/>
        <p:txBody>
          <a:bodyPr/>
          <a:lstStyle/>
          <a:p>
            <a:fld id="{8F97B8D2-5AAF-401B-A067-A4032262470F}" type="slidenum">
              <a:rPr lang="pt-BR" smtClean="0"/>
              <a:t>3</a:t>
            </a:fld>
            <a:endParaRPr lang="pt-BR"/>
          </a:p>
        </p:txBody>
      </p:sp>
    </p:spTree>
    <p:extLst>
      <p:ext uri="{BB962C8B-B14F-4D97-AF65-F5344CB8AC3E}">
        <p14:creationId xmlns:p14="http://schemas.microsoft.com/office/powerpoint/2010/main" val="6520917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Comparison of the number of protection requests (2012-2016)</a:t>
            </a:r>
            <a:endParaRPr lang="en-US" sz="2800" dirty="0"/>
          </a:p>
        </p:txBody>
      </p:sp>
      <p:pic>
        <p:nvPicPr>
          <p:cNvPr id="8" name="Content Placeholder 7"/>
          <p:cNvPicPr>
            <a:picLocks noGrp="1" noChangeAspect="1"/>
          </p:cNvPicPr>
          <p:nvPr>
            <p:ph idx="1"/>
          </p:nvPr>
        </p:nvPicPr>
        <p:blipFill rotWithShape="1">
          <a:blip r:embed="rId2"/>
          <a:srcRect l="34407" t="31137" r="17138" b="21613"/>
          <a:stretch/>
        </p:blipFill>
        <p:spPr>
          <a:xfrm>
            <a:off x="2048937" y="1767333"/>
            <a:ext cx="8609391" cy="4464127"/>
          </a:xfrm>
        </p:spPr>
      </p:pic>
      <p:sp>
        <p:nvSpPr>
          <p:cNvPr id="10" name="TextBox 9"/>
          <p:cNvSpPr txBox="1"/>
          <p:nvPr/>
        </p:nvSpPr>
        <p:spPr>
          <a:xfrm>
            <a:off x="1032940" y="2167466"/>
            <a:ext cx="400110" cy="3572933"/>
          </a:xfrm>
          <a:prstGeom prst="rect">
            <a:avLst/>
          </a:prstGeom>
          <a:noFill/>
        </p:spPr>
        <p:txBody>
          <a:bodyPr vert="vert270" wrap="square" rtlCol="0">
            <a:spAutoFit/>
          </a:bodyPr>
          <a:lstStyle/>
          <a:p>
            <a:r>
              <a:rPr lang="en-US" sz="1400" dirty="0" smtClean="0"/>
              <a:t>Source: FORMICT, MCT, 2017.</a:t>
            </a:r>
            <a:endParaRPr lang="en-US" sz="1400" dirty="0"/>
          </a:p>
        </p:txBody>
      </p:sp>
      <p:sp>
        <p:nvSpPr>
          <p:cNvPr id="3" name="Date Placeholder 2"/>
          <p:cNvSpPr>
            <a:spLocks noGrp="1"/>
          </p:cNvSpPr>
          <p:nvPr>
            <p:ph type="dt" sz="half" idx="10"/>
          </p:nvPr>
        </p:nvSpPr>
        <p:spPr/>
        <p:txBody>
          <a:bodyPr/>
          <a:lstStyle/>
          <a:p>
            <a:r>
              <a:rPr lang="x-none" smtClean="0"/>
              <a:t>18/06/18</a:t>
            </a:r>
            <a:endParaRPr lang="pt-BR"/>
          </a:p>
        </p:txBody>
      </p:sp>
      <p:sp>
        <p:nvSpPr>
          <p:cNvPr id="4" name="Footer Placeholder 3"/>
          <p:cNvSpPr>
            <a:spLocks noGrp="1"/>
          </p:cNvSpPr>
          <p:nvPr>
            <p:ph type="ftr" sz="quarter" idx="11"/>
          </p:nvPr>
        </p:nvSpPr>
        <p:spPr/>
        <p:txBody>
          <a:bodyPr/>
          <a:lstStyle/>
          <a:p>
            <a:r>
              <a:rPr lang="pt-BR" smtClean="0"/>
              <a:t>© M. Elizabeth Ritter dos Santos</a:t>
            </a:r>
            <a:endParaRPr lang="pt-BR"/>
          </a:p>
        </p:txBody>
      </p:sp>
      <p:sp>
        <p:nvSpPr>
          <p:cNvPr id="5" name="Slide Number Placeholder 4"/>
          <p:cNvSpPr>
            <a:spLocks noGrp="1"/>
          </p:cNvSpPr>
          <p:nvPr>
            <p:ph type="sldNum" sz="quarter" idx="12"/>
          </p:nvPr>
        </p:nvSpPr>
        <p:spPr/>
        <p:txBody>
          <a:bodyPr/>
          <a:lstStyle/>
          <a:p>
            <a:fld id="{8F97B8D2-5AAF-401B-A067-A4032262470F}" type="slidenum">
              <a:rPr lang="pt-BR" smtClean="0"/>
              <a:t>4</a:t>
            </a:fld>
            <a:endParaRPr lang="pt-BR"/>
          </a:p>
        </p:txBody>
      </p:sp>
    </p:spTree>
    <p:extLst>
      <p:ext uri="{BB962C8B-B14F-4D97-AF65-F5344CB8AC3E}">
        <p14:creationId xmlns:p14="http://schemas.microsoft.com/office/powerpoint/2010/main" val="33135918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6980" y="365125"/>
            <a:ext cx="11107994" cy="1316191"/>
          </a:xfrm>
        </p:spPr>
        <p:txBody>
          <a:bodyPr>
            <a:normAutofit/>
          </a:bodyPr>
          <a:lstStyle/>
          <a:p>
            <a:pPr algn="ctr"/>
            <a:r>
              <a:rPr lang="pt-BR" sz="3600" dirty="0" err="1" smtClean="0"/>
              <a:t>Invention</a:t>
            </a:r>
            <a:r>
              <a:rPr lang="pt-BR" sz="3600" dirty="0" smtClean="0"/>
              <a:t> </a:t>
            </a:r>
            <a:r>
              <a:rPr lang="pt-BR" sz="3600" dirty="0" err="1" smtClean="0"/>
              <a:t>Patent</a:t>
            </a:r>
            <a:r>
              <a:rPr lang="pt-BR" sz="3600" dirty="0" smtClean="0"/>
              <a:t> </a:t>
            </a:r>
            <a:r>
              <a:rPr lang="pt-BR" sz="3600" dirty="0" err="1" smtClean="0"/>
              <a:t>Applicants</a:t>
            </a:r>
            <a:r>
              <a:rPr lang="pt-BR" sz="3600" dirty="0" smtClean="0"/>
              <a:t> </a:t>
            </a:r>
            <a:br>
              <a:rPr lang="pt-BR" sz="3600" dirty="0" smtClean="0"/>
            </a:br>
            <a:r>
              <a:rPr lang="pt-BR" sz="3600" dirty="0" smtClean="0"/>
              <a:t>– </a:t>
            </a:r>
            <a:r>
              <a:rPr lang="pt-BR" sz="3600" dirty="0" err="1" smtClean="0"/>
              <a:t>Residents</a:t>
            </a:r>
            <a:r>
              <a:rPr lang="pt-BR" sz="3600" dirty="0" smtClean="0"/>
              <a:t> in Brazil -</a:t>
            </a:r>
            <a:endParaRPr lang="pt-BR" sz="3600" dirty="0"/>
          </a:p>
        </p:txBody>
      </p:sp>
      <p:sp>
        <p:nvSpPr>
          <p:cNvPr id="5" name="CaixaDeTexto 4"/>
          <p:cNvSpPr txBox="1"/>
          <p:nvPr/>
        </p:nvSpPr>
        <p:spPr>
          <a:xfrm>
            <a:off x="1091381" y="1845742"/>
            <a:ext cx="461665" cy="3996813"/>
          </a:xfrm>
          <a:prstGeom prst="rect">
            <a:avLst/>
          </a:prstGeom>
          <a:noFill/>
        </p:spPr>
        <p:txBody>
          <a:bodyPr vert="vert270" wrap="square" rtlCol="0">
            <a:spAutoFit/>
          </a:bodyPr>
          <a:lstStyle/>
          <a:p>
            <a:r>
              <a:rPr lang="pt-BR" dirty="0" err="1" smtClean="0"/>
              <a:t>Source</a:t>
            </a:r>
            <a:r>
              <a:rPr lang="pt-BR" dirty="0" smtClean="0"/>
              <a:t>: INPI 2017 </a:t>
            </a:r>
            <a:r>
              <a:rPr lang="pt-BR" dirty="0" err="1" smtClean="0"/>
              <a:t>Activity</a:t>
            </a:r>
            <a:r>
              <a:rPr lang="pt-BR" dirty="0" smtClean="0"/>
              <a:t> Report.</a:t>
            </a:r>
            <a:endParaRPr lang="pt-BR" dirty="0"/>
          </a:p>
        </p:txBody>
      </p:sp>
      <p:pic>
        <p:nvPicPr>
          <p:cNvPr id="4" name="Espaço Reservado para Conteúdo 3"/>
          <p:cNvPicPr>
            <a:picLocks noGrp="1" noChangeAspect="1"/>
          </p:cNvPicPr>
          <p:nvPr>
            <p:ph idx="1"/>
          </p:nvPr>
        </p:nvPicPr>
        <p:blipFill rotWithShape="1">
          <a:blip r:embed="rId2"/>
          <a:srcRect l="15620" t="17935" r="32188" b="28062"/>
          <a:stretch/>
        </p:blipFill>
        <p:spPr>
          <a:xfrm>
            <a:off x="2505055" y="1676403"/>
            <a:ext cx="8383088" cy="4876798"/>
          </a:xfrm>
          <a:prstGeom prst="ellipse">
            <a:avLst/>
          </a:prstGeom>
        </p:spPr>
      </p:pic>
      <p:sp>
        <p:nvSpPr>
          <p:cNvPr id="6" name="Oval 5"/>
          <p:cNvSpPr/>
          <p:nvPr/>
        </p:nvSpPr>
        <p:spPr>
          <a:xfrm>
            <a:off x="6214534" y="1930401"/>
            <a:ext cx="3471334" cy="215053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r>
              <a:rPr lang="x-none" smtClean="0"/>
              <a:t>18/06/18</a:t>
            </a:r>
            <a:endParaRPr lang="pt-BR"/>
          </a:p>
        </p:txBody>
      </p:sp>
      <p:sp>
        <p:nvSpPr>
          <p:cNvPr id="7" name="Footer Placeholder 6"/>
          <p:cNvSpPr>
            <a:spLocks noGrp="1"/>
          </p:cNvSpPr>
          <p:nvPr>
            <p:ph type="ftr" sz="quarter" idx="11"/>
          </p:nvPr>
        </p:nvSpPr>
        <p:spPr/>
        <p:txBody>
          <a:bodyPr/>
          <a:lstStyle/>
          <a:p>
            <a:r>
              <a:rPr lang="pt-BR" smtClean="0"/>
              <a:t>© M. Elizabeth Ritter dos Santos</a:t>
            </a:r>
            <a:endParaRPr lang="pt-BR"/>
          </a:p>
        </p:txBody>
      </p:sp>
      <p:sp>
        <p:nvSpPr>
          <p:cNvPr id="8" name="Slide Number Placeholder 7"/>
          <p:cNvSpPr>
            <a:spLocks noGrp="1"/>
          </p:cNvSpPr>
          <p:nvPr>
            <p:ph type="sldNum" sz="quarter" idx="12"/>
          </p:nvPr>
        </p:nvSpPr>
        <p:spPr/>
        <p:txBody>
          <a:bodyPr/>
          <a:lstStyle/>
          <a:p>
            <a:fld id="{8F97B8D2-5AAF-401B-A067-A4032262470F}" type="slidenum">
              <a:rPr lang="pt-BR" smtClean="0"/>
              <a:t>5</a:t>
            </a:fld>
            <a:endParaRPr lang="pt-BR"/>
          </a:p>
        </p:txBody>
      </p:sp>
    </p:spTree>
    <p:extLst>
      <p:ext uri="{BB962C8B-B14F-4D97-AF65-F5344CB8AC3E}">
        <p14:creationId xmlns:p14="http://schemas.microsoft.com/office/powerpoint/2010/main" val="34666003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54" y="511851"/>
            <a:ext cx="11432116" cy="967840"/>
          </a:xfrm>
        </p:spPr>
        <p:txBody>
          <a:bodyPr>
            <a:normAutofit fontScale="90000"/>
          </a:bodyPr>
          <a:lstStyle/>
          <a:p>
            <a:r>
              <a:rPr lang="en-US" dirty="0" smtClean="0"/>
              <a:t>Patents applications filed (IP+UM+CA) </a:t>
            </a:r>
            <a:br>
              <a:rPr lang="en-US" dirty="0" smtClean="0"/>
            </a:br>
            <a:r>
              <a:rPr lang="en-US" dirty="0" smtClean="0"/>
              <a:t>2008-2017 </a:t>
            </a:r>
            <a:endParaRPr lang="en-US" dirty="0"/>
          </a:p>
        </p:txBody>
      </p:sp>
      <p:pic>
        <p:nvPicPr>
          <p:cNvPr id="4" name="Content Placeholder 3"/>
          <p:cNvPicPr>
            <a:picLocks noGrp="1" noChangeAspect="1"/>
          </p:cNvPicPr>
          <p:nvPr>
            <p:ph idx="1"/>
          </p:nvPr>
        </p:nvPicPr>
        <p:blipFill rotWithShape="1">
          <a:blip r:embed="rId2"/>
          <a:srcRect l="17717" t="29853" r="10499" b="20849"/>
          <a:stretch/>
        </p:blipFill>
        <p:spPr>
          <a:xfrm>
            <a:off x="1319550" y="1862671"/>
            <a:ext cx="10178183" cy="3791373"/>
          </a:xfrm>
        </p:spPr>
      </p:pic>
      <p:sp>
        <p:nvSpPr>
          <p:cNvPr id="5" name="TextBox 4"/>
          <p:cNvSpPr txBox="1"/>
          <p:nvPr/>
        </p:nvSpPr>
        <p:spPr>
          <a:xfrm>
            <a:off x="2065867" y="5943600"/>
            <a:ext cx="9025466" cy="369332"/>
          </a:xfrm>
          <a:prstGeom prst="rect">
            <a:avLst/>
          </a:prstGeom>
          <a:noFill/>
        </p:spPr>
        <p:txBody>
          <a:bodyPr wrap="square" rtlCol="0">
            <a:spAutoFit/>
          </a:bodyPr>
          <a:lstStyle/>
          <a:p>
            <a:r>
              <a:rPr lang="en-US" dirty="0"/>
              <a:t>Source: INPI, Economic </a:t>
            </a:r>
            <a:r>
              <a:rPr lang="en-US" dirty="0" smtClean="0"/>
              <a:t>Affairs Advisory, BADEPIv5.0, 2018</a:t>
            </a:r>
            <a:endParaRPr lang="en-US" dirty="0"/>
          </a:p>
        </p:txBody>
      </p:sp>
      <p:sp>
        <p:nvSpPr>
          <p:cNvPr id="3" name="Date Placeholder 2"/>
          <p:cNvSpPr>
            <a:spLocks noGrp="1"/>
          </p:cNvSpPr>
          <p:nvPr>
            <p:ph type="dt" sz="half" idx="10"/>
          </p:nvPr>
        </p:nvSpPr>
        <p:spPr/>
        <p:txBody>
          <a:bodyPr/>
          <a:lstStyle/>
          <a:p>
            <a:r>
              <a:rPr lang="x-none" smtClean="0"/>
              <a:t>18/06/18</a:t>
            </a:r>
            <a:endParaRPr lang="pt-BR"/>
          </a:p>
        </p:txBody>
      </p:sp>
      <p:sp>
        <p:nvSpPr>
          <p:cNvPr id="6" name="Footer Placeholder 5"/>
          <p:cNvSpPr>
            <a:spLocks noGrp="1"/>
          </p:cNvSpPr>
          <p:nvPr>
            <p:ph type="ftr" sz="quarter" idx="11"/>
          </p:nvPr>
        </p:nvSpPr>
        <p:spPr/>
        <p:txBody>
          <a:bodyPr/>
          <a:lstStyle/>
          <a:p>
            <a:r>
              <a:rPr lang="pt-BR" smtClean="0"/>
              <a:t>© M. Elizabeth Ritter dos Santos</a:t>
            </a:r>
            <a:endParaRPr lang="pt-BR"/>
          </a:p>
        </p:txBody>
      </p:sp>
      <p:sp>
        <p:nvSpPr>
          <p:cNvPr id="7" name="Slide Number Placeholder 6"/>
          <p:cNvSpPr>
            <a:spLocks noGrp="1"/>
          </p:cNvSpPr>
          <p:nvPr>
            <p:ph type="sldNum" sz="quarter" idx="12"/>
          </p:nvPr>
        </p:nvSpPr>
        <p:spPr/>
        <p:txBody>
          <a:bodyPr/>
          <a:lstStyle/>
          <a:p>
            <a:fld id="{8F97B8D2-5AAF-401B-A067-A4032262470F}" type="slidenum">
              <a:rPr lang="pt-BR" smtClean="0"/>
              <a:t>6</a:t>
            </a:fld>
            <a:endParaRPr lang="pt-BR"/>
          </a:p>
        </p:txBody>
      </p:sp>
    </p:spTree>
    <p:extLst>
      <p:ext uri="{BB962C8B-B14F-4D97-AF65-F5344CB8AC3E}">
        <p14:creationId xmlns:p14="http://schemas.microsoft.com/office/powerpoint/2010/main" val="24021805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Patent Applicants in Brazil in 2017</a:t>
            </a:r>
            <a:endParaRPr lang="en-US" dirty="0"/>
          </a:p>
        </p:txBody>
      </p:sp>
      <p:sp>
        <p:nvSpPr>
          <p:cNvPr id="4" name="TextBox 3"/>
          <p:cNvSpPr txBox="1"/>
          <p:nvPr/>
        </p:nvSpPr>
        <p:spPr>
          <a:xfrm>
            <a:off x="102343" y="2198854"/>
            <a:ext cx="553998" cy="3730874"/>
          </a:xfrm>
          <a:prstGeom prst="rect">
            <a:avLst/>
          </a:prstGeom>
          <a:noFill/>
        </p:spPr>
        <p:txBody>
          <a:bodyPr vert="vert270" wrap="none" rtlCol="0">
            <a:spAutoFit/>
          </a:bodyPr>
          <a:lstStyle/>
          <a:p>
            <a:r>
              <a:rPr lang="en-US" sz="1200" dirty="0" smtClean="0"/>
              <a:t>Source</a:t>
            </a:r>
            <a:r>
              <a:rPr lang="en-US" sz="1200" dirty="0"/>
              <a:t>: INPI, Economic Affairs Advisory, BADEPIv5.0, 2018</a:t>
            </a:r>
          </a:p>
          <a:p>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3336446021"/>
              </p:ext>
            </p:extLst>
          </p:nvPr>
        </p:nvGraphicFramePr>
        <p:xfrm>
          <a:off x="491063" y="1744114"/>
          <a:ext cx="11345336" cy="4592316"/>
        </p:xfrm>
        <a:graphic>
          <a:graphicData uri="http://schemas.openxmlformats.org/drawingml/2006/table">
            <a:tbl>
              <a:tblPr firstRow="1" bandRow="1">
                <a:tableStyleId>{5C22544A-7EE6-4342-B048-85BDC9FD1C3A}</a:tableStyleId>
              </a:tblPr>
              <a:tblGrid>
                <a:gridCol w="1083737"/>
                <a:gridCol w="4910666"/>
                <a:gridCol w="2514599"/>
                <a:gridCol w="2836334"/>
              </a:tblGrid>
              <a:tr h="382693">
                <a:tc>
                  <a:txBody>
                    <a:bodyPr/>
                    <a:lstStyle/>
                    <a:p>
                      <a:pPr algn="ctr"/>
                      <a:r>
                        <a:rPr lang="en-US" dirty="0" smtClean="0"/>
                        <a:t>Position</a:t>
                      </a:r>
                      <a:endParaRPr lang="en-US" dirty="0"/>
                    </a:p>
                  </a:txBody>
                  <a:tcPr/>
                </a:tc>
                <a:tc>
                  <a:txBody>
                    <a:bodyPr/>
                    <a:lstStyle/>
                    <a:p>
                      <a:pPr algn="ctr"/>
                      <a:r>
                        <a:rPr lang="en-US" dirty="0" smtClean="0"/>
                        <a:t>Applicant</a:t>
                      </a:r>
                      <a:endParaRPr lang="en-US" dirty="0"/>
                    </a:p>
                  </a:txBody>
                  <a:tcPr/>
                </a:tc>
                <a:tc>
                  <a:txBody>
                    <a:bodyPr/>
                    <a:lstStyle/>
                    <a:p>
                      <a:pPr algn="ctr"/>
                      <a:r>
                        <a:rPr lang="en-US" dirty="0" smtClean="0"/>
                        <a:t>Number of filings</a:t>
                      </a:r>
                      <a:endParaRPr lang="en-US" dirty="0"/>
                    </a:p>
                  </a:txBody>
                  <a:tcPr/>
                </a:tc>
                <a:tc>
                  <a:txBody>
                    <a:bodyPr/>
                    <a:lstStyle/>
                    <a:p>
                      <a:pPr algn="ctr"/>
                      <a:r>
                        <a:rPr lang="en-US" dirty="0" smtClean="0"/>
                        <a:t>% of participation</a:t>
                      </a:r>
                      <a:endParaRPr lang="en-US" dirty="0"/>
                    </a:p>
                  </a:txBody>
                  <a:tcPr/>
                </a:tc>
              </a:tr>
              <a:tr h="382693">
                <a:tc>
                  <a:txBody>
                    <a:bodyPr/>
                    <a:lstStyle/>
                    <a:p>
                      <a:pPr algn="ctr"/>
                      <a:r>
                        <a:rPr lang="en-US" dirty="0" smtClean="0"/>
                        <a:t>1</a:t>
                      </a:r>
                      <a:endParaRPr lang="en-US" dirty="0"/>
                    </a:p>
                  </a:txBody>
                  <a:tcPr/>
                </a:tc>
                <a:tc>
                  <a:txBody>
                    <a:bodyPr/>
                    <a:lstStyle/>
                    <a:p>
                      <a:r>
                        <a:rPr lang="en-US" dirty="0" smtClean="0"/>
                        <a:t>UNIVERSIDADE</a:t>
                      </a:r>
                      <a:r>
                        <a:rPr lang="en-US" baseline="0" dirty="0" smtClean="0"/>
                        <a:t> ESTADUAL DE CAMPINAS</a:t>
                      </a:r>
                      <a:endParaRPr lang="en-US" dirty="0"/>
                    </a:p>
                  </a:txBody>
                  <a:tcPr/>
                </a:tc>
                <a:tc>
                  <a:txBody>
                    <a:bodyPr/>
                    <a:lstStyle/>
                    <a:p>
                      <a:pPr algn="ctr"/>
                      <a:r>
                        <a:rPr lang="en-US" dirty="0" smtClean="0"/>
                        <a:t>77</a:t>
                      </a:r>
                      <a:endParaRPr lang="en-US" dirty="0"/>
                    </a:p>
                  </a:txBody>
                  <a:tcPr/>
                </a:tc>
                <a:tc>
                  <a:txBody>
                    <a:bodyPr/>
                    <a:lstStyle/>
                    <a:p>
                      <a:pPr algn="ctr"/>
                      <a:r>
                        <a:rPr lang="en-US" dirty="0" smtClean="0"/>
                        <a:t>1,4</a:t>
                      </a:r>
                      <a:endParaRPr lang="en-US" dirty="0"/>
                    </a:p>
                  </a:txBody>
                  <a:tcPr/>
                </a:tc>
              </a:tr>
              <a:tr h="382693">
                <a:tc>
                  <a:txBody>
                    <a:bodyPr/>
                    <a:lstStyle/>
                    <a:p>
                      <a:pPr algn="ctr"/>
                      <a:r>
                        <a:rPr lang="en-US" dirty="0" smtClean="0"/>
                        <a:t>2</a:t>
                      </a:r>
                      <a:endParaRPr lang="en-US" dirty="0"/>
                    </a:p>
                  </a:txBody>
                  <a:tcPr/>
                </a:tc>
                <a:tc>
                  <a:txBody>
                    <a:bodyPr/>
                    <a:lstStyle/>
                    <a:p>
                      <a:r>
                        <a:rPr lang="en-US" dirty="0" smtClean="0"/>
                        <a:t>UNIVERSIDADE FEDERAL</a:t>
                      </a:r>
                      <a:r>
                        <a:rPr lang="en-US" baseline="0" dirty="0" smtClean="0"/>
                        <a:t> DE CAMPINA GRANDE</a:t>
                      </a:r>
                      <a:endParaRPr lang="en-US" dirty="0"/>
                    </a:p>
                  </a:txBody>
                  <a:tcPr/>
                </a:tc>
                <a:tc>
                  <a:txBody>
                    <a:bodyPr/>
                    <a:lstStyle/>
                    <a:p>
                      <a:pPr algn="ctr"/>
                      <a:r>
                        <a:rPr lang="en-US" dirty="0" smtClean="0"/>
                        <a:t>70</a:t>
                      </a:r>
                      <a:endParaRPr lang="en-US" dirty="0"/>
                    </a:p>
                  </a:txBody>
                  <a:tcPr/>
                </a:tc>
                <a:tc>
                  <a:txBody>
                    <a:bodyPr/>
                    <a:lstStyle/>
                    <a:p>
                      <a:pPr algn="ctr"/>
                      <a:r>
                        <a:rPr lang="en-US" dirty="0" smtClean="0"/>
                        <a:t>1,3</a:t>
                      </a:r>
                      <a:endParaRPr lang="en-US" dirty="0"/>
                    </a:p>
                  </a:txBody>
                  <a:tcPr/>
                </a:tc>
              </a:tr>
              <a:tr h="382693">
                <a:tc>
                  <a:txBody>
                    <a:bodyPr/>
                    <a:lstStyle/>
                    <a:p>
                      <a:pPr algn="ctr"/>
                      <a:r>
                        <a:rPr lang="en-US" dirty="0" smtClean="0"/>
                        <a:t>3</a:t>
                      </a:r>
                      <a:endParaRPr lang="en-US" dirty="0"/>
                    </a:p>
                  </a:txBody>
                  <a:tcPr/>
                </a:tc>
                <a:tc>
                  <a:txBody>
                    <a:bodyPr/>
                    <a:lstStyle/>
                    <a:p>
                      <a:r>
                        <a:rPr lang="en-US" dirty="0" smtClean="0"/>
                        <a:t>UNIVERSIDADE</a:t>
                      </a:r>
                      <a:r>
                        <a:rPr lang="en-US" baseline="0" dirty="0" smtClean="0"/>
                        <a:t> FEDERAL DE MINAS GERAIS</a:t>
                      </a:r>
                      <a:endParaRPr lang="en-US" dirty="0"/>
                    </a:p>
                  </a:txBody>
                  <a:tcPr/>
                </a:tc>
                <a:tc>
                  <a:txBody>
                    <a:bodyPr/>
                    <a:lstStyle/>
                    <a:p>
                      <a:pPr algn="ctr"/>
                      <a:r>
                        <a:rPr lang="en-US" dirty="0" smtClean="0"/>
                        <a:t>69</a:t>
                      </a:r>
                      <a:endParaRPr lang="en-US" dirty="0"/>
                    </a:p>
                  </a:txBody>
                  <a:tcPr/>
                </a:tc>
                <a:tc>
                  <a:txBody>
                    <a:bodyPr/>
                    <a:lstStyle/>
                    <a:p>
                      <a:pPr algn="ctr"/>
                      <a:r>
                        <a:rPr lang="en-US" dirty="0" smtClean="0"/>
                        <a:t>1,3</a:t>
                      </a:r>
                      <a:endParaRPr lang="en-US" dirty="0"/>
                    </a:p>
                  </a:txBody>
                  <a:tcPr/>
                </a:tc>
              </a:tr>
              <a:tr h="382693">
                <a:tc>
                  <a:txBody>
                    <a:bodyPr/>
                    <a:lstStyle/>
                    <a:p>
                      <a:pPr algn="ctr"/>
                      <a:r>
                        <a:rPr lang="en-US" dirty="0" smtClean="0"/>
                        <a:t>4</a:t>
                      </a:r>
                      <a:endParaRPr lang="en-US" dirty="0"/>
                    </a:p>
                  </a:txBody>
                  <a:tcPr/>
                </a:tc>
                <a:tc>
                  <a:txBody>
                    <a:bodyPr/>
                    <a:lstStyle/>
                    <a:p>
                      <a:r>
                        <a:rPr lang="en-US" dirty="0" smtClean="0"/>
                        <a:t>UNIVERSIDADE FEDERAL DA PARAÍBA</a:t>
                      </a:r>
                      <a:endParaRPr lang="en-US" dirty="0"/>
                    </a:p>
                  </a:txBody>
                  <a:tcPr/>
                </a:tc>
                <a:tc>
                  <a:txBody>
                    <a:bodyPr/>
                    <a:lstStyle/>
                    <a:p>
                      <a:pPr algn="ctr"/>
                      <a:r>
                        <a:rPr lang="en-US" dirty="0" smtClean="0"/>
                        <a:t>66</a:t>
                      </a:r>
                      <a:endParaRPr lang="en-US" dirty="0"/>
                    </a:p>
                  </a:txBody>
                  <a:tcPr/>
                </a:tc>
                <a:tc>
                  <a:txBody>
                    <a:bodyPr/>
                    <a:lstStyle/>
                    <a:p>
                      <a:pPr algn="ctr"/>
                      <a:r>
                        <a:rPr lang="en-US" dirty="0" smtClean="0"/>
                        <a:t>1,2</a:t>
                      </a:r>
                      <a:endParaRPr lang="en-US" dirty="0"/>
                    </a:p>
                  </a:txBody>
                  <a:tcPr/>
                </a:tc>
              </a:tr>
              <a:tr h="382693">
                <a:tc>
                  <a:txBody>
                    <a:bodyPr/>
                    <a:lstStyle/>
                    <a:p>
                      <a:pPr algn="ctr"/>
                      <a:r>
                        <a:rPr lang="en-US" dirty="0" smtClean="0"/>
                        <a:t>5</a:t>
                      </a:r>
                      <a:endParaRPr lang="en-US" dirty="0"/>
                    </a:p>
                  </a:txBody>
                  <a:tcPr/>
                </a:tc>
                <a:tc>
                  <a:txBody>
                    <a:bodyPr/>
                    <a:lstStyle/>
                    <a:p>
                      <a:r>
                        <a:rPr lang="en-US" dirty="0" smtClean="0"/>
                        <a:t>UNIVERSIDADE DE SÃO PAULO</a:t>
                      </a:r>
                      <a:endParaRPr lang="en-US" dirty="0"/>
                    </a:p>
                  </a:txBody>
                  <a:tcPr/>
                </a:tc>
                <a:tc>
                  <a:txBody>
                    <a:bodyPr/>
                    <a:lstStyle/>
                    <a:p>
                      <a:pPr algn="ctr"/>
                      <a:r>
                        <a:rPr lang="en-US" dirty="0" smtClean="0"/>
                        <a:t>53</a:t>
                      </a:r>
                      <a:endParaRPr lang="en-US" dirty="0"/>
                    </a:p>
                  </a:txBody>
                  <a:tcPr/>
                </a:tc>
                <a:tc>
                  <a:txBody>
                    <a:bodyPr/>
                    <a:lstStyle/>
                    <a:p>
                      <a:pPr algn="ctr"/>
                      <a:r>
                        <a:rPr lang="en-US" dirty="0" smtClean="0"/>
                        <a:t>1,0</a:t>
                      </a:r>
                      <a:endParaRPr lang="en-US" dirty="0"/>
                    </a:p>
                  </a:txBody>
                  <a:tcPr/>
                </a:tc>
              </a:tr>
              <a:tr h="382693">
                <a:tc>
                  <a:txBody>
                    <a:bodyPr/>
                    <a:lstStyle/>
                    <a:p>
                      <a:pPr algn="ctr"/>
                      <a:r>
                        <a:rPr lang="en-US" dirty="0" smtClean="0"/>
                        <a:t>6</a:t>
                      </a:r>
                      <a:endParaRPr lang="en-US" dirty="0"/>
                    </a:p>
                  </a:txBody>
                  <a:tcPr/>
                </a:tc>
                <a:tc>
                  <a:txBody>
                    <a:bodyPr/>
                    <a:lstStyle/>
                    <a:p>
                      <a:r>
                        <a:rPr lang="en-US" dirty="0" smtClean="0"/>
                        <a:t>UNIVERSIDADE</a:t>
                      </a:r>
                      <a:r>
                        <a:rPr lang="en-US" baseline="0" dirty="0" smtClean="0"/>
                        <a:t> FEDERAL DO CEARÁ</a:t>
                      </a:r>
                      <a:endParaRPr lang="en-US" dirty="0"/>
                    </a:p>
                  </a:txBody>
                  <a:tcPr/>
                </a:tc>
                <a:tc>
                  <a:txBody>
                    <a:bodyPr/>
                    <a:lstStyle/>
                    <a:p>
                      <a:pPr algn="ctr"/>
                      <a:r>
                        <a:rPr lang="en-US" dirty="0" smtClean="0"/>
                        <a:t>50</a:t>
                      </a:r>
                      <a:endParaRPr lang="en-US" dirty="0"/>
                    </a:p>
                  </a:txBody>
                  <a:tcPr/>
                </a:tc>
                <a:tc>
                  <a:txBody>
                    <a:bodyPr/>
                    <a:lstStyle/>
                    <a:p>
                      <a:pPr algn="ctr"/>
                      <a:r>
                        <a:rPr lang="en-US" dirty="0" smtClean="0"/>
                        <a:t>0,9</a:t>
                      </a:r>
                      <a:endParaRPr lang="en-US" dirty="0"/>
                    </a:p>
                  </a:txBody>
                  <a:tcPr/>
                </a:tc>
              </a:tr>
              <a:tr h="382693">
                <a:tc>
                  <a:txBody>
                    <a:bodyPr/>
                    <a:lstStyle/>
                    <a:p>
                      <a:pPr algn="ctr"/>
                      <a:r>
                        <a:rPr lang="en-US" dirty="0" smtClean="0">
                          <a:solidFill>
                            <a:srgbClr val="FF0000"/>
                          </a:solidFill>
                        </a:rPr>
                        <a:t>7</a:t>
                      </a:r>
                      <a:endParaRPr lang="en-US" dirty="0">
                        <a:solidFill>
                          <a:srgbClr val="FF0000"/>
                        </a:solidFill>
                      </a:endParaRPr>
                    </a:p>
                  </a:txBody>
                  <a:tcPr/>
                </a:tc>
                <a:tc>
                  <a:txBody>
                    <a:bodyPr/>
                    <a:lstStyle/>
                    <a:p>
                      <a:r>
                        <a:rPr lang="en-US" dirty="0" smtClean="0">
                          <a:solidFill>
                            <a:srgbClr val="FF0000"/>
                          </a:solidFill>
                        </a:rPr>
                        <a:t>CNH INDUSTRIAL DO BRASIL</a:t>
                      </a:r>
                      <a:endParaRPr lang="en-US" dirty="0">
                        <a:solidFill>
                          <a:srgbClr val="FF0000"/>
                        </a:solidFill>
                      </a:endParaRPr>
                    </a:p>
                  </a:txBody>
                  <a:tcPr/>
                </a:tc>
                <a:tc>
                  <a:txBody>
                    <a:bodyPr/>
                    <a:lstStyle/>
                    <a:p>
                      <a:pPr algn="ctr"/>
                      <a:r>
                        <a:rPr lang="en-US" dirty="0" smtClean="0">
                          <a:solidFill>
                            <a:srgbClr val="FF0000"/>
                          </a:solidFill>
                        </a:rPr>
                        <a:t>35</a:t>
                      </a:r>
                      <a:endParaRPr lang="en-US" dirty="0">
                        <a:solidFill>
                          <a:srgbClr val="FF0000"/>
                        </a:solidFill>
                      </a:endParaRPr>
                    </a:p>
                  </a:txBody>
                  <a:tcPr/>
                </a:tc>
                <a:tc>
                  <a:txBody>
                    <a:bodyPr/>
                    <a:lstStyle/>
                    <a:p>
                      <a:pPr algn="ctr"/>
                      <a:r>
                        <a:rPr lang="en-US" dirty="0" smtClean="0">
                          <a:solidFill>
                            <a:srgbClr val="FF0000"/>
                          </a:solidFill>
                        </a:rPr>
                        <a:t>0,6</a:t>
                      </a:r>
                      <a:endParaRPr lang="en-US" dirty="0">
                        <a:solidFill>
                          <a:srgbClr val="FF0000"/>
                        </a:solidFill>
                      </a:endParaRPr>
                    </a:p>
                  </a:txBody>
                  <a:tcPr/>
                </a:tc>
              </a:tr>
              <a:tr h="382693">
                <a:tc>
                  <a:txBody>
                    <a:bodyPr/>
                    <a:lstStyle/>
                    <a:p>
                      <a:pPr algn="ctr"/>
                      <a:r>
                        <a:rPr lang="en-US" dirty="0" smtClean="0"/>
                        <a:t>8</a:t>
                      </a:r>
                      <a:endParaRPr lang="en-US" dirty="0"/>
                    </a:p>
                  </a:txBody>
                  <a:tcPr/>
                </a:tc>
                <a:tc>
                  <a:txBody>
                    <a:bodyPr/>
                    <a:lstStyle/>
                    <a:p>
                      <a:r>
                        <a:rPr lang="en-US" dirty="0" smtClean="0"/>
                        <a:t>UNIVERSIDADE FEDERAL DO RIO GRANDE DO SUL</a:t>
                      </a:r>
                      <a:endParaRPr lang="en-US" dirty="0"/>
                    </a:p>
                  </a:txBody>
                  <a:tcPr/>
                </a:tc>
                <a:tc>
                  <a:txBody>
                    <a:bodyPr/>
                    <a:lstStyle/>
                    <a:p>
                      <a:pPr algn="ctr"/>
                      <a:r>
                        <a:rPr lang="en-US" dirty="0" smtClean="0"/>
                        <a:t>34</a:t>
                      </a:r>
                      <a:endParaRPr lang="en-US" dirty="0"/>
                    </a:p>
                  </a:txBody>
                  <a:tcPr/>
                </a:tc>
                <a:tc>
                  <a:txBody>
                    <a:bodyPr/>
                    <a:lstStyle/>
                    <a:p>
                      <a:pPr algn="ctr"/>
                      <a:r>
                        <a:rPr lang="en-US" dirty="0" smtClean="0"/>
                        <a:t>0,6</a:t>
                      </a:r>
                      <a:endParaRPr lang="en-US" dirty="0"/>
                    </a:p>
                  </a:txBody>
                  <a:tcPr/>
                </a:tc>
              </a:tr>
              <a:tr h="382693">
                <a:tc>
                  <a:txBody>
                    <a:bodyPr/>
                    <a:lstStyle/>
                    <a:p>
                      <a:pPr algn="ctr"/>
                      <a:r>
                        <a:rPr lang="en-US" dirty="0" smtClean="0"/>
                        <a:t>9</a:t>
                      </a:r>
                      <a:endParaRPr lang="en-US" dirty="0"/>
                    </a:p>
                  </a:txBody>
                  <a:tcPr/>
                </a:tc>
                <a:tc>
                  <a:txBody>
                    <a:bodyPr/>
                    <a:lstStyle/>
                    <a:p>
                      <a:r>
                        <a:rPr lang="en-US" dirty="0" smtClean="0"/>
                        <a:t>PONTIFÍCIA UNIVERSIDADE CATÓLICA DO PARANÁ</a:t>
                      </a:r>
                      <a:r>
                        <a:rPr lang="en-US" baseline="0" dirty="0" smtClean="0"/>
                        <a:t> </a:t>
                      </a:r>
                      <a:endParaRPr lang="en-US" dirty="0"/>
                    </a:p>
                  </a:txBody>
                  <a:tcPr/>
                </a:tc>
                <a:tc>
                  <a:txBody>
                    <a:bodyPr/>
                    <a:lstStyle/>
                    <a:p>
                      <a:pPr algn="ctr"/>
                      <a:r>
                        <a:rPr lang="en-US" dirty="0" smtClean="0"/>
                        <a:t>31</a:t>
                      </a:r>
                      <a:endParaRPr lang="en-US" dirty="0"/>
                    </a:p>
                  </a:txBody>
                  <a:tcPr/>
                </a:tc>
                <a:tc>
                  <a:txBody>
                    <a:bodyPr/>
                    <a:lstStyle/>
                    <a:p>
                      <a:pPr algn="ctr"/>
                      <a:r>
                        <a:rPr lang="en-US" dirty="0" smtClean="0"/>
                        <a:t>0,6</a:t>
                      </a:r>
                      <a:endParaRPr lang="en-US" dirty="0"/>
                    </a:p>
                  </a:txBody>
                  <a:tcPr/>
                </a:tc>
              </a:tr>
              <a:tr h="382693">
                <a:tc>
                  <a:txBody>
                    <a:bodyPr/>
                    <a:lstStyle/>
                    <a:p>
                      <a:pPr algn="ctr"/>
                      <a:r>
                        <a:rPr lang="en-US" dirty="0" smtClean="0"/>
                        <a:t>10</a:t>
                      </a:r>
                      <a:endParaRPr lang="en-US" dirty="0"/>
                    </a:p>
                  </a:txBody>
                  <a:tcPr/>
                </a:tc>
                <a:tc>
                  <a:txBody>
                    <a:bodyPr/>
                    <a:lstStyle/>
                    <a:p>
                      <a:r>
                        <a:rPr lang="en-US" dirty="0" smtClean="0"/>
                        <a:t>UNIVERSIDADE</a:t>
                      </a:r>
                      <a:r>
                        <a:rPr lang="en-US" baseline="0" dirty="0" smtClean="0"/>
                        <a:t> FEDERAL DO PARANÁ</a:t>
                      </a:r>
                      <a:endParaRPr lang="en-US" dirty="0"/>
                    </a:p>
                  </a:txBody>
                  <a:tcPr/>
                </a:tc>
                <a:tc>
                  <a:txBody>
                    <a:bodyPr/>
                    <a:lstStyle/>
                    <a:p>
                      <a:pPr algn="ctr"/>
                      <a:r>
                        <a:rPr lang="en-US" dirty="0" smtClean="0"/>
                        <a:t>31</a:t>
                      </a:r>
                      <a:endParaRPr lang="en-US" dirty="0"/>
                    </a:p>
                  </a:txBody>
                  <a:tcPr/>
                </a:tc>
                <a:tc>
                  <a:txBody>
                    <a:bodyPr/>
                    <a:lstStyle/>
                    <a:p>
                      <a:pPr algn="ctr"/>
                      <a:r>
                        <a:rPr lang="en-US" dirty="0" smtClean="0"/>
                        <a:t>0,6</a:t>
                      </a:r>
                      <a:endParaRPr lang="en-US" dirty="0"/>
                    </a:p>
                  </a:txBody>
                  <a:tcPr/>
                </a:tc>
              </a:tr>
              <a:tr h="382693">
                <a:tc>
                  <a:txBody>
                    <a:bodyPr/>
                    <a:lstStyle/>
                    <a:p>
                      <a:pPr algn="ctr"/>
                      <a:r>
                        <a:rPr lang="en-US" b="1" dirty="0" smtClean="0"/>
                        <a:t>TOP 10</a:t>
                      </a:r>
                      <a:endParaRPr lang="en-US" b="1" dirty="0"/>
                    </a:p>
                  </a:txBody>
                  <a:tcPr/>
                </a:tc>
                <a:tc>
                  <a:txBody>
                    <a:bodyPr/>
                    <a:lstStyle/>
                    <a:p>
                      <a:endParaRPr lang="en-US" dirty="0"/>
                    </a:p>
                  </a:txBody>
                  <a:tcPr/>
                </a:tc>
                <a:tc>
                  <a:txBody>
                    <a:bodyPr/>
                    <a:lstStyle/>
                    <a:p>
                      <a:pPr algn="ctr"/>
                      <a:r>
                        <a:rPr lang="en-US" b="1" dirty="0" smtClean="0"/>
                        <a:t>516</a:t>
                      </a:r>
                      <a:endParaRPr lang="en-US" b="1" dirty="0"/>
                    </a:p>
                  </a:txBody>
                  <a:tcPr/>
                </a:tc>
                <a:tc>
                  <a:txBody>
                    <a:bodyPr/>
                    <a:lstStyle/>
                    <a:p>
                      <a:pPr algn="ctr"/>
                      <a:r>
                        <a:rPr lang="en-US" b="1" dirty="0" smtClean="0"/>
                        <a:t>9,4</a:t>
                      </a:r>
                      <a:endParaRPr lang="en-US" b="1" dirty="0"/>
                    </a:p>
                  </a:txBody>
                  <a:tcPr/>
                </a:tc>
              </a:tr>
            </a:tbl>
          </a:graphicData>
        </a:graphic>
      </p:graphicFrame>
      <p:sp>
        <p:nvSpPr>
          <p:cNvPr id="3" name="Date Placeholder 2"/>
          <p:cNvSpPr>
            <a:spLocks noGrp="1"/>
          </p:cNvSpPr>
          <p:nvPr>
            <p:ph type="dt" sz="half" idx="10"/>
          </p:nvPr>
        </p:nvSpPr>
        <p:spPr/>
        <p:txBody>
          <a:bodyPr/>
          <a:lstStyle/>
          <a:p>
            <a:r>
              <a:rPr lang="x-none" smtClean="0"/>
              <a:t>18/06/18</a:t>
            </a:r>
            <a:endParaRPr lang="pt-BR"/>
          </a:p>
        </p:txBody>
      </p:sp>
      <p:sp>
        <p:nvSpPr>
          <p:cNvPr id="6" name="Footer Placeholder 5"/>
          <p:cNvSpPr>
            <a:spLocks noGrp="1"/>
          </p:cNvSpPr>
          <p:nvPr>
            <p:ph type="ftr" sz="quarter" idx="11"/>
          </p:nvPr>
        </p:nvSpPr>
        <p:spPr/>
        <p:txBody>
          <a:bodyPr/>
          <a:lstStyle/>
          <a:p>
            <a:r>
              <a:rPr lang="pt-BR" smtClean="0"/>
              <a:t>© M. Elizabeth Ritter dos Santos</a:t>
            </a:r>
            <a:endParaRPr lang="pt-BR"/>
          </a:p>
        </p:txBody>
      </p:sp>
      <p:sp>
        <p:nvSpPr>
          <p:cNvPr id="7" name="Slide Number Placeholder 6"/>
          <p:cNvSpPr>
            <a:spLocks noGrp="1"/>
          </p:cNvSpPr>
          <p:nvPr>
            <p:ph type="sldNum" sz="quarter" idx="12"/>
          </p:nvPr>
        </p:nvSpPr>
        <p:spPr/>
        <p:txBody>
          <a:bodyPr/>
          <a:lstStyle/>
          <a:p>
            <a:fld id="{8F97B8D2-5AAF-401B-A067-A4032262470F}" type="slidenum">
              <a:rPr lang="pt-BR" smtClean="0"/>
              <a:t>7</a:t>
            </a:fld>
            <a:endParaRPr lang="pt-BR"/>
          </a:p>
        </p:txBody>
      </p:sp>
    </p:spTree>
    <p:extLst>
      <p:ext uri="{BB962C8B-B14F-4D97-AF65-F5344CB8AC3E}">
        <p14:creationId xmlns:p14="http://schemas.microsoft.com/office/powerpoint/2010/main" val="42203612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PCT Top 10 Applicants in Brazil</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60866084"/>
              </p:ext>
            </p:extLst>
          </p:nvPr>
        </p:nvGraphicFramePr>
        <p:xfrm>
          <a:off x="1598168" y="1922487"/>
          <a:ext cx="9374632" cy="4076512"/>
        </p:xfrm>
        <a:graphic>
          <a:graphicData uri="http://schemas.openxmlformats.org/drawingml/2006/table">
            <a:tbl>
              <a:tblPr firstRow="1" bandRow="1">
                <a:tableStyleId>{5C22544A-7EE6-4342-B048-85BDC9FD1C3A}</a:tableStyleId>
              </a:tblPr>
              <a:tblGrid>
                <a:gridCol w="5348900"/>
                <a:gridCol w="1349313"/>
                <a:gridCol w="1371989"/>
                <a:gridCol w="1304430"/>
              </a:tblGrid>
              <a:tr h="370592">
                <a:tc>
                  <a:txBody>
                    <a:bodyPr/>
                    <a:lstStyle/>
                    <a:p>
                      <a:pPr algn="ctr"/>
                      <a:r>
                        <a:rPr lang="en-US" dirty="0" smtClean="0"/>
                        <a:t>PCT Applicant</a:t>
                      </a:r>
                      <a:endParaRPr lang="en-US" dirty="0"/>
                    </a:p>
                  </a:txBody>
                  <a:tcPr/>
                </a:tc>
                <a:tc>
                  <a:txBody>
                    <a:bodyPr/>
                    <a:lstStyle/>
                    <a:p>
                      <a:pPr algn="ctr"/>
                      <a:r>
                        <a:rPr lang="en-US" dirty="0" smtClean="0"/>
                        <a:t>2015</a:t>
                      </a:r>
                      <a:endParaRPr lang="en-US" dirty="0"/>
                    </a:p>
                  </a:txBody>
                  <a:tcPr/>
                </a:tc>
                <a:tc>
                  <a:txBody>
                    <a:bodyPr/>
                    <a:lstStyle/>
                    <a:p>
                      <a:pPr algn="ctr"/>
                      <a:r>
                        <a:rPr lang="en-US" dirty="0" smtClean="0"/>
                        <a:t>2016</a:t>
                      </a:r>
                      <a:endParaRPr lang="en-US" dirty="0"/>
                    </a:p>
                  </a:txBody>
                  <a:tcPr/>
                </a:tc>
                <a:tc>
                  <a:txBody>
                    <a:bodyPr/>
                    <a:lstStyle/>
                    <a:p>
                      <a:pPr algn="ctr"/>
                      <a:r>
                        <a:rPr lang="en-US" dirty="0" smtClean="0"/>
                        <a:t>2017</a:t>
                      </a:r>
                      <a:endParaRPr lang="en-US" dirty="0"/>
                    </a:p>
                  </a:txBody>
                  <a:tcPr/>
                </a:tc>
              </a:tr>
              <a:tr h="370592">
                <a:tc>
                  <a:txBody>
                    <a:bodyPr/>
                    <a:lstStyle/>
                    <a:p>
                      <a:r>
                        <a:rPr lang="en-US" dirty="0" err="1" smtClean="0"/>
                        <a:t>Universidade</a:t>
                      </a:r>
                      <a:r>
                        <a:rPr lang="en-US" dirty="0" smtClean="0"/>
                        <a:t> </a:t>
                      </a:r>
                      <a:r>
                        <a:rPr lang="en-US" dirty="0" err="1" smtClean="0"/>
                        <a:t>Estadual</a:t>
                      </a:r>
                      <a:r>
                        <a:rPr lang="en-US" baseline="0" dirty="0" smtClean="0"/>
                        <a:t> de</a:t>
                      </a:r>
                      <a:r>
                        <a:rPr lang="en-US" dirty="0" smtClean="0"/>
                        <a:t> Campinas – UNICAMP</a:t>
                      </a:r>
                      <a:endParaRPr lang="en-US" dirty="0"/>
                    </a:p>
                  </a:txBody>
                  <a:tcPr>
                    <a:solidFill>
                      <a:srgbClr val="FFFF00"/>
                    </a:solidFill>
                  </a:tcPr>
                </a:tc>
                <a:tc>
                  <a:txBody>
                    <a:bodyPr/>
                    <a:lstStyle/>
                    <a:p>
                      <a:pPr algn="ctr"/>
                      <a:r>
                        <a:rPr lang="en-US" dirty="0" smtClean="0"/>
                        <a:t>1</a:t>
                      </a:r>
                      <a:endParaRPr lang="en-US" dirty="0"/>
                    </a:p>
                  </a:txBody>
                  <a:tcPr>
                    <a:solidFill>
                      <a:srgbClr val="FFFF00"/>
                    </a:solidFill>
                  </a:tcPr>
                </a:tc>
                <a:tc>
                  <a:txBody>
                    <a:bodyPr/>
                    <a:lstStyle/>
                    <a:p>
                      <a:pPr algn="ctr"/>
                      <a:r>
                        <a:rPr lang="en-US" dirty="0" smtClean="0"/>
                        <a:t>27</a:t>
                      </a:r>
                      <a:endParaRPr lang="en-US" dirty="0"/>
                    </a:p>
                  </a:txBody>
                  <a:tcPr>
                    <a:solidFill>
                      <a:srgbClr val="FFFF00"/>
                    </a:solidFill>
                  </a:tcPr>
                </a:tc>
                <a:tc>
                  <a:txBody>
                    <a:bodyPr/>
                    <a:lstStyle/>
                    <a:p>
                      <a:pPr algn="ctr"/>
                      <a:r>
                        <a:rPr lang="en-US" dirty="0" smtClean="0"/>
                        <a:t>24</a:t>
                      </a:r>
                      <a:endParaRPr lang="en-US" dirty="0"/>
                    </a:p>
                  </a:txBody>
                  <a:tcPr>
                    <a:solidFill>
                      <a:srgbClr val="FFFF00"/>
                    </a:solidFill>
                  </a:tcPr>
                </a:tc>
              </a:tr>
              <a:tr h="370592">
                <a:tc>
                  <a:txBody>
                    <a:bodyPr/>
                    <a:lstStyle/>
                    <a:p>
                      <a:r>
                        <a:rPr lang="en-US" dirty="0" smtClean="0"/>
                        <a:t>NATURA </a:t>
                      </a:r>
                      <a:r>
                        <a:rPr lang="en-US" dirty="0" err="1" smtClean="0"/>
                        <a:t>Cosmeticos</a:t>
                      </a:r>
                      <a:r>
                        <a:rPr lang="en-US" dirty="0" smtClean="0"/>
                        <a:t> S.A.</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17</a:t>
                      </a:r>
                      <a:endParaRPr lang="en-US" dirty="0"/>
                    </a:p>
                  </a:txBody>
                  <a:tcPr/>
                </a:tc>
              </a:tr>
              <a:tr h="370592">
                <a:tc>
                  <a:txBody>
                    <a:bodyPr/>
                    <a:lstStyle/>
                    <a:p>
                      <a:r>
                        <a:rPr lang="en-US" dirty="0" smtClean="0"/>
                        <a:t>Robert Bosch </a:t>
                      </a:r>
                      <a:r>
                        <a:rPr lang="en-US" dirty="0" err="1" smtClean="0"/>
                        <a:t>Limitada</a:t>
                      </a:r>
                      <a:endParaRPr lang="en-US" dirty="0"/>
                    </a:p>
                  </a:txBody>
                  <a:tcPr/>
                </a:tc>
                <a:tc>
                  <a:txBody>
                    <a:bodyPr/>
                    <a:lstStyle/>
                    <a:p>
                      <a:pPr algn="ctr"/>
                      <a:r>
                        <a:rPr lang="en-US" dirty="0" smtClean="0"/>
                        <a:t>4</a:t>
                      </a:r>
                      <a:endParaRPr lang="en-US" dirty="0"/>
                    </a:p>
                  </a:txBody>
                  <a:tcPr/>
                </a:tc>
                <a:tc>
                  <a:txBody>
                    <a:bodyPr/>
                    <a:lstStyle/>
                    <a:p>
                      <a:pPr algn="ctr"/>
                      <a:r>
                        <a:rPr lang="en-US" dirty="0" smtClean="0"/>
                        <a:t>3</a:t>
                      </a:r>
                      <a:endParaRPr lang="en-US" dirty="0"/>
                    </a:p>
                  </a:txBody>
                  <a:tcPr/>
                </a:tc>
                <a:tc>
                  <a:txBody>
                    <a:bodyPr/>
                    <a:lstStyle/>
                    <a:p>
                      <a:pPr algn="ctr"/>
                      <a:r>
                        <a:rPr lang="en-US" dirty="0" smtClean="0"/>
                        <a:t>14</a:t>
                      </a:r>
                      <a:endParaRPr lang="en-US" dirty="0"/>
                    </a:p>
                  </a:txBody>
                  <a:tcPr/>
                </a:tc>
              </a:tr>
              <a:tr h="370592">
                <a:tc>
                  <a:txBody>
                    <a:bodyPr/>
                    <a:lstStyle/>
                    <a:p>
                      <a:r>
                        <a:rPr lang="en-US" dirty="0" err="1" smtClean="0"/>
                        <a:t>Universidade</a:t>
                      </a:r>
                      <a:r>
                        <a:rPr lang="en-US" dirty="0" smtClean="0"/>
                        <a:t> Federal de Minas </a:t>
                      </a:r>
                      <a:r>
                        <a:rPr lang="en-US" dirty="0" err="1" smtClean="0"/>
                        <a:t>Gerais</a:t>
                      </a:r>
                      <a:r>
                        <a:rPr lang="en-US" dirty="0" smtClean="0"/>
                        <a:t> – UFMG</a:t>
                      </a:r>
                      <a:endParaRPr lang="en-US" dirty="0"/>
                    </a:p>
                  </a:txBody>
                  <a:tcPr>
                    <a:solidFill>
                      <a:srgbClr val="FFFF00"/>
                    </a:solidFill>
                  </a:tcPr>
                </a:tc>
                <a:tc>
                  <a:txBody>
                    <a:bodyPr/>
                    <a:lstStyle/>
                    <a:p>
                      <a:pPr algn="ctr"/>
                      <a:r>
                        <a:rPr lang="en-US" dirty="0" smtClean="0"/>
                        <a:t>10</a:t>
                      </a:r>
                      <a:endParaRPr lang="en-US" dirty="0"/>
                    </a:p>
                  </a:txBody>
                  <a:tcPr>
                    <a:solidFill>
                      <a:srgbClr val="FFFF00"/>
                    </a:solidFill>
                  </a:tcPr>
                </a:tc>
                <a:tc>
                  <a:txBody>
                    <a:bodyPr/>
                    <a:lstStyle/>
                    <a:p>
                      <a:pPr algn="ctr"/>
                      <a:r>
                        <a:rPr lang="en-US" dirty="0" smtClean="0"/>
                        <a:t>5</a:t>
                      </a:r>
                      <a:endParaRPr lang="en-US" dirty="0"/>
                    </a:p>
                  </a:txBody>
                  <a:tcPr>
                    <a:solidFill>
                      <a:srgbClr val="FFFF00"/>
                    </a:solidFill>
                  </a:tcPr>
                </a:tc>
                <a:tc>
                  <a:txBody>
                    <a:bodyPr/>
                    <a:lstStyle/>
                    <a:p>
                      <a:pPr algn="ctr"/>
                      <a:r>
                        <a:rPr lang="en-US" dirty="0" smtClean="0"/>
                        <a:t>13</a:t>
                      </a:r>
                      <a:endParaRPr lang="en-US" dirty="0"/>
                    </a:p>
                  </a:txBody>
                  <a:tcPr>
                    <a:solidFill>
                      <a:srgbClr val="FFFF00"/>
                    </a:solidFill>
                  </a:tcPr>
                </a:tc>
              </a:tr>
              <a:tr h="370592">
                <a:tc>
                  <a:txBody>
                    <a:bodyPr/>
                    <a:lstStyle/>
                    <a:p>
                      <a:r>
                        <a:rPr lang="en-US" dirty="0" err="1" smtClean="0"/>
                        <a:t>Rhodia</a:t>
                      </a:r>
                      <a:r>
                        <a:rPr lang="en-US" dirty="0" smtClean="0"/>
                        <a:t> </a:t>
                      </a:r>
                      <a:r>
                        <a:rPr lang="en-US" dirty="0" err="1" smtClean="0"/>
                        <a:t>Poliamidas</a:t>
                      </a:r>
                      <a:r>
                        <a:rPr lang="en-US" baseline="0" dirty="0" smtClean="0"/>
                        <a:t> e </a:t>
                      </a:r>
                      <a:r>
                        <a:rPr lang="en-US" baseline="0" dirty="0" err="1" smtClean="0"/>
                        <a:t>Especialidades</a:t>
                      </a:r>
                      <a:r>
                        <a:rPr lang="en-US" baseline="0" dirty="0" smtClean="0"/>
                        <a:t> Ltda.</a:t>
                      </a:r>
                      <a:endParaRPr lang="en-US" dirty="0"/>
                    </a:p>
                  </a:txBody>
                  <a:tcPr/>
                </a:tc>
                <a:tc>
                  <a:txBody>
                    <a:bodyPr/>
                    <a:lstStyle/>
                    <a:p>
                      <a:pPr algn="ctr"/>
                      <a:r>
                        <a:rPr lang="en-US" dirty="0" smtClean="0"/>
                        <a:t>3</a:t>
                      </a:r>
                      <a:endParaRPr lang="en-US" dirty="0"/>
                    </a:p>
                  </a:txBody>
                  <a:tcPr/>
                </a:tc>
                <a:tc>
                  <a:txBody>
                    <a:bodyPr/>
                    <a:lstStyle/>
                    <a:p>
                      <a:pPr algn="ctr"/>
                      <a:r>
                        <a:rPr lang="en-US" dirty="0" smtClean="0"/>
                        <a:t>7</a:t>
                      </a:r>
                      <a:endParaRPr lang="en-US" dirty="0"/>
                    </a:p>
                  </a:txBody>
                  <a:tcPr/>
                </a:tc>
                <a:tc>
                  <a:txBody>
                    <a:bodyPr/>
                    <a:lstStyle/>
                    <a:p>
                      <a:pPr algn="ctr"/>
                      <a:r>
                        <a:rPr lang="en-US" dirty="0" smtClean="0"/>
                        <a:t>11</a:t>
                      </a:r>
                      <a:endParaRPr lang="en-US" dirty="0"/>
                    </a:p>
                  </a:txBody>
                  <a:tcPr/>
                </a:tc>
              </a:tr>
              <a:tr h="370592">
                <a:tc>
                  <a:txBody>
                    <a:bodyPr/>
                    <a:lstStyle/>
                    <a:p>
                      <a:r>
                        <a:rPr lang="en-US" dirty="0" smtClean="0"/>
                        <a:t>FMC </a:t>
                      </a:r>
                      <a:r>
                        <a:rPr lang="en-US" dirty="0" err="1" smtClean="0"/>
                        <a:t>Tecnologies</a:t>
                      </a:r>
                      <a:r>
                        <a:rPr lang="en-US" dirty="0" smtClean="0"/>
                        <a:t> do </a:t>
                      </a:r>
                      <a:r>
                        <a:rPr lang="en-US" dirty="0" err="1" smtClean="0"/>
                        <a:t>Brasil</a:t>
                      </a:r>
                      <a:r>
                        <a:rPr lang="en-US" dirty="0" smtClean="0"/>
                        <a:t> Ltda.</a:t>
                      </a:r>
                      <a:endParaRPr lang="en-US" dirty="0"/>
                    </a:p>
                  </a:txBody>
                  <a:tcPr/>
                </a:tc>
                <a:tc>
                  <a:txBody>
                    <a:bodyPr/>
                    <a:lstStyle/>
                    <a:p>
                      <a:pPr algn="ctr"/>
                      <a:r>
                        <a:rPr lang="en-US" dirty="0" smtClean="0"/>
                        <a:t>2</a:t>
                      </a:r>
                      <a:endParaRPr lang="en-US" dirty="0"/>
                    </a:p>
                  </a:txBody>
                  <a:tcPr/>
                </a:tc>
                <a:tc>
                  <a:txBody>
                    <a:bodyPr/>
                    <a:lstStyle/>
                    <a:p>
                      <a:pPr algn="ctr"/>
                      <a:r>
                        <a:rPr lang="en-US" dirty="0" smtClean="0"/>
                        <a:t>7</a:t>
                      </a:r>
                      <a:endParaRPr lang="en-US" dirty="0"/>
                    </a:p>
                  </a:txBody>
                  <a:tcPr/>
                </a:tc>
                <a:tc>
                  <a:txBody>
                    <a:bodyPr/>
                    <a:lstStyle/>
                    <a:p>
                      <a:pPr algn="ctr"/>
                      <a:r>
                        <a:rPr lang="en-US" dirty="0" smtClean="0"/>
                        <a:t>9</a:t>
                      </a:r>
                      <a:endParaRPr lang="en-US" dirty="0"/>
                    </a:p>
                  </a:txBody>
                  <a:tcPr/>
                </a:tc>
              </a:tr>
              <a:tr h="370592">
                <a:tc>
                  <a:txBody>
                    <a:bodyPr/>
                    <a:lstStyle/>
                    <a:p>
                      <a:r>
                        <a:rPr lang="en-US" dirty="0" err="1" smtClean="0"/>
                        <a:t>Mahle</a:t>
                      </a:r>
                      <a:r>
                        <a:rPr lang="en-US" dirty="0" smtClean="0"/>
                        <a:t> Metal</a:t>
                      </a:r>
                      <a:r>
                        <a:rPr lang="en-US" baseline="0" dirty="0" smtClean="0"/>
                        <a:t> </a:t>
                      </a:r>
                      <a:r>
                        <a:rPr lang="en-US" baseline="0" dirty="0" err="1" smtClean="0"/>
                        <a:t>Leve</a:t>
                      </a:r>
                      <a:r>
                        <a:rPr lang="en-US" baseline="0" dirty="0" smtClean="0"/>
                        <a:t> S.A.</a:t>
                      </a:r>
                      <a:endParaRPr lang="en-US" dirty="0"/>
                    </a:p>
                  </a:txBody>
                  <a:tcPr/>
                </a:tc>
                <a:tc>
                  <a:txBody>
                    <a:bodyPr/>
                    <a:lstStyle/>
                    <a:p>
                      <a:pPr algn="ctr"/>
                      <a:r>
                        <a:rPr lang="en-US" dirty="0" smtClean="0"/>
                        <a:t>18</a:t>
                      </a:r>
                      <a:endParaRPr lang="en-US" dirty="0"/>
                    </a:p>
                  </a:txBody>
                  <a:tcPr/>
                </a:tc>
                <a:tc>
                  <a:txBody>
                    <a:bodyPr/>
                    <a:lstStyle/>
                    <a:p>
                      <a:pPr algn="ctr"/>
                      <a:r>
                        <a:rPr lang="en-US" dirty="0" smtClean="0"/>
                        <a:t>13</a:t>
                      </a:r>
                      <a:endParaRPr lang="en-US" dirty="0"/>
                    </a:p>
                  </a:txBody>
                  <a:tcPr/>
                </a:tc>
                <a:tc>
                  <a:txBody>
                    <a:bodyPr/>
                    <a:lstStyle/>
                    <a:p>
                      <a:pPr algn="ctr"/>
                      <a:r>
                        <a:rPr lang="en-US" dirty="0" smtClean="0"/>
                        <a:t>7</a:t>
                      </a:r>
                      <a:endParaRPr lang="en-US" dirty="0"/>
                    </a:p>
                  </a:txBody>
                  <a:tcPr/>
                </a:tc>
              </a:tr>
              <a:tr h="370592">
                <a:tc>
                  <a:txBody>
                    <a:bodyPr/>
                    <a:lstStyle/>
                    <a:p>
                      <a:r>
                        <a:rPr lang="en-US" dirty="0" err="1" smtClean="0"/>
                        <a:t>Universidade</a:t>
                      </a:r>
                      <a:r>
                        <a:rPr lang="en-US" baseline="0" dirty="0" smtClean="0"/>
                        <a:t> </a:t>
                      </a:r>
                      <a:r>
                        <a:rPr lang="en-US" baseline="0" dirty="0" err="1" smtClean="0"/>
                        <a:t>Estadual</a:t>
                      </a:r>
                      <a:r>
                        <a:rPr lang="en-US" baseline="0" dirty="0" smtClean="0"/>
                        <a:t> </a:t>
                      </a:r>
                      <a:r>
                        <a:rPr lang="en-US" baseline="0" dirty="0" err="1" smtClean="0"/>
                        <a:t>Paulista</a:t>
                      </a:r>
                      <a:r>
                        <a:rPr lang="en-US" baseline="0" dirty="0" smtClean="0"/>
                        <a:t> Julio de </a:t>
                      </a:r>
                      <a:r>
                        <a:rPr lang="en-US" baseline="0" dirty="0" err="1" smtClean="0"/>
                        <a:t>Mesquita</a:t>
                      </a:r>
                      <a:r>
                        <a:rPr lang="en-US" baseline="0" dirty="0" smtClean="0"/>
                        <a:t> </a:t>
                      </a:r>
                      <a:r>
                        <a:rPr lang="en-US" baseline="0" dirty="0" err="1" smtClean="0"/>
                        <a:t>Filho</a:t>
                      </a:r>
                      <a:endParaRPr lang="en-US" dirty="0"/>
                    </a:p>
                  </a:txBody>
                  <a:tcPr>
                    <a:solidFill>
                      <a:srgbClr val="FFFF00"/>
                    </a:solidFill>
                  </a:tcPr>
                </a:tc>
                <a:tc>
                  <a:txBody>
                    <a:bodyPr/>
                    <a:lstStyle/>
                    <a:p>
                      <a:pPr algn="ctr"/>
                      <a:r>
                        <a:rPr lang="en-US" dirty="0" smtClean="0"/>
                        <a:t>8</a:t>
                      </a:r>
                      <a:endParaRPr lang="en-US" dirty="0"/>
                    </a:p>
                  </a:txBody>
                  <a:tcPr>
                    <a:solidFill>
                      <a:srgbClr val="FFFF00"/>
                    </a:solidFill>
                  </a:tcPr>
                </a:tc>
                <a:tc>
                  <a:txBody>
                    <a:bodyPr/>
                    <a:lstStyle/>
                    <a:p>
                      <a:pPr algn="ctr"/>
                      <a:r>
                        <a:rPr lang="en-US" dirty="0" smtClean="0"/>
                        <a:t>6</a:t>
                      </a:r>
                      <a:endParaRPr lang="en-US" dirty="0"/>
                    </a:p>
                  </a:txBody>
                  <a:tcPr>
                    <a:solidFill>
                      <a:srgbClr val="FFFF00"/>
                    </a:solidFill>
                  </a:tcPr>
                </a:tc>
                <a:tc>
                  <a:txBody>
                    <a:bodyPr/>
                    <a:lstStyle/>
                    <a:p>
                      <a:pPr algn="ctr"/>
                      <a:r>
                        <a:rPr lang="en-US" dirty="0" smtClean="0"/>
                        <a:t>7</a:t>
                      </a:r>
                      <a:endParaRPr lang="en-US" dirty="0"/>
                    </a:p>
                  </a:txBody>
                  <a:tcPr>
                    <a:solidFill>
                      <a:srgbClr val="FFFF00"/>
                    </a:solidFill>
                  </a:tcPr>
                </a:tc>
              </a:tr>
              <a:tr h="370592">
                <a:tc>
                  <a:txBody>
                    <a:bodyPr/>
                    <a:lstStyle/>
                    <a:p>
                      <a:r>
                        <a:rPr lang="en-US" dirty="0" err="1" smtClean="0"/>
                        <a:t>Oxiteno</a:t>
                      </a:r>
                      <a:r>
                        <a:rPr lang="en-US" dirty="0" smtClean="0"/>
                        <a:t> S.A.</a:t>
                      </a:r>
                      <a:r>
                        <a:rPr lang="en-US" baseline="0" dirty="0" smtClean="0"/>
                        <a:t> </a:t>
                      </a:r>
                      <a:r>
                        <a:rPr lang="en-US" baseline="0" dirty="0" err="1" smtClean="0"/>
                        <a:t>Indústria</a:t>
                      </a:r>
                      <a:r>
                        <a:rPr lang="en-US" baseline="0" dirty="0" smtClean="0"/>
                        <a:t> e </a:t>
                      </a:r>
                      <a:r>
                        <a:rPr lang="en-US" baseline="0" dirty="0" err="1" smtClean="0"/>
                        <a:t>Comércio</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a:t>
                      </a:r>
                      <a:endParaRPr lang="en-US" dirty="0"/>
                    </a:p>
                  </a:txBody>
                  <a:tcPr/>
                </a:tc>
              </a:tr>
              <a:tr h="370592">
                <a:tc>
                  <a:txBody>
                    <a:bodyPr/>
                    <a:lstStyle/>
                    <a:p>
                      <a:r>
                        <a:rPr lang="en-US" dirty="0" smtClean="0"/>
                        <a:t>WEG</a:t>
                      </a:r>
                      <a:r>
                        <a:rPr lang="en-US" baseline="0" dirty="0" smtClean="0"/>
                        <a:t> </a:t>
                      </a:r>
                      <a:r>
                        <a:rPr lang="en-US" baseline="0" dirty="0" err="1" smtClean="0"/>
                        <a:t>Equipamentos</a:t>
                      </a:r>
                      <a:r>
                        <a:rPr lang="en-US" baseline="0" dirty="0" smtClean="0"/>
                        <a:t> </a:t>
                      </a:r>
                      <a:r>
                        <a:rPr lang="en-US" baseline="0" dirty="0" err="1" smtClean="0"/>
                        <a:t>Elétricos</a:t>
                      </a:r>
                      <a:r>
                        <a:rPr lang="en-US" baseline="0" dirty="0" smtClean="0"/>
                        <a:t> S.A - </a:t>
                      </a:r>
                      <a:r>
                        <a:rPr lang="en-US" baseline="0" dirty="0" err="1" smtClean="0"/>
                        <a:t>Motores</a:t>
                      </a:r>
                      <a:endParaRPr lang="en-US" dirty="0"/>
                    </a:p>
                  </a:txBody>
                  <a:tcPr/>
                </a:tc>
                <a:tc>
                  <a:txBody>
                    <a:bodyPr/>
                    <a:lstStyle/>
                    <a:p>
                      <a:pPr algn="ctr"/>
                      <a:r>
                        <a:rPr lang="en-US" dirty="0" smtClean="0"/>
                        <a:t>6</a:t>
                      </a:r>
                      <a:endParaRPr lang="en-US" dirty="0"/>
                    </a:p>
                  </a:txBody>
                  <a:tcPr/>
                </a:tc>
                <a:tc>
                  <a:txBody>
                    <a:bodyPr/>
                    <a:lstStyle/>
                    <a:p>
                      <a:pPr algn="ctr"/>
                      <a:r>
                        <a:rPr lang="en-US" dirty="0" smtClean="0"/>
                        <a:t>6</a:t>
                      </a:r>
                      <a:endParaRPr lang="en-US" dirty="0"/>
                    </a:p>
                  </a:txBody>
                  <a:tcPr/>
                </a:tc>
                <a:tc>
                  <a:txBody>
                    <a:bodyPr/>
                    <a:lstStyle/>
                    <a:p>
                      <a:pPr algn="ctr"/>
                      <a:r>
                        <a:rPr lang="en-US" dirty="0" smtClean="0"/>
                        <a:t>6</a:t>
                      </a:r>
                      <a:endParaRPr lang="en-US" dirty="0"/>
                    </a:p>
                  </a:txBody>
                  <a:tcPr/>
                </a:tc>
              </a:tr>
            </a:tbl>
          </a:graphicData>
        </a:graphic>
      </p:graphicFrame>
      <p:sp>
        <p:nvSpPr>
          <p:cNvPr id="4" name="TextBox 3"/>
          <p:cNvSpPr txBox="1"/>
          <p:nvPr/>
        </p:nvSpPr>
        <p:spPr>
          <a:xfrm>
            <a:off x="644199" y="2011020"/>
            <a:ext cx="369332" cy="3495383"/>
          </a:xfrm>
          <a:prstGeom prst="rect">
            <a:avLst/>
          </a:prstGeom>
          <a:noFill/>
        </p:spPr>
        <p:txBody>
          <a:bodyPr vert="vert270" wrap="none" rtlCol="0">
            <a:spAutoFit/>
          </a:bodyPr>
          <a:lstStyle/>
          <a:p>
            <a:r>
              <a:rPr lang="en-US" sz="1200" dirty="0" smtClean="0"/>
              <a:t>Source: WIPO Statistics Database  last updated 3/2018</a:t>
            </a:r>
            <a:endParaRPr lang="en-US" sz="1200" dirty="0"/>
          </a:p>
        </p:txBody>
      </p:sp>
      <p:sp>
        <p:nvSpPr>
          <p:cNvPr id="5" name="Date Placeholder 4"/>
          <p:cNvSpPr>
            <a:spLocks noGrp="1"/>
          </p:cNvSpPr>
          <p:nvPr>
            <p:ph type="dt" sz="half" idx="10"/>
          </p:nvPr>
        </p:nvSpPr>
        <p:spPr/>
        <p:txBody>
          <a:bodyPr/>
          <a:lstStyle/>
          <a:p>
            <a:r>
              <a:rPr lang="x-none" smtClean="0"/>
              <a:t>18/06/18</a:t>
            </a:r>
            <a:endParaRPr lang="pt-BR"/>
          </a:p>
        </p:txBody>
      </p:sp>
      <p:sp>
        <p:nvSpPr>
          <p:cNvPr id="6" name="Footer Placeholder 5"/>
          <p:cNvSpPr>
            <a:spLocks noGrp="1"/>
          </p:cNvSpPr>
          <p:nvPr>
            <p:ph type="ftr" sz="quarter" idx="11"/>
          </p:nvPr>
        </p:nvSpPr>
        <p:spPr/>
        <p:txBody>
          <a:bodyPr/>
          <a:lstStyle/>
          <a:p>
            <a:r>
              <a:rPr lang="pt-BR" smtClean="0"/>
              <a:t>© M. Elizabeth Ritter dos Santos</a:t>
            </a:r>
            <a:endParaRPr lang="pt-BR"/>
          </a:p>
        </p:txBody>
      </p:sp>
      <p:sp>
        <p:nvSpPr>
          <p:cNvPr id="7" name="Slide Number Placeholder 6"/>
          <p:cNvSpPr>
            <a:spLocks noGrp="1"/>
          </p:cNvSpPr>
          <p:nvPr>
            <p:ph type="sldNum" sz="quarter" idx="12"/>
          </p:nvPr>
        </p:nvSpPr>
        <p:spPr/>
        <p:txBody>
          <a:bodyPr/>
          <a:lstStyle/>
          <a:p>
            <a:fld id="{8F97B8D2-5AAF-401B-A067-A4032262470F}" type="slidenum">
              <a:rPr lang="pt-BR" smtClean="0"/>
              <a:t>8</a:t>
            </a:fld>
            <a:endParaRPr lang="pt-BR"/>
          </a:p>
        </p:txBody>
      </p:sp>
    </p:spTree>
    <p:extLst>
      <p:ext uri="{BB962C8B-B14F-4D97-AF65-F5344CB8AC3E}">
        <p14:creationId xmlns:p14="http://schemas.microsoft.com/office/powerpoint/2010/main" val="7362620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810056146"/>
              </p:ext>
            </p:extLst>
          </p:nvPr>
        </p:nvGraphicFramePr>
        <p:xfrm>
          <a:off x="693169" y="958645"/>
          <a:ext cx="10667625" cy="4542502"/>
        </p:xfrm>
        <a:graphic>
          <a:graphicData uri="http://schemas.openxmlformats.org/drawingml/2006/table">
            <a:tbl>
              <a:tblPr firstRow="1" bandRow="1">
                <a:tableStyleId>{5C22544A-7EE6-4342-B048-85BDC9FD1C3A}</a:tableStyleId>
              </a:tblPr>
              <a:tblGrid>
                <a:gridCol w="714693"/>
                <a:gridCol w="4422286"/>
                <a:gridCol w="3569110"/>
                <a:gridCol w="1961536"/>
              </a:tblGrid>
              <a:tr h="368482">
                <a:tc>
                  <a:txBody>
                    <a:bodyPr/>
                    <a:lstStyle/>
                    <a:p>
                      <a:pPr algn="ctr"/>
                      <a:r>
                        <a:rPr lang="pt-BR" dirty="0" err="1" smtClean="0"/>
                        <a:t>Code</a:t>
                      </a:r>
                      <a:endParaRPr lang="pt-BR" dirty="0" smtClean="0"/>
                    </a:p>
                  </a:txBody>
                  <a:tcPr/>
                </a:tc>
                <a:tc>
                  <a:txBody>
                    <a:bodyPr/>
                    <a:lstStyle/>
                    <a:p>
                      <a:pPr algn="ctr"/>
                      <a:r>
                        <a:rPr lang="pt-BR" dirty="0" smtClean="0"/>
                        <a:t>Service</a:t>
                      </a:r>
                      <a:endParaRPr lang="pt-BR" dirty="0"/>
                    </a:p>
                  </a:txBody>
                  <a:tcPr/>
                </a:tc>
                <a:tc>
                  <a:txBody>
                    <a:bodyPr/>
                    <a:lstStyle/>
                    <a:p>
                      <a:pPr algn="ctr"/>
                      <a:r>
                        <a:rPr lang="pt-BR" dirty="0" err="1" smtClean="0"/>
                        <a:t>Price</a:t>
                      </a:r>
                      <a:r>
                        <a:rPr lang="pt-BR" dirty="0" smtClean="0"/>
                        <a:t> in R$*</a:t>
                      </a:r>
                      <a:endParaRPr lang="pt-BR" dirty="0"/>
                    </a:p>
                  </a:txBody>
                  <a:tcPr/>
                </a:tc>
                <a:tc>
                  <a:txBody>
                    <a:bodyPr/>
                    <a:lstStyle/>
                    <a:p>
                      <a:pPr algn="ctr"/>
                      <a:r>
                        <a:rPr lang="pt-BR" dirty="0" err="1" smtClean="0"/>
                        <a:t>Discount</a:t>
                      </a:r>
                      <a:r>
                        <a:rPr lang="pt-BR" dirty="0" smtClean="0"/>
                        <a:t> </a:t>
                      </a:r>
                      <a:r>
                        <a:rPr lang="pt-BR" dirty="0" err="1" smtClean="0"/>
                        <a:t>price</a:t>
                      </a:r>
                      <a:r>
                        <a:rPr lang="pt-BR" dirty="0" smtClean="0"/>
                        <a:t>**</a:t>
                      </a:r>
                    </a:p>
                  </a:txBody>
                  <a:tcPr/>
                </a:tc>
              </a:tr>
              <a:tr h="3259621">
                <a:tc>
                  <a:txBody>
                    <a:bodyPr/>
                    <a:lstStyle/>
                    <a:p>
                      <a:r>
                        <a:rPr lang="pt-BR" dirty="0" smtClean="0"/>
                        <a:t>284</a:t>
                      </a:r>
                    </a:p>
                  </a:txBody>
                  <a:tcPr/>
                </a:tc>
                <a:tc>
                  <a:txBody>
                    <a:bodyPr/>
                    <a:lstStyle/>
                    <a:p>
                      <a:r>
                        <a:rPr lang="en-US" dirty="0" smtClean="0"/>
                        <a:t>Application for examination of invention via PCT for applications already examined by INPI as ISA / IPEA (exempted from petition)</a:t>
                      </a:r>
                    </a:p>
                    <a:p>
                      <a:endParaRPr lang="en-US" dirty="0" smtClean="0"/>
                    </a:p>
                    <a:p>
                      <a:pPr marL="285750" indent="-285750">
                        <a:spcAft>
                          <a:spcPts val="600"/>
                        </a:spcAft>
                        <a:buFontTx/>
                        <a:buChar char="-"/>
                      </a:pPr>
                      <a:r>
                        <a:rPr lang="en-US" dirty="0" smtClean="0"/>
                        <a:t>Up to 10 (ten) claims</a:t>
                      </a:r>
                    </a:p>
                    <a:p>
                      <a:pPr marL="285750" indent="-285750">
                        <a:buFontTx/>
                        <a:buChar char="-"/>
                      </a:pPr>
                      <a:r>
                        <a:rPr lang="en-US" dirty="0" smtClean="0"/>
                        <a:t>Above</a:t>
                      </a:r>
                      <a:r>
                        <a:rPr lang="en-US" baseline="0" dirty="0" smtClean="0"/>
                        <a:t> to 10 (ten) claims</a:t>
                      </a:r>
                      <a:endParaRPr lang="pt-BR" dirty="0"/>
                    </a:p>
                  </a:txBody>
                  <a:tcPr/>
                </a:tc>
                <a:tc>
                  <a:txBody>
                    <a:bodyPr/>
                    <a:lstStyle/>
                    <a:p>
                      <a:endParaRPr lang="pt-BR" dirty="0" smtClean="0"/>
                    </a:p>
                    <a:p>
                      <a:pPr algn="ctr"/>
                      <a:endParaRPr lang="pt-BR" dirty="0" smtClean="0"/>
                    </a:p>
                    <a:p>
                      <a:pPr algn="ctr"/>
                      <a:endParaRPr lang="pt-BR" dirty="0" smtClean="0"/>
                    </a:p>
                    <a:p>
                      <a:pPr algn="ctr"/>
                      <a:endParaRPr lang="pt-BR" dirty="0" smtClean="0"/>
                    </a:p>
                    <a:p>
                      <a:pPr algn="ctr">
                        <a:spcAft>
                          <a:spcPts val="600"/>
                        </a:spcAft>
                      </a:pPr>
                      <a:r>
                        <a:rPr lang="pt-BR" dirty="0" smtClean="0"/>
                        <a:t>390,00 (US$ 105.00)</a:t>
                      </a:r>
                    </a:p>
                    <a:p>
                      <a:pPr algn="ctr"/>
                      <a:r>
                        <a:rPr lang="pt-BR" dirty="0" err="1" smtClean="0"/>
                        <a:t>Add</a:t>
                      </a:r>
                      <a:r>
                        <a:rPr lang="pt-BR" dirty="0" smtClean="0"/>
                        <a:t> </a:t>
                      </a:r>
                      <a:r>
                        <a:rPr lang="pt-BR" dirty="0" err="1" smtClean="0"/>
                        <a:t>an</a:t>
                      </a:r>
                      <a:r>
                        <a:rPr lang="pt-BR" dirty="0" smtClean="0"/>
                        <a:t> </a:t>
                      </a:r>
                      <a:r>
                        <a:rPr lang="pt-BR" dirty="0" err="1" smtClean="0"/>
                        <a:t>additional</a:t>
                      </a:r>
                      <a:r>
                        <a:rPr lang="pt-BR" dirty="0" smtClean="0"/>
                        <a:t> </a:t>
                      </a:r>
                      <a:r>
                        <a:rPr lang="pt-BR" dirty="0" err="1" smtClean="0"/>
                        <a:t>value</a:t>
                      </a:r>
                      <a:r>
                        <a:rPr lang="pt-BR" dirty="0" smtClean="0"/>
                        <a:t> </a:t>
                      </a:r>
                      <a:r>
                        <a:rPr lang="pt-BR" dirty="0" err="1" smtClean="0"/>
                        <a:t>of</a:t>
                      </a:r>
                      <a:r>
                        <a:rPr lang="pt-BR" dirty="0" smtClean="0"/>
                        <a:t> R$ 100,00 </a:t>
                      </a:r>
                      <a:r>
                        <a:rPr lang="en-US" dirty="0" smtClean="0"/>
                        <a:t>by claim from the 11th to the 15th, from R $ 200.00 per claim from the 16th to the 30th and from the R $ 500.00 per claim from the 31st onwards.</a:t>
                      </a:r>
                      <a:endParaRPr lang="pt-BR" dirty="0"/>
                    </a:p>
                  </a:txBody>
                  <a:tcPr/>
                </a:tc>
                <a:tc>
                  <a:txBody>
                    <a:bodyPr/>
                    <a:lstStyle/>
                    <a:p>
                      <a:endParaRPr lang="pt-BR" dirty="0" smtClean="0"/>
                    </a:p>
                    <a:p>
                      <a:endParaRPr lang="pt-BR" dirty="0" smtClean="0"/>
                    </a:p>
                    <a:p>
                      <a:endParaRPr lang="pt-BR" dirty="0" smtClean="0"/>
                    </a:p>
                    <a:p>
                      <a:endParaRPr lang="pt-BR" dirty="0" smtClean="0"/>
                    </a:p>
                    <a:p>
                      <a:pPr algn="ctr"/>
                      <a:r>
                        <a:rPr lang="pt-BR" dirty="0" smtClean="0"/>
                        <a:t>156,00 (US$ 42.00)</a:t>
                      </a:r>
                    </a:p>
                  </a:txBody>
                  <a:tcPr/>
                </a:tc>
              </a:tr>
              <a:tr h="368482">
                <a:tc>
                  <a:txBody>
                    <a:bodyPr/>
                    <a:lstStyle/>
                    <a:p>
                      <a:r>
                        <a:rPr lang="pt-BR" dirty="0" smtClean="0"/>
                        <a:t>285</a:t>
                      </a:r>
                    </a:p>
                  </a:txBody>
                  <a:tcPr/>
                </a:tc>
                <a:tc>
                  <a:txBody>
                    <a:bodyPr/>
                    <a:lstStyle/>
                    <a:p>
                      <a:r>
                        <a:rPr lang="pt-BR" dirty="0" err="1" smtClean="0"/>
                        <a:t>Application</a:t>
                      </a:r>
                      <a:r>
                        <a:rPr lang="pt-BR" dirty="0" smtClean="0"/>
                        <a:t> for </a:t>
                      </a:r>
                      <a:r>
                        <a:rPr lang="pt-BR" dirty="0" err="1" smtClean="0"/>
                        <a:t>utility</a:t>
                      </a:r>
                      <a:r>
                        <a:rPr lang="pt-BR" baseline="0" dirty="0" smtClean="0"/>
                        <a:t> </a:t>
                      </a:r>
                      <a:r>
                        <a:rPr lang="pt-BR" baseline="0" dirty="0" err="1" smtClean="0"/>
                        <a:t>model</a:t>
                      </a:r>
                      <a:r>
                        <a:rPr lang="pt-BR" baseline="0" dirty="0" smtClean="0"/>
                        <a:t> </a:t>
                      </a:r>
                      <a:r>
                        <a:rPr lang="pt-BR" baseline="0" dirty="0" err="1" smtClean="0"/>
                        <a:t>examination</a:t>
                      </a:r>
                      <a:r>
                        <a:rPr lang="pt-BR" baseline="0" dirty="0" smtClean="0"/>
                        <a:t> via PCT for </a:t>
                      </a:r>
                      <a:r>
                        <a:rPr lang="pt-BR" baseline="0" dirty="0" err="1" smtClean="0"/>
                        <a:t>applications</a:t>
                      </a:r>
                      <a:r>
                        <a:rPr lang="pt-BR" baseline="0" dirty="0" smtClean="0"/>
                        <a:t> </a:t>
                      </a:r>
                      <a:r>
                        <a:rPr lang="pt-BR" baseline="0" dirty="0" err="1" smtClean="0"/>
                        <a:t>already</a:t>
                      </a:r>
                      <a:r>
                        <a:rPr lang="pt-BR" baseline="0" dirty="0" smtClean="0"/>
                        <a:t> </a:t>
                      </a:r>
                      <a:r>
                        <a:rPr lang="pt-BR" baseline="0" dirty="0" err="1" smtClean="0"/>
                        <a:t>examined</a:t>
                      </a:r>
                      <a:r>
                        <a:rPr lang="pt-BR" baseline="0" dirty="0" smtClean="0"/>
                        <a:t> </a:t>
                      </a:r>
                      <a:r>
                        <a:rPr lang="pt-BR" baseline="0" dirty="0" err="1" smtClean="0"/>
                        <a:t>by</a:t>
                      </a:r>
                      <a:r>
                        <a:rPr lang="pt-BR" baseline="0" dirty="0" smtClean="0"/>
                        <a:t> INPI as ISA/IPEA (</a:t>
                      </a:r>
                      <a:r>
                        <a:rPr lang="pt-BR" baseline="0" dirty="0" err="1" smtClean="0"/>
                        <a:t>exempted</a:t>
                      </a:r>
                      <a:r>
                        <a:rPr lang="pt-BR" baseline="0" dirty="0" smtClean="0"/>
                        <a:t> </a:t>
                      </a:r>
                      <a:r>
                        <a:rPr lang="pt-BR" baseline="0" dirty="0" err="1" smtClean="0"/>
                        <a:t>from</a:t>
                      </a:r>
                      <a:r>
                        <a:rPr lang="pt-BR" baseline="0" dirty="0" smtClean="0"/>
                        <a:t> </a:t>
                      </a:r>
                      <a:r>
                        <a:rPr lang="pt-BR" baseline="0" dirty="0" err="1" smtClean="0"/>
                        <a:t>petition</a:t>
                      </a:r>
                      <a:r>
                        <a:rPr lang="pt-BR" baseline="0" dirty="0" smtClean="0"/>
                        <a:t>)</a:t>
                      </a:r>
                      <a:endParaRPr lang="pt-BR" dirty="0"/>
                    </a:p>
                  </a:txBody>
                  <a:tcPr/>
                </a:tc>
                <a:tc>
                  <a:txBody>
                    <a:bodyPr/>
                    <a:lstStyle/>
                    <a:p>
                      <a:pPr algn="ctr"/>
                      <a:endParaRPr lang="pt-BR" dirty="0" smtClean="0"/>
                    </a:p>
                    <a:p>
                      <a:pPr algn="ctr"/>
                      <a:r>
                        <a:rPr lang="pt-BR" dirty="0" smtClean="0"/>
                        <a:t>295,00 (US$ 79.00)</a:t>
                      </a:r>
                      <a:endParaRPr lang="pt-BR" dirty="0"/>
                    </a:p>
                  </a:txBody>
                  <a:tcPr/>
                </a:tc>
                <a:tc>
                  <a:txBody>
                    <a:bodyPr/>
                    <a:lstStyle/>
                    <a:p>
                      <a:pPr algn="ctr"/>
                      <a:endParaRPr lang="pt-BR" dirty="0" smtClean="0"/>
                    </a:p>
                    <a:p>
                      <a:pPr algn="ctr"/>
                      <a:r>
                        <a:rPr lang="pt-BR" dirty="0" smtClean="0"/>
                        <a:t>118,00 (US$ 32.00)</a:t>
                      </a:r>
                    </a:p>
                  </a:txBody>
                  <a:tcPr/>
                </a:tc>
              </a:tr>
            </a:tbl>
          </a:graphicData>
        </a:graphic>
      </p:graphicFrame>
      <p:sp>
        <p:nvSpPr>
          <p:cNvPr id="3" name="CaixaDeTexto 2"/>
          <p:cNvSpPr txBox="1"/>
          <p:nvPr/>
        </p:nvSpPr>
        <p:spPr>
          <a:xfrm>
            <a:off x="3318942" y="202107"/>
            <a:ext cx="5469467" cy="5429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2800" dirty="0" smtClean="0"/>
              <a:t>PCT </a:t>
            </a:r>
            <a:r>
              <a:rPr lang="pt-BR" sz="2800" dirty="0" err="1" smtClean="0"/>
              <a:t>filing</a:t>
            </a:r>
            <a:r>
              <a:rPr lang="pt-BR" sz="2800" dirty="0" smtClean="0"/>
              <a:t> </a:t>
            </a:r>
            <a:r>
              <a:rPr lang="pt-BR" sz="2800" dirty="0" err="1" smtClean="0"/>
              <a:t>fees</a:t>
            </a:r>
            <a:r>
              <a:rPr lang="pt-BR" sz="2800" dirty="0" smtClean="0"/>
              <a:t> in Brazil</a:t>
            </a:r>
            <a:endParaRPr lang="pt-BR" sz="2800" dirty="0"/>
          </a:p>
        </p:txBody>
      </p:sp>
      <p:sp>
        <p:nvSpPr>
          <p:cNvPr id="4" name="CaixaDeTexto 3"/>
          <p:cNvSpPr txBox="1"/>
          <p:nvPr/>
        </p:nvSpPr>
        <p:spPr>
          <a:xfrm>
            <a:off x="604685" y="5560139"/>
            <a:ext cx="6253316" cy="369332"/>
          </a:xfrm>
          <a:prstGeom prst="rect">
            <a:avLst/>
          </a:prstGeom>
          <a:noFill/>
        </p:spPr>
        <p:txBody>
          <a:bodyPr wrap="square" rtlCol="0">
            <a:spAutoFit/>
          </a:bodyPr>
          <a:lstStyle/>
          <a:p>
            <a:r>
              <a:rPr lang="pt-BR" dirty="0" smtClean="0"/>
              <a:t>*</a:t>
            </a:r>
            <a:r>
              <a:rPr lang="en-US" dirty="0"/>
              <a:t>conversion rate </a:t>
            </a:r>
            <a:r>
              <a:rPr lang="en-US" dirty="0" smtClean="0"/>
              <a:t>1US$ </a:t>
            </a:r>
            <a:r>
              <a:rPr lang="en-US" dirty="0"/>
              <a:t>= </a:t>
            </a:r>
            <a:r>
              <a:rPr lang="en-US" dirty="0" smtClean="0"/>
              <a:t>R$ </a:t>
            </a:r>
            <a:r>
              <a:rPr lang="en-US" dirty="0"/>
              <a:t>3.70 (6/6/18)</a:t>
            </a:r>
            <a:endParaRPr lang="pt-BR" dirty="0"/>
          </a:p>
        </p:txBody>
      </p:sp>
      <p:sp>
        <p:nvSpPr>
          <p:cNvPr id="6" name="CaixaDeTexto 5"/>
          <p:cNvSpPr txBox="1"/>
          <p:nvPr/>
        </p:nvSpPr>
        <p:spPr>
          <a:xfrm>
            <a:off x="58994" y="-14741"/>
            <a:ext cx="615553" cy="5723000"/>
          </a:xfrm>
          <a:prstGeom prst="rect">
            <a:avLst/>
          </a:prstGeom>
          <a:noFill/>
        </p:spPr>
        <p:txBody>
          <a:bodyPr vert="vert270" wrap="square" rtlCol="0">
            <a:spAutoFit/>
          </a:bodyPr>
          <a:lstStyle/>
          <a:p>
            <a:r>
              <a:rPr lang="pt-BR" sz="1400" dirty="0" err="1" smtClean="0"/>
              <a:t>Source</a:t>
            </a:r>
            <a:r>
              <a:rPr lang="pt-BR" sz="1400" dirty="0"/>
              <a:t>: http://www.inpi.gov.br/menu-servicos/patente/arquivos/tabela-de-retribuicao-de-servicos-de-patentes-inpi-20170606.pdf </a:t>
            </a:r>
          </a:p>
        </p:txBody>
      </p:sp>
      <p:sp>
        <p:nvSpPr>
          <p:cNvPr id="5" name="Date Placeholder 4"/>
          <p:cNvSpPr>
            <a:spLocks noGrp="1"/>
          </p:cNvSpPr>
          <p:nvPr>
            <p:ph type="dt" sz="half" idx="10"/>
          </p:nvPr>
        </p:nvSpPr>
        <p:spPr/>
        <p:txBody>
          <a:bodyPr/>
          <a:lstStyle/>
          <a:p>
            <a:r>
              <a:rPr lang="x-none" smtClean="0"/>
              <a:t>18/06/18</a:t>
            </a:r>
            <a:endParaRPr lang="pt-BR"/>
          </a:p>
        </p:txBody>
      </p:sp>
      <p:sp>
        <p:nvSpPr>
          <p:cNvPr id="7" name="Footer Placeholder 6"/>
          <p:cNvSpPr>
            <a:spLocks noGrp="1"/>
          </p:cNvSpPr>
          <p:nvPr>
            <p:ph type="ftr" sz="quarter" idx="11"/>
          </p:nvPr>
        </p:nvSpPr>
        <p:spPr/>
        <p:txBody>
          <a:bodyPr/>
          <a:lstStyle/>
          <a:p>
            <a:r>
              <a:rPr lang="pt-BR" smtClean="0"/>
              <a:t>© M. Elizabeth Ritter dos Santos</a:t>
            </a:r>
            <a:endParaRPr lang="pt-BR"/>
          </a:p>
        </p:txBody>
      </p:sp>
      <p:sp>
        <p:nvSpPr>
          <p:cNvPr id="8" name="Slide Number Placeholder 7"/>
          <p:cNvSpPr>
            <a:spLocks noGrp="1"/>
          </p:cNvSpPr>
          <p:nvPr>
            <p:ph type="sldNum" sz="quarter" idx="12"/>
          </p:nvPr>
        </p:nvSpPr>
        <p:spPr/>
        <p:txBody>
          <a:bodyPr/>
          <a:lstStyle/>
          <a:p>
            <a:fld id="{8F97B8D2-5AAF-401B-A067-A4032262470F}" type="slidenum">
              <a:rPr lang="pt-BR" smtClean="0"/>
              <a:t>9</a:t>
            </a:fld>
            <a:endParaRPr lang="pt-BR"/>
          </a:p>
        </p:txBody>
      </p:sp>
    </p:spTree>
    <p:extLst>
      <p:ext uri="{BB962C8B-B14F-4D97-AF65-F5344CB8AC3E}">
        <p14:creationId xmlns:p14="http://schemas.microsoft.com/office/powerpoint/2010/main" val="36357241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6956</TotalTime>
  <Words>1779</Words>
  <Application>Microsoft Macintosh PowerPoint</Application>
  <PresentationFormat>Custom</PresentationFormat>
  <Paragraphs>306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Spectrum</vt:lpstr>
      <vt:lpstr>       Impact of Fee Reductions on Ability of Universities to Access the Patent System – Developing Country Experience  Marli Elizabeth Ritter dos Santos, PhD, RTTP   Geneva, June 18, 2018. </vt:lpstr>
      <vt:lpstr>Table of Contents</vt:lpstr>
      <vt:lpstr>Background</vt:lpstr>
      <vt:lpstr>Comparison of the number of protection requests (2012-2016)</vt:lpstr>
      <vt:lpstr>Invention Patent Applicants  – Residents in Brazil -</vt:lpstr>
      <vt:lpstr>Patents applications filed (IP+UM+CA)  2008-2017 </vt:lpstr>
      <vt:lpstr>Top 10 Patent Applicants in Brazil in 2017</vt:lpstr>
      <vt:lpstr>PCT Top 10 Applicants in Brazil</vt:lpstr>
      <vt:lpstr>PowerPoint Presentation</vt:lpstr>
      <vt:lpstr>PowerPoint Presentation</vt:lpstr>
      <vt:lpstr>PowerPoint Presentation</vt:lpstr>
      <vt:lpstr>PCT filings by universities</vt:lpstr>
      <vt:lpstr>Impact of reducing PCT fees</vt:lpstr>
      <vt:lpstr>Impact of reducing PCT fees</vt:lpstr>
      <vt:lpstr>Impact on innovation</vt:lpstr>
      <vt:lpstr>Suggestions and final remarks</vt:lpstr>
      <vt:lpstr>Thank you!</vt:lpstr>
    </vt:vector>
  </TitlesOfParts>
  <Company>GTIT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Marli Elizabeth R dos Santos</dc:creator>
  <cp:lastModifiedBy>Marli Elizabeth Ritter dos Santos</cp:lastModifiedBy>
  <cp:revision>82</cp:revision>
  <dcterms:created xsi:type="dcterms:W3CDTF">2018-05-08T14:13:44Z</dcterms:created>
  <dcterms:modified xsi:type="dcterms:W3CDTF">2018-06-18T00:24:37Z</dcterms:modified>
</cp:coreProperties>
</file>