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0" r:id="rId2"/>
    <p:sldId id="536" r:id="rId3"/>
    <p:sldId id="520" r:id="rId4"/>
    <p:sldId id="543" r:id="rId5"/>
    <p:sldId id="548" r:id="rId6"/>
    <p:sldId id="544" r:id="rId7"/>
    <p:sldId id="545" r:id="rId8"/>
    <p:sldId id="537" r:id="rId9"/>
    <p:sldId id="538" r:id="rId10"/>
    <p:sldId id="539" r:id="rId11"/>
    <p:sldId id="527" r:id="rId12"/>
    <p:sldId id="528" r:id="rId13"/>
    <p:sldId id="529" r:id="rId14"/>
    <p:sldId id="530" r:id="rId15"/>
    <p:sldId id="531" r:id="rId16"/>
    <p:sldId id="532" r:id="rId17"/>
    <p:sldId id="533" r:id="rId18"/>
    <p:sldId id="534" r:id="rId19"/>
    <p:sldId id="541" r:id="rId20"/>
    <p:sldId id="549" r:id="rId21"/>
    <p:sldId id="535" r:id="rId22"/>
    <p:sldId id="526" r:id="rId23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2917" tIns="46458" rIns="92917" bIns="46458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2917" tIns="46458" rIns="92917" bIns="46458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8CD3BF0-AF06-4D44-AF76-11AB6DFBF746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71800" cy="498475"/>
          </a:xfrm>
          <a:prstGeom prst="rect">
            <a:avLst/>
          </a:prstGeom>
        </p:spPr>
        <p:txBody>
          <a:bodyPr vert="horz" lIns="92917" tIns="46458" rIns="92917" bIns="46458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5625"/>
            <a:ext cx="2971800" cy="498475"/>
          </a:xfrm>
          <a:prstGeom prst="rect">
            <a:avLst/>
          </a:prstGeom>
        </p:spPr>
        <p:txBody>
          <a:bodyPr vert="horz" lIns="92917" tIns="46458" rIns="92917" bIns="46458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9B93526-7BA1-4B6A-8BED-F4B47E6DE8A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3228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2917" tIns="46458" rIns="92917" bIns="464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2917" tIns="46458" rIns="92917" bIns="464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E0B9AB-0129-451B-99E5-3FCFFA6FB311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7" tIns="46458" rIns="92917" bIns="46458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2917" tIns="46458" rIns="92917" bIns="4645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71800" cy="498475"/>
          </a:xfrm>
          <a:prstGeom prst="rect">
            <a:avLst/>
          </a:prstGeom>
        </p:spPr>
        <p:txBody>
          <a:bodyPr vert="horz" lIns="92917" tIns="46458" rIns="92917" bIns="464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5625"/>
            <a:ext cx="2971800" cy="498475"/>
          </a:xfrm>
          <a:prstGeom prst="rect">
            <a:avLst/>
          </a:prstGeom>
        </p:spPr>
        <p:txBody>
          <a:bodyPr vert="horz" lIns="92917" tIns="46458" rIns="92917" bIns="464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39637A-7333-43D8-A3BB-DB8DDC70CC4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3689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51119" indent="-288891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55566" indent="-231113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17793" indent="-231113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80018" indent="-231113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42246" indent="-2311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3004471" indent="-2311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66698" indent="-2311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928926" indent="-2311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910C8A1-410C-4E95-94B5-56A59F795074}" type="slidenum">
              <a:rPr lang="en-ZA" sz="1200"/>
              <a:pPr eaLnBrk="1" hangingPunct="1">
                <a:defRPr/>
              </a:pPr>
              <a:t>1</a:t>
            </a:fld>
            <a:endParaRPr lang="en-ZA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6350" indent="-28705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8231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7524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6817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6109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5401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4693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3987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B8F0003-FE1E-44CB-BCEA-CC72357B5F22}" type="slidenum">
              <a:rPr lang="en-GB" sz="1200"/>
              <a:pPr>
                <a:defRPr/>
              </a:pPr>
              <a:t>2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D18C6-A23B-4770-9018-BA5AED3FE1C8}" type="slidenum">
              <a:rPr lang="en-US"/>
              <a:pPr/>
              <a:t>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6350" indent="-28705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8231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7524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6817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6109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5401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4693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3987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D9E526FA-2577-48A8-A3BE-C7C515BB8380}" type="slidenum">
              <a:rPr lang="en-GB" sz="1200"/>
              <a:pPr>
                <a:defRPr/>
              </a:pPr>
              <a:t>11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6350" indent="-28705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8231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7524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6817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6109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5401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4693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3987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B240355-C14D-429A-AE29-9AD151E6C76F}" type="slidenum">
              <a:rPr lang="en-GB" sz="1200"/>
              <a:pPr>
                <a:defRPr/>
              </a:pPr>
              <a:t>12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6350" indent="-28705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8231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7524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6817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6109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5401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4693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3987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D1E56A5-D7E7-4F19-950F-365C83948AFC}" type="slidenum">
              <a:rPr lang="en-GB" sz="1200"/>
              <a:pPr>
                <a:defRPr/>
              </a:pPr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6350" indent="-28705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8231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7524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6817" indent="-229646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26109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85401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4693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3987" indent="-2296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CD899DA9-CF2D-4FD1-9F65-58993E3DC177}" type="slidenum">
              <a:rPr lang="en-GB" sz="1200"/>
              <a:pPr>
                <a:defRPr/>
              </a:pPr>
              <a:t>14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8C2A-7B2C-4E16-9149-7F2F3EF8A064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8FAC-C2E3-4EE8-A237-CE37E7D178C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465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23AB-34E5-4272-B672-ECF1AAD6C6C3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9A44-4517-48D4-AF9E-E7F1A2FEFA4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024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C771-FBAE-496F-8112-B5E9D4BD7B58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365B-57AD-4D49-AC80-A11002B1924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736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Public\Pictures\Sample Pictures\IdeaNav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21388"/>
            <a:ext cx="1438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403350" y="6397625"/>
            <a:ext cx="5976938" cy="682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463550" y="1160463"/>
            <a:ext cx="8212138" cy="4603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90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6D42-177B-4445-B21A-D51EEAE46585}" type="datetimeFigureOut">
              <a:rPr lang="en-ZA"/>
              <a:pPr>
                <a:defRPr/>
              </a:pPr>
              <a:t>2014/11/26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9FF7-66B4-41F8-A338-C432672DDCA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647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&amp;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32488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ublic\Pictures\Sample Pictures\IdeaNav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21388"/>
            <a:ext cx="1438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403350" y="6397625"/>
            <a:ext cx="5976938" cy="682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463550" y="1147763"/>
            <a:ext cx="8212138" cy="4603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F43E-24D1-456D-87A6-8AE467BE907F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F372-E040-4A23-9D43-301E6135883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881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3550" y="1365250"/>
            <a:ext cx="8212138" cy="460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8675688" y="330200"/>
            <a:ext cx="46037" cy="108108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176E3-D3F4-4B91-89A3-4E0AF449B922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1BC1-67EF-4E64-9676-99A8443BD1B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070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3550" y="1365250"/>
            <a:ext cx="8212138" cy="460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8" name="Rectangle 7"/>
          <p:cNvSpPr/>
          <p:nvPr userDrawn="1"/>
        </p:nvSpPr>
        <p:spPr>
          <a:xfrm>
            <a:off x="8669338" y="265113"/>
            <a:ext cx="46037" cy="10810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B68D-B2EC-44FF-88D2-2C36EE09BA32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7233-393C-4442-82C9-6038A24D2FD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859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3550" y="1365250"/>
            <a:ext cx="8212138" cy="460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4" name="Rectangle 3"/>
          <p:cNvSpPr/>
          <p:nvPr userDrawn="1"/>
        </p:nvSpPr>
        <p:spPr>
          <a:xfrm>
            <a:off x="8664575" y="331788"/>
            <a:ext cx="46038" cy="10810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921B-A12C-4F6C-ACFC-16DFAE968D26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77448-F96B-4C8B-975A-D7596D7F797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226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3550" y="1123950"/>
            <a:ext cx="8212138" cy="460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9B2D-0CB5-4974-8FD8-BE6FE9B4A06E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7008-DB8B-406E-BD15-0FAFA27FAE4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480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656E-DE3C-47AF-AA36-742E1072A4F3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9587-70F1-4846-8B17-8536E62EC95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739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C248-480B-4B20-A0CF-26E145599506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186B-8DA2-4683-B3E7-7E2DA6C10DC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153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280A72-7FFF-4F1B-AEF0-A66EDD41734C}" type="datetimeFigureOut">
              <a:rPr lang="en-ZA"/>
              <a:pPr>
                <a:defRPr/>
              </a:pPr>
              <a:t>2014/11/26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BE0CD-2FB0-4A26-98B1-D3D295B9DDC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pic>
        <p:nvPicPr>
          <p:cNvPr id="1031" name="Picture 3" descr="C:\Users\Public\Pictures\Sample Pictures\IdeaNav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21388"/>
            <a:ext cx="1438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403350" y="6397625"/>
            <a:ext cx="5976938" cy="682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59488"/>
            <a:ext cx="771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VeE1j5cdPw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helightie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frm=1&amp;source=images&amp;cd=&amp;cad=rja&amp;docid=KTzAGotVg-DgkM&amp;tbnid=UPds6s7TByv05M:&amp;ved=0CAUQjRw&amp;url=http%3A%2F%2Fwww.emeraldinsight.com%2Fjournals.htm%3Farticleid%3D883967%26show%3Dhtml&amp;ei=pHZ5Uo7rCcnH0QX-2YCACQ&amp;psig=AFQjCNFjlaERFCYZ8R_qJrD80ZTrTcu0Mw&amp;ust=138377829070769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54238"/>
            <a:ext cx="8316912" cy="1081087"/>
          </a:xfrm>
        </p:spPr>
        <p:txBody>
          <a:bodyPr/>
          <a:lstStyle/>
          <a:p>
            <a:pPr eaLnBrk="1" hangingPunct="1"/>
            <a:r>
              <a:rPr lang="en-ZA" altLang="en-US" sz="3600" b="1" dirty="0" smtClean="0"/>
              <a:t>Commercialising Intellectual Property Assets </a:t>
            </a:r>
            <a:br>
              <a:rPr lang="en-ZA" altLang="en-US" sz="3600" b="1" dirty="0" smtClean="0"/>
            </a:br>
            <a:r>
              <a:rPr lang="en-ZA" altLang="en-US" sz="2800" b="1" dirty="0" smtClean="0"/>
              <a:t>Case Study 5:</a:t>
            </a:r>
            <a:br>
              <a:rPr lang="en-ZA" altLang="en-US" sz="2800" b="1" dirty="0" smtClean="0"/>
            </a:br>
            <a:r>
              <a:rPr lang="en-ZA" altLang="en-US" sz="2800" dirty="0" smtClean="0"/>
              <a:t>– </a:t>
            </a:r>
            <a:r>
              <a:rPr lang="en-ZA" altLang="en-US" sz="2800" dirty="0" smtClean="0"/>
              <a:t>Topic </a:t>
            </a:r>
            <a:r>
              <a:rPr lang="en-ZA" altLang="en-US" sz="2800" dirty="0" smtClean="0"/>
              <a:t>18 </a:t>
            </a:r>
            <a:r>
              <a:rPr lang="en-ZA" altLang="en-US" sz="2800" dirty="0" smtClean="0"/>
              <a:t>- </a:t>
            </a:r>
            <a:br>
              <a:rPr lang="en-ZA" altLang="en-US" sz="2800" dirty="0" smtClean="0"/>
            </a:br>
            <a:endParaRPr lang="en-US" altLang="en-US" sz="2800" i="1" dirty="0" smtClean="0"/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1033463" y="3603625"/>
            <a:ext cx="75295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</a:pPr>
            <a:r>
              <a:rPr lang="en-ZA" altLang="en-US" sz="2400" dirty="0"/>
              <a:t>McLean Sibanda</a:t>
            </a:r>
          </a:p>
          <a:p>
            <a:pPr algn="ctr"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</a:pPr>
            <a:r>
              <a:rPr lang="en-ZA" altLang="en-US" sz="2400" b="1" dirty="0" smtClean="0"/>
              <a:t>Training of the Trainers Program on Effective Intellectual Property Asset Management by Small and Medium Sized Enterprises (SMEs)</a:t>
            </a:r>
          </a:p>
          <a:p>
            <a:pPr algn="ctr"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</a:pPr>
            <a:r>
              <a:rPr lang="en-ZA" altLang="en-US" sz="2000" dirty="0" smtClean="0"/>
              <a:t>Organised by the World Intellectual Property Organisation (WIPO) and the African Regional Intellectual Property Organization (ARIPO)</a:t>
            </a:r>
          </a:p>
          <a:p>
            <a:pPr algn="ctr" eaLnBrk="1" hangingPunct="1">
              <a:spcBef>
                <a:spcPct val="20000"/>
              </a:spcBef>
              <a:buClr>
                <a:srgbClr val="FF9966"/>
              </a:buClr>
              <a:buFont typeface="Wingdings" pitchFamily="2" charset="2"/>
              <a:buNone/>
            </a:pPr>
            <a:r>
              <a:rPr lang="en-ZA" altLang="en-US" sz="2000" dirty="0" smtClean="0"/>
              <a:t>Harare, Zimbabwe, </a:t>
            </a:r>
            <a:r>
              <a:rPr lang="en-ZA" altLang="en-US" sz="1800" dirty="0" smtClean="0"/>
              <a:t>28</a:t>
            </a:r>
            <a:r>
              <a:rPr lang="en-ZA" altLang="en-US" sz="1800" baseline="30000" dirty="0" smtClean="0"/>
              <a:t>th</a:t>
            </a:r>
            <a:r>
              <a:rPr lang="en-ZA" altLang="en-US" sz="1800" dirty="0" smtClean="0"/>
              <a:t> November 2014</a:t>
            </a:r>
            <a:endParaRPr lang="en-US" altLang="en-US" sz="1800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827088" y="1412875"/>
            <a:ext cx="8066087" cy="714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pic>
        <p:nvPicPr>
          <p:cNvPr id="81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76238"/>
            <a:ext cx="51831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30213" y="120650"/>
            <a:ext cx="8318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Introduction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Open Innovation and Intellectual Property</a:t>
            </a:r>
          </a:p>
        </p:txBody>
      </p:sp>
      <p:pic>
        <p:nvPicPr>
          <p:cNvPr id="13315" name="Picture 8" descr="C:\Users\Jonathan\Pictures\op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3"/>
          <a:stretch>
            <a:fillRect/>
          </a:stretch>
        </p:blipFill>
        <p:spPr bwMode="auto">
          <a:xfrm>
            <a:off x="1201738" y="1196975"/>
            <a:ext cx="66611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3746500"/>
            <a:ext cx="4117975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70" y="4661274"/>
            <a:ext cx="1526305" cy="1178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07975" y="4056063"/>
            <a:ext cx="2017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altLang="en-US" sz="2800"/>
              <a:t>From: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692" y="4581128"/>
            <a:ext cx="168496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cap="all" dirty="0">
                <a:ln w="0"/>
                <a:solidFill>
                  <a:srgbClr val="FF9933"/>
                </a:solidFill>
                <a:effectLst>
                  <a:reflection blurRad="12700" stA="50000" endPos="50000" dist="5000" dir="5400000" sy="-100000" rotWithShape="0"/>
                </a:effectLst>
              </a:rPr>
              <a:t>R&amp;D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6869113" y="3724275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altLang="en-US" sz="2800"/>
              <a:t>To: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 descr="product_lite_refl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644900"/>
            <a:ext cx="14478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4" descr="product_xpo_refl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84463"/>
            <a:ext cx="16478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250825" y="1233488"/>
            <a:ext cx="34480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000" i="1">
                <a:solidFill>
                  <a:schemeClr val="accent2"/>
                </a:solidFill>
              </a:rPr>
              <a:t>Justick Light noticeboard, Justick Exhibition Board system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i="1">
                <a:solidFill>
                  <a:schemeClr val="accent2"/>
                </a:solidFill>
              </a:rPr>
              <a:t>Electron-adhesion devices</a:t>
            </a:r>
          </a:p>
        </p:txBody>
      </p:sp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424863" cy="784225"/>
          </a:xfrm>
        </p:spPr>
        <p:txBody>
          <a:bodyPr/>
          <a:lstStyle/>
          <a:p>
            <a:pPr algn="r">
              <a:defRPr/>
            </a:pPr>
            <a:r>
              <a:rPr lang="en-ZA" altLang="en-US" sz="3600" b="1" dirty="0" smtClean="0">
                <a:solidFill>
                  <a:schemeClr val="tx2">
                    <a:lumMod val="50000"/>
                  </a:schemeClr>
                </a:solidFill>
              </a:rPr>
              <a:t>Case Studies</a:t>
            </a:r>
            <a:r>
              <a:rPr lang="en-ZA" altLang="en-US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ZA" altLang="en-US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ZA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Justick</a:t>
            </a:r>
            <a:endParaRPr lang="en-ZA" alt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342" name="Content Placeholder 2"/>
          <p:cNvSpPr txBox="1">
            <a:spLocks/>
          </p:cNvSpPr>
          <p:nvPr/>
        </p:nvSpPr>
        <p:spPr bwMode="auto">
          <a:xfrm>
            <a:off x="3978275" y="1260475"/>
            <a:ext cx="4891088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FF9933"/>
              </a:buClr>
              <a:buFont typeface="Arial" charset="0"/>
              <a:buNone/>
            </a:pPr>
            <a:r>
              <a:rPr lang="en-ZA" altLang="en-US" sz="2400" i="1"/>
              <a:t>“South African market was used as a base to pilot production, gauge market perceptions, and establish world-class quality products. Justick products have been extensively tested in the market and the success has led to an international expansion strategy with distributors across the globe.”</a:t>
            </a:r>
            <a:br>
              <a:rPr lang="en-ZA" altLang="en-US" sz="2400" i="1"/>
            </a:br>
            <a:endParaRPr lang="en-ZA" altLang="en-US" sz="2400" i="1"/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403225" y="5659438"/>
            <a:ext cx="8640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ZA" altLang="en-US" sz="2000">
                <a:hlinkClick r:id="rId5"/>
              </a:rPr>
              <a:t>http://www.youtube.com/watch?v=zVeE1j5cdPw</a:t>
            </a:r>
            <a:r>
              <a:rPr lang="en-ZA" altLang="en-US" sz="20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893175" cy="784225"/>
          </a:xfrm>
        </p:spPr>
        <p:txBody>
          <a:bodyPr/>
          <a:lstStyle/>
          <a:p>
            <a:r>
              <a:rPr lang="en-ZA" altLang="en-US" sz="3000" smtClean="0"/>
              <a:t>Case Studies</a:t>
            </a:r>
            <a:br>
              <a:rPr lang="en-ZA" altLang="en-US" sz="3000" smtClean="0"/>
            </a:br>
            <a:r>
              <a:rPr lang="en-ZA" altLang="en-US" sz="2200" smtClean="0"/>
              <a:t>Justick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51212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8913"/>
            <a:ext cx="55149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17671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ounded Rectangle 2"/>
          <p:cNvSpPr>
            <a:spLocks noChangeArrowheads="1"/>
          </p:cNvSpPr>
          <p:nvPr/>
        </p:nvSpPr>
        <p:spPr bwMode="auto">
          <a:xfrm>
            <a:off x="5795963" y="4652963"/>
            <a:ext cx="3211512" cy="14446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marL="342900" indent="-342900">
              <a:buFont typeface="Arial" charset="0"/>
              <a:buChar char="•"/>
            </a:pPr>
            <a:r>
              <a:rPr lang="en-ZA" altLang="en-US" sz="2000" b="1">
                <a:solidFill>
                  <a:schemeClr val="bg1"/>
                </a:solidFill>
                <a:latin typeface="Arial" charset="0"/>
              </a:rPr>
              <a:t>Trademark – Justick</a:t>
            </a:r>
          </a:p>
          <a:p>
            <a:pPr marL="342900" indent="-342900">
              <a:buFont typeface="Arial" charset="0"/>
              <a:buChar char="•"/>
            </a:pPr>
            <a:r>
              <a:rPr lang="en-ZA" altLang="en-US" sz="2000">
                <a:solidFill>
                  <a:schemeClr val="bg1"/>
                </a:solidFill>
                <a:latin typeface="Arial" charset="0"/>
              </a:rPr>
              <a:t>Patents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ZA" altLang="en-US" sz="2000" i="1">
                <a:solidFill>
                  <a:schemeClr val="bg1"/>
                </a:solidFill>
                <a:latin typeface="Arial" charset="0"/>
              </a:rPr>
              <a:t>PCT application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ZA" altLang="en-US" sz="2000" i="1">
                <a:solidFill>
                  <a:schemeClr val="bg1"/>
                </a:solidFill>
                <a:latin typeface="Arial" charset="0"/>
              </a:rPr>
              <a:t>US, EPO patents</a:t>
            </a:r>
            <a:endParaRPr lang="en-ZA" altLang="en-US" sz="2000" b="1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424863" cy="784225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>
                <a:solidFill>
                  <a:schemeClr val="tx2">
                    <a:lumMod val="50000"/>
                  </a:schemeClr>
                </a:solidFill>
              </a:rPr>
              <a:t>Case Studies</a:t>
            </a:r>
            <a: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ZA" sz="2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Jo’M</a:t>
            </a:r>
            <a:r>
              <a:rPr lang="en-ZA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Cosmetics</a:t>
            </a:r>
            <a:endParaRPr lang="en-ZA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6840537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12273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01148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2"/>
          <p:cNvSpPr txBox="1">
            <a:spLocks/>
          </p:cNvSpPr>
          <p:nvPr/>
        </p:nvSpPr>
        <p:spPr bwMode="auto">
          <a:xfrm>
            <a:off x="4373563" y="1341438"/>
            <a:ext cx="454025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ZA" altLang="en-US" sz="2400" dirty="0" smtClean="0">
                <a:solidFill>
                  <a:schemeClr val="tx2">
                    <a:lumMod val="50000"/>
                  </a:schemeClr>
                </a:solidFill>
              </a:rPr>
              <a:t>Jo M Cosmetics: est. 2005 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ZA" altLang="en-US" sz="2400" dirty="0" smtClean="0">
                <a:solidFill>
                  <a:schemeClr val="tx2">
                    <a:lumMod val="50000"/>
                  </a:schemeClr>
                </a:solidFill>
              </a:rPr>
              <a:t>Herbal or natural cosmetic range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ZA" altLang="en-US" sz="2400" dirty="0" smtClean="0">
                <a:solidFill>
                  <a:schemeClr val="tx2">
                    <a:lumMod val="50000"/>
                  </a:schemeClr>
                </a:solidFill>
              </a:rPr>
              <a:t>Trade marks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ZA" altLang="en-US" sz="2400" i="1" dirty="0" err="1" smtClean="0"/>
              <a:t>Jo’M</a:t>
            </a:r>
            <a:endParaRPr lang="en-ZA" altLang="en-US" sz="2400" i="1" dirty="0" smtClean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ZA" altLang="en-US" sz="2400" i="1" dirty="0" err="1" smtClean="0"/>
              <a:t>Jo’M</a:t>
            </a:r>
            <a:r>
              <a:rPr lang="en-ZA" altLang="en-US" sz="2400" i="1" dirty="0" smtClean="0"/>
              <a:t> Cosmetics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ZA" altLang="en-US" sz="2400" i="1" dirty="0" smtClean="0"/>
              <a:t>South African patent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ZA" altLang="en-US" sz="2400" i="1" dirty="0" smtClean="0"/>
              <a:t>Copyright – packaging / insert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424863" cy="784225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>
                <a:solidFill>
                  <a:schemeClr val="tx2">
                    <a:lumMod val="50000"/>
                  </a:schemeClr>
                </a:solidFill>
              </a:rPr>
              <a:t>Case Studies</a:t>
            </a:r>
            <a: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ZA" sz="2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Jo’M</a:t>
            </a:r>
            <a:r>
              <a:rPr lang="en-ZA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Cosmetics</a:t>
            </a:r>
            <a:endParaRPr lang="en-ZA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2619375"/>
            <a:ext cx="81010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en-ZA" i="1" dirty="0">
                <a:solidFill>
                  <a:srgbClr val="002060"/>
                </a:solidFill>
              </a:rPr>
              <a:t>No patents – trade secrets and know-how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n-ZA" sz="2000" dirty="0">
              <a:solidFill>
                <a:srgbClr val="C00000"/>
              </a:solidFill>
            </a:endParaRP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ZA" sz="2000" dirty="0"/>
              <a:t> </a:t>
            </a: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Produce wide range of high quality, cost effective, value added zirconium chemicals and zirconium oxides</a:t>
            </a: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ZA" sz="1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 Specialized </a:t>
            </a:r>
            <a:r>
              <a:rPr lang="en-ZA" sz="2400" dirty="0" err="1">
                <a:solidFill>
                  <a:schemeClr val="tx2">
                    <a:lumMod val="50000"/>
                  </a:schemeClr>
                </a:solidFill>
              </a:rPr>
              <a:t>zirconia</a:t>
            </a: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 products from dissociated zircon</a:t>
            </a: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ZA" sz="1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 Products marketed and sold to a diverse industry in more than 60 countries across the world </a:t>
            </a: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ZA" sz="10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 Only zircon chemical beneficiation plant in Africa</a:t>
            </a:r>
          </a:p>
        </p:txBody>
      </p:sp>
      <p:grpSp>
        <p:nvGrpSpPr>
          <p:cNvPr id="18435" name="Group 20"/>
          <p:cNvGrpSpPr>
            <a:grpSpLocks/>
          </p:cNvGrpSpPr>
          <p:nvPr/>
        </p:nvGrpSpPr>
        <p:grpSpPr bwMode="auto">
          <a:xfrm>
            <a:off x="476250" y="1292225"/>
            <a:ext cx="8421688" cy="1677988"/>
            <a:chOff x="1824" y="-12"/>
            <a:chExt cx="2546" cy="768"/>
          </a:xfrm>
        </p:grpSpPr>
        <p:pic>
          <p:nvPicPr>
            <p:cNvPr id="18437" name="Picture 4" descr="front7op_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08" t="27849"/>
            <a:stretch>
              <a:fillRect/>
            </a:stretch>
          </p:blipFill>
          <p:spPr bwMode="auto">
            <a:xfrm>
              <a:off x="1824" y="0"/>
              <a:ext cx="168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5" descr="Zircon Projec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" y="-12"/>
              <a:ext cx="72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424863" cy="784225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>
                <a:solidFill>
                  <a:schemeClr val="tx2">
                    <a:lumMod val="50000"/>
                  </a:schemeClr>
                </a:solidFill>
              </a:rPr>
              <a:t>Case Studies</a:t>
            </a:r>
            <a: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ZA" sz="2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Geratech</a:t>
            </a:r>
            <a:endParaRPr lang="en-ZA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850" y="3429000"/>
            <a:ext cx="8461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ZA" sz="2400" i="1" dirty="0">
                <a:solidFill>
                  <a:srgbClr val="003366"/>
                </a:solidFill>
              </a:rPr>
              <a:t>Patents, know how and trademarks</a:t>
            </a:r>
            <a:r>
              <a:rPr lang="en-ZA" sz="2400" dirty="0">
                <a:solidFill>
                  <a:srgbClr val="003366"/>
                </a:solidFill>
              </a:rPr>
              <a:t> – Consortium licensed to Safe Eggs (Pty) Ltd</a:t>
            </a:r>
          </a:p>
          <a:p>
            <a:pPr marL="381000" indent="-3810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ZA" sz="1000" dirty="0">
              <a:solidFill>
                <a:srgbClr val="CC0000"/>
              </a:solidFill>
            </a:endParaRPr>
          </a:p>
          <a:p>
            <a:pPr marL="457200" indent="-45720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Eggs prone to contamination by Salmonella</a:t>
            </a:r>
          </a:p>
          <a:p>
            <a:pPr marL="457200" indent="-45720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Pasteurize </a:t>
            </a: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shell eggs without cooking them - Reduced levels of pathogens </a:t>
            </a:r>
          </a:p>
          <a:p>
            <a:pPr marL="457200" indent="-45720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Extended </a:t>
            </a:r>
            <a:r>
              <a:rPr lang="en-ZA" sz="2400" dirty="0">
                <a:solidFill>
                  <a:schemeClr val="tx2">
                    <a:lumMod val="50000"/>
                  </a:schemeClr>
                </a:solidFill>
              </a:rPr>
              <a:t>shelf life of &gt; six weeks at ambient temperature</a:t>
            </a:r>
          </a:p>
          <a:p>
            <a:pPr marL="381000" indent="-3810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ZA" sz="1400" dirty="0">
              <a:solidFill>
                <a:srgbClr val="CC00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214438"/>
            <a:ext cx="5816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700213"/>
            <a:ext cx="182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424863" cy="784225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>
                <a:solidFill>
                  <a:schemeClr val="tx2">
                    <a:lumMod val="50000"/>
                  </a:schemeClr>
                </a:solidFill>
              </a:rPr>
              <a:t>Case Studies</a:t>
            </a:r>
            <a: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ZA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Safe Eggs</a:t>
            </a:r>
            <a:endParaRPr lang="en-ZA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19200"/>
            <a:ext cx="324008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3995738" y="4808538"/>
            <a:ext cx="674687" cy="733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ZA"/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762000" y="4454525"/>
            <a:ext cx="3403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altLang="en-US" sz="2000" b="1">
                <a:solidFill>
                  <a:srgbClr val="CC0000"/>
                </a:solidFill>
              </a:rPr>
              <a:t>Consortium of University of Johannesburg, University of Pretoria &amp; University of Port Elizabeth</a:t>
            </a: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4800600" y="4460875"/>
            <a:ext cx="3851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ZA" altLang="en-US" i="1">
                <a:solidFill>
                  <a:srgbClr val="002060"/>
                </a:solidFill>
              </a:rPr>
              <a:t>Patent Portfolio </a:t>
            </a:r>
            <a:r>
              <a:rPr lang="en-ZA" altLang="en-US">
                <a:solidFill>
                  <a:srgbClr val="002060"/>
                </a:solidFill>
              </a:rPr>
              <a:t>licensed to German, Chinese and RSA companies</a:t>
            </a:r>
          </a:p>
        </p:txBody>
      </p:sp>
      <p:pic>
        <p:nvPicPr>
          <p:cNvPr id="20486" name="Picture 6" descr="100_08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19200"/>
            <a:ext cx="360203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424863" cy="784225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>
                <a:solidFill>
                  <a:schemeClr val="tx2">
                    <a:lumMod val="50000"/>
                  </a:schemeClr>
                </a:solidFill>
              </a:rPr>
              <a:t>Case Studies</a:t>
            </a:r>
            <a: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ZA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PTIP - Photovoltaic Technology </a:t>
            </a:r>
            <a:endParaRPr lang="en-ZA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850" y="1258888"/>
            <a:ext cx="46799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ZA" sz="2400" i="1" dirty="0">
                <a:solidFill>
                  <a:srgbClr val="003366"/>
                </a:solidFill>
              </a:rPr>
              <a:t>IP – battery management system; design registrations, trademarks</a:t>
            </a:r>
          </a:p>
          <a:p>
            <a:pPr marL="381000" indent="-381000" algn="just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ZA" sz="1000" dirty="0">
              <a:solidFill>
                <a:srgbClr val="CC0000"/>
              </a:solidFill>
            </a:endParaRPr>
          </a:p>
          <a:p>
            <a:pPr marL="457200" indent="-45720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ZA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Six-</a:t>
            </a:r>
            <a:r>
              <a:rPr lang="en-ZA" sz="28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seater</a:t>
            </a:r>
            <a:r>
              <a:rPr lang="en-ZA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urban vehicle</a:t>
            </a:r>
          </a:p>
          <a:p>
            <a:pPr marL="457200" indent="-45720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ZA" sz="1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ZA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South Africa’s first electric motor vehicle</a:t>
            </a:r>
            <a:endParaRPr lang="en-US" sz="2800" kern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ZA" sz="1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ZA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Advances in lithium ion battery technology</a:t>
            </a:r>
          </a:p>
          <a:p>
            <a:pPr marL="457200" indent="-45720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en-ZA" sz="1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 algn="just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ZA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Practicality, performance and design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19575"/>
            <a:ext cx="219392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26" descr="untitle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906588"/>
            <a:ext cx="29718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3"/>
          <p:cNvSpPr txBox="1">
            <a:spLocks noChangeArrowheads="1"/>
          </p:cNvSpPr>
          <p:nvPr/>
        </p:nvSpPr>
        <p:spPr bwMode="auto">
          <a:xfrm>
            <a:off x="5813425" y="1228725"/>
            <a:ext cx="31257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/>
              <a:t>Optimal Energy</a:t>
            </a:r>
          </a:p>
          <a:p>
            <a:pPr algn="ctr" eaLnBrk="1" hangingPunct="1"/>
            <a:r>
              <a:rPr lang="en-US" altLang="en-US" sz="1200" i="1"/>
              <a:t>The Joule on display at Geneva Motor Show 2010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424863" cy="784225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>
                <a:solidFill>
                  <a:schemeClr val="tx2">
                    <a:lumMod val="50000"/>
                  </a:schemeClr>
                </a:solidFill>
              </a:rPr>
              <a:t>Case Studies</a:t>
            </a:r>
            <a: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ZA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Optimal Energy – the Joule</a:t>
            </a:r>
            <a:endParaRPr lang="en-ZA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424863" cy="784225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>
                <a:solidFill>
                  <a:schemeClr val="tx2">
                    <a:lumMod val="50000"/>
                  </a:schemeClr>
                </a:solidFill>
              </a:rPr>
              <a:t>Case Studies</a:t>
            </a:r>
            <a: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ZA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Curtain Accessory</a:t>
            </a:r>
            <a:endParaRPr lang="en-ZA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5693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435975" cy="784225"/>
          </a:xfrm>
        </p:spPr>
        <p:txBody>
          <a:bodyPr/>
          <a:lstStyle/>
          <a:p>
            <a:pPr algn="l">
              <a:defRPr/>
            </a:pPr>
            <a:r>
              <a:rPr lang="en-ZA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Overview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67544" y="1211367"/>
            <a:ext cx="79311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80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Case Studies   : </a:t>
            </a:r>
            <a:r>
              <a:rPr lang="en-US" altLang="en-US" dirty="0" err="1" smtClean="0">
                <a:solidFill>
                  <a:schemeClr val="tx2">
                    <a:lumMod val="50000"/>
                  </a:schemeClr>
                </a:solidFill>
              </a:rPr>
              <a:t>Justick</a:t>
            </a:r>
            <a:endParaRPr lang="en-US" alt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0" lvl="6" indent="0" eaLnBrk="1" hangingPunct="1">
              <a:lnSpc>
                <a:spcPct val="70000"/>
              </a:lnSpc>
              <a:spcBef>
                <a:spcPts val="800"/>
              </a:spcBef>
              <a:spcAft>
                <a:spcPts val="1000"/>
              </a:spcAft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Jo’M</a:t>
            </a:r>
            <a:endParaRPr lang="en-US" alt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0" lvl="6" indent="0" eaLnBrk="1" hangingPunct="1">
              <a:lnSpc>
                <a:spcPct val="70000"/>
              </a:lnSpc>
              <a:spcBef>
                <a:spcPts val="800"/>
              </a:spcBef>
              <a:spcAft>
                <a:spcPts val="1000"/>
              </a:spcAft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Geratech</a:t>
            </a:r>
            <a:endParaRPr lang="en-US" alt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0" lvl="6" indent="0" eaLnBrk="1" hangingPunct="1">
              <a:lnSpc>
                <a:spcPct val="70000"/>
              </a:lnSpc>
              <a:spcBef>
                <a:spcPts val="800"/>
              </a:spcBef>
              <a:spcAft>
                <a:spcPts val="1000"/>
              </a:spcAft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: Safe Eggs</a:t>
            </a:r>
          </a:p>
          <a:p>
            <a:pPr marL="2743200" lvl="6" indent="0" eaLnBrk="1" hangingPunct="1">
              <a:lnSpc>
                <a:spcPct val="70000"/>
              </a:lnSpc>
              <a:spcBef>
                <a:spcPts val="800"/>
              </a:spcBef>
              <a:spcAft>
                <a:spcPts val="1000"/>
              </a:spcAft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Photovoltaic 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Technology</a:t>
            </a:r>
          </a:p>
          <a:p>
            <a:pPr marL="2743200" lvl="6" indent="0" eaLnBrk="1" hangingPunct="1">
              <a:lnSpc>
                <a:spcPct val="70000"/>
              </a:lnSpc>
              <a:spcBef>
                <a:spcPts val="800"/>
              </a:spcBef>
              <a:spcAft>
                <a:spcPts val="1000"/>
              </a:spcAft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: Joule</a:t>
            </a:r>
          </a:p>
          <a:p>
            <a:pPr marL="2743200" lvl="6" indent="0" eaLnBrk="1" hangingPunct="1">
              <a:lnSpc>
                <a:spcPct val="70000"/>
              </a:lnSpc>
              <a:spcBef>
                <a:spcPts val="800"/>
              </a:spcBef>
              <a:spcAft>
                <a:spcPts val="1000"/>
              </a:spcAft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: Curtain 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hanger</a:t>
            </a:r>
          </a:p>
          <a:p>
            <a:pPr marL="2743200" lvl="6" indent="0" eaLnBrk="1" hangingPunct="1">
              <a:lnSpc>
                <a:spcPct val="70000"/>
              </a:lnSpc>
              <a:spcBef>
                <a:spcPts val="800"/>
              </a:spcBef>
              <a:spcAft>
                <a:spcPts val="1000"/>
              </a:spcAft>
              <a:buFont typeface="Arial" charset="0"/>
              <a:buNone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: The </a:t>
            </a: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Lightie</a:t>
            </a:r>
            <a:endParaRPr lang="en-US" alt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70000"/>
              </a:lnSpc>
              <a:spcBef>
                <a:spcPts val="800"/>
              </a:spcBef>
              <a:spcAft>
                <a:spcPts val="1000"/>
              </a:spcAft>
              <a:buFont typeface="Wingdings" pitchFamily="2" charset="2"/>
              <a:buChar char="q"/>
              <a:defRPr/>
            </a:pP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</a:rPr>
              <a:t>Concluding Remarks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0825" y="192088"/>
            <a:ext cx="8424863" cy="784225"/>
          </a:xfrm>
        </p:spPr>
        <p:txBody>
          <a:bodyPr/>
          <a:lstStyle/>
          <a:p>
            <a:pPr algn="r">
              <a:defRPr/>
            </a:pPr>
            <a:r>
              <a:rPr lang="en-ZA" sz="3600" b="1" dirty="0" smtClean="0">
                <a:solidFill>
                  <a:schemeClr val="tx2">
                    <a:lumMod val="50000"/>
                  </a:schemeClr>
                </a:solidFill>
              </a:rPr>
              <a:t>Case Studies</a:t>
            </a:r>
            <a: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ZA" sz="3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ZA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 </a:t>
            </a:r>
            <a:r>
              <a:rPr lang="en-ZA" sz="2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Lightie</a:t>
            </a:r>
            <a:endParaRPr lang="en-ZA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9725"/>
            <a:ext cx="38862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1653936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ZA" sz="2400" dirty="0" smtClean="0">
                <a:effectLst/>
              </a:rPr>
              <a:t>South African inventor Michael Suttner developed “</a:t>
            </a:r>
            <a:r>
              <a:rPr lang="en-ZA" sz="2400" b="1" dirty="0" smtClean="0">
                <a:effectLst/>
                <a:hlinkClick r:id="rId3" tooltip="The Lightie"/>
              </a:rPr>
              <a:t>The </a:t>
            </a:r>
            <a:r>
              <a:rPr lang="en-ZA" sz="2400" b="1" dirty="0" err="1" smtClean="0">
                <a:effectLst/>
                <a:hlinkClick r:id="rId3" tooltip="The Lightie"/>
              </a:rPr>
              <a:t>Lightie</a:t>
            </a:r>
            <a:r>
              <a:rPr lang="en-ZA" sz="2400" dirty="0" smtClean="0">
                <a:effectLst/>
              </a:rPr>
              <a:t>”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ZA" sz="2400" dirty="0" smtClean="0">
                <a:effectLst/>
              </a:rPr>
              <a:t>Solar bottle light, offering a low cost, solar powered light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ZA" sz="2400" dirty="0" smtClean="0">
                <a:effectLst/>
              </a:rPr>
              <a:t>Built into a durable, ruggedized acrylic housing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ZA" sz="2400" dirty="0" smtClean="0">
                <a:effectLst/>
              </a:rPr>
              <a:t>Uses Lithium battery technology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ZA" sz="2400" dirty="0" smtClean="0">
                <a:effectLst/>
              </a:rPr>
              <a:t>Offers 40 hours of light when charged from 8 hours of sunlight.</a:t>
            </a:r>
            <a:endParaRPr lang="en-ZA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615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137525" cy="868362"/>
          </a:xfrm>
        </p:spPr>
        <p:txBody>
          <a:bodyPr/>
          <a:lstStyle/>
          <a:p>
            <a:pPr algn="l"/>
            <a:r>
              <a:rPr lang="en-ZA" altLang="en-US" sz="3600" b="1" smtClean="0">
                <a:solidFill>
                  <a:srgbClr val="002060"/>
                </a:solidFill>
              </a:rPr>
              <a:t>Concluding Remarks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5262562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ZA" altLang="en-US" sz="2400" dirty="0" smtClean="0">
                <a:solidFill>
                  <a:schemeClr val="tx2">
                    <a:lumMod val="50000"/>
                  </a:schemeClr>
                </a:solidFill>
              </a:rPr>
              <a:t>Intellectual property an important element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q"/>
              <a:defRPr/>
            </a:pPr>
            <a:endParaRPr lang="en-ZA" alt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ZA" altLang="en-US" sz="2400" dirty="0" smtClean="0">
                <a:solidFill>
                  <a:schemeClr val="tx2">
                    <a:lumMod val="50000"/>
                  </a:schemeClr>
                </a:solidFill>
              </a:rPr>
              <a:t>Other key factors for successful businesses:</a:t>
            </a:r>
          </a:p>
          <a:p>
            <a:pPr>
              <a:lnSpc>
                <a:spcPct val="90000"/>
              </a:lnSpc>
              <a:buClr>
                <a:srgbClr val="FF9933"/>
              </a:buClr>
              <a:buFont typeface="Wingdings" pitchFamily="2" charset="2"/>
              <a:buChar char="q"/>
              <a:defRPr/>
            </a:pPr>
            <a:endParaRPr lang="en-ZA" altLang="en-US" sz="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ZA" altLang="en-US" sz="2400" dirty="0" smtClean="0">
                <a:solidFill>
                  <a:schemeClr val="tx2">
                    <a:lumMod val="50000"/>
                  </a:schemeClr>
                </a:solidFill>
              </a:rPr>
              <a:t>team / management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ZA" alt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ZA" altLang="en-US" sz="2400" dirty="0" smtClean="0">
                <a:solidFill>
                  <a:schemeClr val="tx2">
                    <a:lumMod val="50000"/>
                  </a:schemeClr>
                </a:solidFill>
              </a:rPr>
              <a:t>sound business case that clearly identifies need and solution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ZA" alt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ZA" altLang="en-US" sz="2400" dirty="0" smtClean="0">
                <a:solidFill>
                  <a:schemeClr val="tx2">
                    <a:lumMod val="50000"/>
                  </a:schemeClr>
                </a:solidFill>
              </a:rPr>
              <a:t>market size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ZA" alt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ZA" altLang="en-US" sz="2400" dirty="0" smtClean="0">
                <a:solidFill>
                  <a:schemeClr val="tx2">
                    <a:lumMod val="50000"/>
                  </a:schemeClr>
                </a:solidFill>
              </a:rPr>
              <a:t>understanding of competition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ZA" alt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ZA" altLang="en-US" sz="2400" dirty="0" smtClean="0">
                <a:solidFill>
                  <a:schemeClr val="tx2">
                    <a:lumMod val="50000"/>
                  </a:schemeClr>
                </a:solidFill>
              </a:rPr>
              <a:t>competitive advantage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0875" y="1438275"/>
            <a:ext cx="8242300" cy="460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25605" name="Title 1"/>
          <p:cNvSpPr txBox="1">
            <a:spLocks/>
          </p:cNvSpPr>
          <p:nvPr/>
        </p:nvSpPr>
        <p:spPr bwMode="auto">
          <a:xfrm>
            <a:off x="1131888" y="188913"/>
            <a:ext cx="73453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ZA" altLang="en-US" sz="3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THANK YOU</a:t>
            </a:r>
            <a:endParaRPr lang="en-ZA" altLang="en-US" sz="2400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708920"/>
            <a:ext cx="23050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applause.wav"/>
          </p:stSnd>
        </p:sndAc>
      </p:transition>
    </mc:Choice>
    <mc:Fallback>
      <p:transition spd="slow">
        <p:circl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827088" y="84138"/>
            <a:ext cx="8066087" cy="1152525"/>
          </a:xfrm>
        </p:spPr>
        <p:txBody>
          <a:bodyPr/>
          <a:lstStyle/>
          <a:p>
            <a:pPr algn="l" eaLnBrk="1" hangingPunct="1">
              <a:defRPr/>
            </a:pPr>
            <a:r>
              <a:rPr lang="en-ZA" altLang="en-US" sz="36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Introduction</a:t>
            </a:r>
            <a:endParaRPr lang="en-ZA" altLang="en-US" sz="2800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9475" y="1196975"/>
            <a:ext cx="8066088" cy="7143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/>
          </a:p>
        </p:txBody>
      </p:sp>
      <p:sp>
        <p:nvSpPr>
          <p:cNvPr id="10244" name="Rectangle 4"/>
          <p:cNvSpPr txBox="1">
            <a:spLocks noChangeArrowheads="1"/>
          </p:cNvSpPr>
          <p:nvPr/>
        </p:nvSpPr>
        <p:spPr bwMode="auto">
          <a:xfrm>
            <a:off x="3703638" y="1335088"/>
            <a:ext cx="5043487" cy="22050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en-US" sz="3200">
                <a:solidFill>
                  <a:schemeClr val="bg1"/>
                </a:solidFill>
              </a:rPr>
              <a:t>Value adding IP identified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en-US" sz="3200">
                <a:solidFill>
                  <a:schemeClr val="bg1"/>
                </a:solidFill>
              </a:rPr>
              <a:t>Ease of transaction / due diligence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altLang="en-US" sz="3200">
                <a:solidFill>
                  <a:schemeClr val="bg1"/>
                </a:solidFill>
              </a:rPr>
              <a:t>Core / Non-core Assets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700213"/>
            <a:ext cx="26225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ttp://www.emeraldinsight.com/content_images/fig/250003040200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540125"/>
            <a:ext cx="4673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14410" cy="4495800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800" dirty="0" smtClean="0"/>
              <a:t>Is </a:t>
            </a:r>
            <a:r>
              <a:rPr lang="en-US" sz="2800" dirty="0" smtClean="0"/>
              <a:t>there a market: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Market size and sophistication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Distribution channels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Competition </a:t>
            </a:r>
          </a:p>
          <a:p>
            <a:pPr>
              <a:buClr>
                <a:srgbClr val="FF6600"/>
              </a:buClr>
              <a:buFont typeface="Wingdings" pitchFamily="2" charset="2"/>
              <a:buChar char="q"/>
            </a:pPr>
            <a:endParaRPr lang="en-US" sz="1000" dirty="0" smtClean="0"/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dirty="0" smtClean="0"/>
              <a:t>Investment required to bring the technology to market?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en-US" sz="1000" dirty="0" smtClean="0"/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dirty="0" smtClean="0"/>
              <a:t>Technical Assistance and Know-how for effective commercialisation.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en-US" sz="1000" dirty="0" smtClean="0"/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dirty="0" smtClean="0"/>
              <a:t>Is the technology the basis for a start-up or a spin-out company</a:t>
            </a:r>
            <a:r>
              <a:rPr lang="en-US" sz="2400" dirty="0" smtClean="0"/>
              <a:t>?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en-US" sz="1000" dirty="0"/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2400" dirty="0" smtClean="0"/>
              <a:t>Holistic approach to intellectual property</a:t>
            </a:r>
            <a:endParaRPr lang="en-US" sz="2400" dirty="0" smtClean="0"/>
          </a:p>
          <a:p>
            <a:pPr>
              <a:buClr>
                <a:srgbClr val="FF6600"/>
              </a:buClr>
              <a:buFont typeface="Wingdings" pitchFamily="2" charset="2"/>
              <a:buChar char="q"/>
            </a:pPr>
            <a:endParaRPr lang="en-US" sz="1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632847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ommercialisation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Considerations </a:t>
            </a:r>
            <a:endParaRPr lang="en-Z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206" y="1347560"/>
            <a:ext cx="8695282" cy="467372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200" b="1" dirty="0"/>
              <a:t>TECHNOLOGY:</a:t>
            </a:r>
            <a:r>
              <a:rPr lang="en-US" sz="2200" dirty="0"/>
              <a:t> Critical mass of ‘platform technology’ intellectual property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More likely more than just one form of intellectual property</a:t>
            </a:r>
          </a:p>
          <a:p>
            <a:pPr lvl="1"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200" b="1" dirty="0"/>
              <a:t>MANAGEMENT:</a:t>
            </a:r>
            <a:r>
              <a:rPr lang="en-US" sz="2200" dirty="0"/>
              <a:t> Highly capable management team with critical skills sets, which include entrepreneurial flair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800" dirty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200" b="1" dirty="0"/>
              <a:t>INVESTMENT:</a:t>
            </a:r>
            <a:r>
              <a:rPr lang="en-US" sz="2200" dirty="0"/>
              <a:t> Sufficient financing runway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800" dirty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200" b="1" dirty="0"/>
              <a:t>PRODUCT:</a:t>
            </a:r>
            <a:r>
              <a:rPr lang="en-US" sz="2200" dirty="0"/>
              <a:t> Sustainable, differentiated advantage; ideally should be a complete product not just a component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800" dirty="0"/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200" b="1" dirty="0"/>
              <a:t>MARKET:</a:t>
            </a:r>
            <a:r>
              <a:rPr lang="en-US" sz="2200" dirty="0"/>
              <a:t> A sense of reality of the size of the market and penetration; Understand the dynamics of the market including </a:t>
            </a:r>
            <a:r>
              <a:rPr lang="en-US" sz="2200" u="sng" dirty="0" smtClean="0"/>
              <a:t>competition</a:t>
            </a:r>
            <a:r>
              <a:rPr lang="en-US" sz="2200" dirty="0" smtClean="0"/>
              <a:t>; </a:t>
            </a:r>
            <a:r>
              <a:rPr lang="en-US" sz="2200" dirty="0"/>
              <a:t>Global market opportunity and perspective; and </a:t>
            </a:r>
            <a:r>
              <a:rPr lang="en-US" sz="2200" dirty="0" smtClean="0"/>
              <a:t>access </a:t>
            </a:r>
            <a:r>
              <a:rPr lang="en-US" sz="2200" dirty="0"/>
              <a:t>to distribution channels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9207" y="116632"/>
            <a:ext cx="784887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 baseline="0">
                <a:solidFill>
                  <a:srgbClr val="FF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9933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Critical Commercialisation Success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903073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4"/>
            <a:ext cx="7797552" cy="4177357"/>
          </a:xfrm>
          <a:solidFill>
            <a:srgbClr val="002060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A50021"/>
                </a:solidFill>
              </a:rPr>
              <a:t>	</a:t>
            </a:r>
          </a:p>
          <a:p>
            <a:pPr algn="ctr">
              <a:buFont typeface="Wingdings" pitchFamily="2" charset="2"/>
              <a:buNone/>
            </a:pPr>
            <a:endParaRPr lang="en-US" sz="2400" dirty="0">
              <a:solidFill>
                <a:srgbClr val="A5002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The Fundamental Question:</a:t>
            </a:r>
          </a:p>
          <a:p>
            <a:pPr algn="ctr"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What </a:t>
            </a:r>
            <a:r>
              <a:rPr lang="en-US" sz="2800" dirty="0">
                <a:solidFill>
                  <a:schemeClr val="bg1"/>
                </a:solidFill>
              </a:rPr>
              <a:t>is the most appropriate commercial route for the </a:t>
            </a:r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ntellectual </a:t>
            </a:r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roperty </a:t>
            </a:r>
            <a:r>
              <a:rPr lang="en-US" sz="2800" dirty="0">
                <a:solidFill>
                  <a:schemeClr val="bg1"/>
                </a:solidFill>
              </a:rPr>
              <a:t>/ technology?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632847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ommercialisation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Considerations </a:t>
            </a:r>
            <a:endParaRPr lang="en-Z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50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88363"/>
            <a:ext cx="8712968" cy="4525963"/>
          </a:xfrm>
        </p:spPr>
        <p:txBody>
          <a:bodyPr/>
          <a:lstStyle/>
          <a:p>
            <a:pPr marL="704850" indent="-533400">
              <a:lnSpc>
                <a:spcPct val="80000"/>
              </a:lnSpc>
            </a:pPr>
            <a:r>
              <a:rPr lang="en-US" sz="2800" dirty="0"/>
              <a:t>Potential licensing opportunities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q"/>
            </a:pPr>
            <a:endParaRPr lang="en-US" sz="1000" dirty="0"/>
          </a:p>
          <a:p>
            <a:pPr marL="704850" indent="-533400">
              <a:lnSpc>
                <a:spcPct val="80000"/>
              </a:lnSpc>
            </a:pPr>
            <a:r>
              <a:rPr lang="en-US" sz="2800" dirty="0"/>
              <a:t>Investment required to bring the technology to market?</a:t>
            </a:r>
            <a:r>
              <a:rPr lang="en-US" sz="2400" dirty="0"/>
              <a:t>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q"/>
            </a:pPr>
            <a:endParaRPr lang="en-US" sz="1000" dirty="0"/>
          </a:p>
          <a:p>
            <a:pPr marL="704850" indent="-533400">
              <a:lnSpc>
                <a:spcPct val="80000"/>
              </a:lnSpc>
            </a:pPr>
            <a:r>
              <a:rPr lang="en-US" sz="2800" dirty="0"/>
              <a:t>Can transfer of invention to </a:t>
            </a:r>
            <a:r>
              <a:rPr lang="en-US" sz="2800" dirty="0" smtClean="0"/>
              <a:t>licensee </a:t>
            </a:r>
            <a:r>
              <a:rPr lang="en-US" sz="2800" dirty="0"/>
              <a:t>be achieved solely by reference to a patent? </a:t>
            </a:r>
            <a:r>
              <a:rPr lang="en-US" sz="2800" dirty="0" smtClean="0"/>
              <a:t>Is there need for additional technical </a:t>
            </a:r>
            <a:r>
              <a:rPr lang="en-US" sz="2800" dirty="0"/>
              <a:t>support (Know-how)?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q"/>
            </a:pPr>
            <a:endParaRPr lang="en-US" sz="800" dirty="0"/>
          </a:p>
          <a:p>
            <a:pPr marL="704850" indent="-533400">
              <a:lnSpc>
                <a:spcPct val="80000"/>
              </a:lnSpc>
            </a:pPr>
            <a:r>
              <a:rPr lang="en-US" sz="2800" dirty="0"/>
              <a:t>Is the technology the basis for a start-up or a spin-out company?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dirty="0" smtClean="0"/>
              <a:t>Equity </a:t>
            </a:r>
            <a:r>
              <a:rPr lang="en-US" dirty="0"/>
              <a:t>vs. Royalty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dirty="0"/>
              <a:t>External funding for development and commercialisation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dirty="0"/>
              <a:t>Market size and </a:t>
            </a:r>
            <a:r>
              <a:rPr lang="en-US" dirty="0" smtClean="0"/>
              <a:t>sophistication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dirty="0" smtClean="0"/>
              <a:t>Management of the spin-out / start-up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848871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Deciding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on Most Appropriate Route </a:t>
            </a:r>
            <a:endParaRPr lang="en-ZA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92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644900"/>
            <a:ext cx="3500438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95750" y="1243013"/>
            <a:ext cx="4976813" cy="497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n-cs"/>
              </a:rPr>
              <a:t>Apple </a:t>
            </a:r>
            <a:r>
              <a:rPr lang="en-US" sz="2400" kern="0" dirty="0" err="1">
                <a:latin typeface="+mn-lt"/>
                <a:cs typeface="+mn-cs"/>
              </a:rPr>
              <a:t>iPad</a:t>
            </a:r>
            <a:r>
              <a:rPr lang="en-US" sz="2400" kern="0" dirty="0">
                <a:latin typeface="+mn-lt"/>
                <a:cs typeface="+mn-cs"/>
              </a:rPr>
              <a:t> / iPhone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latin typeface="+mn-lt"/>
                <a:cs typeface="+mn-cs"/>
              </a:rPr>
              <a:t>Design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latin typeface="+mn-lt"/>
                <a:cs typeface="+mn-cs"/>
              </a:rPr>
              <a:t>Manufactured by </a:t>
            </a:r>
            <a:r>
              <a:rPr lang="en-US" kern="0" dirty="0"/>
              <a:t>Chinese company - </a:t>
            </a:r>
            <a:r>
              <a:rPr lang="en-US" kern="0" dirty="0" err="1"/>
              <a:t>Foxconn</a:t>
            </a:r>
            <a:endParaRPr lang="en-US" kern="0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defRPr/>
            </a:pPr>
            <a:endParaRPr lang="en-US" sz="10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n-cs"/>
              </a:rPr>
              <a:t>Samsung manufactures: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latin typeface="+mn-lt"/>
                <a:cs typeface="+mn-cs"/>
              </a:rPr>
              <a:t>memory chip and other components for Apple</a:t>
            </a: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latin typeface="+mn-lt"/>
                <a:cs typeface="+mn-cs"/>
              </a:rPr>
              <a:t>Its own range - Galaxy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endParaRPr lang="en-US" sz="10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n-cs"/>
              </a:rPr>
              <a:t>Apple alleges infringement of design patents and patents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endParaRPr lang="en-US" sz="10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n-cs"/>
              </a:rPr>
              <a:t>Samsung counterclaim Apple infringes 3G patents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070100"/>
            <a:ext cx="3643313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8313" y="120650"/>
            <a:ext cx="81359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Introduction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Apple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vs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Samsung August 2012 Verdict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249363"/>
            <a:ext cx="400208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 Apple vs. Samsung: The Largest Patent Verdict in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265238"/>
            <a:ext cx="33099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07950" y="120650"/>
            <a:ext cx="86407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Font typeface="Wingdings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Introduction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Lessons from Apple </a:t>
            </a:r>
            <a:r>
              <a:rPr lang="en-US" sz="2800" dirty="0" err="1" smtClean="0">
                <a:solidFill>
                  <a:srgbClr val="002060"/>
                </a:solidFill>
              </a:rPr>
              <a:t>vs</a:t>
            </a:r>
            <a:r>
              <a:rPr lang="en-US" sz="2800" dirty="0" smtClean="0">
                <a:solidFill>
                  <a:srgbClr val="002060"/>
                </a:solidFill>
              </a:rPr>
              <a:t> Samsung</a:t>
            </a:r>
          </a:p>
        </p:txBody>
      </p:sp>
      <p:pic>
        <p:nvPicPr>
          <p:cNvPr id="12292" name="Picture 8" descr="C:\Users\Jonathan\Pictures\op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3"/>
          <a:stretch>
            <a:fillRect/>
          </a:stretch>
        </p:blipFill>
        <p:spPr bwMode="auto">
          <a:xfrm>
            <a:off x="0" y="3649663"/>
            <a:ext cx="37798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79838" y="1243013"/>
            <a:ext cx="5184775" cy="465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000"/>
              </a:spcBef>
              <a:spcAft>
                <a:spcPts val="800"/>
              </a:spcAft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n-cs"/>
              </a:rPr>
              <a:t>Know your business – should you diversity, be ware of risks</a:t>
            </a:r>
          </a:p>
          <a:p>
            <a:pPr marL="342900" indent="-342900" eaLnBrk="0" hangingPunct="0">
              <a:spcBef>
                <a:spcPts val="1000"/>
              </a:spcBef>
              <a:spcAft>
                <a:spcPts val="800"/>
              </a:spcAft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n-cs"/>
              </a:rPr>
              <a:t>Territoriality of intellectual property (UK vs USA decisions)</a:t>
            </a:r>
          </a:p>
          <a:p>
            <a:pPr marL="342900" indent="-342900" eaLnBrk="0" hangingPunct="0">
              <a:spcBef>
                <a:spcPts val="1000"/>
              </a:spcBef>
              <a:spcAft>
                <a:spcPts val="800"/>
              </a:spcAft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n-cs"/>
              </a:rPr>
              <a:t>IP an asset – puts you in the game</a:t>
            </a:r>
          </a:p>
          <a:p>
            <a:pPr marL="342900" indent="-342900" eaLnBrk="0" hangingPunct="0">
              <a:spcBef>
                <a:spcPts val="1000"/>
              </a:spcBef>
              <a:spcAft>
                <a:spcPts val="800"/>
              </a:spcAft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n-cs"/>
              </a:rPr>
              <a:t>IP </a:t>
            </a:r>
            <a:r>
              <a:rPr lang="en-US" sz="2400" kern="0" dirty="0">
                <a:solidFill>
                  <a:srgbClr val="FF9933"/>
                </a:solidFill>
                <a:latin typeface="+mn-lt"/>
                <a:cs typeface="+mn-cs"/>
              </a:rPr>
              <a:t>new currency</a:t>
            </a:r>
            <a:r>
              <a:rPr lang="en-US" sz="2400" kern="0" dirty="0">
                <a:latin typeface="+mn-lt"/>
                <a:cs typeface="+mn-cs"/>
              </a:rPr>
              <a:t> in the knowledge economy</a:t>
            </a:r>
          </a:p>
          <a:p>
            <a:pPr marL="342900" indent="-342900" eaLnBrk="0" hangingPunct="0">
              <a:spcBef>
                <a:spcPts val="1000"/>
              </a:spcBef>
              <a:spcAft>
                <a:spcPts val="800"/>
              </a:spcAft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n-cs"/>
              </a:rPr>
              <a:t>IP Bundle –  right mix of IP rights</a:t>
            </a:r>
          </a:p>
          <a:p>
            <a:pPr marL="342900" indent="-342900" eaLnBrk="0" hangingPunct="0">
              <a:spcBef>
                <a:spcPts val="1000"/>
              </a:spcBef>
              <a:spcAft>
                <a:spcPts val="800"/>
              </a:spcAft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en-US" sz="2400" kern="0" dirty="0">
                <a:latin typeface="+mn-lt"/>
                <a:cs typeface="+mn-cs"/>
              </a:rPr>
              <a:t>You don’t need to own everything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15983</TotalTime>
  <Words>798</Words>
  <Application>Microsoft Office PowerPoint</Application>
  <PresentationFormat>On-screen Show (4:3)</PresentationFormat>
  <Paragraphs>168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Arial</vt:lpstr>
      <vt:lpstr>Wingdings</vt:lpstr>
      <vt:lpstr>Segoe UI</vt:lpstr>
      <vt:lpstr>Helvetica</vt:lpstr>
      <vt:lpstr>MS PGothic</vt:lpstr>
      <vt:lpstr>Office Theme</vt:lpstr>
      <vt:lpstr>Commercialising Intellectual Property Assets  Case Study 5: – Topic 18 -  </vt:lpstr>
      <vt:lpstr>Overview</vt:lpstr>
      <vt:lpstr>Introduction</vt:lpstr>
      <vt:lpstr>Introduction Commercialisation Considerations </vt:lpstr>
      <vt:lpstr>PowerPoint Presentation</vt:lpstr>
      <vt:lpstr>Introduction Commercialisation Considerations </vt:lpstr>
      <vt:lpstr>Introduction Deciding on Most Appropriate Route </vt:lpstr>
      <vt:lpstr>PowerPoint Presentation</vt:lpstr>
      <vt:lpstr>PowerPoint Presentation</vt:lpstr>
      <vt:lpstr>PowerPoint Presentation</vt:lpstr>
      <vt:lpstr>Case Studies Justick</vt:lpstr>
      <vt:lpstr>Case Studies Justick</vt:lpstr>
      <vt:lpstr>Case Studies Jo’M Cosmetics</vt:lpstr>
      <vt:lpstr>Case Studies Jo’M Cosmetics</vt:lpstr>
      <vt:lpstr>Case Studies Geratech</vt:lpstr>
      <vt:lpstr>Case Studies Safe Eggs</vt:lpstr>
      <vt:lpstr>Case Studies PTIP - Photovoltaic Technology </vt:lpstr>
      <vt:lpstr>Case Studies Optimal Energy – the Joule</vt:lpstr>
      <vt:lpstr>Case Studies Curtain Accessory</vt:lpstr>
      <vt:lpstr>Case Studies The Lightie</vt:lpstr>
      <vt:lpstr>Concluding Remarks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</dc:creator>
  <cp:lastModifiedBy>NM</cp:lastModifiedBy>
  <cp:revision>120</cp:revision>
  <cp:lastPrinted>2014-06-09T05:52:13Z</cp:lastPrinted>
  <dcterms:created xsi:type="dcterms:W3CDTF">2011-02-11T10:17:58Z</dcterms:created>
  <dcterms:modified xsi:type="dcterms:W3CDTF">2014-11-28T07:40:39Z</dcterms:modified>
</cp:coreProperties>
</file>